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3" r:id="rId3"/>
    <p:sldId id="314" r:id="rId4"/>
    <p:sldId id="286" r:id="rId5"/>
    <p:sldId id="315" r:id="rId6"/>
    <p:sldId id="268" r:id="rId7"/>
    <p:sldId id="283" r:id="rId8"/>
    <p:sldId id="269" r:id="rId9"/>
    <p:sldId id="272" r:id="rId10"/>
    <p:sldId id="282" r:id="rId11"/>
    <p:sldId id="316" r:id="rId12"/>
    <p:sldId id="274" r:id="rId13"/>
    <p:sldId id="320" r:id="rId14"/>
    <p:sldId id="321" r:id="rId15"/>
    <p:sldId id="289" r:id="rId16"/>
    <p:sldId id="317" r:id="rId17"/>
    <p:sldId id="292" r:id="rId18"/>
    <p:sldId id="318" r:id="rId19"/>
    <p:sldId id="319" r:id="rId20"/>
    <p:sldId id="296" r:id="rId21"/>
    <p:sldId id="275" r:id="rId22"/>
    <p:sldId id="262"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19" autoAdjust="0"/>
    <p:restoredTop sz="85965" autoAdjust="0"/>
  </p:normalViewPr>
  <p:slideViewPr>
    <p:cSldViewPr>
      <p:cViewPr varScale="1">
        <p:scale>
          <a:sx n="74" d="100"/>
          <a:sy n="74" d="100"/>
        </p:scale>
        <p:origin x="1541" y="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6C7A6-6863-497B-87CD-F362B08DF450}" type="datetimeFigureOut">
              <a:rPr lang="en-US" smtClean="0"/>
              <a:t>11/24/2022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4CF48-6C8B-4082-8EED-B8A86AE41344}" type="slidenum">
              <a:rPr lang="en-US" smtClean="0"/>
              <a:t>‹#›</a:t>
            </a:fld>
            <a:endParaRPr lang="en-US"/>
          </a:p>
        </p:txBody>
      </p:sp>
    </p:spTree>
    <p:extLst>
      <p:ext uri="{BB962C8B-B14F-4D97-AF65-F5344CB8AC3E}">
        <p14:creationId xmlns:p14="http://schemas.microsoft.com/office/powerpoint/2010/main" val="113447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1</a:t>
            </a:fld>
            <a:endParaRPr lang="en-US"/>
          </a:p>
        </p:txBody>
      </p:sp>
    </p:spTree>
    <p:extLst>
      <p:ext uri="{BB962C8B-B14F-4D97-AF65-F5344CB8AC3E}">
        <p14:creationId xmlns:p14="http://schemas.microsoft.com/office/powerpoint/2010/main" val="185979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11</a:t>
            </a:fld>
            <a:endParaRPr lang="en-US"/>
          </a:p>
        </p:txBody>
      </p:sp>
    </p:spTree>
    <p:extLst>
      <p:ext uri="{BB962C8B-B14F-4D97-AF65-F5344CB8AC3E}">
        <p14:creationId xmlns:p14="http://schemas.microsoft.com/office/powerpoint/2010/main" val="3655018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12</a:t>
            </a:fld>
            <a:endParaRPr lang="en-US"/>
          </a:p>
        </p:txBody>
      </p:sp>
    </p:spTree>
    <p:extLst>
      <p:ext uri="{BB962C8B-B14F-4D97-AF65-F5344CB8AC3E}">
        <p14:creationId xmlns:p14="http://schemas.microsoft.com/office/powerpoint/2010/main" val="3143575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13</a:t>
            </a:fld>
            <a:endParaRPr lang="en-US"/>
          </a:p>
        </p:txBody>
      </p:sp>
    </p:spTree>
    <p:extLst>
      <p:ext uri="{BB962C8B-B14F-4D97-AF65-F5344CB8AC3E}">
        <p14:creationId xmlns:p14="http://schemas.microsoft.com/office/powerpoint/2010/main" val="1378319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14</a:t>
            </a:fld>
            <a:endParaRPr lang="en-US"/>
          </a:p>
        </p:txBody>
      </p:sp>
    </p:spTree>
    <p:extLst>
      <p:ext uri="{BB962C8B-B14F-4D97-AF65-F5344CB8AC3E}">
        <p14:creationId xmlns:p14="http://schemas.microsoft.com/office/powerpoint/2010/main" val="332327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15</a:t>
            </a:fld>
            <a:endParaRPr lang="en-US"/>
          </a:p>
        </p:txBody>
      </p:sp>
    </p:spTree>
    <p:extLst>
      <p:ext uri="{BB962C8B-B14F-4D97-AF65-F5344CB8AC3E}">
        <p14:creationId xmlns:p14="http://schemas.microsoft.com/office/powerpoint/2010/main" val="734123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16</a:t>
            </a:fld>
            <a:endParaRPr lang="en-US"/>
          </a:p>
        </p:txBody>
      </p:sp>
    </p:spTree>
    <p:extLst>
      <p:ext uri="{BB962C8B-B14F-4D97-AF65-F5344CB8AC3E}">
        <p14:creationId xmlns:p14="http://schemas.microsoft.com/office/powerpoint/2010/main" val="3537381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17</a:t>
            </a:fld>
            <a:endParaRPr lang="en-US"/>
          </a:p>
        </p:txBody>
      </p:sp>
    </p:spTree>
    <p:extLst>
      <p:ext uri="{BB962C8B-B14F-4D97-AF65-F5344CB8AC3E}">
        <p14:creationId xmlns:p14="http://schemas.microsoft.com/office/powerpoint/2010/main" val="4025123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18</a:t>
            </a:fld>
            <a:endParaRPr lang="en-US"/>
          </a:p>
        </p:txBody>
      </p:sp>
    </p:spTree>
    <p:extLst>
      <p:ext uri="{BB962C8B-B14F-4D97-AF65-F5344CB8AC3E}">
        <p14:creationId xmlns:p14="http://schemas.microsoft.com/office/powerpoint/2010/main" val="215515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19</a:t>
            </a:fld>
            <a:endParaRPr lang="en-US"/>
          </a:p>
        </p:txBody>
      </p:sp>
    </p:spTree>
    <p:extLst>
      <p:ext uri="{BB962C8B-B14F-4D97-AF65-F5344CB8AC3E}">
        <p14:creationId xmlns:p14="http://schemas.microsoft.com/office/powerpoint/2010/main" val="33842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20</a:t>
            </a:fld>
            <a:endParaRPr lang="en-US"/>
          </a:p>
        </p:txBody>
      </p:sp>
    </p:spTree>
    <p:extLst>
      <p:ext uri="{BB962C8B-B14F-4D97-AF65-F5344CB8AC3E}">
        <p14:creationId xmlns:p14="http://schemas.microsoft.com/office/powerpoint/2010/main" val="38580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54CF48-6C8B-4082-8EED-B8A86AE41344}" type="slidenum">
              <a:rPr lang="en-US" smtClean="0"/>
              <a:t>3</a:t>
            </a:fld>
            <a:endParaRPr lang="en-US"/>
          </a:p>
        </p:txBody>
      </p:sp>
    </p:spTree>
    <p:extLst>
      <p:ext uri="{BB962C8B-B14F-4D97-AF65-F5344CB8AC3E}">
        <p14:creationId xmlns:p14="http://schemas.microsoft.com/office/powerpoint/2010/main" val="3797128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21</a:t>
            </a:fld>
            <a:endParaRPr lang="en-US"/>
          </a:p>
        </p:txBody>
      </p:sp>
    </p:spTree>
    <p:extLst>
      <p:ext uri="{BB962C8B-B14F-4D97-AF65-F5344CB8AC3E}">
        <p14:creationId xmlns:p14="http://schemas.microsoft.com/office/powerpoint/2010/main" val="159537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4</a:t>
            </a:fld>
            <a:endParaRPr lang="en-US"/>
          </a:p>
        </p:txBody>
      </p:sp>
    </p:spTree>
    <p:extLst>
      <p:ext uri="{BB962C8B-B14F-4D97-AF65-F5344CB8AC3E}">
        <p14:creationId xmlns:p14="http://schemas.microsoft.com/office/powerpoint/2010/main" val="292414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54CF48-6C8B-4082-8EED-B8A86AE41344}" type="slidenum">
              <a:rPr lang="en-US" smtClean="0"/>
              <a:t>5</a:t>
            </a:fld>
            <a:endParaRPr lang="en-US"/>
          </a:p>
        </p:txBody>
      </p:sp>
    </p:spTree>
    <p:extLst>
      <p:ext uri="{BB962C8B-B14F-4D97-AF65-F5344CB8AC3E}">
        <p14:creationId xmlns:p14="http://schemas.microsoft.com/office/powerpoint/2010/main" val="202094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6</a:t>
            </a:fld>
            <a:endParaRPr lang="en-US"/>
          </a:p>
        </p:txBody>
      </p:sp>
    </p:spTree>
    <p:extLst>
      <p:ext uri="{BB962C8B-B14F-4D97-AF65-F5344CB8AC3E}">
        <p14:creationId xmlns:p14="http://schemas.microsoft.com/office/powerpoint/2010/main" val="2066045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7</a:t>
            </a:fld>
            <a:endParaRPr lang="en-US"/>
          </a:p>
        </p:txBody>
      </p:sp>
    </p:spTree>
    <p:extLst>
      <p:ext uri="{BB962C8B-B14F-4D97-AF65-F5344CB8AC3E}">
        <p14:creationId xmlns:p14="http://schemas.microsoft.com/office/powerpoint/2010/main" val="2455550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8</a:t>
            </a:fld>
            <a:endParaRPr lang="en-US"/>
          </a:p>
        </p:txBody>
      </p:sp>
    </p:spTree>
    <p:extLst>
      <p:ext uri="{BB962C8B-B14F-4D97-AF65-F5344CB8AC3E}">
        <p14:creationId xmlns:p14="http://schemas.microsoft.com/office/powerpoint/2010/main" val="415236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9</a:t>
            </a:fld>
            <a:endParaRPr lang="en-US"/>
          </a:p>
        </p:txBody>
      </p:sp>
    </p:spTree>
    <p:extLst>
      <p:ext uri="{BB962C8B-B14F-4D97-AF65-F5344CB8AC3E}">
        <p14:creationId xmlns:p14="http://schemas.microsoft.com/office/powerpoint/2010/main" val="2030561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10</a:t>
            </a:fld>
            <a:endParaRPr lang="en-US"/>
          </a:p>
        </p:txBody>
      </p:sp>
    </p:spTree>
    <p:extLst>
      <p:ext uri="{BB962C8B-B14F-4D97-AF65-F5344CB8AC3E}">
        <p14:creationId xmlns:p14="http://schemas.microsoft.com/office/powerpoint/2010/main" val="338951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lvl1pPr>
              <a:defRPr lang="en-US" dirty="0">
                <a:latin typeface="+mn-lt"/>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0" indent="0" algn="l" rtl="0" fontAlgn="base">
        <a:spcBef>
          <a:spcPct val="20000"/>
        </a:spcBef>
        <a:spcAft>
          <a:spcPct val="0"/>
        </a:spcAft>
        <a:buNone/>
        <a:tabLst/>
        <a:defRPr sz="2900" kern="1200">
          <a:solidFill>
            <a:schemeClr val="tx1"/>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719138" y="609600"/>
            <a:ext cx="7772400" cy="1470025"/>
          </a:xfrm>
        </p:spPr>
        <p:txBody>
          <a:bodyPr/>
          <a:lstStyle/>
          <a:p>
            <a:pPr algn="ctr"/>
            <a:r>
              <a:rPr lang="en-US">
                <a:solidFill>
                  <a:srgbClr val="FF0000"/>
                </a:solidFill>
              </a:rPr>
              <a:t>BÁO CÁO LUẬN VĂN THẠC SĨ</a:t>
            </a:r>
            <a:endParaRPr lang="en-US" altLang="en-US">
              <a:solidFill>
                <a:srgbClr val="FF0000"/>
              </a:solidFill>
            </a:endParaRPr>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181363" y="1808875"/>
            <a:ext cx="7119938" cy="1752600"/>
          </a:xfrm>
        </p:spPr>
        <p:txBody>
          <a:bodyPr/>
          <a:lstStyle/>
          <a:p>
            <a:pPr>
              <a:lnSpc>
                <a:spcPct val="110000"/>
              </a:lnSpc>
            </a:pPr>
            <a:r>
              <a:rPr lang="en-US" sz="2400"/>
              <a:t>ĐỀ TÀI</a:t>
            </a:r>
          </a:p>
          <a:p>
            <a:pPr>
              <a:lnSpc>
                <a:spcPct val="110000"/>
              </a:lnSpc>
            </a:pPr>
            <a:r>
              <a:rPr lang="vi-VN" sz="2400" b="1"/>
              <a:t>XÂY DỰNG HỆ THỐNG </a:t>
            </a:r>
            <a:r>
              <a:rPr lang="en-US" sz="2400" b="1" err="1">
                <a:latin typeface="Arial" panose="020B0604020202020204" pitchFamily="34" charset="0"/>
                <a:cs typeface="Arial" panose="020B0604020202020204" pitchFamily="34" charset="0"/>
              </a:rPr>
              <a:t>QUẢN</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LÝ</a:t>
            </a:r>
            <a:r>
              <a:rPr lang="en-US" sz="2400" b="1">
                <a:latin typeface="Arial" panose="020B0604020202020204" pitchFamily="34" charset="0"/>
                <a:cs typeface="Arial" panose="020B0604020202020204" pitchFamily="34" charset="0"/>
              </a:rPr>
              <a:t> VĂN </a:t>
            </a:r>
            <a:r>
              <a:rPr lang="en-US" sz="2400" b="1" err="1">
                <a:latin typeface="Arial" panose="020B0604020202020204" pitchFamily="34" charset="0"/>
                <a:cs typeface="Arial" panose="020B0604020202020204" pitchFamily="34" charset="0"/>
              </a:rPr>
              <a:t>BẰNG</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CHỨNG</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CHỈ</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SỬ</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DỤNG</a:t>
            </a:r>
            <a:r>
              <a:rPr lang="en-US" sz="2400" b="1">
                <a:latin typeface="Arial" panose="020B0604020202020204" pitchFamily="34" charset="0"/>
                <a:cs typeface="Arial" panose="020B0604020202020204" pitchFamily="34" charset="0"/>
              </a:rPr>
              <a:t> CÔNG </a:t>
            </a:r>
            <a:r>
              <a:rPr lang="en-US" sz="2400" b="1" err="1">
                <a:latin typeface="Arial" panose="020B0604020202020204" pitchFamily="34" charset="0"/>
                <a:cs typeface="Arial" panose="020B0604020202020204" pitchFamily="34" charset="0"/>
              </a:rPr>
              <a:t>NGHỆ</a:t>
            </a:r>
            <a:r>
              <a:rPr lang="en-US" sz="2400" b="1">
                <a:latin typeface="Arial" panose="020B0604020202020204" pitchFamily="34" charset="0"/>
                <a:cs typeface="Arial" panose="020B0604020202020204" pitchFamily="34" charset="0"/>
              </a:rPr>
              <a:t> BLOCKCHAIN</a:t>
            </a:r>
          </a:p>
          <a:p>
            <a:endParaRPr lang="en-US" altLang="en-US"/>
          </a:p>
        </p:txBody>
      </p:sp>
      <p:sp>
        <p:nvSpPr>
          <p:cNvPr id="5" name="Text Box 16">
            <a:extLst>
              <a:ext uri="{FF2B5EF4-FFF2-40B4-BE49-F238E27FC236}">
                <a16:creationId xmlns:a16="http://schemas.microsoft.com/office/drawing/2014/main" id="{3D4D8814-71CB-43DD-AC52-E8317842909F}"/>
              </a:ext>
            </a:extLst>
          </p:cNvPr>
          <p:cNvSpPr txBox="1">
            <a:spLocks noChangeArrowheads="1"/>
          </p:cNvSpPr>
          <p:nvPr/>
        </p:nvSpPr>
        <p:spPr bwMode="auto">
          <a:xfrm>
            <a:off x="5867400" y="4096509"/>
            <a:ext cx="2982913" cy="646331"/>
          </a:xfrm>
          <a:prstGeom prst="rect">
            <a:avLst/>
          </a:prstGeom>
          <a:noFill/>
          <a:ln w="9525" algn="ctr">
            <a:noFill/>
            <a:miter lim="800000"/>
            <a:headEnd/>
            <a:tailEnd/>
          </a:ln>
        </p:spPr>
        <p:txBody>
          <a:bodyPr wrap="square">
            <a:spAutoFit/>
          </a:bodyPr>
          <a:lstStyle/>
          <a:p>
            <a:pPr eaLnBrk="0" hangingPunct="0">
              <a:spcBef>
                <a:spcPct val="50000"/>
              </a:spcBef>
              <a:spcAft>
                <a:spcPct val="40000"/>
              </a:spcAft>
            </a:pPr>
            <a:r>
              <a:rPr lang="en-US" b="1">
                <a:latin typeface="+mj-lt"/>
                <a:ea typeface="+mj-ea"/>
                <a:cs typeface="+mj-cs"/>
              </a:rPr>
              <a:t> GVHD: TS. Nguyễn Văn </a:t>
            </a:r>
            <a:r>
              <a:rPr lang="en-US" b="1" err="1">
                <a:latin typeface="+mj-lt"/>
                <a:ea typeface="+mj-ea"/>
                <a:cs typeface="+mj-cs"/>
              </a:rPr>
              <a:t>Hòa</a:t>
            </a:r>
            <a:r>
              <a:rPr lang="en-US">
                <a:solidFill>
                  <a:srgbClr val="0000CC"/>
                </a:solidFill>
                <a:latin typeface="Times New Roman" pitchFamily="18" charset="0"/>
              </a:rPr>
              <a:t>			</a:t>
            </a:r>
          </a:p>
        </p:txBody>
      </p:sp>
      <p:sp>
        <p:nvSpPr>
          <p:cNvPr id="6" name="Text Box 16">
            <a:extLst>
              <a:ext uri="{FF2B5EF4-FFF2-40B4-BE49-F238E27FC236}">
                <a16:creationId xmlns:a16="http://schemas.microsoft.com/office/drawing/2014/main" id="{EAE66DB6-1D57-42A2-A372-1E476C97C8C9}"/>
              </a:ext>
            </a:extLst>
          </p:cNvPr>
          <p:cNvSpPr txBox="1">
            <a:spLocks noChangeArrowheads="1"/>
          </p:cNvSpPr>
          <p:nvPr/>
        </p:nvSpPr>
        <p:spPr bwMode="auto">
          <a:xfrm>
            <a:off x="971833" y="4099582"/>
            <a:ext cx="3752567" cy="646331"/>
          </a:xfrm>
          <a:prstGeom prst="rect">
            <a:avLst/>
          </a:prstGeom>
          <a:noFill/>
          <a:ln w="9525" algn="ctr">
            <a:noFill/>
            <a:miter lim="800000"/>
            <a:headEnd/>
            <a:tailEnd/>
          </a:ln>
        </p:spPr>
        <p:txBody>
          <a:bodyPr wrap="square">
            <a:spAutoFit/>
          </a:bodyPr>
          <a:lstStyle/>
          <a:p>
            <a:pPr eaLnBrk="0" hangingPunct="0">
              <a:spcBef>
                <a:spcPct val="50000"/>
              </a:spcBef>
              <a:spcAft>
                <a:spcPct val="40000"/>
              </a:spcAft>
            </a:pPr>
            <a:r>
              <a:rPr lang="en-US" b="1" err="1">
                <a:latin typeface="+mj-lt"/>
                <a:ea typeface="+mj-ea"/>
                <a:cs typeface="+mj-cs"/>
              </a:rPr>
              <a:t>Học</a:t>
            </a:r>
            <a:r>
              <a:rPr lang="en-US" b="1">
                <a:latin typeface="+mj-lt"/>
                <a:ea typeface="+mj-ea"/>
                <a:cs typeface="+mj-cs"/>
              </a:rPr>
              <a:t> </a:t>
            </a:r>
            <a:r>
              <a:rPr lang="en-US" b="1" err="1">
                <a:latin typeface="+mj-lt"/>
                <a:ea typeface="+mj-ea"/>
                <a:cs typeface="+mj-cs"/>
              </a:rPr>
              <a:t>viên</a:t>
            </a:r>
            <a:r>
              <a:rPr lang="en-US" b="1">
                <a:latin typeface="+mj-lt"/>
                <a:ea typeface="+mj-ea"/>
                <a:cs typeface="+mj-cs"/>
              </a:rPr>
              <a:t>: Dương Tuấn Dũng </a:t>
            </a:r>
            <a:br>
              <a:rPr lang="en-US" b="1">
                <a:latin typeface="+mj-lt"/>
                <a:ea typeface="+mj-ea"/>
                <a:cs typeface="+mj-cs"/>
              </a:rPr>
            </a:br>
            <a:r>
              <a:rPr lang="en-US" b="1">
                <a:latin typeface="+mj-lt"/>
                <a:ea typeface="+mj-ea"/>
                <a:cs typeface="+mj-cs"/>
              </a:rPr>
              <a:t>MSSV: M3718005</a:t>
            </a:r>
            <a:r>
              <a:rPr lang="en-US">
                <a:solidFill>
                  <a:srgbClr val="0000CC"/>
                </a:solidFill>
                <a:latin typeface="Times New Roman" pitchFamily="18" charset="0"/>
              </a:rPr>
              <a:t>		</a:t>
            </a:r>
          </a:p>
        </p:txBody>
      </p:sp>
      <p:sp>
        <p:nvSpPr>
          <p:cNvPr id="2" name="Slide Number Placeholder 1"/>
          <p:cNvSpPr>
            <a:spLocks noGrp="1"/>
          </p:cNvSpPr>
          <p:nvPr>
            <p:ph type="sldNum" sz="quarter" idx="4"/>
          </p:nvPr>
        </p:nvSpPr>
        <p:spPr/>
        <p:txBody>
          <a:bodyPr/>
          <a:lstStyle/>
          <a:p>
            <a:fld id="{A15EAB53-327E-4220-A7C8-79A6407182B7}"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sz="3200" b="1"/>
              <a:t>3.3 </a:t>
            </a:r>
            <a:r>
              <a:rPr lang="en-US" sz="3200" b="1" err="1"/>
              <a:t>Đề</a:t>
            </a:r>
            <a:r>
              <a:rPr lang="en-US" sz="3200" b="1"/>
              <a:t> </a:t>
            </a:r>
            <a:r>
              <a:rPr lang="en-US" sz="3200" b="1" err="1"/>
              <a:t>xuất</a:t>
            </a:r>
            <a:r>
              <a:rPr lang="en-US" sz="3200" b="1"/>
              <a:t> </a:t>
            </a:r>
            <a:r>
              <a:rPr lang="en-US" sz="3200" b="1" err="1"/>
              <a:t>mô</a:t>
            </a:r>
            <a:r>
              <a:rPr lang="en-US" sz="3200" b="1"/>
              <a:t> </a:t>
            </a:r>
            <a:r>
              <a:rPr lang="en-US" sz="3200" b="1" err="1"/>
              <a:t>hình</a:t>
            </a:r>
            <a:r>
              <a:rPr lang="en-US" sz="3200" b="1"/>
              <a:t> chi </a:t>
            </a:r>
            <a:r>
              <a:rPr lang="en-US" sz="3200" b="1" err="1"/>
              <a:t>tiết</a:t>
            </a:r>
            <a:endParaRPr lang="en-US" sz="3200" b="1"/>
          </a:p>
          <a:p>
            <a:r>
              <a:rPr lang="en-US" sz="2400"/>
              <a:t>	Mô hình gồm có 3 phần chính: </a:t>
            </a:r>
          </a:p>
          <a:p>
            <a:r>
              <a:rPr lang="en-US" sz="2400"/>
              <a:t>	1. Phần Ứng dụng web: Nodejs, Expressjs, Bootstrap để giao tiếp giữa người dùng và CSDL, Blockchain.</a:t>
            </a:r>
          </a:p>
          <a:p>
            <a:r>
              <a:rPr lang="en-US" sz="2400"/>
              <a:t>	2. Phần CSDL: MongoDB lưu thông tin người dùng hệ thống, dữ liệu VBCC.</a:t>
            </a:r>
          </a:p>
          <a:p>
            <a:r>
              <a:rPr lang="en-US" sz="2400"/>
              <a:t>	3. Phần Blockchain: nền tảng Hyperledger Fabric lưu thông tin đặc trưng của VBCC; CA quản lý định danh người dùng trong hệ thống.</a:t>
            </a:r>
          </a:p>
          <a:p>
            <a:endParaRPr lang="en-US"/>
          </a:p>
          <a:p>
            <a:endParaRPr lang="vi-VN"/>
          </a:p>
        </p:txBody>
      </p:sp>
      <p:sp>
        <p:nvSpPr>
          <p:cNvPr id="6" name="Slide Number Placeholder 5">
            <a:extLst>
              <a:ext uri="{FF2B5EF4-FFF2-40B4-BE49-F238E27FC236}">
                <a16:creationId xmlns:a16="http://schemas.microsoft.com/office/drawing/2014/main" id="{8ACCDB54-8491-44BC-860A-27CA06CB4B75}"/>
              </a:ext>
            </a:extLst>
          </p:cNvPr>
          <p:cNvSpPr>
            <a:spLocks noGrp="1"/>
          </p:cNvSpPr>
          <p:nvPr>
            <p:ph type="sldNum" sz="quarter" idx="12"/>
          </p:nvPr>
        </p:nvSpPr>
        <p:spPr/>
        <p:txBody>
          <a:bodyPr/>
          <a:lstStyle/>
          <a:p>
            <a:fld id="{37A4A606-66C4-4A6B-9750-DDC5E8BB73A2}" type="slidenum">
              <a:rPr lang="en-US" smtClean="0"/>
              <a:t>10</a:t>
            </a:fld>
            <a:endParaRPr lang="en-US"/>
          </a:p>
        </p:txBody>
      </p:sp>
    </p:spTree>
    <p:extLst>
      <p:ext uri="{BB962C8B-B14F-4D97-AF65-F5344CB8AC3E}">
        <p14:creationId xmlns:p14="http://schemas.microsoft.com/office/powerpoint/2010/main" val="217287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6" name="Slide Number Placeholder 5">
            <a:extLst>
              <a:ext uri="{FF2B5EF4-FFF2-40B4-BE49-F238E27FC236}">
                <a16:creationId xmlns:a16="http://schemas.microsoft.com/office/drawing/2014/main" id="{8ACCDB54-8491-44BC-860A-27CA06CB4B75}"/>
              </a:ext>
            </a:extLst>
          </p:cNvPr>
          <p:cNvSpPr>
            <a:spLocks noGrp="1"/>
          </p:cNvSpPr>
          <p:nvPr>
            <p:ph type="sldNum" sz="quarter" idx="12"/>
          </p:nvPr>
        </p:nvSpPr>
        <p:spPr/>
        <p:txBody>
          <a:bodyPr/>
          <a:lstStyle/>
          <a:p>
            <a:fld id="{37A4A606-66C4-4A6B-9750-DDC5E8BB73A2}" type="slidenum">
              <a:rPr lang="en-US" smtClean="0"/>
              <a:t>11</a:t>
            </a:fld>
            <a:endParaRPr lang="en-US"/>
          </a:p>
        </p:txBody>
      </p:sp>
      <p:pic>
        <p:nvPicPr>
          <p:cNvPr id="9" name="Picture 8" descr="Diagram&#10;&#10;Description automatically generated">
            <a:extLst>
              <a:ext uri="{FF2B5EF4-FFF2-40B4-BE49-F238E27FC236}">
                <a16:creationId xmlns:a16="http://schemas.microsoft.com/office/drawing/2014/main" id="{A5C1A06C-FBA7-5D4D-CB01-E7D5C297C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426" y="1066800"/>
            <a:ext cx="6905973" cy="5713413"/>
          </a:xfrm>
          <a:prstGeom prst="rect">
            <a:avLst/>
          </a:prstGeom>
        </p:spPr>
      </p:pic>
    </p:spTree>
    <p:extLst>
      <p:ext uri="{BB962C8B-B14F-4D97-AF65-F5344CB8AC3E}">
        <p14:creationId xmlns:p14="http://schemas.microsoft.com/office/powerpoint/2010/main" val="87232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3.4 Tìm hiểu các chức năng của hệ thống</a:t>
            </a:r>
          </a:p>
          <a:p>
            <a:pPr marL="457200" indent="-457200">
              <a:buFontTx/>
              <a:buChar char="-"/>
            </a:pPr>
            <a:r>
              <a:rPr lang="en-US" sz="2800"/>
              <a:t>Đăng ký tài khoản</a:t>
            </a:r>
          </a:p>
          <a:p>
            <a:pPr marL="457200" indent="-457200">
              <a:buFontTx/>
              <a:buChar char="-"/>
            </a:pPr>
            <a:r>
              <a:rPr lang="en-US" sz="2800"/>
              <a:t>Đăng nhập tài khoản</a:t>
            </a:r>
          </a:p>
          <a:p>
            <a:pPr marL="457200" indent="-457200">
              <a:buFontTx/>
              <a:buChar char="-"/>
            </a:pPr>
            <a:r>
              <a:rPr lang="en-US" sz="2800"/>
              <a:t>Cấp VBCC</a:t>
            </a:r>
          </a:p>
          <a:p>
            <a:pPr marL="457200" indent="-457200">
              <a:buFontTx/>
              <a:buChar char="-"/>
            </a:pPr>
            <a:r>
              <a:rPr lang="en-US" sz="2800"/>
              <a:t>Xem VBCC</a:t>
            </a:r>
          </a:p>
          <a:p>
            <a:pPr marL="457200" indent="-457200">
              <a:buFontTx/>
              <a:buChar char="-"/>
            </a:pPr>
            <a:r>
              <a:rPr lang="en-US" sz="2800"/>
              <a:t>Chia sẻ thông tin VBCC</a:t>
            </a:r>
          </a:p>
          <a:p>
            <a:pPr marL="457200" indent="-457200">
              <a:buFontTx/>
              <a:buChar char="-"/>
            </a:pPr>
            <a:r>
              <a:rPr lang="en-US" sz="2800"/>
              <a:t>Xác thực VBCC</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12</a:t>
            </a:fld>
            <a:endParaRPr lang="en-US"/>
          </a:p>
        </p:txBody>
      </p:sp>
    </p:spTree>
    <p:extLst>
      <p:ext uri="{BB962C8B-B14F-4D97-AF65-F5344CB8AC3E}">
        <p14:creationId xmlns:p14="http://schemas.microsoft.com/office/powerpoint/2010/main" val="124692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3.5 </a:t>
            </a:r>
            <a:r>
              <a:rPr lang="en-US" sz="2900" b="1">
                <a:solidFill>
                  <a:schemeClr val="tx1"/>
                </a:solidFill>
              </a:rPr>
              <a:t>Lưu thông tin VBCC trong Cơ sở dữ liệu</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13</a:t>
            </a:fld>
            <a:endParaRPr lang="en-US"/>
          </a:p>
        </p:txBody>
      </p:sp>
      <p:graphicFrame>
        <p:nvGraphicFramePr>
          <p:cNvPr id="4" name="Table 4">
            <a:extLst>
              <a:ext uri="{FF2B5EF4-FFF2-40B4-BE49-F238E27FC236}">
                <a16:creationId xmlns:a16="http://schemas.microsoft.com/office/drawing/2014/main" id="{FBB0F600-EC2A-4070-62A6-884117914D53}"/>
              </a:ext>
            </a:extLst>
          </p:cNvPr>
          <p:cNvGraphicFramePr>
            <a:graphicFrameLocks noGrp="1"/>
          </p:cNvGraphicFramePr>
          <p:nvPr>
            <p:extLst>
              <p:ext uri="{D42A27DB-BD31-4B8C-83A1-F6EECF244321}">
                <p14:modId xmlns:p14="http://schemas.microsoft.com/office/powerpoint/2010/main" val="960418412"/>
              </p:ext>
            </p:extLst>
          </p:nvPr>
        </p:nvGraphicFramePr>
        <p:xfrm>
          <a:off x="761998" y="2292378"/>
          <a:ext cx="7848601" cy="376544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1</a:t>
                      </a:r>
                      <a:endParaRPr lang="en-001" sz="2000"/>
                    </a:p>
                  </a:txBody>
                  <a:tcPr/>
                </a:tc>
                <a:tc>
                  <a:txBody>
                    <a:bodyPr/>
                    <a:lstStyle/>
                    <a:p>
                      <a:r>
                        <a:rPr lang="en-US" sz="2000"/>
                        <a:t>studentName</a:t>
                      </a:r>
                      <a:endParaRPr lang="en-001" sz="2000"/>
                    </a:p>
                  </a:txBody>
                  <a:tcPr/>
                </a:tc>
                <a:tc>
                  <a:txBody>
                    <a:bodyPr/>
                    <a:lstStyle/>
                    <a:p>
                      <a:r>
                        <a:rPr lang="en-US" sz="2000" kern="1200">
                          <a:solidFill>
                            <a:schemeClr val="tx1"/>
                          </a:solidFill>
                          <a:latin typeface="Calibri" panose="020F0502020204030204" pitchFamily="34" charset="0"/>
                          <a:ea typeface="+mn-ea"/>
                          <a:cs typeface="Calibri" panose="020F0502020204030204" pitchFamily="34" charset="0"/>
                        </a:rPr>
                        <a:t>Họ tên người được cấp VBCC</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2</a:t>
                      </a:r>
                      <a:endParaRPr lang="en-001" sz="2000"/>
                    </a:p>
                  </a:txBody>
                  <a:tcPr/>
                </a:tc>
                <a:tc>
                  <a:txBody>
                    <a:bodyPr/>
                    <a:lstStyle/>
                    <a:p>
                      <a:r>
                        <a:rPr lang="en-US" sz="2000"/>
                        <a:t>studentEmail</a:t>
                      </a:r>
                      <a:endParaRPr lang="en-001" sz="2000"/>
                    </a:p>
                  </a:txBody>
                  <a:tcPr/>
                </a:tc>
                <a:tc>
                  <a:txBody>
                    <a:bodyPr/>
                    <a:lstStyle/>
                    <a:p>
                      <a:r>
                        <a:rPr lang="en-US" sz="2000"/>
                        <a:t>Email</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3</a:t>
                      </a:r>
                      <a:endParaRPr lang="en-001" sz="2000"/>
                    </a:p>
                  </a:txBody>
                  <a:tcPr/>
                </a:tc>
                <a:tc>
                  <a:txBody>
                    <a:bodyPr/>
                    <a:lstStyle/>
                    <a:p>
                      <a:r>
                        <a:rPr lang="en-US" sz="2000"/>
                        <a:t>studentID</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Mã số</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4</a:t>
                      </a:r>
                      <a:endParaRPr lang="en-001" sz="2000"/>
                    </a:p>
                  </a:txBody>
                  <a:tcPr/>
                </a:tc>
                <a:tc>
                  <a:txBody>
                    <a:bodyPr/>
                    <a:lstStyle/>
                    <a:p>
                      <a:r>
                        <a:rPr lang="en-US" sz="2000"/>
                        <a:t>birthday</a:t>
                      </a:r>
                      <a:endParaRPr lang="en-001" sz="2000"/>
                    </a:p>
                  </a:txBody>
                  <a:tcPr/>
                </a:tc>
                <a:tc>
                  <a:txBody>
                    <a:bodyPr/>
                    <a:lstStyle/>
                    <a:p>
                      <a:r>
                        <a:rPr lang="en-US" sz="2000"/>
                        <a:t>Ngày sinh</a:t>
                      </a:r>
                      <a:endParaRPr lang="en-001" sz="2000"/>
                    </a:p>
                  </a:txBody>
                  <a:tcPr/>
                </a:tc>
                <a:extLst>
                  <a:ext uri="{0D108BD9-81ED-4DB2-BD59-A6C34878D82A}">
                    <a16:rowId xmlns:a16="http://schemas.microsoft.com/office/drawing/2014/main" val="691366785"/>
                  </a:ext>
                </a:extLst>
              </a:tr>
              <a:tr h="419020">
                <a:tc>
                  <a:txBody>
                    <a:bodyPr/>
                    <a:lstStyle/>
                    <a:p>
                      <a:pPr algn="ctr"/>
                      <a:r>
                        <a:rPr lang="en-US" sz="2000"/>
                        <a:t>5</a:t>
                      </a:r>
                      <a:endParaRPr lang="en-001" sz="2000"/>
                    </a:p>
                  </a:txBody>
                  <a:tcPr/>
                </a:tc>
                <a:tc>
                  <a:txBody>
                    <a:bodyPr/>
                    <a:lstStyle/>
                    <a:p>
                      <a:r>
                        <a:rPr lang="en-US" sz="2000"/>
                        <a:t>place</a:t>
                      </a:r>
                      <a:endParaRPr lang="en-001" sz="2000"/>
                    </a:p>
                  </a:txBody>
                  <a:tcPr/>
                </a:tc>
                <a:tc>
                  <a:txBody>
                    <a:bodyPr/>
                    <a:lstStyle/>
                    <a:p>
                      <a:r>
                        <a:rPr lang="en-US" sz="2000"/>
                        <a:t>Nơi sinh</a:t>
                      </a:r>
                      <a:endParaRPr lang="en-001" sz="2000"/>
                    </a:p>
                  </a:txBody>
                  <a:tcPr/>
                </a:tc>
                <a:extLst>
                  <a:ext uri="{0D108BD9-81ED-4DB2-BD59-A6C34878D82A}">
                    <a16:rowId xmlns:a16="http://schemas.microsoft.com/office/drawing/2014/main" val="924585243"/>
                  </a:ext>
                </a:extLst>
              </a:tr>
              <a:tr h="419020">
                <a:tc>
                  <a:txBody>
                    <a:bodyPr/>
                    <a:lstStyle/>
                    <a:p>
                      <a:pPr algn="ctr"/>
                      <a:r>
                        <a:rPr lang="en-US" sz="2000"/>
                        <a:t>6</a:t>
                      </a:r>
                      <a:endParaRPr lang="en-001" sz="2000"/>
                    </a:p>
                  </a:txBody>
                  <a:tcPr/>
                </a:tc>
                <a:tc>
                  <a:txBody>
                    <a:bodyPr/>
                    <a:lstStyle/>
                    <a:p>
                      <a:r>
                        <a:rPr lang="en-US" sz="2000"/>
                        <a:t>gender</a:t>
                      </a:r>
                      <a:endParaRPr lang="en-001" sz="2000"/>
                    </a:p>
                  </a:txBody>
                  <a:tcPr/>
                </a:tc>
                <a:tc>
                  <a:txBody>
                    <a:bodyPr/>
                    <a:lstStyle/>
                    <a:p>
                      <a:r>
                        <a:rPr lang="en-US" sz="2000"/>
                        <a:t>Giới tính</a:t>
                      </a:r>
                      <a:endParaRPr lang="en-001" sz="2000"/>
                    </a:p>
                  </a:txBody>
                  <a:tcPr/>
                </a:tc>
                <a:extLst>
                  <a:ext uri="{0D108BD9-81ED-4DB2-BD59-A6C34878D82A}">
                    <a16:rowId xmlns:a16="http://schemas.microsoft.com/office/drawing/2014/main" val="1903351629"/>
                  </a:ext>
                </a:extLst>
              </a:tr>
              <a:tr h="419020">
                <a:tc>
                  <a:txBody>
                    <a:bodyPr/>
                    <a:lstStyle/>
                    <a:p>
                      <a:pPr algn="ctr"/>
                      <a:r>
                        <a:rPr lang="en-US" sz="2000"/>
                        <a:t>7</a:t>
                      </a:r>
                      <a:endParaRPr lang="en-001" sz="2000"/>
                    </a:p>
                  </a:txBody>
                  <a:tcPr/>
                </a:tc>
                <a:tc>
                  <a:txBody>
                    <a:bodyPr/>
                    <a:lstStyle/>
                    <a:p>
                      <a:r>
                        <a:rPr lang="en-US" sz="2000"/>
                        <a:t>ethnic</a:t>
                      </a:r>
                      <a:endParaRPr lang="en-001" sz="2000"/>
                    </a:p>
                  </a:txBody>
                  <a:tcPr/>
                </a:tc>
                <a:tc>
                  <a:txBody>
                    <a:bodyPr/>
                    <a:lstStyle/>
                    <a:p>
                      <a:r>
                        <a:rPr lang="en-US" sz="2000"/>
                        <a:t>Dân tộc</a:t>
                      </a:r>
                      <a:endParaRPr lang="en-001" sz="2000"/>
                    </a:p>
                  </a:txBody>
                  <a:tcPr/>
                </a:tc>
                <a:extLst>
                  <a:ext uri="{0D108BD9-81ED-4DB2-BD59-A6C34878D82A}">
                    <a16:rowId xmlns:a16="http://schemas.microsoft.com/office/drawing/2014/main" val="2769136045"/>
                  </a:ext>
                </a:extLst>
              </a:tr>
              <a:tr h="419020">
                <a:tc>
                  <a:txBody>
                    <a:bodyPr/>
                    <a:lstStyle/>
                    <a:p>
                      <a:pPr algn="ctr"/>
                      <a:r>
                        <a:rPr lang="en-US" sz="2000"/>
                        <a:t>8</a:t>
                      </a:r>
                      <a:endParaRPr lang="en-001" sz="2000"/>
                    </a:p>
                  </a:txBody>
                  <a:tcPr/>
                </a:tc>
                <a:tc>
                  <a:txBody>
                    <a:bodyPr/>
                    <a:lstStyle/>
                    <a:p>
                      <a:r>
                        <a:rPr lang="en-US" sz="2000"/>
                        <a:t>universityName</a:t>
                      </a:r>
                      <a:endParaRPr lang="en-001" sz="2000"/>
                    </a:p>
                  </a:txBody>
                  <a:tcPr/>
                </a:tc>
                <a:tc>
                  <a:txBody>
                    <a:bodyPr/>
                    <a:lstStyle/>
                    <a:p>
                      <a:r>
                        <a:rPr lang="vi-VN" sz="2000" kern="1200">
                          <a:solidFill>
                            <a:schemeClr val="tx1"/>
                          </a:solidFill>
                          <a:latin typeface="Calibri" panose="020F0502020204030204" pitchFamily="34" charset="0"/>
                          <a:ea typeface="+mn-ea"/>
                          <a:cs typeface="Calibri" panose="020F0502020204030204" pitchFamily="34" charset="0"/>
                        </a:rPr>
                        <a:t>Tên trường cấp VBCC</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800431844"/>
                  </a:ext>
                </a:extLst>
              </a:tr>
            </a:tbl>
          </a:graphicData>
        </a:graphic>
      </p:graphicFrame>
    </p:spTree>
    <p:extLst>
      <p:ext uri="{BB962C8B-B14F-4D97-AF65-F5344CB8AC3E}">
        <p14:creationId xmlns:p14="http://schemas.microsoft.com/office/powerpoint/2010/main" val="30386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3.5 </a:t>
            </a:r>
            <a:r>
              <a:rPr lang="en-US" sz="2900" b="1">
                <a:solidFill>
                  <a:schemeClr val="tx1"/>
                </a:solidFill>
              </a:rPr>
              <a:t>Lưu thông tin VBCC trong Cơ sở dữ liệu</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14</a:t>
            </a:fld>
            <a:endParaRPr lang="en-US"/>
          </a:p>
        </p:txBody>
      </p:sp>
      <p:graphicFrame>
        <p:nvGraphicFramePr>
          <p:cNvPr id="4" name="Table 4">
            <a:extLst>
              <a:ext uri="{FF2B5EF4-FFF2-40B4-BE49-F238E27FC236}">
                <a16:creationId xmlns:a16="http://schemas.microsoft.com/office/drawing/2014/main" id="{FBB0F600-EC2A-4070-62A6-884117914D53}"/>
              </a:ext>
            </a:extLst>
          </p:cNvPr>
          <p:cNvGraphicFramePr>
            <a:graphicFrameLocks noGrp="1"/>
          </p:cNvGraphicFramePr>
          <p:nvPr>
            <p:extLst>
              <p:ext uri="{D42A27DB-BD31-4B8C-83A1-F6EECF244321}">
                <p14:modId xmlns:p14="http://schemas.microsoft.com/office/powerpoint/2010/main" val="3892008092"/>
              </p:ext>
            </p:extLst>
          </p:nvPr>
        </p:nvGraphicFramePr>
        <p:xfrm>
          <a:off x="761998" y="2292378"/>
          <a:ext cx="7848601" cy="376544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9</a:t>
                      </a:r>
                      <a:endParaRPr lang="en-001" sz="2000"/>
                    </a:p>
                  </a:txBody>
                  <a:tcPr/>
                </a:tc>
                <a:tc>
                  <a:txBody>
                    <a:bodyPr/>
                    <a:lstStyle/>
                    <a:p>
                      <a:r>
                        <a:rPr lang="en-US" sz="2000"/>
                        <a:t>universityEmail</a:t>
                      </a:r>
                      <a:endParaRPr lang="en-001" sz="2000"/>
                    </a:p>
                  </a:txBody>
                  <a:tcPr/>
                </a:tc>
                <a:tc>
                  <a:txBody>
                    <a:bodyPr/>
                    <a:lstStyle/>
                    <a:p>
                      <a:r>
                        <a:rPr lang="vi-VN" sz="2000" kern="1200">
                          <a:solidFill>
                            <a:schemeClr val="tx1"/>
                          </a:solidFill>
                          <a:latin typeface="Calibri" panose="020F0502020204030204" pitchFamily="34" charset="0"/>
                          <a:ea typeface="+mn-ea"/>
                          <a:cs typeface="Calibri" panose="020F0502020204030204" pitchFamily="34" charset="0"/>
                        </a:rPr>
                        <a:t>Email</a:t>
                      </a:r>
                      <a:r>
                        <a:rPr lang="en-US" sz="2000" kern="1200">
                          <a:solidFill>
                            <a:schemeClr val="tx1"/>
                          </a:solidFill>
                          <a:latin typeface="Calibri" panose="020F0502020204030204" pitchFamily="34" charset="0"/>
                          <a:ea typeface="+mn-ea"/>
                          <a:cs typeface="Calibri" panose="020F0502020204030204" pitchFamily="34" charset="0"/>
                        </a:rPr>
                        <a:t> của</a:t>
                      </a:r>
                      <a:r>
                        <a:rPr lang="vi-VN" sz="2000" kern="1200">
                          <a:solidFill>
                            <a:schemeClr val="tx1"/>
                          </a:solidFill>
                          <a:latin typeface="Calibri" panose="020F0502020204030204" pitchFamily="34" charset="0"/>
                          <a:ea typeface="+mn-ea"/>
                          <a:cs typeface="Calibri" panose="020F0502020204030204" pitchFamily="34" charset="0"/>
                        </a:rPr>
                        <a:t> trường cấp VBCC</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10</a:t>
                      </a:r>
                      <a:endParaRPr lang="en-001" sz="2000"/>
                    </a:p>
                  </a:txBody>
                  <a:tcPr/>
                </a:tc>
                <a:tc>
                  <a:txBody>
                    <a:bodyPr/>
                    <a:lstStyle/>
                    <a:p>
                      <a:r>
                        <a:rPr lang="en-US" sz="2000"/>
                        <a:t>major</a:t>
                      </a:r>
                      <a:endParaRPr lang="en-001" sz="2000"/>
                    </a:p>
                  </a:txBody>
                  <a:tcPr/>
                </a:tc>
                <a:tc>
                  <a:txBody>
                    <a:bodyPr/>
                    <a:lstStyle/>
                    <a:p>
                      <a:r>
                        <a:rPr lang="en-US" sz="2000"/>
                        <a:t>Tên chứng chỉ</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11</a:t>
                      </a:r>
                      <a:endParaRPr lang="en-001" sz="2000"/>
                    </a:p>
                  </a:txBody>
                  <a:tcPr/>
                </a:tc>
                <a:tc>
                  <a:txBody>
                    <a:bodyPr/>
                    <a:lstStyle/>
                    <a:p>
                      <a:r>
                        <a:rPr lang="en-US" sz="2000"/>
                        <a:t>number</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Số hiệu VBCC</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12</a:t>
                      </a:r>
                      <a:endParaRPr lang="en-001" sz="2000"/>
                    </a:p>
                  </a:txBody>
                  <a:tcPr/>
                </a:tc>
                <a:tc>
                  <a:txBody>
                    <a:bodyPr/>
                    <a:lstStyle/>
                    <a:p>
                      <a:r>
                        <a:rPr lang="en-US" sz="2000"/>
                        <a:t>regNo</a:t>
                      </a:r>
                      <a:endParaRPr lang="en-001" sz="2000"/>
                    </a:p>
                  </a:txBody>
                  <a:tcPr/>
                </a:tc>
                <a:tc>
                  <a:txBody>
                    <a:bodyPr/>
                    <a:lstStyle/>
                    <a:p>
                      <a:r>
                        <a:rPr lang="en-US" sz="2000"/>
                        <a:t>Số vào sổ gốc</a:t>
                      </a:r>
                      <a:endParaRPr lang="en-001" sz="2000"/>
                    </a:p>
                  </a:txBody>
                  <a:tcPr/>
                </a:tc>
                <a:extLst>
                  <a:ext uri="{0D108BD9-81ED-4DB2-BD59-A6C34878D82A}">
                    <a16:rowId xmlns:a16="http://schemas.microsoft.com/office/drawing/2014/main" val="691366785"/>
                  </a:ext>
                </a:extLst>
              </a:tr>
              <a:tr h="419020">
                <a:tc>
                  <a:txBody>
                    <a:bodyPr/>
                    <a:lstStyle/>
                    <a:p>
                      <a:pPr algn="ctr"/>
                      <a:r>
                        <a:rPr lang="en-US" sz="2000"/>
                        <a:t>13</a:t>
                      </a:r>
                      <a:endParaRPr lang="en-001" sz="2000"/>
                    </a:p>
                  </a:txBody>
                  <a:tcPr/>
                </a:tc>
                <a:tc>
                  <a:txBody>
                    <a:bodyPr/>
                    <a:lstStyle/>
                    <a:p>
                      <a:r>
                        <a:rPr lang="en-US" sz="2000"/>
                        <a:t>departmentName</a:t>
                      </a:r>
                      <a:endParaRPr lang="en-001" sz="2000"/>
                    </a:p>
                  </a:txBody>
                  <a:tcPr/>
                </a:tc>
                <a:tc>
                  <a:txBody>
                    <a:bodyPr/>
                    <a:lstStyle/>
                    <a:p>
                      <a:r>
                        <a:rPr lang="en-US" sz="2000"/>
                        <a:t>Tên khoa</a:t>
                      </a:r>
                      <a:endParaRPr lang="en-001" sz="2000"/>
                    </a:p>
                  </a:txBody>
                  <a:tcPr/>
                </a:tc>
                <a:extLst>
                  <a:ext uri="{0D108BD9-81ED-4DB2-BD59-A6C34878D82A}">
                    <a16:rowId xmlns:a16="http://schemas.microsoft.com/office/drawing/2014/main" val="924585243"/>
                  </a:ext>
                </a:extLst>
              </a:tr>
              <a:tr h="419020">
                <a:tc>
                  <a:txBody>
                    <a:bodyPr/>
                    <a:lstStyle/>
                    <a:p>
                      <a:pPr algn="ctr"/>
                      <a:r>
                        <a:rPr lang="en-US" sz="2000"/>
                        <a:t>14</a:t>
                      </a:r>
                      <a:endParaRPr lang="en-001" sz="2000"/>
                    </a:p>
                  </a:txBody>
                  <a:tcPr/>
                </a:tc>
                <a:tc>
                  <a:txBody>
                    <a:bodyPr/>
                    <a:lstStyle/>
                    <a:p>
                      <a:r>
                        <a:rPr lang="en-US" sz="2000"/>
                        <a:t>markLT</a:t>
                      </a:r>
                      <a:endParaRPr lang="en-001" sz="2000"/>
                    </a:p>
                  </a:txBody>
                  <a:tcPr/>
                </a:tc>
                <a:tc>
                  <a:txBody>
                    <a:bodyPr/>
                    <a:lstStyle/>
                    <a:p>
                      <a:r>
                        <a:rPr lang="en-US" sz="2000"/>
                        <a:t>Điểm thi lý thuyết</a:t>
                      </a:r>
                      <a:endParaRPr lang="en-001" sz="2000"/>
                    </a:p>
                  </a:txBody>
                  <a:tcPr/>
                </a:tc>
                <a:extLst>
                  <a:ext uri="{0D108BD9-81ED-4DB2-BD59-A6C34878D82A}">
                    <a16:rowId xmlns:a16="http://schemas.microsoft.com/office/drawing/2014/main" val="1903351629"/>
                  </a:ext>
                </a:extLst>
              </a:tr>
              <a:tr h="419020">
                <a:tc>
                  <a:txBody>
                    <a:bodyPr/>
                    <a:lstStyle/>
                    <a:p>
                      <a:pPr algn="ctr"/>
                      <a:r>
                        <a:rPr lang="en-US" sz="2000"/>
                        <a:t>15</a:t>
                      </a:r>
                      <a:endParaRPr lang="en-001" sz="2000"/>
                    </a:p>
                  </a:txBody>
                  <a:tcPr/>
                </a:tc>
                <a:tc>
                  <a:txBody>
                    <a:bodyPr/>
                    <a:lstStyle/>
                    <a:p>
                      <a:r>
                        <a:rPr lang="en-US" sz="2000"/>
                        <a:t>markTH</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Điểm thi thực hành</a:t>
                      </a:r>
                      <a:endParaRPr lang="en-001" sz="2000"/>
                    </a:p>
                  </a:txBody>
                  <a:tcPr/>
                </a:tc>
                <a:extLst>
                  <a:ext uri="{0D108BD9-81ED-4DB2-BD59-A6C34878D82A}">
                    <a16:rowId xmlns:a16="http://schemas.microsoft.com/office/drawing/2014/main" val="2769136045"/>
                  </a:ext>
                </a:extLst>
              </a:tr>
              <a:tr h="419020">
                <a:tc>
                  <a:txBody>
                    <a:bodyPr/>
                    <a:lstStyle/>
                    <a:p>
                      <a:pPr algn="ctr"/>
                      <a:r>
                        <a:rPr lang="en-US" sz="2000"/>
                        <a:t>16</a:t>
                      </a:r>
                      <a:endParaRPr lang="en-001" sz="2000"/>
                    </a:p>
                  </a:txBody>
                  <a:tcPr/>
                </a:tc>
                <a:tc>
                  <a:txBody>
                    <a:bodyPr/>
                    <a:lstStyle/>
                    <a:p>
                      <a:r>
                        <a:rPr lang="en-US" sz="2000"/>
                        <a:t>dateOfIssuing</a:t>
                      </a:r>
                      <a:endParaRPr lang="en-001" sz="2000"/>
                    </a:p>
                  </a:txBody>
                  <a:tcPr/>
                </a:tc>
                <a:tc>
                  <a:txBody>
                    <a:bodyPr/>
                    <a:lstStyle/>
                    <a:p>
                      <a:r>
                        <a:rPr lang="en-US" sz="2000" kern="1200">
                          <a:solidFill>
                            <a:schemeClr val="tx1"/>
                          </a:solidFill>
                          <a:latin typeface="Calibri" panose="020F0502020204030204" pitchFamily="34" charset="0"/>
                          <a:ea typeface="+mn-ea"/>
                          <a:cs typeface="Calibri" panose="020F0502020204030204" pitchFamily="34" charset="0"/>
                        </a:rPr>
                        <a:t>Ngày cấp</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800431844"/>
                  </a:ext>
                </a:extLst>
              </a:tr>
            </a:tbl>
          </a:graphicData>
        </a:graphic>
      </p:graphicFrame>
    </p:spTree>
    <p:extLst>
      <p:ext uri="{BB962C8B-B14F-4D97-AF65-F5344CB8AC3E}">
        <p14:creationId xmlns:p14="http://schemas.microsoft.com/office/powerpoint/2010/main" val="225484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800" b="1">
                <a:solidFill>
                  <a:schemeClr val="tx1"/>
                </a:solidFill>
              </a:rPr>
              <a:t>3.6 </a:t>
            </a:r>
            <a:r>
              <a:rPr lang="en-US" sz="2900" b="1">
                <a:solidFill>
                  <a:schemeClr val="tx1"/>
                </a:solidFill>
              </a:rPr>
              <a:t>Lưu thông tin VBCC trong blockchain</a:t>
            </a:r>
          </a:p>
          <a:p>
            <a:pPr marL="0" marR="89535" lvl="3" indent="0" algn="just">
              <a:lnSpc>
                <a:spcPct val="120000"/>
              </a:lnSpc>
              <a:spcBef>
                <a:spcPts val="600"/>
              </a:spcBef>
              <a:buNone/>
            </a:pPr>
            <a:r>
              <a:rPr lang="en-US" sz="2900" b="1">
                <a:solidFill>
                  <a:schemeClr val="tx1"/>
                </a:solidFill>
              </a:rPr>
              <a:t> </a:t>
            </a:r>
          </a:p>
          <a:p>
            <a:pPr marL="1371600" marR="89535" lvl="3" indent="0" algn="just">
              <a:lnSpc>
                <a:spcPct val="120000"/>
              </a:lnSpc>
              <a:spcBef>
                <a:spcPts val="600"/>
              </a:spcBef>
              <a:buNone/>
            </a:pPr>
            <a:endParaRPr lang="en-US" sz="2000">
              <a:effectLst/>
              <a:latin typeface="+mj-lt"/>
              <a:ea typeface="Calibri" panose="020F0502020204030204" pitchFamily="34" charset="0"/>
            </a:endParaRPr>
          </a:p>
          <a:p>
            <a:pPr marL="1371600" marR="89535" lvl="3" indent="0" algn="just">
              <a:lnSpc>
                <a:spcPct val="120000"/>
              </a:lnSpc>
              <a:spcBef>
                <a:spcPts val="600"/>
              </a:spcBef>
              <a:buNone/>
            </a:pPr>
            <a:endParaRPr lang="en-US" sz="2000">
              <a:effectLst/>
              <a:latin typeface="+mj-lt"/>
              <a:ea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15</a:t>
            </a:fld>
            <a:endParaRPr lang="en-US"/>
          </a:p>
        </p:txBody>
      </p:sp>
      <p:graphicFrame>
        <p:nvGraphicFramePr>
          <p:cNvPr id="4" name="Table 4">
            <a:extLst>
              <a:ext uri="{FF2B5EF4-FFF2-40B4-BE49-F238E27FC236}">
                <a16:creationId xmlns:a16="http://schemas.microsoft.com/office/drawing/2014/main" id="{D4A0EDF4-083F-93CB-F900-A8E5C737D750}"/>
              </a:ext>
            </a:extLst>
          </p:cNvPr>
          <p:cNvGraphicFramePr>
            <a:graphicFrameLocks noGrp="1"/>
          </p:cNvGraphicFramePr>
          <p:nvPr>
            <p:extLst>
              <p:ext uri="{D42A27DB-BD31-4B8C-83A1-F6EECF244321}">
                <p14:modId xmlns:p14="http://schemas.microsoft.com/office/powerpoint/2010/main" val="2795997686"/>
              </p:ext>
            </p:extLst>
          </p:nvPr>
        </p:nvGraphicFramePr>
        <p:xfrm>
          <a:off x="761998" y="2292378"/>
          <a:ext cx="7848601" cy="324596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1</a:t>
                      </a:r>
                      <a:endParaRPr lang="en-001" sz="2000"/>
                    </a:p>
                  </a:txBody>
                  <a:tcPr/>
                </a:tc>
                <a:tc>
                  <a:txBody>
                    <a:bodyPr/>
                    <a:lstStyle/>
                    <a:p>
                      <a:r>
                        <a:rPr lang="en-US" sz="2000"/>
                        <a:t>certHash</a:t>
                      </a:r>
                      <a:endParaRPr lang="en-001" sz="2000"/>
                    </a:p>
                  </a:txBody>
                  <a:tcPr/>
                </a:tc>
                <a:tc>
                  <a:txBody>
                    <a:bodyPr/>
                    <a:lstStyle/>
                    <a:p>
                      <a:r>
                        <a:rPr lang="en-US" sz="2000" kern="1200">
                          <a:solidFill>
                            <a:schemeClr val="tx1"/>
                          </a:solidFill>
                          <a:latin typeface="+mn-lt"/>
                          <a:ea typeface="+mn-ea"/>
                          <a:cs typeface="+mn-cs"/>
                        </a:rPr>
                        <a:t>G</a:t>
                      </a:r>
                      <a:r>
                        <a:rPr lang="vi-VN" sz="2000" kern="1200">
                          <a:solidFill>
                            <a:schemeClr val="tx1"/>
                          </a:solidFill>
                          <a:latin typeface="Calibri" panose="020F0502020204030204" pitchFamily="34" charset="0"/>
                          <a:ea typeface="+mn-ea"/>
                          <a:cs typeface="Calibri" panose="020F0502020204030204" pitchFamily="34" charset="0"/>
                        </a:rPr>
                        <a:t>iá trị băm: studentEmail,</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studentName,</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universityName,</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universityEmail, number,</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regNo, major, birthday,</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dateOfIssuing</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2</a:t>
                      </a:r>
                      <a:endParaRPr lang="en-001" sz="2000"/>
                    </a:p>
                  </a:txBody>
                  <a:tcPr/>
                </a:tc>
                <a:tc>
                  <a:txBody>
                    <a:bodyPr/>
                    <a:lstStyle/>
                    <a:p>
                      <a:r>
                        <a:rPr lang="en-US" sz="2000"/>
                        <a:t>universitySignature</a:t>
                      </a:r>
                      <a:endParaRPr lang="en-001" sz="2000"/>
                    </a:p>
                  </a:txBody>
                  <a:tcPr/>
                </a:tc>
                <a:tc>
                  <a:txBody>
                    <a:bodyPr/>
                    <a:lstStyle/>
                    <a:p>
                      <a:r>
                        <a:rPr lang="en-US" sz="2000"/>
                        <a:t>Chữ ký số của certHash với khóa cá nhân của Trường</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3</a:t>
                      </a:r>
                      <a:endParaRPr lang="en-001" sz="2000"/>
                    </a:p>
                  </a:txBody>
                  <a:tcPr/>
                </a:tc>
                <a:tc>
                  <a:txBody>
                    <a:bodyPr/>
                    <a:lstStyle/>
                    <a:p>
                      <a:r>
                        <a:rPr lang="en-US" sz="2000"/>
                        <a:t>studentSignature</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Chữ ký số của certHash với khóa cá nhân của Sinh viên</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4</a:t>
                      </a:r>
                      <a:endParaRPr lang="en-001" sz="2000"/>
                    </a:p>
                  </a:txBody>
                  <a:tcPr/>
                </a:tc>
                <a:tc>
                  <a:txBody>
                    <a:bodyPr/>
                    <a:lstStyle/>
                    <a:p>
                      <a:r>
                        <a:rPr lang="en-US" sz="2000"/>
                        <a:t>dateOfIssuing</a:t>
                      </a:r>
                      <a:endParaRPr lang="en-001" sz="2000"/>
                    </a:p>
                  </a:txBody>
                  <a:tcPr/>
                </a:tc>
                <a:tc>
                  <a:txBody>
                    <a:bodyPr/>
                    <a:lstStyle/>
                    <a:p>
                      <a:r>
                        <a:rPr lang="en-US" sz="2000"/>
                        <a:t>Ngày cấp VBCC</a:t>
                      </a:r>
                      <a:endParaRPr lang="en-001" sz="2000"/>
                    </a:p>
                  </a:txBody>
                  <a:tcPr/>
                </a:tc>
                <a:extLst>
                  <a:ext uri="{0D108BD9-81ED-4DB2-BD59-A6C34878D82A}">
                    <a16:rowId xmlns:a16="http://schemas.microsoft.com/office/drawing/2014/main" val="691366785"/>
                  </a:ext>
                </a:extLst>
              </a:tr>
            </a:tbl>
          </a:graphicData>
        </a:graphic>
      </p:graphicFrame>
    </p:spTree>
    <p:extLst>
      <p:ext uri="{BB962C8B-B14F-4D97-AF65-F5344CB8AC3E}">
        <p14:creationId xmlns:p14="http://schemas.microsoft.com/office/powerpoint/2010/main" val="2827774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800" b="1">
                <a:solidFill>
                  <a:schemeClr val="tx1"/>
                </a:solidFill>
              </a:rPr>
              <a:t>3.6 </a:t>
            </a:r>
            <a:r>
              <a:rPr lang="en-US" sz="2900" b="1">
                <a:solidFill>
                  <a:schemeClr val="tx1"/>
                </a:solidFill>
              </a:rPr>
              <a:t>Lưu thông tin VBCC trong blockchain</a:t>
            </a:r>
          </a:p>
          <a:p>
            <a:pPr marL="0" marR="89535" lvl="3" indent="0" algn="just">
              <a:lnSpc>
                <a:spcPct val="120000"/>
              </a:lnSpc>
              <a:spcBef>
                <a:spcPts val="600"/>
              </a:spcBef>
              <a:buNone/>
            </a:pPr>
            <a:r>
              <a:rPr lang="en-US" sz="2900" b="1">
                <a:solidFill>
                  <a:schemeClr val="tx1"/>
                </a:solidFill>
              </a:rPr>
              <a:t> </a:t>
            </a:r>
          </a:p>
          <a:p>
            <a:pPr marL="1371600" marR="89535" lvl="3" indent="0" algn="just">
              <a:lnSpc>
                <a:spcPct val="120000"/>
              </a:lnSpc>
              <a:spcBef>
                <a:spcPts val="600"/>
              </a:spcBef>
              <a:buNone/>
            </a:pPr>
            <a:endParaRPr lang="en-US" sz="2000">
              <a:effectLst/>
              <a:latin typeface="+mj-lt"/>
              <a:ea typeface="Calibri" panose="020F0502020204030204" pitchFamily="34" charset="0"/>
            </a:endParaRPr>
          </a:p>
          <a:p>
            <a:pPr marL="1371600" marR="89535" lvl="3" indent="0" algn="just">
              <a:lnSpc>
                <a:spcPct val="120000"/>
              </a:lnSpc>
              <a:spcBef>
                <a:spcPts val="600"/>
              </a:spcBef>
              <a:buNone/>
            </a:pPr>
            <a:endParaRPr lang="en-US" sz="2000">
              <a:effectLst/>
              <a:latin typeface="+mj-lt"/>
              <a:ea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16</a:t>
            </a:fld>
            <a:endParaRPr lang="en-US"/>
          </a:p>
        </p:txBody>
      </p:sp>
      <p:graphicFrame>
        <p:nvGraphicFramePr>
          <p:cNvPr id="4" name="Table 4">
            <a:extLst>
              <a:ext uri="{FF2B5EF4-FFF2-40B4-BE49-F238E27FC236}">
                <a16:creationId xmlns:a16="http://schemas.microsoft.com/office/drawing/2014/main" id="{D4A0EDF4-083F-93CB-F900-A8E5C737D750}"/>
              </a:ext>
            </a:extLst>
          </p:cNvPr>
          <p:cNvGraphicFramePr>
            <a:graphicFrameLocks noGrp="1"/>
          </p:cNvGraphicFramePr>
          <p:nvPr>
            <p:extLst>
              <p:ext uri="{D42A27DB-BD31-4B8C-83A1-F6EECF244321}">
                <p14:modId xmlns:p14="http://schemas.microsoft.com/office/powerpoint/2010/main" val="857450383"/>
              </p:ext>
            </p:extLst>
          </p:nvPr>
        </p:nvGraphicFramePr>
        <p:xfrm>
          <a:off x="761998" y="2292378"/>
          <a:ext cx="7848601" cy="2508380"/>
        </p:xfrm>
        <a:graphic>
          <a:graphicData uri="http://schemas.openxmlformats.org/drawingml/2006/table">
            <a:tbl>
              <a:tblPr firstRow="1" bandRow="1">
                <a:tableStyleId>{5940675A-B579-460E-94D1-54222C63F5DA}</a:tableStyleId>
              </a:tblPr>
              <a:tblGrid>
                <a:gridCol w="762002">
                  <a:extLst>
                    <a:ext uri="{9D8B030D-6E8A-4147-A177-3AD203B41FA5}">
                      <a16:colId xmlns:a16="http://schemas.microsoft.com/office/drawing/2014/main" val="3559340536"/>
                    </a:ext>
                  </a:extLst>
                </a:gridCol>
                <a:gridCol w="1524000">
                  <a:extLst>
                    <a:ext uri="{9D8B030D-6E8A-4147-A177-3AD203B41FA5}">
                      <a16:colId xmlns:a16="http://schemas.microsoft.com/office/drawing/2014/main" val="3224071748"/>
                    </a:ext>
                  </a:extLst>
                </a:gridCol>
                <a:gridCol w="55625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5</a:t>
                      </a:r>
                      <a:endParaRPr lang="en-001" sz="2000"/>
                    </a:p>
                  </a:txBody>
                  <a:tcPr/>
                </a:tc>
                <a:tc>
                  <a:txBody>
                    <a:bodyPr/>
                    <a:lstStyle/>
                    <a:p>
                      <a:r>
                        <a:rPr lang="en-US" sz="2000"/>
                        <a:t>certNumber</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Số hiệu VBCC</a:t>
                      </a:r>
                      <a:endParaRPr lang="en-001" sz="2000"/>
                    </a:p>
                  </a:txBody>
                  <a:tcPr/>
                </a:tc>
                <a:extLst>
                  <a:ext uri="{0D108BD9-81ED-4DB2-BD59-A6C34878D82A}">
                    <a16:rowId xmlns:a16="http://schemas.microsoft.com/office/drawing/2014/main" val="3381213537"/>
                  </a:ext>
                </a:extLst>
              </a:tr>
              <a:tr h="419020">
                <a:tc>
                  <a:txBody>
                    <a:bodyPr/>
                    <a:lstStyle/>
                    <a:p>
                      <a:pPr algn="ctr"/>
                      <a:r>
                        <a:rPr lang="en-US" sz="2000"/>
                        <a:t>6</a:t>
                      </a:r>
                      <a:endParaRPr lang="en-001" sz="2000"/>
                    </a:p>
                  </a:txBody>
                  <a:tcPr/>
                </a:tc>
                <a:tc>
                  <a:txBody>
                    <a:bodyPr/>
                    <a:lstStyle/>
                    <a:p>
                      <a:r>
                        <a:rPr lang="en-US" sz="2000"/>
                        <a:t>certRegNo</a:t>
                      </a:r>
                      <a:endParaRPr lang="en-001" sz="2000"/>
                    </a:p>
                  </a:txBody>
                  <a:tcPr/>
                </a:tc>
                <a:tc>
                  <a:txBody>
                    <a:bodyPr/>
                    <a:lstStyle/>
                    <a:p>
                      <a:r>
                        <a:rPr lang="en-US" sz="2000" kern="1200">
                          <a:solidFill>
                            <a:schemeClr val="tx1"/>
                          </a:solidFill>
                          <a:latin typeface="+mn-lt"/>
                          <a:ea typeface="+mn-ea"/>
                          <a:cs typeface="Calibri" panose="020F0502020204030204" pitchFamily="34" charset="0"/>
                        </a:rPr>
                        <a:t>Số vào sổ gốc</a:t>
                      </a:r>
                      <a:endParaRPr lang="en-001" sz="2000" kern="1200">
                        <a:solidFill>
                          <a:schemeClr val="tx1"/>
                        </a:solidFill>
                        <a:latin typeface="+mn-lt"/>
                        <a:ea typeface="+mn-ea"/>
                        <a:cs typeface="Calibri" panose="020F0502020204030204" pitchFamily="34" charset="0"/>
                      </a:endParaRPr>
                    </a:p>
                  </a:txBody>
                  <a:tcPr/>
                </a:tc>
                <a:extLst>
                  <a:ext uri="{0D108BD9-81ED-4DB2-BD59-A6C34878D82A}">
                    <a16:rowId xmlns:a16="http://schemas.microsoft.com/office/drawing/2014/main" val="1124536117"/>
                  </a:ext>
                </a:extLst>
              </a:tr>
              <a:tr h="413280">
                <a:tc>
                  <a:txBody>
                    <a:bodyPr/>
                    <a:lstStyle/>
                    <a:p>
                      <a:pPr algn="ctr"/>
                      <a:r>
                        <a:rPr lang="en-US" sz="2000"/>
                        <a:t>7</a:t>
                      </a:r>
                      <a:endParaRPr lang="en-001" sz="2000"/>
                    </a:p>
                  </a:txBody>
                  <a:tcPr/>
                </a:tc>
                <a:tc>
                  <a:txBody>
                    <a:bodyPr/>
                    <a:lstStyle/>
                    <a:p>
                      <a:r>
                        <a:rPr lang="en-US" sz="2000"/>
                        <a:t>certUUID</a:t>
                      </a:r>
                      <a:endParaRPr lang="en-001" sz="2000"/>
                    </a:p>
                  </a:txBody>
                  <a:tcPr/>
                </a:tc>
                <a:tc>
                  <a:txBody>
                    <a:bodyPr/>
                    <a:lstStyle/>
                    <a:p>
                      <a:r>
                        <a:rPr lang="en-US" sz="2000">
                          <a:latin typeface="+mn-lt"/>
                        </a:rPr>
                        <a:t>Mã số VBCC</a:t>
                      </a:r>
                      <a:endParaRPr lang="en-001" sz="2000">
                        <a:latin typeface="+mn-lt"/>
                      </a:endParaRPr>
                    </a:p>
                  </a:txBody>
                  <a:tcPr/>
                </a:tc>
                <a:extLst>
                  <a:ext uri="{0D108BD9-81ED-4DB2-BD59-A6C34878D82A}">
                    <a16:rowId xmlns:a16="http://schemas.microsoft.com/office/drawing/2014/main" val="1200163065"/>
                  </a:ext>
                </a:extLst>
              </a:tr>
              <a:tr h="419020">
                <a:tc>
                  <a:txBody>
                    <a:bodyPr/>
                    <a:lstStyle/>
                    <a:p>
                      <a:pPr algn="ctr"/>
                      <a:r>
                        <a:rPr lang="en-US" sz="2000"/>
                        <a:t>8</a:t>
                      </a:r>
                      <a:endParaRPr lang="en-001" sz="2000"/>
                    </a:p>
                  </a:txBody>
                  <a:tcPr/>
                </a:tc>
                <a:tc>
                  <a:txBody>
                    <a:bodyPr/>
                    <a:lstStyle/>
                    <a:p>
                      <a:r>
                        <a:rPr lang="en-US" sz="2000"/>
                        <a:t>universityPK</a:t>
                      </a:r>
                      <a:endParaRPr lang="en-001" sz="2000"/>
                    </a:p>
                  </a:txBody>
                  <a:tcPr/>
                </a:tc>
                <a:tc>
                  <a:txBody>
                    <a:bodyPr/>
                    <a:lstStyle/>
                    <a:p>
                      <a:r>
                        <a:rPr lang="vi-VN" sz="2000">
                          <a:latin typeface="+mn-lt"/>
                        </a:rPr>
                        <a:t>Khóa công khai của Trường</a:t>
                      </a:r>
                      <a:endParaRPr lang="en-001" sz="2000">
                        <a:latin typeface="+mn-lt"/>
                      </a:endParaRPr>
                    </a:p>
                  </a:txBody>
                  <a:tcPr/>
                </a:tc>
                <a:extLst>
                  <a:ext uri="{0D108BD9-81ED-4DB2-BD59-A6C34878D82A}">
                    <a16:rowId xmlns:a16="http://schemas.microsoft.com/office/drawing/2014/main" val="691366785"/>
                  </a:ext>
                </a:extLst>
              </a:tr>
              <a:tr h="419020">
                <a:tc>
                  <a:txBody>
                    <a:bodyPr/>
                    <a:lstStyle/>
                    <a:p>
                      <a:pPr algn="ctr"/>
                      <a:r>
                        <a:rPr lang="en-US" sz="2000"/>
                        <a:t>9</a:t>
                      </a:r>
                      <a:endParaRPr lang="en-001" sz="2000"/>
                    </a:p>
                  </a:txBody>
                  <a:tcPr/>
                </a:tc>
                <a:tc>
                  <a:txBody>
                    <a:bodyPr/>
                    <a:lstStyle/>
                    <a:p>
                      <a:r>
                        <a:rPr lang="en-US" sz="2000"/>
                        <a:t>studentPK</a:t>
                      </a:r>
                      <a:endParaRPr lang="en-001" sz="2000"/>
                    </a:p>
                  </a:txBody>
                  <a:tcPr/>
                </a:tc>
                <a:tc>
                  <a:txBody>
                    <a:bodyPr/>
                    <a:lstStyle/>
                    <a:p>
                      <a:r>
                        <a:rPr lang="en-US" sz="2000">
                          <a:latin typeface="+mn-lt"/>
                        </a:rPr>
                        <a:t>Khóa công khai của sinh viên </a:t>
                      </a:r>
                      <a:endParaRPr lang="en-001" sz="2000">
                        <a:latin typeface="+mn-lt"/>
                      </a:endParaRPr>
                    </a:p>
                  </a:txBody>
                  <a:tcPr/>
                </a:tc>
                <a:extLst>
                  <a:ext uri="{0D108BD9-81ED-4DB2-BD59-A6C34878D82A}">
                    <a16:rowId xmlns:a16="http://schemas.microsoft.com/office/drawing/2014/main" val="69208692"/>
                  </a:ext>
                </a:extLst>
              </a:tr>
            </a:tbl>
          </a:graphicData>
        </a:graphic>
      </p:graphicFrame>
    </p:spTree>
    <p:extLst>
      <p:ext uri="{BB962C8B-B14F-4D97-AF65-F5344CB8AC3E}">
        <p14:creationId xmlns:p14="http://schemas.microsoft.com/office/powerpoint/2010/main" val="4096004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600" b="1">
                <a:solidFill>
                  <a:schemeClr val="tx1"/>
                </a:solidFill>
              </a:rPr>
              <a:t>3.6 Xây dựng mạng blockchain</a:t>
            </a:r>
          </a:p>
          <a:p>
            <a:pPr marL="0" marR="89535" lvl="3" indent="0" algn="just">
              <a:lnSpc>
                <a:spcPct val="120000"/>
              </a:lnSpc>
              <a:spcBef>
                <a:spcPts val="600"/>
              </a:spcBef>
              <a:buNone/>
            </a:pPr>
            <a:r>
              <a:rPr lang="en-US" sz="2400">
                <a:solidFill>
                  <a:schemeClr val="tx1"/>
                </a:solidFill>
              </a:rPr>
              <a:t>	</a:t>
            </a:r>
            <a:r>
              <a:rPr lang="en-US" sz="3200" b="1"/>
              <a:t>	</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17</a:t>
            </a:fld>
            <a:endParaRPr lang="en-US"/>
          </a:p>
        </p:txBody>
      </p:sp>
      <p:sp>
        <p:nvSpPr>
          <p:cNvPr id="11" name="TextBox 10">
            <a:extLst>
              <a:ext uri="{FF2B5EF4-FFF2-40B4-BE49-F238E27FC236}">
                <a16:creationId xmlns:a16="http://schemas.microsoft.com/office/drawing/2014/main" id="{0E66CF37-E722-42C8-9BE0-5C71FBFE0725}"/>
              </a:ext>
            </a:extLst>
          </p:cNvPr>
          <p:cNvSpPr txBox="1"/>
          <p:nvPr/>
        </p:nvSpPr>
        <p:spPr>
          <a:xfrm>
            <a:off x="1361209" y="6016823"/>
            <a:ext cx="6858000" cy="307777"/>
          </a:xfrm>
          <a:prstGeom prst="rect">
            <a:avLst/>
          </a:prstGeom>
          <a:noFill/>
        </p:spPr>
        <p:txBody>
          <a:bodyPr wrap="square" rtlCol="0">
            <a:spAutoFit/>
          </a:bodyPr>
          <a:lstStyle/>
          <a:p>
            <a:pPr algn="ctr"/>
            <a:r>
              <a:rPr lang="en-US" sz="1400" err="1">
                <a:solidFill>
                  <a:schemeClr val="accent1">
                    <a:lumMod val="50000"/>
                  </a:schemeClr>
                </a:solidFill>
              </a:rPr>
              <a:t>Mô</a:t>
            </a:r>
            <a:r>
              <a:rPr lang="en-US" sz="1400">
                <a:solidFill>
                  <a:schemeClr val="accent1">
                    <a:lumMod val="50000"/>
                  </a:schemeClr>
                </a:solidFill>
              </a:rPr>
              <a:t> </a:t>
            </a:r>
            <a:r>
              <a:rPr lang="en-US" sz="1400" err="1">
                <a:solidFill>
                  <a:schemeClr val="accent1">
                    <a:lumMod val="50000"/>
                  </a:schemeClr>
                </a:solidFill>
              </a:rPr>
              <a:t>hình</a:t>
            </a:r>
            <a:r>
              <a:rPr lang="en-US" sz="1400">
                <a:solidFill>
                  <a:schemeClr val="accent1">
                    <a:lumMod val="50000"/>
                  </a:schemeClr>
                </a:solidFill>
              </a:rPr>
              <a:t> kiến trúc mạng gồm có 3 tổ chức ORG, và Ordering service có 3 orderer</a:t>
            </a:r>
          </a:p>
        </p:txBody>
      </p:sp>
      <p:pic>
        <p:nvPicPr>
          <p:cNvPr id="7" name="Picture 6" descr="Graphical user interface&#10;&#10;Description automatically generated">
            <a:extLst>
              <a:ext uri="{FF2B5EF4-FFF2-40B4-BE49-F238E27FC236}">
                <a16:creationId xmlns:a16="http://schemas.microsoft.com/office/drawing/2014/main" id="{CFF7733A-5927-C35D-5D60-DF54D647C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153389"/>
            <a:ext cx="6705600" cy="3819705"/>
          </a:xfrm>
          <a:prstGeom prst="rect">
            <a:avLst/>
          </a:prstGeom>
        </p:spPr>
      </p:pic>
    </p:spTree>
    <p:extLst>
      <p:ext uri="{BB962C8B-B14F-4D97-AF65-F5344CB8AC3E}">
        <p14:creationId xmlns:p14="http://schemas.microsoft.com/office/powerpoint/2010/main" val="789610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600" b="1">
                <a:solidFill>
                  <a:schemeClr val="tx1"/>
                </a:solidFill>
              </a:rPr>
              <a:t>3.7 Công cụ giám sát mạng Hyperledger Explorer</a:t>
            </a:r>
          </a:p>
          <a:p>
            <a:pPr marL="0" marR="89535" lvl="3" indent="0" algn="just">
              <a:lnSpc>
                <a:spcPct val="120000"/>
              </a:lnSpc>
              <a:spcBef>
                <a:spcPts val="600"/>
              </a:spcBef>
              <a:buNone/>
            </a:pPr>
            <a:r>
              <a:rPr lang="en-US" sz="2400">
                <a:solidFill>
                  <a:schemeClr val="tx1"/>
                </a:solidFill>
              </a:rPr>
              <a:t>	</a:t>
            </a:r>
            <a:r>
              <a:rPr lang="en-US" sz="3200" b="1"/>
              <a:t>	</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18</a:t>
            </a:fld>
            <a:endParaRPr lang="en-US"/>
          </a:p>
        </p:txBody>
      </p:sp>
      <p:sp>
        <p:nvSpPr>
          <p:cNvPr id="11" name="TextBox 10">
            <a:extLst>
              <a:ext uri="{FF2B5EF4-FFF2-40B4-BE49-F238E27FC236}">
                <a16:creationId xmlns:a16="http://schemas.microsoft.com/office/drawing/2014/main" id="{0E66CF37-E722-42C8-9BE0-5C71FBFE0725}"/>
              </a:ext>
            </a:extLst>
          </p:cNvPr>
          <p:cNvSpPr txBox="1"/>
          <p:nvPr/>
        </p:nvSpPr>
        <p:spPr>
          <a:xfrm>
            <a:off x="1361209" y="6016823"/>
            <a:ext cx="6858000" cy="307777"/>
          </a:xfrm>
          <a:prstGeom prst="rect">
            <a:avLst/>
          </a:prstGeom>
          <a:noFill/>
        </p:spPr>
        <p:txBody>
          <a:bodyPr wrap="square" rtlCol="0">
            <a:spAutoFit/>
          </a:bodyPr>
          <a:lstStyle/>
          <a:p>
            <a:pPr algn="ctr"/>
            <a:r>
              <a:rPr lang="en-US" sz="1400">
                <a:solidFill>
                  <a:schemeClr val="accent1">
                    <a:lumMod val="50000"/>
                  </a:schemeClr>
                </a:solidFill>
              </a:rPr>
              <a:t>Công cụ giám sát mạng blockchain Hyperledger Explorer</a:t>
            </a:r>
          </a:p>
        </p:txBody>
      </p:sp>
      <p:pic>
        <p:nvPicPr>
          <p:cNvPr id="5" name="Picture 4" descr="Graphical user interface, application&#10;&#10;Description automatically generated">
            <a:extLst>
              <a:ext uri="{FF2B5EF4-FFF2-40B4-BE49-F238E27FC236}">
                <a16:creationId xmlns:a16="http://schemas.microsoft.com/office/drawing/2014/main" id="{EFB23826-8841-91FC-56D5-97FB40A54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167" y="2133392"/>
            <a:ext cx="6902466" cy="3889583"/>
          </a:xfrm>
          <a:prstGeom prst="rect">
            <a:avLst/>
          </a:prstGeom>
        </p:spPr>
      </p:pic>
    </p:spTree>
    <p:extLst>
      <p:ext uri="{BB962C8B-B14F-4D97-AF65-F5344CB8AC3E}">
        <p14:creationId xmlns:p14="http://schemas.microsoft.com/office/powerpoint/2010/main" val="181384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600" b="1">
                <a:solidFill>
                  <a:schemeClr val="tx1"/>
                </a:solidFill>
              </a:rPr>
              <a:t>3.8 Môi trường: VisualCode, IBM extension </a:t>
            </a:r>
          </a:p>
          <a:p>
            <a:pPr marL="0" marR="89535" lvl="3" indent="0" algn="just">
              <a:lnSpc>
                <a:spcPct val="120000"/>
              </a:lnSpc>
              <a:spcBef>
                <a:spcPts val="600"/>
              </a:spcBef>
              <a:buNone/>
            </a:pPr>
            <a:r>
              <a:rPr lang="en-US" sz="2400">
                <a:solidFill>
                  <a:schemeClr val="tx1"/>
                </a:solidFill>
              </a:rPr>
              <a:t>	</a:t>
            </a:r>
            <a:r>
              <a:rPr lang="en-US" sz="3200" b="1"/>
              <a:t>	</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19</a:t>
            </a:fld>
            <a:endParaRPr lang="en-US"/>
          </a:p>
        </p:txBody>
      </p:sp>
      <p:sp>
        <p:nvSpPr>
          <p:cNvPr id="11" name="TextBox 10">
            <a:extLst>
              <a:ext uri="{FF2B5EF4-FFF2-40B4-BE49-F238E27FC236}">
                <a16:creationId xmlns:a16="http://schemas.microsoft.com/office/drawing/2014/main" id="{0E66CF37-E722-42C8-9BE0-5C71FBFE0725}"/>
              </a:ext>
            </a:extLst>
          </p:cNvPr>
          <p:cNvSpPr txBox="1"/>
          <p:nvPr/>
        </p:nvSpPr>
        <p:spPr>
          <a:xfrm>
            <a:off x="1295400" y="6121499"/>
            <a:ext cx="6858000" cy="307777"/>
          </a:xfrm>
          <a:prstGeom prst="rect">
            <a:avLst/>
          </a:prstGeom>
          <a:noFill/>
        </p:spPr>
        <p:txBody>
          <a:bodyPr wrap="square" rtlCol="0">
            <a:spAutoFit/>
          </a:bodyPr>
          <a:lstStyle/>
          <a:p>
            <a:pPr algn="ctr"/>
            <a:r>
              <a:rPr lang="en-US" sz="1400">
                <a:solidFill>
                  <a:schemeClr val="accent1">
                    <a:lumMod val="50000"/>
                  </a:schemeClr>
                </a:solidFill>
              </a:rPr>
              <a:t>Môi trường phát triển và thử nghiệm: Visual Code, IBM blockchain</a:t>
            </a:r>
          </a:p>
        </p:txBody>
      </p:sp>
      <p:pic>
        <p:nvPicPr>
          <p:cNvPr id="7" name="Picture 6" descr="Graphical user interface, text, application, email, website&#10;&#10;Description automatically generated">
            <a:extLst>
              <a:ext uri="{FF2B5EF4-FFF2-40B4-BE49-F238E27FC236}">
                <a16:creationId xmlns:a16="http://schemas.microsoft.com/office/drawing/2014/main" id="{7904FFE2-5D54-E146-6256-4D4845A49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608" y="2100572"/>
            <a:ext cx="6136784" cy="4073265"/>
          </a:xfrm>
          <a:prstGeom prst="rect">
            <a:avLst/>
          </a:prstGeom>
        </p:spPr>
      </p:pic>
    </p:spTree>
    <p:extLst>
      <p:ext uri="{BB962C8B-B14F-4D97-AF65-F5344CB8AC3E}">
        <p14:creationId xmlns:p14="http://schemas.microsoft.com/office/powerpoint/2010/main" val="139613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a:t> </a:t>
            </a:r>
            <a:r>
              <a:rPr lang="en-US" altLang="en-US" err="1"/>
              <a:t>Nội</a:t>
            </a:r>
            <a:r>
              <a:rPr lang="en-US" altLang="en-US"/>
              <a:t> dung </a:t>
            </a:r>
            <a:r>
              <a:rPr lang="en-US" altLang="en-US" err="1"/>
              <a:t>trình</a:t>
            </a:r>
            <a:r>
              <a:rPr lang="en-US" altLang="en-US"/>
              <a:t> </a:t>
            </a:r>
            <a:r>
              <a:rPr lang="en-US" altLang="en-US" err="1"/>
              <a:t>bày</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idx="1"/>
          </p:nvPr>
        </p:nvSpPr>
        <p:spPr/>
        <p:txBody>
          <a:bodyPr/>
          <a:lstStyle/>
          <a:p>
            <a:pPr marL="514350" indent="-514350">
              <a:lnSpc>
                <a:spcPct val="150000"/>
              </a:lnSpc>
              <a:buClr>
                <a:schemeClr val="bg2"/>
              </a:buClr>
              <a:buFont typeface="+mj-lt"/>
              <a:buAutoNum type="arabicPeriod"/>
            </a:pPr>
            <a:r>
              <a:rPr lang="en-US" altLang="en-US" sz="2800" err="1"/>
              <a:t>Giới</a:t>
            </a:r>
            <a:r>
              <a:rPr lang="en-US" altLang="en-US" sz="2800"/>
              <a:t> </a:t>
            </a:r>
            <a:r>
              <a:rPr lang="en-US" altLang="en-US" sz="2800" err="1"/>
              <a:t>thiệu</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Cơ</a:t>
            </a:r>
            <a:r>
              <a:rPr lang="en-US" altLang="en-US" sz="2800"/>
              <a:t> </a:t>
            </a:r>
            <a:r>
              <a:rPr lang="en-US" altLang="en-US" sz="2800" err="1"/>
              <a:t>sở</a:t>
            </a:r>
            <a:r>
              <a:rPr lang="en-US" altLang="en-US" sz="2800"/>
              <a:t> khoa </a:t>
            </a:r>
            <a:r>
              <a:rPr lang="en-US" altLang="en-US" sz="2800" err="1"/>
              <a:t>học</a:t>
            </a:r>
            <a:r>
              <a:rPr lang="en-US" altLang="en-US" sz="2800"/>
              <a:t> </a:t>
            </a:r>
            <a:r>
              <a:rPr lang="en-US" altLang="en-US" sz="2800" err="1"/>
              <a:t>của</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Phương</a:t>
            </a:r>
            <a:r>
              <a:rPr lang="en-US" altLang="en-US" sz="2800"/>
              <a:t> </a:t>
            </a:r>
            <a:r>
              <a:rPr lang="en-US" altLang="en-US" sz="2800" err="1"/>
              <a:t>pháp</a:t>
            </a:r>
            <a:r>
              <a:rPr lang="en-US" altLang="en-US" sz="2800"/>
              <a:t> </a:t>
            </a:r>
            <a:r>
              <a:rPr lang="en-US" altLang="en-US" sz="2800" err="1"/>
              <a:t>thực</a:t>
            </a:r>
            <a:r>
              <a:rPr lang="en-US" altLang="en-US" sz="2800"/>
              <a:t> </a:t>
            </a:r>
            <a:r>
              <a:rPr lang="en-US" altLang="en-US" sz="2800" err="1"/>
              <a:t>hiện</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Kết</a:t>
            </a:r>
            <a:r>
              <a:rPr lang="en-US" altLang="en-US" sz="2800"/>
              <a:t> </a:t>
            </a:r>
            <a:r>
              <a:rPr lang="en-US" altLang="en-US" sz="2800" err="1"/>
              <a:t>quả</a:t>
            </a:r>
            <a:r>
              <a:rPr lang="en-US" altLang="en-US" sz="2800"/>
              <a:t> </a:t>
            </a:r>
            <a:r>
              <a:rPr lang="en-US" altLang="en-US" sz="2800" err="1"/>
              <a:t>thực</a:t>
            </a:r>
            <a:r>
              <a:rPr lang="en-US" altLang="en-US" sz="2800"/>
              <a:t> </a:t>
            </a:r>
            <a:r>
              <a:rPr lang="en-US" altLang="en-US" sz="2800" err="1"/>
              <a:t>nghiệm</a:t>
            </a:r>
            <a:endParaRPr lang="en-US" altLang="en-US" sz="2800"/>
          </a:p>
          <a:p>
            <a:pPr marL="514350" indent="-514350">
              <a:lnSpc>
                <a:spcPct val="150000"/>
              </a:lnSpc>
              <a:buClr>
                <a:schemeClr val="bg2"/>
              </a:buClr>
              <a:buFont typeface="+mj-lt"/>
              <a:buAutoNum type="arabicPeriod"/>
            </a:pPr>
            <a:r>
              <a:rPr lang="en-US" altLang="en-US" sz="2800" err="1"/>
              <a:t>Kết</a:t>
            </a:r>
            <a:r>
              <a:rPr lang="en-US" altLang="en-US" sz="2800"/>
              <a:t> luận</a:t>
            </a:r>
          </a:p>
          <a:p>
            <a:pPr marL="514350" indent="-514350">
              <a:lnSpc>
                <a:spcPct val="150000"/>
              </a:lnSpc>
              <a:buClr>
                <a:schemeClr val="bg2"/>
              </a:buClr>
              <a:buFont typeface="+mj-lt"/>
              <a:buAutoNum type="arabicPeriod"/>
            </a:pPr>
            <a:r>
              <a:rPr lang="en-US" altLang="en-US" sz="2800"/>
              <a:t>Demo </a:t>
            </a:r>
            <a:r>
              <a:rPr lang="en-US" altLang="en-US" sz="2800" err="1"/>
              <a:t>ứng</a:t>
            </a:r>
            <a:r>
              <a:rPr lang="en-US" altLang="en-US" sz="2800"/>
              <a:t> </a:t>
            </a:r>
            <a:r>
              <a:rPr lang="en-US" altLang="en-US" sz="2800" err="1"/>
              <a:t>dụng</a:t>
            </a:r>
            <a:endParaRPr lang="en-US" altLang="en-US" sz="2800"/>
          </a:p>
          <a:p>
            <a:endParaRPr lang="en-US" altLang="en-US"/>
          </a:p>
        </p:txBody>
      </p:sp>
      <p:sp>
        <p:nvSpPr>
          <p:cNvPr id="2" name="Slide Number Placeholder 1"/>
          <p:cNvSpPr>
            <a:spLocks noGrp="1"/>
          </p:cNvSpPr>
          <p:nvPr>
            <p:ph type="sldNum" sz="quarter" idx="12"/>
          </p:nvPr>
        </p:nvSpPr>
        <p:spPr/>
        <p:txBody>
          <a:bodyPr/>
          <a:lstStyle/>
          <a:p>
            <a:fld id="{0F4F63AB-74FF-4D4D-9C96-7E67E70BF8FF}"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4. </a:t>
            </a:r>
            <a:r>
              <a:rPr lang="en-US" err="1"/>
              <a:t>Kết</a:t>
            </a:r>
            <a:r>
              <a:rPr lang="en-US"/>
              <a:t> </a:t>
            </a:r>
            <a:r>
              <a:rPr lang="en-US" err="1"/>
              <a:t>quả</a:t>
            </a:r>
            <a:r>
              <a:rPr lang="en-US"/>
              <a:t> </a:t>
            </a:r>
            <a:r>
              <a:rPr lang="en-US" err="1"/>
              <a:t>thực</a:t>
            </a:r>
            <a:r>
              <a:rPr lang="en-US"/>
              <a:t> </a:t>
            </a:r>
            <a:r>
              <a:rPr lang="en-US" err="1"/>
              <a:t>nghiệm</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2" indent="0" algn="just">
              <a:lnSpc>
                <a:spcPct val="110000"/>
              </a:lnSpc>
              <a:spcBef>
                <a:spcPts val="600"/>
              </a:spcBef>
              <a:spcAft>
                <a:spcPts val="800"/>
              </a:spcAft>
              <a:buNone/>
            </a:pPr>
            <a:r>
              <a:rPr lang="en-US" sz="2700" b="1">
                <a:solidFill>
                  <a:schemeClr val="tx1"/>
                </a:solidFill>
              </a:rPr>
              <a:t>4.1 Kết quả thực nghiệm</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Mạng</a:t>
            </a:r>
            <a:r>
              <a:rPr lang="vi-VN" sz="2400">
                <a:solidFill>
                  <a:schemeClr val="tx1"/>
                </a:solidFill>
                <a:latin typeface="Calibri" panose="020F0502020204030204" pitchFamily="34" charset="0"/>
                <a:cs typeface="Calibri" panose="020F0502020204030204" pitchFamily="34" charset="0"/>
              </a:rPr>
              <a:t> </a:t>
            </a:r>
            <a:r>
              <a:rPr lang="en-US" sz="2400">
                <a:solidFill>
                  <a:schemeClr val="tx1"/>
                </a:solidFill>
                <a:latin typeface="Calibri" panose="020F0502020204030204" pitchFamily="34" charset="0"/>
                <a:cs typeface="Calibri" panose="020F0502020204030204" pitchFamily="34" charset="0"/>
              </a:rPr>
              <a:t>blockchain </a:t>
            </a:r>
            <a:r>
              <a:rPr lang="vi-VN" sz="2400">
                <a:solidFill>
                  <a:schemeClr val="tx1"/>
                </a:solidFill>
                <a:latin typeface="Calibri" panose="020F0502020204030204" pitchFamily="34" charset="0"/>
                <a:cs typeface="Calibri" panose="020F0502020204030204" pitchFamily="34" charset="0"/>
              </a:rPr>
              <a:t>hoạt động trên</a:t>
            </a:r>
            <a:r>
              <a:rPr lang="en-US" sz="2400">
                <a:solidFill>
                  <a:schemeClr val="tx1"/>
                </a:solidFill>
                <a:latin typeface="Calibri" panose="020F0502020204030204" pitchFamily="34" charset="0"/>
                <a:cs typeface="Calibri" panose="020F0502020204030204" pitchFamily="34" charset="0"/>
              </a:rPr>
              <a:t> các máy chủ ảo</a:t>
            </a:r>
            <a:r>
              <a:rPr lang="vi-VN" sz="2400">
                <a:solidFill>
                  <a:schemeClr val="tx1"/>
                </a:solidFill>
                <a:latin typeface="Calibri" panose="020F0502020204030204" pitchFamily="34" charset="0"/>
                <a:cs typeface="Calibri" panose="020F0502020204030204" pitchFamily="34" charset="0"/>
              </a:rPr>
              <a:t>. Hệ thống quản</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lý VBCC có giao diện web </a:t>
            </a:r>
            <a:r>
              <a:rPr lang="en-US" sz="2400">
                <a:solidFill>
                  <a:schemeClr val="tx1"/>
                </a:solidFill>
                <a:latin typeface="Calibri" panose="020F0502020204030204" pitchFamily="34" charset="0"/>
                <a:cs typeface="Calibri" panose="020F0502020204030204" pitchFamily="34" charset="0"/>
              </a:rPr>
              <a:t>cung cấp </a:t>
            </a:r>
            <a:r>
              <a:rPr lang="vi-VN" sz="2400">
                <a:solidFill>
                  <a:schemeClr val="tx1"/>
                </a:solidFill>
                <a:latin typeface="Calibri" panose="020F0502020204030204" pitchFamily="34" charset="0"/>
                <a:cs typeface="Calibri" panose="020F0502020204030204" pitchFamily="34" charset="0"/>
              </a:rPr>
              <a:t>các chức năng chính cho người sử dụng như: </a:t>
            </a:r>
            <a:endParaRPr lang="en-US" sz="2400">
              <a:solidFill>
                <a:schemeClr val="tx1"/>
              </a:solidFill>
              <a:latin typeface="Calibri" panose="020F0502020204030204" pitchFamily="34" charset="0"/>
              <a:cs typeface="Calibri" panose="020F0502020204030204" pitchFamily="34" charset="0"/>
            </a:endParaRP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1. </a:t>
            </a:r>
            <a:r>
              <a:rPr lang="vi-VN" sz="2400">
                <a:solidFill>
                  <a:schemeClr val="tx1"/>
                </a:solidFill>
                <a:latin typeface="Calibri" panose="020F0502020204030204" pitchFamily="34" charset="0"/>
                <a:cs typeface="Calibri" panose="020F0502020204030204" pitchFamily="34" charset="0"/>
              </a:rPr>
              <a:t>Trường</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quản lý và cấp VBCC</a:t>
            </a:r>
            <a:r>
              <a:rPr lang="en-US" sz="2400">
                <a:solidFill>
                  <a:schemeClr val="tx1"/>
                </a:solidFill>
                <a:latin typeface="Calibri" panose="020F0502020204030204" pitchFamily="34" charset="0"/>
                <a:cs typeface="Calibri" panose="020F0502020204030204" pitchFamily="34" charset="0"/>
              </a:rPr>
              <a:t>.</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2. </a:t>
            </a:r>
            <a:r>
              <a:rPr lang="vi-VN" sz="2400">
                <a:solidFill>
                  <a:schemeClr val="tx1"/>
                </a:solidFill>
                <a:latin typeface="Calibri" panose="020F0502020204030204" pitchFamily="34" charset="0"/>
                <a:cs typeface="Calibri" panose="020F0502020204030204" pitchFamily="34" charset="0"/>
              </a:rPr>
              <a:t>Sinh viên nhận </a:t>
            </a:r>
            <a:r>
              <a:rPr lang="vi-VN" sz="2400" dirty="0">
                <a:solidFill>
                  <a:schemeClr val="tx1"/>
                </a:solidFill>
                <a:latin typeface="Calibri" panose="020F0502020204030204" pitchFamily="34" charset="0"/>
                <a:cs typeface="Calibri" panose="020F0502020204030204" pitchFamily="34" charset="0"/>
              </a:rPr>
              <a:t>VBCC và chia sẻ thông </a:t>
            </a:r>
            <a:r>
              <a:rPr lang="vi-VN" sz="2400">
                <a:solidFill>
                  <a:schemeClr val="tx1"/>
                </a:solidFill>
                <a:latin typeface="Calibri" panose="020F0502020204030204" pitchFamily="34" charset="0"/>
                <a:cs typeface="Calibri" panose="020F0502020204030204" pitchFamily="34" charset="0"/>
              </a:rPr>
              <a:t>tin VBCC</a:t>
            </a:r>
            <a:r>
              <a:rPr lang="en-US" sz="2400">
                <a:solidFill>
                  <a:schemeClr val="tx1"/>
                </a:solidFill>
                <a:latin typeface="Calibri" panose="020F0502020204030204" pitchFamily="34" charset="0"/>
                <a:cs typeface="Calibri" panose="020F0502020204030204" pitchFamily="34" charset="0"/>
              </a:rPr>
              <a:t>.</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3. </a:t>
            </a:r>
            <a:r>
              <a:rPr lang="vi-VN" sz="2400">
                <a:solidFill>
                  <a:schemeClr val="tx1"/>
                </a:solidFill>
                <a:latin typeface="Calibri" panose="020F0502020204030204" pitchFamily="34" charset="0"/>
                <a:cs typeface="Calibri" panose="020F0502020204030204" pitchFamily="34" charset="0"/>
              </a:rPr>
              <a:t>Đơn vị</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xác thực VBCC</a:t>
            </a:r>
            <a:r>
              <a:rPr lang="en-US" sz="2400">
                <a:solidFill>
                  <a:schemeClr val="tx1"/>
                </a:solidFill>
                <a:latin typeface="Calibri" panose="020F0502020204030204" pitchFamily="34" charset="0"/>
                <a:cs typeface="Calibri" panose="020F0502020204030204" pitchFamily="34" charset="0"/>
              </a:rPr>
              <a:t>.</a:t>
            </a:r>
            <a:endParaRPr lang="en-US" sz="2400" dirty="0">
              <a:solidFill>
                <a:schemeClr val="tx1"/>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20</a:t>
            </a:fld>
            <a:endParaRPr lang="en-US"/>
          </a:p>
        </p:txBody>
      </p:sp>
    </p:spTree>
    <p:extLst>
      <p:ext uri="{BB962C8B-B14F-4D97-AF65-F5344CB8AC3E}">
        <p14:creationId xmlns:p14="http://schemas.microsoft.com/office/powerpoint/2010/main" val="4253828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5. </a:t>
            </a:r>
            <a:r>
              <a:rPr lang="en-US" err="1"/>
              <a:t>Kết</a:t>
            </a:r>
            <a:r>
              <a:rPr lang="en-US"/>
              <a:t> luận</a:t>
            </a:r>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fontScale="25000" lnSpcReduction="20000"/>
          </a:bodyPr>
          <a:lstStyle/>
          <a:p>
            <a:pPr marL="0" indent="0" algn="just">
              <a:lnSpc>
                <a:spcPct val="120000"/>
              </a:lnSpc>
              <a:spcBef>
                <a:spcPts val="300"/>
              </a:spcBef>
              <a:spcAft>
                <a:spcPts val="300"/>
              </a:spcAft>
              <a:buNone/>
            </a:pPr>
            <a:r>
              <a:rPr lang="en-US" sz="9600" b="1"/>
              <a:t>Ưu điểm:</a:t>
            </a:r>
          </a:p>
          <a:p>
            <a:pPr marL="457200" indent="-225425" algn="just">
              <a:lnSpc>
                <a:spcPct val="120000"/>
              </a:lnSpc>
              <a:spcBef>
                <a:spcPts val="300"/>
              </a:spcBef>
              <a:spcAft>
                <a:spcPts val="300"/>
              </a:spcAft>
              <a:buFont typeface="Arial" panose="020B0604020202020204" pitchFamily="34" charset="0"/>
              <a:buChar char="•"/>
            </a:pPr>
            <a:r>
              <a:rPr lang="en-US" sz="8000"/>
              <a:t>Tìm hiểu được quy trình, nghiệp vụ quản lý VBCC tại Trung tâm Tin học Trường Đại học An Giang.</a:t>
            </a:r>
          </a:p>
          <a:p>
            <a:pPr marL="457200" indent="-225425" algn="just">
              <a:lnSpc>
                <a:spcPct val="120000"/>
              </a:lnSpc>
              <a:spcBef>
                <a:spcPts val="300"/>
              </a:spcBef>
              <a:spcAft>
                <a:spcPts val="300"/>
              </a:spcAft>
              <a:buFont typeface="Arial" panose="020B0604020202020204" pitchFamily="34" charset="0"/>
              <a:buChar char="•"/>
            </a:pPr>
            <a:r>
              <a:rPr lang="en-US" sz="8000"/>
              <a:t>Triển khai được hệ thống có giao diện web tương tác với người dung trong việc cấp và xác thực VBCC.</a:t>
            </a:r>
          </a:p>
          <a:p>
            <a:pPr marL="0" indent="0" algn="just">
              <a:lnSpc>
                <a:spcPct val="120000"/>
              </a:lnSpc>
              <a:spcBef>
                <a:spcPts val="300"/>
              </a:spcBef>
              <a:spcAft>
                <a:spcPts val="300"/>
              </a:spcAft>
              <a:buNone/>
            </a:pPr>
            <a:r>
              <a:rPr lang="en-US" sz="9600" b="1" err="1"/>
              <a:t>Hạn</a:t>
            </a:r>
            <a:r>
              <a:rPr lang="en-US" sz="9600" b="1"/>
              <a:t> </a:t>
            </a:r>
            <a:r>
              <a:rPr lang="en-US" sz="9600" b="1" err="1"/>
              <a:t>chế</a:t>
            </a:r>
            <a:r>
              <a:rPr lang="en-US" sz="9600" b="1"/>
              <a:t>:</a:t>
            </a:r>
          </a:p>
          <a:p>
            <a:pPr marL="457200" indent="-225425" algn="just">
              <a:lnSpc>
                <a:spcPct val="120000"/>
              </a:lnSpc>
              <a:spcBef>
                <a:spcPts val="300"/>
              </a:spcBef>
              <a:spcAft>
                <a:spcPts val="300"/>
              </a:spcAft>
              <a:buFont typeface="Arial" panose="020B0604020202020204" pitchFamily="34" charset="0"/>
              <a:buChar char="•"/>
            </a:pPr>
            <a:r>
              <a:rPr lang="en-US" sz="8000"/>
              <a:t>Mô hình triển khai phụ thuộc vào CA của Hyperledger Fabric, chứng thư số tự cấp.</a:t>
            </a:r>
          </a:p>
          <a:p>
            <a:pPr marL="457200" indent="-225425" algn="just">
              <a:lnSpc>
                <a:spcPct val="120000"/>
              </a:lnSpc>
              <a:spcBef>
                <a:spcPts val="300"/>
              </a:spcBef>
              <a:spcAft>
                <a:spcPts val="300"/>
              </a:spcAft>
              <a:buFont typeface="Arial" panose="020B0604020202020204" pitchFamily="34" charset="0"/>
              <a:buChar char="•"/>
            </a:pPr>
            <a:r>
              <a:rPr lang="en-US" sz="8000"/>
              <a:t>Ứng dụng web còn nhiều hạn chế, chỉ có tính năng đơn giản. </a:t>
            </a:r>
          </a:p>
          <a:p>
            <a:pPr marL="0" indent="0" algn="just">
              <a:lnSpc>
                <a:spcPct val="120000"/>
              </a:lnSpc>
              <a:spcBef>
                <a:spcPts val="300"/>
              </a:spcBef>
              <a:spcAft>
                <a:spcPts val="300"/>
              </a:spcAft>
              <a:buNone/>
            </a:pPr>
            <a:r>
              <a:rPr lang="en-US" sz="9600" b="1"/>
              <a:t>Hướng </a:t>
            </a:r>
            <a:r>
              <a:rPr lang="en-US" sz="9600" b="1" err="1"/>
              <a:t>phát</a:t>
            </a:r>
            <a:r>
              <a:rPr lang="en-US" sz="9600" b="1"/>
              <a:t> </a:t>
            </a:r>
            <a:r>
              <a:rPr lang="en-US" sz="9600" b="1" err="1"/>
              <a:t>triển</a:t>
            </a:r>
            <a:r>
              <a:rPr lang="en-US" sz="9600" b="1"/>
              <a:t>:</a:t>
            </a:r>
          </a:p>
          <a:p>
            <a:pPr marL="457200" indent="-225425" algn="just">
              <a:lnSpc>
                <a:spcPct val="120000"/>
              </a:lnSpc>
              <a:spcBef>
                <a:spcPts val="300"/>
              </a:spcBef>
              <a:spcAft>
                <a:spcPts val="300"/>
              </a:spcAft>
              <a:buFont typeface="Arial" panose="020B0604020202020204" pitchFamily="34" charset="0"/>
              <a:buChar char="•"/>
            </a:pPr>
            <a:r>
              <a:rPr lang="en-US" sz="8000" err="1"/>
              <a:t>Đề</a:t>
            </a:r>
            <a:r>
              <a:rPr lang="en-US" sz="8000"/>
              <a:t> </a:t>
            </a:r>
            <a:r>
              <a:rPr lang="en-US" sz="8000" err="1"/>
              <a:t>tài</a:t>
            </a:r>
            <a:r>
              <a:rPr lang="en-US" sz="8000"/>
              <a:t> </a:t>
            </a:r>
            <a:r>
              <a:rPr lang="en-US" sz="8000" err="1"/>
              <a:t>tiếp</a:t>
            </a:r>
            <a:r>
              <a:rPr lang="en-US" sz="8000"/>
              <a:t> </a:t>
            </a:r>
            <a:r>
              <a:rPr lang="en-US" sz="8000" err="1"/>
              <a:t>tục</a:t>
            </a:r>
            <a:r>
              <a:rPr lang="en-US" sz="8000"/>
              <a:t> </a:t>
            </a:r>
            <a:r>
              <a:rPr lang="en-US" sz="8000" err="1"/>
              <a:t>tìm</a:t>
            </a:r>
            <a:r>
              <a:rPr lang="en-US" sz="8000"/>
              <a:t> </a:t>
            </a:r>
            <a:r>
              <a:rPr lang="en-US" sz="8000" err="1"/>
              <a:t>cách</a:t>
            </a:r>
            <a:r>
              <a:rPr lang="en-US" sz="8000"/>
              <a:t> </a:t>
            </a:r>
            <a:r>
              <a:rPr lang="en-US" sz="8000" err="1"/>
              <a:t>khắc</a:t>
            </a:r>
            <a:r>
              <a:rPr lang="en-US" sz="8000"/>
              <a:t> </a:t>
            </a:r>
            <a:r>
              <a:rPr lang="en-US" sz="8000" err="1"/>
              <a:t>phục</a:t>
            </a:r>
            <a:r>
              <a:rPr lang="en-US" sz="8000"/>
              <a:t> </a:t>
            </a:r>
            <a:r>
              <a:rPr lang="en-US" sz="8000" err="1"/>
              <a:t>các</a:t>
            </a:r>
            <a:r>
              <a:rPr lang="en-US" sz="8000"/>
              <a:t> </a:t>
            </a:r>
            <a:r>
              <a:rPr lang="en-US" sz="8000" err="1"/>
              <a:t>hạn</a:t>
            </a:r>
            <a:r>
              <a:rPr lang="en-US" sz="8000"/>
              <a:t> </a:t>
            </a:r>
            <a:r>
              <a:rPr lang="en-US" sz="8000" err="1"/>
              <a:t>chế</a:t>
            </a:r>
            <a:r>
              <a:rPr lang="en-US" sz="8000"/>
              <a:t> </a:t>
            </a:r>
            <a:r>
              <a:rPr lang="en-US" sz="8000" err="1"/>
              <a:t>được</a:t>
            </a:r>
            <a:r>
              <a:rPr lang="en-US" sz="8000"/>
              <a:t> </a:t>
            </a:r>
            <a:r>
              <a:rPr lang="en-US" sz="8000" err="1"/>
              <a:t>nêu</a:t>
            </a:r>
            <a:r>
              <a:rPr lang="en-US" sz="8000"/>
              <a:t> ra; tìm hiểu thêm các ứng dụng của mạng blockchain Hyperledger Fabric; cải tiến ứng dụng web thuận tiện cho người sử dụng.</a:t>
            </a:r>
          </a:p>
          <a:p>
            <a:endParaRPr lang="vi-VN" err="1"/>
          </a:p>
        </p:txBody>
      </p:sp>
      <p:sp>
        <p:nvSpPr>
          <p:cNvPr id="8" name="Slide Number Placeholder 7">
            <a:extLst>
              <a:ext uri="{FF2B5EF4-FFF2-40B4-BE49-F238E27FC236}">
                <a16:creationId xmlns:a16="http://schemas.microsoft.com/office/drawing/2014/main" id="{C4519E29-EB4C-4759-9D19-5E276DFDABDD}"/>
              </a:ext>
            </a:extLst>
          </p:cNvPr>
          <p:cNvSpPr>
            <a:spLocks noGrp="1"/>
          </p:cNvSpPr>
          <p:nvPr>
            <p:ph type="sldNum" sz="quarter" idx="12"/>
          </p:nvPr>
        </p:nvSpPr>
        <p:spPr/>
        <p:txBody>
          <a:bodyPr/>
          <a:lstStyle/>
          <a:p>
            <a:fld id="{37A4A606-66C4-4A6B-9750-DDC5E8BB73A2}" type="slidenum">
              <a:rPr lang="en-US" smtClean="0"/>
              <a:t>21</a:t>
            </a:fld>
            <a:endParaRPr lang="en-US"/>
          </a:p>
        </p:txBody>
      </p:sp>
    </p:spTree>
    <p:extLst>
      <p:ext uri="{BB962C8B-B14F-4D97-AF65-F5344CB8AC3E}">
        <p14:creationId xmlns:p14="http://schemas.microsoft.com/office/powerpoint/2010/main" val="3327499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4F63AB-74FF-4D4D-9C96-7E67E70BF8FF}" type="slidenum">
              <a:rPr lang="en-US" altLang="en-US" smtClean="0"/>
              <a:pPr/>
              <a:t>22</a:t>
            </a:fld>
            <a:endParaRPr lang="en-US" altLang="en-US"/>
          </a:p>
        </p:txBody>
      </p:sp>
      <p:sp>
        <p:nvSpPr>
          <p:cNvPr id="3" name="Rectangle 2"/>
          <p:cNvSpPr/>
          <p:nvPr/>
        </p:nvSpPr>
        <p:spPr>
          <a:xfrm>
            <a:off x="1576628" y="2551837"/>
            <a:ext cx="5990743" cy="1323439"/>
          </a:xfrm>
          <a:prstGeom prst="rect">
            <a:avLst/>
          </a:prstGeom>
          <a:noFill/>
        </p:spPr>
        <p:txBody>
          <a:bodyPr wrap="none" lIns="91440" tIns="45720" rIns="91440" bIns="45720">
            <a:spAutoFit/>
          </a:bodyPr>
          <a:lstStyle/>
          <a:p>
            <a:pPr algn="ctr">
              <a:buFontTx/>
              <a:buNone/>
            </a:pPr>
            <a:r>
              <a:rPr lang="en-US" altLang="en-US" sz="4000" b="1" cap="none" spc="0">
                <a:ln w="22225">
                  <a:solidFill>
                    <a:schemeClr val="accent2"/>
                  </a:solidFill>
                  <a:prstDash val="solid"/>
                </a:ln>
                <a:solidFill>
                  <a:schemeClr val="accent2">
                    <a:lumMod val="40000"/>
                    <a:lumOff val="60000"/>
                  </a:schemeClr>
                </a:solidFill>
                <a:effectLst/>
              </a:rPr>
              <a:t>Xin </a:t>
            </a:r>
            <a:r>
              <a:rPr lang="en-US" altLang="en-US" sz="4000" b="1" cap="none" spc="0" err="1">
                <a:ln w="22225">
                  <a:solidFill>
                    <a:schemeClr val="accent2"/>
                  </a:solidFill>
                  <a:prstDash val="solid"/>
                </a:ln>
                <a:solidFill>
                  <a:schemeClr val="accent2">
                    <a:lumMod val="40000"/>
                    <a:lumOff val="60000"/>
                  </a:schemeClr>
                </a:solidFill>
                <a:effectLst/>
              </a:rPr>
              <a:t>chân</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thành</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cám</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ơn</a:t>
            </a:r>
            <a:r>
              <a:rPr lang="en-US" altLang="en-US" sz="4000" b="1" cap="none" spc="0">
                <a:ln w="22225">
                  <a:solidFill>
                    <a:schemeClr val="accent2"/>
                  </a:solidFill>
                  <a:prstDash val="solid"/>
                </a:ln>
                <a:solidFill>
                  <a:schemeClr val="accent2">
                    <a:lumMod val="40000"/>
                    <a:lumOff val="60000"/>
                  </a:schemeClr>
                </a:solidFill>
                <a:effectLst/>
              </a:rPr>
              <a:t> </a:t>
            </a:r>
          </a:p>
          <a:p>
            <a:pPr algn="ctr">
              <a:buFontTx/>
              <a:buNone/>
            </a:pPr>
            <a:r>
              <a:rPr lang="en-US" altLang="en-US" sz="4000" b="1" cap="none" spc="0" err="1">
                <a:ln w="22225">
                  <a:solidFill>
                    <a:schemeClr val="accent2"/>
                  </a:solidFill>
                  <a:prstDash val="solid"/>
                </a:ln>
                <a:solidFill>
                  <a:schemeClr val="accent2">
                    <a:lumMod val="40000"/>
                    <a:lumOff val="60000"/>
                  </a:schemeClr>
                </a:solidFill>
                <a:effectLst/>
              </a:rPr>
              <a:t>Thầy</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Cô</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đã</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lắng</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nghe</a:t>
            </a:r>
            <a:r>
              <a:rPr lang="en-US" altLang="en-US" sz="4000" b="1" cap="none" spc="0">
                <a:ln w="22225">
                  <a:solidFill>
                    <a:schemeClr val="accent2"/>
                  </a:solidFill>
                  <a:prstDash val="solid"/>
                </a:ln>
                <a:solidFill>
                  <a:schemeClr val="accent2">
                    <a:lumMod val="40000"/>
                    <a:lumOff val="60000"/>
                  </a:schemeClr>
                </a:solidFill>
                <a:effectLst/>
              </a:rPr>
              <a:t>.</a:t>
            </a:r>
            <a:endParaRPr lang="en-US" sz="4000" b="1" cap="none" spc="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7347-4B74-4659-A1F3-E03C319E2D67}"/>
              </a:ext>
            </a:extLst>
          </p:cNvPr>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a:extLst>
              <a:ext uri="{FF2B5EF4-FFF2-40B4-BE49-F238E27FC236}">
                <a16:creationId xmlns:a16="http://schemas.microsoft.com/office/drawing/2014/main" id="{8BCB025F-CBA8-4DE0-A833-46E2D2933547}"/>
              </a:ext>
            </a:extLst>
          </p:cNvPr>
          <p:cNvSpPr>
            <a:spLocks noGrp="1"/>
          </p:cNvSpPr>
          <p:nvPr>
            <p:ph idx="1"/>
          </p:nvPr>
        </p:nvSpPr>
        <p:spPr/>
        <p:txBody>
          <a:bodyPr/>
          <a:lstStyle/>
          <a:p>
            <a:pPr algn="just">
              <a:lnSpc>
                <a:spcPct val="120000"/>
              </a:lnSpc>
            </a:pPr>
            <a:r>
              <a:rPr lang="en-US" sz="2400"/>
              <a:t>	</a:t>
            </a:r>
            <a:r>
              <a:rPr lang="en-US" sz="2400" err="1"/>
              <a:t>Hệ</a:t>
            </a:r>
            <a:r>
              <a:rPr lang="en-US" sz="2400"/>
              <a:t> </a:t>
            </a:r>
            <a:r>
              <a:rPr lang="en-US" sz="2400" err="1"/>
              <a:t>thống</a:t>
            </a:r>
            <a:r>
              <a:rPr lang="en-US" sz="2400"/>
              <a:t> </a:t>
            </a:r>
            <a:r>
              <a:rPr lang="en-US" sz="2400" err="1"/>
              <a:t>quản</a:t>
            </a:r>
            <a:r>
              <a:rPr lang="en-US" sz="2400"/>
              <a:t> </a:t>
            </a:r>
            <a:r>
              <a:rPr lang="en-US" sz="2400" err="1"/>
              <a:t>lý</a:t>
            </a:r>
            <a:r>
              <a:rPr lang="en-US" sz="2400"/>
              <a:t> </a:t>
            </a:r>
            <a:r>
              <a:rPr lang="en-US" sz="2400" err="1"/>
              <a:t>văn</a:t>
            </a:r>
            <a:r>
              <a:rPr lang="en-US" sz="2400"/>
              <a:t> </a:t>
            </a:r>
            <a:r>
              <a:rPr lang="en-US" sz="2400" err="1"/>
              <a:t>bằng</a:t>
            </a:r>
            <a:r>
              <a:rPr lang="en-US" sz="2400"/>
              <a:t> </a:t>
            </a:r>
            <a:r>
              <a:rPr lang="en-US" sz="2400" err="1"/>
              <a:t>chứng</a:t>
            </a:r>
            <a:r>
              <a:rPr lang="en-US" sz="2400"/>
              <a:t> </a:t>
            </a:r>
            <a:r>
              <a:rPr lang="en-US" sz="2400" err="1"/>
              <a:t>chỉ</a:t>
            </a:r>
            <a:r>
              <a:rPr lang="en-US" sz="2400"/>
              <a:t> (</a:t>
            </a:r>
            <a:r>
              <a:rPr lang="en-US" sz="2400" err="1"/>
              <a:t>VBCC</a:t>
            </a:r>
            <a:r>
              <a:rPr lang="en-US" sz="2400"/>
              <a:t>) </a:t>
            </a:r>
            <a:r>
              <a:rPr lang="en-US" sz="2400" err="1"/>
              <a:t>nhằm</a:t>
            </a:r>
            <a:r>
              <a:rPr lang="en-US" sz="2400"/>
              <a:t> </a:t>
            </a:r>
            <a:r>
              <a:rPr lang="en-US" sz="2400" err="1"/>
              <a:t>giúp</a:t>
            </a:r>
            <a:r>
              <a:rPr lang="en-US" sz="2400"/>
              <a:t> </a:t>
            </a:r>
            <a:r>
              <a:rPr lang="en-US" sz="2400" err="1"/>
              <a:t>cho</a:t>
            </a:r>
            <a:r>
              <a:rPr lang="en-US" sz="2400"/>
              <a:t> </a:t>
            </a:r>
            <a:r>
              <a:rPr lang="en-US" sz="2400" err="1"/>
              <a:t>công</a:t>
            </a:r>
            <a:r>
              <a:rPr lang="en-US" sz="2400"/>
              <a:t> </a:t>
            </a:r>
            <a:r>
              <a:rPr lang="en-US" sz="2400" err="1"/>
              <a:t>việc</a:t>
            </a:r>
            <a:r>
              <a:rPr lang="en-US" sz="2400"/>
              <a:t> </a:t>
            </a:r>
            <a:r>
              <a:rPr lang="en-US" sz="2400" err="1"/>
              <a:t>quản</a:t>
            </a:r>
            <a:r>
              <a:rPr lang="en-US" sz="2400"/>
              <a:t> </a:t>
            </a:r>
            <a:r>
              <a:rPr lang="en-US" sz="2400" err="1"/>
              <a:t>lý</a:t>
            </a:r>
            <a:r>
              <a:rPr lang="en-US" sz="2400"/>
              <a:t> </a:t>
            </a:r>
            <a:r>
              <a:rPr lang="en-US" sz="2400" err="1"/>
              <a:t>các</a:t>
            </a:r>
            <a:r>
              <a:rPr lang="en-US" sz="2400"/>
              <a:t> </a:t>
            </a:r>
            <a:r>
              <a:rPr lang="en-US" sz="2400" err="1"/>
              <a:t>thông</a:t>
            </a:r>
            <a:r>
              <a:rPr lang="en-US" sz="2400"/>
              <a:t> tin </a:t>
            </a:r>
            <a:r>
              <a:rPr lang="en-US" sz="2400" err="1"/>
              <a:t>VBCC</a:t>
            </a:r>
            <a:r>
              <a:rPr lang="en-US" sz="2400"/>
              <a:t> </a:t>
            </a:r>
            <a:r>
              <a:rPr lang="en-US" sz="2400" err="1"/>
              <a:t>được</a:t>
            </a:r>
            <a:r>
              <a:rPr lang="en-US" sz="2400"/>
              <a:t> </a:t>
            </a:r>
            <a:r>
              <a:rPr lang="en-US" sz="2400" err="1"/>
              <a:t>thuận</a:t>
            </a:r>
            <a:r>
              <a:rPr lang="en-US" sz="2400"/>
              <a:t> </a:t>
            </a:r>
            <a:r>
              <a:rPr lang="en-US" sz="2400" err="1"/>
              <a:t>lợi</a:t>
            </a:r>
            <a:r>
              <a:rPr lang="en-US" sz="2400"/>
              <a:t> </a:t>
            </a:r>
            <a:r>
              <a:rPr lang="en-US" sz="2400" err="1"/>
              <a:t>và</a:t>
            </a:r>
            <a:r>
              <a:rPr lang="en-US" sz="2400"/>
              <a:t> </a:t>
            </a:r>
            <a:r>
              <a:rPr lang="en-US" sz="2400" err="1"/>
              <a:t>sẵn</a:t>
            </a:r>
            <a:r>
              <a:rPr lang="en-US" sz="2400"/>
              <a:t> </a:t>
            </a:r>
            <a:r>
              <a:rPr lang="en-US" sz="2400" err="1"/>
              <a:t>sàng</a:t>
            </a:r>
            <a:r>
              <a:rPr lang="en-US" sz="2400"/>
              <a:t> </a:t>
            </a:r>
            <a:r>
              <a:rPr lang="en-US" sz="2400" err="1"/>
              <a:t>cho</a:t>
            </a:r>
            <a:r>
              <a:rPr lang="en-US" sz="2400"/>
              <a:t> </a:t>
            </a:r>
            <a:r>
              <a:rPr lang="en-US" sz="2400" err="1"/>
              <a:t>người</a:t>
            </a:r>
            <a:r>
              <a:rPr lang="en-US" sz="2400"/>
              <a:t> </a:t>
            </a:r>
            <a:r>
              <a:rPr lang="en-US" sz="2400" err="1"/>
              <a:t>sử</a:t>
            </a:r>
            <a:r>
              <a:rPr lang="en-US" sz="2400"/>
              <a:t> </a:t>
            </a:r>
            <a:r>
              <a:rPr lang="en-US" sz="2400" err="1"/>
              <a:t>dụng</a:t>
            </a:r>
            <a:r>
              <a:rPr lang="en-US" sz="2400"/>
              <a:t>. </a:t>
            </a:r>
          </a:p>
          <a:p>
            <a:pPr algn="just">
              <a:lnSpc>
                <a:spcPct val="120000"/>
              </a:lnSpc>
            </a:pPr>
            <a:r>
              <a:rPr lang="en-US" sz="2400"/>
              <a:t>	VBCC </a:t>
            </a:r>
            <a:r>
              <a:rPr lang="en-US" sz="2400" err="1"/>
              <a:t>có</a:t>
            </a:r>
            <a:r>
              <a:rPr lang="en-US" sz="2400"/>
              <a:t> </a:t>
            </a:r>
            <a:r>
              <a:rPr lang="en-US" sz="2400" err="1"/>
              <a:t>tầm</a:t>
            </a:r>
            <a:r>
              <a:rPr lang="en-US" sz="2400"/>
              <a:t> </a:t>
            </a:r>
            <a:r>
              <a:rPr lang="en-US" sz="2400" err="1"/>
              <a:t>quan</a:t>
            </a:r>
            <a:r>
              <a:rPr lang="en-US" sz="2400"/>
              <a:t> </a:t>
            </a:r>
            <a:r>
              <a:rPr lang="en-US" sz="2400" err="1"/>
              <a:t>trọng</a:t>
            </a:r>
            <a:r>
              <a:rPr lang="en-US" sz="2400"/>
              <a:t> </a:t>
            </a:r>
            <a:r>
              <a:rPr lang="en-US" sz="2400" err="1"/>
              <a:t>trong</a:t>
            </a:r>
            <a:r>
              <a:rPr lang="en-US" sz="2400"/>
              <a:t> </a:t>
            </a:r>
            <a:r>
              <a:rPr lang="en-US" sz="2400" err="1"/>
              <a:t>thực</a:t>
            </a:r>
            <a:r>
              <a:rPr lang="en-US" sz="2400"/>
              <a:t> </a:t>
            </a:r>
            <a:r>
              <a:rPr lang="en-US" sz="2400" err="1"/>
              <a:t>tế</a:t>
            </a:r>
            <a:r>
              <a:rPr lang="en-US" sz="2400"/>
              <a:t> </a:t>
            </a:r>
            <a:r>
              <a:rPr lang="en-US" sz="2400" err="1"/>
              <a:t>cuộc</a:t>
            </a:r>
            <a:r>
              <a:rPr lang="en-US" sz="2400"/>
              <a:t> </a:t>
            </a:r>
            <a:r>
              <a:rPr lang="en-US" sz="2400" err="1"/>
              <a:t>sống</a:t>
            </a:r>
            <a:r>
              <a:rPr lang="en-US" sz="2400"/>
              <a:t>, </a:t>
            </a:r>
            <a:r>
              <a:rPr lang="en-US" sz="2400" err="1"/>
              <a:t>thể</a:t>
            </a:r>
            <a:r>
              <a:rPr lang="en-US" sz="2400"/>
              <a:t> </a:t>
            </a:r>
            <a:r>
              <a:rPr lang="en-US" sz="2400" err="1"/>
              <a:t>hiện</a:t>
            </a:r>
            <a:r>
              <a:rPr lang="en-US" sz="2400"/>
              <a:t> </a:t>
            </a:r>
            <a:r>
              <a:rPr lang="en-US" sz="2400" err="1"/>
              <a:t>trong</a:t>
            </a:r>
            <a:r>
              <a:rPr lang="en-US" sz="2400"/>
              <a:t> </a:t>
            </a:r>
            <a:r>
              <a:rPr lang="en-US" sz="2400" err="1"/>
              <a:t>một</a:t>
            </a:r>
            <a:r>
              <a:rPr lang="en-US" sz="2400"/>
              <a:t> </a:t>
            </a:r>
            <a:r>
              <a:rPr lang="en-US" sz="2400" err="1"/>
              <a:t>số</a:t>
            </a:r>
            <a:r>
              <a:rPr lang="en-US" sz="2400"/>
              <a:t> </a:t>
            </a:r>
            <a:r>
              <a:rPr lang="en-US" sz="2400" err="1"/>
              <a:t>trường</a:t>
            </a:r>
            <a:r>
              <a:rPr lang="en-US" sz="2400"/>
              <a:t> </a:t>
            </a:r>
            <a:r>
              <a:rPr lang="en-US" sz="2400" err="1"/>
              <a:t>hợp</a:t>
            </a:r>
            <a:r>
              <a:rPr lang="en-US" sz="2400"/>
              <a:t> </a:t>
            </a:r>
            <a:r>
              <a:rPr lang="en-US" sz="2400" err="1"/>
              <a:t>sau</a:t>
            </a:r>
            <a:r>
              <a:rPr lang="en-US" sz="2400"/>
              <a:t> </a:t>
            </a:r>
            <a:r>
              <a:rPr lang="en-US" sz="2400" err="1"/>
              <a:t>đây</a:t>
            </a:r>
            <a:r>
              <a:rPr lang="en-US" sz="2400"/>
              <a:t>:</a:t>
            </a:r>
          </a:p>
          <a:p>
            <a:pPr marL="342900" indent="-342900" algn="just">
              <a:lnSpc>
                <a:spcPct val="120000"/>
              </a:lnSpc>
              <a:buFontTx/>
              <a:buChar char="-"/>
            </a:pPr>
            <a:r>
              <a:rPr lang="en-US" sz="2400"/>
              <a:t>Bằng cấp, chứng chỉ trong hồ sơ đi học, làm việc.</a:t>
            </a:r>
          </a:p>
          <a:p>
            <a:pPr marL="342900" indent="-342900" algn="just">
              <a:lnSpc>
                <a:spcPct val="120000"/>
              </a:lnSpc>
              <a:buFontTx/>
              <a:buChar char="-"/>
            </a:pPr>
            <a:r>
              <a:rPr lang="en-US" sz="2400" err="1"/>
              <a:t>Nhu</a:t>
            </a:r>
            <a:r>
              <a:rPr lang="en-US" sz="2400"/>
              <a:t> </a:t>
            </a:r>
            <a:r>
              <a:rPr lang="en-US" sz="2400" err="1"/>
              <a:t>cầu</a:t>
            </a:r>
            <a:r>
              <a:rPr lang="en-US" sz="2400"/>
              <a:t> </a:t>
            </a:r>
            <a:r>
              <a:rPr lang="en-US" sz="2400" err="1"/>
              <a:t>bồi</a:t>
            </a:r>
            <a:r>
              <a:rPr lang="en-US" sz="2400"/>
              <a:t> </a:t>
            </a:r>
            <a:r>
              <a:rPr lang="en-US" sz="2400" err="1"/>
              <a:t>dưỡng</a:t>
            </a:r>
            <a:r>
              <a:rPr lang="en-US" sz="2400"/>
              <a:t>, </a:t>
            </a:r>
            <a:r>
              <a:rPr lang="en-US" sz="2400" err="1"/>
              <a:t>nâng</a:t>
            </a:r>
            <a:r>
              <a:rPr lang="en-US" sz="2400"/>
              <a:t> cao </a:t>
            </a:r>
            <a:r>
              <a:rPr lang="en-US" sz="2400" err="1"/>
              <a:t>kiến</a:t>
            </a:r>
            <a:r>
              <a:rPr lang="en-US" sz="2400"/>
              <a:t> </a:t>
            </a:r>
            <a:r>
              <a:rPr lang="en-US" sz="2400" err="1"/>
              <a:t>thức</a:t>
            </a:r>
            <a:r>
              <a:rPr lang="en-US" sz="2400"/>
              <a:t> </a:t>
            </a:r>
            <a:r>
              <a:rPr lang="en-US" sz="2400" err="1"/>
              <a:t>trình</a:t>
            </a:r>
            <a:r>
              <a:rPr lang="en-US" sz="2400"/>
              <a:t> độ.</a:t>
            </a:r>
          </a:p>
          <a:p>
            <a:pPr marL="342900" indent="-342900" algn="just">
              <a:lnSpc>
                <a:spcPct val="120000"/>
              </a:lnSpc>
              <a:buFontTx/>
              <a:buChar char="-"/>
            </a:pPr>
            <a:r>
              <a:rPr lang="en-US" sz="2400" err="1"/>
              <a:t>Nhà</a:t>
            </a:r>
            <a:r>
              <a:rPr lang="en-US" sz="2400"/>
              <a:t> </a:t>
            </a:r>
            <a:r>
              <a:rPr lang="en-US" sz="2400" err="1"/>
              <a:t>nước</a:t>
            </a:r>
            <a:r>
              <a:rPr lang="en-US" sz="2400"/>
              <a:t> </a:t>
            </a:r>
            <a:r>
              <a:rPr lang="en-US" sz="2400" err="1"/>
              <a:t>quy</a:t>
            </a:r>
            <a:r>
              <a:rPr lang="en-US" sz="2400"/>
              <a:t> </a:t>
            </a:r>
            <a:r>
              <a:rPr lang="en-US" sz="2400" err="1"/>
              <a:t>định</a:t>
            </a:r>
            <a:r>
              <a:rPr lang="en-US" sz="2400"/>
              <a:t> </a:t>
            </a:r>
            <a:r>
              <a:rPr lang="en-US" sz="2400" err="1"/>
              <a:t>và</a:t>
            </a:r>
            <a:r>
              <a:rPr lang="en-US" sz="2400"/>
              <a:t> </a:t>
            </a:r>
            <a:r>
              <a:rPr lang="en-US" sz="2400" err="1"/>
              <a:t>có</a:t>
            </a:r>
            <a:r>
              <a:rPr lang="en-US" sz="2400"/>
              <a:t> </a:t>
            </a:r>
            <a:r>
              <a:rPr lang="en-US" sz="2400" err="1"/>
              <a:t>giá</a:t>
            </a:r>
            <a:r>
              <a:rPr lang="en-US" sz="2400"/>
              <a:t> </a:t>
            </a:r>
            <a:r>
              <a:rPr lang="en-US" sz="2400" err="1"/>
              <a:t>trị</a:t>
            </a:r>
            <a:r>
              <a:rPr lang="en-US" sz="2400"/>
              <a:t> </a:t>
            </a:r>
            <a:r>
              <a:rPr lang="en-US" sz="2400" err="1"/>
              <a:t>pháp</a:t>
            </a:r>
            <a:r>
              <a:rPr lang="en-US" sz="2400"/>
              <a:t> </a:t>
            </a:r>
            <a:r>
              <a:rPr lang="en-US" sz="2400" err="1"/>
              <a:t>lý</a:t>
            </a:r>
            <a:r>
              <a:rPr lang="en-US" sz="2400"/>
              <a:t> </a:t>
            </a:r>
            <a:r>
              <a:rPr lang="en-US" sz="2400" err="1"/>
              <a:t>lâu</a:t>
            </a:r>
            <a:r>
              <a:rPr lang="en-US" sz="2400"/>
              <a:t> dài.</a:t>
            </a:r>
          </a:p>
        </p:txBody>
      </p:sp>
      <p:sp>
        <p:nvSpPr>
          <p:cNvPr id="4" name="Slide Number Placeholder 3">
            <a:extLst>
              <a:ext uri="{FF2B5EF4-FFF2-40B4-BE49-F238E27FC236}">
                <a16:creationId xmlns:a16="http://schemas.microsoft.com/office/drawing/2014/main" id="{945A2F70-9939-4B57-98E3-8667386B0830}"/>
              </a:ext>
            </a:extLst>
          </p:cNvPr>
          <p:cNvSpPr>
            <a:spLocks noGrp="1"/>
          </p:cNvSpPr>
          <p:nvPr>
            <p:ph type="sldNum" sz="quarter" idx="12"/>
          </p:nvPr>
        </p:nvSpPr>
        <p:spPr/>
        <p:txBody>
          <a:bodyPr/>
          <a:lstStyle/>
          <a:p>
            <a:fld id="{0F4F63AB-74FF-4D4D-9C96-7E67E70BF8FF}" type="slidenum">
              <a:rPr lang="en-US" altLang="en-US" smtClean="0"/>
              <a:pPr/>
              <a:t>3</a:t>
            </a:fld>
            <a:endParaRPr lang="en-US" altLang="en-US"/>
          </a:p>
        </p:txBody>
      </p:sp>
    </p:spTree>
    <p:extLst>
      <p:ext uri="{BB962C8B-B14F-4D97-AF65-F5344CB8AC3E}">
        <p14:creationId xmlns:p14="http://schemas.microsoft.com/office/powerpoint/2010/main" val="296161094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p:cNvSpPr>
            <a:spLocks noGrp="1"/>
          </p:cNvSpPr>
          <p:nvPr>
            <p:ph idx="1"/>
          </p:nvPr>
        </p:nvSpPr>
        <p:spPr/>
        <p:txBody>
          <a:bodyPr/>
          <a:lstStyle/>
          <a:p>
            <a:pPr marL="0" indent="0" algn="just">
              <a:lnSpc>
                <a:spcPct val="120000"/>
              </a:lnSpc>
              <a:spcBef>
                <a:spcPts val="600"/>
              </a:spcBef>
              <a:spcAft>
                <a:spcPts val="800"/>
              </a:spcAft>
              <a:buNone/>
            </a:pPr>
            <a:r>
              <a:rPr lang="en-US" sz="2000">
                <a:effectLst/>
                <a:ea typeface="Calibri" panose="020F0502020204030204" pitchFamily="34" charset="0"/>
                <a:cs typeface="Times New Roman" panose="02020603050405020304" pitchFamily="18" charset="0"/>
              </a:rPr>
              <a:t>	</a:t>
            </a:r>
            <a:r>
              <a:rPr lang="en-US" sz="2400">
                <a:effectLst/>
                <a:ea typeface="Calibri" panose="020F0502020204030204" pitchFamily="34" charset="0"/>
                <a:cs typeface="Times New Roman" panose="02020603050405020304" pitchFamily="18" charset="0"/>
              </a:rPr>
              <a:t>Công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blockchain </a:t>
            </a:r>
            <a:r>
              <a:rPr lang="en-US" sz="2400" err="1">
                <a:effectLst/>
                <a:ea typeface="Calibri" panose="020F0502020204030204" pitchFamily="34" charset="0"/>
                <a:cs typeface="Times New Roman" panose="02020603050405020304" pitchFamily="18" charset="0"/>
              </a:rPr>
              <a:t>là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một</a:t>
            </a:r>
            <a:r>
              <a:rPr lang="en-US" sz="2400">
                <a:effectLst/>
                <a:ea typeface="Calibri" panose="020F0502020204030204" pitchFamily="34" charset="0"/>
                <a:cs typeface="Times New Roman" panose="02020603050405020304" pitchFamily="18" charset="0"/>
              </a:rPr>
              <a:t> xu </a:t>
            </a:r>
            <a:r>
              <a:rPr lang="en-US" sz="2400" err="1">
                <a:effectLst/>
                <a:ea typeface="Calibri" panose="020F0502020204030204" pitchFamily="34" charset="0"/>
                <a:cs typeface="Times New Roman" panose="02020603050405020304" pitchFamily="18" charset="0"/>
              </a:rPr>
              <a:t>hướng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công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được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nghiên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cứu</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ứng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trong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nhiều</a:t>
            </a:r>
            <a:r>
              <a:rPr lang="en-US" sz="2400">
                <a:effectLst/>
                <a:ea typeface="Calibri" panose="020F0502020204030204" pitchFamily="34" charset="0"/>
                <a:cs typeface="Times New Roman" panose="02020603050405020304" pitchFamily="18" charset="0"/>
              </a:rPr>
              <a:t> ngành nghề, lĩnh vực: y tế, giáo dục</a:t>
            </a:r>
            <a:r>
              <a:rPr lang="en-US" sz="2400">
                <a:ea typeface="Calibri" panose="020F0502020204030204" pitchFamily="34" charset="0"/>
                <a:cs typeface="Times New Roman" panose="02020603050405020304" pitchFamily="18" charset="0"/>
              </a:rPr>
              <a:t>, vận tải, tài chính,…</a:t>
            </a:r>
            <a:endParaRPr lang="en-US" sz="2400">
              <a:effectLst/>
              <a:ea typeface="Calibri" panose="020F0502020204030204" pitchFamily="34" charset="0"/>
              <a:cs typeface="Times New Roman" panose="02020603050405020304" pitchFamily="18" charset="0"/>
            </a:endParaRPr>
          </a:p>
          <a:p>
            <a:pPr marL="0" indent="0" algn="just">
              <a:lnSpc>
                <a:spcPct val="120000"/>
              </a:lnSpc>
              <a:spcBef>
                <a:spcPts val="600"/>
              </a:spcBef>
              <a:spcAft>
                <a:spcPts val="800"/>
              </a:spcAft>
              <a:buNone/>
            </a:pPr>
            <a:r>
              <a:rPr lang="en-US" sz="2400">
                <a:effectLst/>
                <a:ea typeface="Calibri" panose="020F0502020204030204" pitchFamily="34" charset="0"/>
                <a:cs typeface="Times New Roman" panose="02020603050405020304" pitchFamily="18" charset="0"/>
              </a:rPr>
              <a:t>	Trong </a:t>
            </a:r>
            <a:r>
              <a:rPr lang="en-US" sz="2400" err="1">
                <a:effectLst/>
                <a:ea typeface="Calibri" panose="020F0502020204030204" pitchFamily="34" charset="0"/>
                <a:cs typeface="Times New Roman" panose="02020603050405020304" pitchFamily="18" charset="0"/>
              </a:rPr>
              <a:t>lĩnh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vực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giáo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nhiều</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nước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thế</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giới</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Việt</a:t>
            </a:r>
            <a:r>
              <a:rPr lang="en-US" sz="2400">
                <a:effectLst/>
                <a:ea typeface="Calibri" panose="020F0502020204030204" pitchFamily="34" charset="0"/>
                <a:cs typeface="Times New Roman" panose="02020603050405020304" pitchFamily="18" charset="0"/>
              </a:rPr>
              <a:t> Nam, </a:t>
            </a:r>
            <a:r>
              <a:rPr lang="en-US" sz="2400" err="1">
                <a:effectLst/>
                <a:ea typeface="Calibri" panose="020F0502020204030204" pitchFamily="34" charset="0"/>
                <a:cs typeface="Times New Roman" panose="02020603050405020304" pitchFamily="18" charset="0"/>
              </a:rPr>
              <a:t>công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blockchain </a:t>
            </a:r>
            <a:r>
              <a:rPr lang="en-US" sz="2400" err="1">
                <a:effectLst/>
                <a:ea typeface="Calibri" panose="020F0502020204030204" pitchFamily="34" charset="0"/>
                <a:cs typeface="Times New Roman" panose="02020603050405020304" pitchFamily="18" charset="0"/>
              </a:rPr>
              <a:t>được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ứng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dụng</a:t>
            </a:r>
            <a:r>
              <a:rPr lang="en-US" sz="2400">
                <a:effectLst/>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làm</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cơ</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sở</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dữ</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liệu</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bảo</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mật</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trong</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việc</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lưu</a:t>
            </a:r>
            <a:r>
              <a:rPr lang="en-US" sz="2400">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trữ</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thông</a:t>
            </a:r>
            <a:r>
              <a:rPr lang="en-US" sz="2400">
                <a:effectLst/>
                <a:ea typeface="Calibri" panose="020F0502020204030204" pitchFamily="34" charset="0"/>
                <a:cs typeface="Times New Roman" panose="02020603050405020304" pitchFamily="18" charset="0"/>
              </a:rPr>
              <a:t> tin </a:t>
            </a:r>
            <a:r>
              <a:rPr lang="en-US" sz="2400" err="1">
                <a:effectLst/>
                <a:ea typeface="Calibri" panose="020F0502020204030204" pitchFamily="34" charset="0"/>
                <a:cs typeface="Times New Roman" panose="02020603050405020304" pitchFamily="18" charset="0"/>
              </a:rPr>
              <a:t>bằng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cấp</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của</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sinh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viên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thông</a:t>
            </a:r>
            <a:r>
              <a:rPr lang="en-US" sz="2400">
                <a:effectLst/>
                <a:ea typeface="Calibri" panose="020F0502020204030204" pitchFamily="34" charset="0"/>
                <a:cs typeface="Times New Roman" panose="02020603050405020304" pitchFamily="18" charset="0"/>
              </a:rPr>
              <a:t> tin </a:t>
            </a:r>
            <a:r>
              <a:rPr lang="en-US" sz="2400" err="1">
                <a:effectLst/>
                <a:ea typeface="Calibri" panose="020F0502020204030204" pitchFamily="34" charset="0"/>
                <a:cs typeface="Times New Roman" panose="02020603050405020304" pitchFamily="18" charset="0"/>
              </a:rPr>
              <a:t>quá</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trình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đào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tạo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nhằm</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đảm</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bảo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tính</a:t>
            </a:r>
            <a:r>
              <a:rPr lang="en-US" sz="2400">
                <a:effectLst/>
                <a:ea typeface="Calibri" panose="020F0502020204030204" pitchFamily="34" charset="0"/>
                <a:cs typeface="Times New Roman" panose="02020603050405020304" pitchFamily="18" charset="0"/>
              </a:rPr>
              <a:t> an </a:t>
            </a:r>
            <a:r>
              <a:rPr lang="en-US" sz="2400" err="1">
                <a:effectLst/>
                <a:ea typeface="Calibri" panose="020F0502020204030204" pitchFamily="34" charset="0"/>
                <a:cs typeface="Times New Roman" panose="02020603050405020304" pitchFamily="18" charset="0"/>
              </a:rPr>
              <a:t>toàn</a:t>
            </a:r>
            <a:r>
              <a:rPr lang="en-US" sz="2400">
                <a:ea typeface="Calibri" panose="020F0502020204030204" pitchFamily="34" charset="0"/>
                <a:cs typeface="Times New Roman" panose="02020603050405020304" pitchFamily="18" charset="0"/>
              </a:rPr>
              <a:t>, tin </a:t>
            </a:r>
            <a:r>
              <a:rPr lang="en-US" sz="2400" err="1">
                <a:ea typeface="Calibri" panose="020F0502020204030204" pitchFamily="34" charset="0"/>
                <a:cs typeface="Times New Roman" panose="02020603050405020304" pitchFamily="18" charset="0"/>
              </a:rPr>
              <a:t>cậy</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và</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bền</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vững</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theo</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thời</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gian</a:t>
            </a:r>
            <a:r>
              <a:rPr lang="en-US" sz="2400">
                <a:ea typeface="Calibri" panose="020F0502020204030204" pitchFamily="34" charset="0"/>
                <a:cs typeface="Times New Roman" panose="02020603050405020304" pitchFamily="18" charset="0"/>
              </a:rPr>
              <a:t>.</a:t>
            </a:r>
            <a:endParaRPr lang="en-US" sz="2400">
              <a:effectLst/>
              <a:ea typeface="Calibri" panose="020F0502020204030204" pitchFamily="34" charset="0"/>
              <a:cs typeface="Times New Roman" panose="02020603050405020304" pitchFamily="18" charset="0"/>
            </a:endParaRPr>
          </a:p>
          <a:p>
            <a:pPr marL="0" indent="0" algn="just">
              <a:lnSpc>
                <a:spcPct val="120000"/>
              </a:lnSpc>
              <a:spcBef>
                <a:spcPts val="600"/>
              </a:spcBef>
              <a:spcAft>
                <a:spcPts val="800"/>
              </a:spcAft>
              <a:buNone/>
            </a:pPr>
            <a:endParaRPr lang="en-US" sz="2000">
              <a:effectLst/>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4</a:t>
            </a:fld>
            <a:endParaRPr lang="en-US" altLang="en-US"/>
          </a:p>
        </p:txBody>
      </p:sp>
    </p:spTree>
    <p:extLst>
      <p:ext uri="{BB962C8B-B14F-4D97-AF65-F5344CB8AC3E}">
        <p14:creationId xmlns:p14="http://schemas.microsoft.com/office/powerpoint/2010/main" val="41474184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F110-C539-4D00-ACAD-ACBF8C3B0213}"/>
              </a:ext>
            </a:extLst>
          </p:cNvPr>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a:extLst>
              <a:ext uri="{FF2B5EF4-FFF2-40B4-BE49-F238E27FC236}">
                <a16:creationId xmlns:a16="http://schemas.microsoft.com/office/drawing/2014/main" id="{B0179A36-BBA2-4FFF-9396-2CF2C77A1794}"/>
              </a:ext>
            </a:extLst>
          </p:cNvPr>
          <p:cNvSpPr>
            <a:spLocks noGrp="1"/>
          </p:cNvSpPr>
          <p:nvPr>
            <p:ph idx="1"/>
          </p:nvPr>
        </p:nvSpPr>
        <p:spPr/>
        <p:txBody>
          <a:bodyPr/>
          <a:lstStyle/>
          <a:p>
            <a:pPr algn="just">
              <a:lnSpc>
                <a:spcPct val="120000"/>
              </a:lnSpc>
              <a:spcBef>
                <a:spcPts val="600"/>
              </a:spcBef>
              <a:spcAft>
                <a:spcPts val="800"/>
              </a:spcAft>
            </a:pPr>
            <a:r>
              <a:rPr lang="en-US" sz="2400"/>
              <a:t>	</a:t>
            </a:r>
            <a:r>
              <a:rPr lang="en-US" sz="2400" err="1"/>
              <a:t>Đề</a:t>
            </a:r>
            <a:r>
              <a:rPr lang="en-US" sz="2400"/>
              <a:t> tài xây dựng hệ thống quản lý VBCC sử dụng công </a:t>
            </a:r>
            <a:r>
              <a:rPr lang="en-US" sz="2400" err="1"/>
              <a:t>nghệ</a:t>
            </a:r>
            <a:r>
              <a:rPr lang="en-US" sz="2400"/>
              <a:t> blockchain, gồm 2 phần</a:t>
            </a:r>
          </a:p>
          <a:p>
            <a:pPr algn="just">
              <a:lnSpc>
                <a:spcPct val="120000"/>
              </a:lnSpc>
              <a:spcBef>
                <a:spcPts val="600"/>
              </a:spcBef>
              <a:spcAft>
                <a:spcPts val="800"/>
              </a:spcAft>
            </a:pPr>
            <a:r>
              <a:rPr lang="en-US" sz="2400"/>
              <a:t>	1. Xây dựng ứng dụng web tương tác với người dùng: Nodejs, IBM blockchain extension để thử nghiệm.</a:t>
            </a:r>
          </a:p>
          <a:p>
            <a:pPr algn="just">
              <a:lnSpc>
                <a:spcPct val="120000"/>
              </a:lnSpc>
              <a:spcBef>
                <a:spcPts val="600"/>
              </a:spcBef>
              <a:spcAft>
                <a:spcPts val="800"/>
              </a:spcAft>
            </a:pPr>
            <a:r>
              <a:rPr lang="en-US" sz="2400"/>
              <a:t>	2. Triển khai mạng blockchain riêng tư (Hyperledger Fabric) để lưu </a:t>
            </a:r>
            <a:r>
              <a:rPr lang="en-US" sz="2400" err="1"/>
              <a:t>trữ</a:t>
            </a:r>
            <a:r>
              <a:rPr lang="en-US" sz="2400"/>
              <a:t> </a:t>
            </a:r>
            <a:r>
              <a:rPr lang="en-US" sz="2400" err="1"/>
              <a:t>thông</a:t>
            </a:r>
            <a:r>
              <a:rPr lang="en-US" sz="2400"/>
              <a:t> tin VBCC, nhằm số hóa quy trình cấp và xác minh thông tin VBCC.</a:t>
            </a:r>
          </a:p>
        </p:txBody>
      </p:sp>
      <p:sp>
        <p:nvSpPr>
          <p:cNvPr id="4" name="Slide Number Placeholder 3">
            <a:extLst>
              <a:ext uri="{FF2B5EF4-FFF2-40B4-BE49-F238E27FC236}">
                <a16:creationId xmlns:a16="http://schemas.microsoft.com/office/drawing/2014/main" id="{3E61EA78-B367-4031-B6AC-583A8033E192}"/>
              </a:ext>
            </a:extLst>
          </p:cNvPr>
          <p:cNvSpPr>
            <a:spLocks noGrp="1"/>
          </p:cNvSpPr>
          <p:nvPr>
            <p:ph type="sldNum" sz="quarter" idx="12"/>
          </p:nvPr>
        </p:nvSpPr>
        <p:spPr/>
        <p:txBody>
          <a:bodyPr/>
          <a:lstStyle/>
          <a:p>
            <a:fld id="{0F4F63AB-74FF-4D4D-9C96-7E67E70BF8FF}" type="slidenum">
              <a:rPr lang="en-US" altLang="en-US" smtClean="0"/>
              <a:pPr/>
              <a:t>5</a:t>
            </a:fld>
            <a:endParaRPr lang="en-US" altLang="en-US"/>
          </a:p>
        </p:txBody>
      </p:sp>
    </p:spTree>
    <p:extLst>
      <p:ext uri="{BB962C8B-B14F-4D97-AF65-F5344CB8AC3E}">
        <p14:creationId xmlns:p14="http://schemas.microsoft.com/office/powerpoint/2010/main" val="111336337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2. </a:t>
            </a:r>
            <a:r>
              <a:rPr lang="en-US" err="1"/>
              <a:t>Cơ</a:t>
            </a:r>
            <a:r>
              <a:rPr lang="en-US"/>
              <a:t> </a:t>
            </a:r>
            <a:r>
              <a:rPr lang="en-US" err="1"/>
              <a:t>sở</a:t>
            </a:r>
            <a:r>
              <a:rPr lang="en-US"/>
              <a:t> khoa </a:t>
            </a:r>
            <a:r>
              <a:rPr lang="en-US" err="1"/>
              <a:t>học</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lnSpcReduction="10000"/>
          </a:bodyPr>
          <a:lstStyle/>
          <a:p>
            <a:pPr marL="0" indent="0">
              <a:lnSpc>
                <a:spcPct val="120000"/>
              </a:lnSpc>
              <a:buNone/>
            </a:pPr>
            <a:r>
              <a:rPr lang="en-US" sz="3200" b="1"/>
              <a:t>2. 1 </a:t>
            </a:r>
            <a:r>
              <a:rPr lang="en-US" sz="3200" b="1" err="1"/>
              <a:t>Cơ</a:t>
            </a:r>
            <a:r>
              <a:rPr lang="en-US" sz="3200" b="1"/>
              <a:t> </a:t>
            </a:r>
            <a:r>
              <a:rPr lang="en-US" sz="3200" b="1" err="1"/>
              <a:t>sở</a:t>
            </a:r>
            <a:r>
              <a:rPr lang="en-US" sz="3200" b="1"/>
              <a:t> </a:t>
            </a:r>
            <a:r>
              <a:rPr lang="en-US" sz="3200" b="1" err="1"/>
              <a:t>lý</a:t>
            </a:r>
            <a:r>
              <a:rPr lang="en-US" sz="3200" b="1"/>
              <a:t> </a:t>
            </a:r>
            <a:r>
              <a:rPr lang="en-US" sz="3200" b="1" err="1"/>
              <a:t>thuyết</a:t>
            </a:r>
            <a:r>
              <a:rPr lang="en-US" sz="3200" b="1"/>
              <a:t> </a:t>
            </a:r>
            <a:r>
              <a:rPr lang="en-US" sz="3200" b="1" err="1"/>
              <a:t>của</a:t>
            </a:r>
            <a:r>
              <a:rPr lang="en-US" sz="3200" b="1"/>
              <a:t> </a:t>
            </a:r>
            <a:r>
              <a:rPr lang="en-US" sz="3200" b="1" err="1"/>
              <a:t>đề</a:t>
            </a:r>
            <a:r>
              <a:rPr lang="en-US" sz="3200" b="1"/>
              <a:t> </a:t>
            </a:r>
            <a:r>
              <a:rPr lang="en-US" sz="3200" b="1" err="1"/>
              <a:t>tài</a:t>
            </a:r>
            <a:r>
              <a:rPr lang="en-US" sz="3200" b="1"/>
              <a:t>:</a:t>
            </a:r>
          </a:p>
          <a:p>
            <a:pPr indent="742950" algn="just">
              <a:lnSpc>
                <a:spcPct val="120000"/>
              </a:lnSpc>
              <a:spcBef>
                <a:spcPts val="300"/>
              </a:spcBef>
              <a:spcAft>
                <a:spcPts val="300"/>
              </a:spcAft>
              <a:buNone/>
            </a:pPr>
            <a:r>
              <a:rPr lang="en-US" sz="2400"/>
              <a:t>Hệ thống quản lý VBCC được thực hiện qua các bước sau: </a:t>
            </a:r>
          </a:p>
          <a:p>
            <a:pPr indent="742950" algn="just">
              <a:lnSpc>
                <a:spcPct val="120000"/>
              </a:lnSpc>
              <a:spcBef>
                <a:spcPts val="300"/>
              </a:spcBef>
              <a:spcAft>
                <a:spcPts val="300"/>
              </a:spcAft>
              <a:buNone/>
            </a:pPr>
            <a:r>
              <a:rPr lang="en-US" sz="2400"/>
              <a:t>1. Tìm hiểu hồ sơ, nghiệp vụ quản lý VBCC: cấp VBCC, cập nhật thông tin sổ gốc, xác minh thông tin VBCC. </a:t>
            </a:r>
          </a:p>
          <a:p>
            <a:pPr indent="742950" algn="just">
              <a:lnSpc>
                <a:spcPct val="120000"/>
              </a:lnSpc>
              <a:spcBef>
                <a:spcPts val="300"/>
              </a:spcBef>
              <a:spcAft>
                <a:spcPts val="300"/>
              </a:spcAft>
              <a:buNone/>
            </a:pPr>
            <a:r>
              <a:rPr lang="en-US" sz="2400"/>
              <a:t>2. Khảo sát một số công nghệ blockchain phổ biến: Bitcoin, Hyperledger Fabric và những đặc tính minh bạch, an toàn thông tin nhờ vào ứng dụng của mật mã khóa công khai, hàm băm dữ liệu.</a:t>
            </a:r>
          </a:p>
          <a:p>
            <a:pPr indent="742950" algn="just">
              <a:lnSpc>
                <a:spcPct val="120000"/>
              </a:lnSpc>
              <a:spcBef>
                <a:spcPts val="300"/>
              </a:spcBef>
              <a:spcAft>
                <a:spcPts val="300"/>
              </a:spcAft>
              <a:buNone/>
            </a:pPr>
            <a:r>
              <a:rPr lang="en-US" sz="2400"/>
              <a:t>3. Blockchain riêng tư có khả năng xác thực và định danh người dùng, nên chọn để triển khai trong quản lý VBCC.</a:t>
            </a:r>
          </a:p>
          <a:p>
            <a:pPr marL="0" indent="0">
              <a:buNone/>
            </a:pPr>
            <a:endParaRPr lang="en-US" sz="2000"/>
          </a:p>
        </p:txBody>
      </p:sp>
      <p:sp>
        <p:nvSpPr>
          <p:cNvPr id="5" name="Slide Number Placeholder 4">
            <a:extLst>
              <a:ext uri="{FF2B5EF4-FFF2-40B4-BE49-F238E27FC236}">
                <a16:creationId xmlns:a16="http://schemas.microsoft.com/office/drawing/2014/main" id="{4D437636-A915-405E-A46E-022ECF1AB5DB}"/>
              </a:ext>
            </a:extLst>
          </p:cNvPr>
          <p:cNvSpPr>
            <a:spLocks noGrp="1"/>
          </p:cNvSpPr>
          <p:nvPr>
            <p:ph type="sldNum" sz="quarter" idx="12"/>
          </p:nvPr>
        </p:nvSpPr>
        <p:spPr/>
        <p:txBody>
          <a:bodyPr/>
          <a:lstStyle/>
          <a:p>
            <a:fld id="{37A4A606-66C4-4A6B-9750-DDC5E8BB73A2}" type="slidenum">
              <a:rPr lang="en-US" smtClean="0"/>
              <a:t>6</a:t>
            </a:fld>
            <a:endParaRPr lang="en-US"/>
          </a:p>
        </p:txBody>
      </p:sp>
    </p:spTree>
    <p:extLst>
      <p:ext uri="{BB962C8B-B14F-4D97-AF65-F5344CB8AC3E}">
        <p14:creationId xmlns:p14="http://schemas.microsoft.com/office/powerpoint/2010/main" val="18954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2. </a:t>
            </a:r>
            <a:r>
              <a:rPr lang="en-US" err="1"/>
              <a:t>Cơ</a:t>
            </a:r>
            <a:r>
              <a:rPr lang="en-US"/>
              <a:t> </a:t>
            </a:r>
            <a:r>
              <a:rPr lang="en-US" err="1"/>
              <a:t>sở</a:t>
            </a:r>
            <a:r>
              <a:rPr lang="en-US"/>
              <a:t> khoa </a:t>
            </a:r>
            <a:r>
              <a:rPr lang="en-US" err="1"/>
              <a:t>học</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lnSpc>
                <a:spcPct val="120000"/>
              </a:lnSpc>
              <a:buNone/>
            </a:pPr>
            <a:r>
              <a:rPr lang="en-US" sz="3200" b="1"/>
              <a:t>2.2 </a:t>
            </a:r>
            <a:r>
              <a:rPr lang="en-US" sz="3200" b="1" err="1"/>
              <a:t>Cơ</a:t>
            </a:r>
            <a:r>
              <a:rPr lang="en-US" sz="3200" b="1"/>
              <a:t> </a:t>
            </a:r>
            <a:r>
              <a:rPr lang="en-US" sz="3200" b="1" err="1"/>
              <a:t>sở</a:t>
            </a:r>
            <a:r>
              <a:rPr lang="en-US" sz="3200" b="1"/>
              <a:t> </a:t>
            </a:r>
            <a:r>
              <a:rPr lang="en-US" sz="3200" b="1" err="1"/>
              <a:t>thực</a:t>
            </a:r>
            <a:r>
              <a:rPr lang="en-US" sz="3200" b="1"/>
              <a:t> </a:t>
            </a:r>
            <a:r>
              <a:rPr lang="en-US" sz="3200" b="1" err="1"/>
              <a:t>tiễn</a:t>
            </a:r>
            <a:r>
              <a:rPr lang="en-US" sz="3200" b="1"/>
              <a:t> </a:t>
            </a:r>
            <a:r>
              <a:rPr lang="en-US" sz="3200" b="1" err="1"/>
              <a:t>của</a:t>
            </a:r>
            <a:r>
              <a:rPr lang="en-US" sz="3200" b="1"/>
              <a:t> </a:t>
            </a:r>
            <a:r>
              <a:rPr lang="en-US" sz="3200" b="1" err="1"/>
              <a:t>đề</a:t>
            </a:r>
            <a:r>
              <a:rPr lang="en-US" sz="3200" b="1"/>
              <a:t> </a:t>
            </a:r>
            <a:r>
              <a:rPr lang="en-US" sz="3200" b="1" err="1"/>
              <a:t>tài</a:t>
            </a:r>
            <a:r>
              <a:rPr lang="en-US" sz="3200" b="1"/>
              <a:t>:</a:t>
            </a:r>
          </a:p>
          <a:p>
            <a:pPr indent="633413" algn="just">
              <a:lnSpc>
                <a:spcPct val="120000"/>
              </a:lnSpc>
              <a:buNone/>
            </a:pPr>
            <a:r>
              <a:rPr lang="en-US" sz="2400"/>
              <a:t>Nhiều nghiên cứu và ứng dụng công nghệ blockchain như hệ thống dữ liệu văn bằng thuộc Bộ giáo dục và Đào tạo, Cổng thông tin xác thực VBCC của các trường Đại học, …</a:t>
            </a:r>
          </a:p>
          <a:p>
            <a:pPr indent="633413" algn="just">
              <a:lnSpc>
                <a:spcPct val="120000"/>
              </a:lnSpc>
              <a:buNone/>
            </a:pPr>
            <a:r>
              <a:rPr lang="en-US" sz="2400" err="1"/>
              <a:t>Đề</a:t>
            </a:r>
            <a:r>
              <a:rPr lang="en-US" sz="2400"/>
              <a:t> </a:t>
            </a:r>
            <a:r>
              <a:rPr lang="en-US" sz="2400" err="1"/>
              <a:t>tài</a:t>
            </a:r>
            <a:r>
              <a:rPr lang="en-US" sz="2400"/>
              <a:t> </a:t>
            </a:r>
            <a:r>
              <a:rPr lang="en-US" sz="2400" err="1"/>
              <a:t>có</a:t>
            </a:r>
            <a:r>
              <a:rPr lang="en-US" sz="2400"/>
              <a:t> ý </a:t>
            </a:r>
            <a:r>
              <a:rPr lang="en-US" sz="2400" err="1"/>
              <a:t>nghĩa</a:t>
            </a:r>
            <a:r>
              <a:rPr lang="en-US" sz="2400"/>
              <a:t> </a:t>
            </a:r>
            <a:r>
              <a:rPr lang="en-US" sz="2400" err="1"/>
              <a:t>thực</a:t>
            </a:r>
            <a:r>
              <a:rPr lang="en-US" sz="2400"/>
              <a:t> </a:t>
            </a:r>
            <a:r>
              <a:rPr lang="en-US" sz="2400" err="1"/>
              <a:t>tiễn</a:t>
            </a:r>
            <a:r>
              <a:rPr lang="en-US" sz="2400"/>
              <a:t> đó </a:t>
            </a:r>
            <a:r>
              <a:rPr lang="en-US" sz="2400" err="1"/>
              <a:t>là</a:t>
            </a:r>
            <a:r>
              <a:rPr lang="en-US" sz="2400"/>
              <a:t> tìm hiểu một </a:t>
            </a:r>
            <a:r>
              <a:rPr lang="en-US" sz="2400" err="1"/>
              <a:t>số</a:t>
            </a:r>
            <a:r>
              <a:rPr lang="en-US" sz="2400"/>
              <a:t> đặc tính an toàn bảo mật của công nghệ blockchain và </a:t>
            </a:r>
            <a:r>
              <a:rPr lang="en-US" sz="2400" err="1"/>
              <a:t>ứng</a:t>
            </a:r>
            <a:r>
              <a:rPr lang="en-US" sz="2400"/>
              <a:t> </a:t>
            </a:r>
            <a:r>
              <a:rPr lang="en-US" sz="2400" err="1"/>
              <a:t>dụng</a:t>
            </a:r>
            <a:r>
              <a:rPr lang="en-US" sz="2400"/>
              <a:t> </a:t>
            </a:r>
            <a:r>
              <a:rPr lang="en-US" sz="2400" err="1"/>
              <a:t>công</a:t>
            </a:r>
            <a:r>
              <a:rPr lang="en-US" sz="2400"/>
              <a:t> </a:t>
            </a:r>
            <a:r>
              <a:rPr lang="en-US" sz="2400" err="1"/>
              <a:t>nghệ</a:t>
            </a:r>
            <a:r>
              <a:rPr lang="en-US" sz="2400"/>
              <a:t> </a:t>
            </a:r>
            <a:r>
              <a:rPr lang="en-US" sz="2400" err="1"/>
              <a:t>này</a:t>
            </a:r>
            <a:r>
              <a:rPr lang="en-US" sz="2400"/>
              <a:t> để số hóa thông tin VBCC.</a:t>
            </a:r>
          </a:p>
          <a:p>
            <a:pPr algn="just"/>
            <a:endParaRPr lang="en-US"/>
          </a:p>
        </p:txBody>
      </p:sp>
      <p:sp>
        <p:nvSpPr>
          <p:cNvPr id="5" name="Slide Number Placeholder 4">
            <a:extLst>
              <a:ext uri="{FF2B5EF4-FFF2-40B4-BE49-F238E27FC236}">
                <a16:creationId xmlns:a16="http://schemas.microsoft.com/office/drawing/2014/main" id="{4D437636-A915-405E-A46E-022ECF1AB5DB}"/>
              </a:ext>
            </a:extLst>
          </p:cNvPr>
          <p:cNvSpPr>
            <a:spLocks noGrp="1"/>
          </p:cNvSpPr>
          <p:nvPr>
            <p:ph type="sldNum" sz="quarter" idx="12"/>
          </p:nvPr>
        </p:nvSpPr>
        <p:spPr/>
        <p:txBody>
          <a:bodyPr/>
          <a:lstStyle/>
          <a:p>
            <a:fld id="{37A4A606-66C4-4A6B-9750-DDC5E8BB73A2}" type="slidenum">
              <a:rPr lang="en-US" smtClean="0"/>
              <a:t>7</a:t>
            </a:fld>
            <a:endParaRPr lang="en-US"/>
          </a:p>
        </p:txBody>
      </p:sp>
    </p:spTree>
    <p:extLst>
      <p:ext uri="{BB962C8B-B14F-4D97-AF65-F5344CB8AC3E}">
        <p14:creationId xmlns:p14="http://schemas.microsoft.com/office/powerpoint/2010/main" val="26120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3347FA8A-B8F4-41DB-8907-63E2B3102462}"/>
              </a:ext>
            </a:extLst>
          </p:cNvPr>
          <p:cNvSpPr>
            <a:spLocks noGrp="1"/>
          </p:cNvSpPr>
          <p:nvPr>
            <p:ph idx="1"/>
          </p:nvPr>
        </p:nvSpPr>
        <p:spPr/>
        <p:txBody>
          <a:bodyPr/>
          <a:lstStyle/>
          <a:p>
            <a:r>
              <a:rPr lang="en-US" sz="3200" b="1"/>
              <a:t>3.1 </a:t>
            </a:r>
            <a:r>
              <a:rPr lang="en-US" sz="3200" b="1" err="1"/>
              <a:t>Đặt</a:t>
            </a:r>
            <a:r>
              <a:rPr lang="en-US" sz="3200" b="1"/>
              <a:t> </a:t>
            </a:r>
            <a:r>
              <a:rPr lang="en-US" sz="3200" b="1" err="1"/>
              <a:t>vấn</a:t>
            </a:r>
            <a:r>
              <a:rPr lang="en-US" sz="3200" b="1"/>
              <a:t> </a:t>
            </a:r>
            <a:r>
              <a:rPr lang="en-US" sz="3200" b="1" err="1"/>
              <a:t>đề</a:t>
            </a:r>
            <a:endParaRPr lang="en-US" sz="3200" b="1"/>
          </a:p>
        </p:txBody>
      </p:sp>
      <p:sp>
        <p:nvSpPr>
          <p:cNvPr id="4" name="Slide Number Placeholder 3">
            <a:extLst>
              <a:ext uri="{FF2B5EF4-FFF2-40B4-BE49-F238E27FC236}">
                <a16:creationId xmlns:a16="http://schemas.microsoft.com/office/drawing/2014/main" id="{71951B43-BA60-44C0-852A-659EA9549080}"/>
              </a:ext>
            </a:extLst>
          </p:cNvPr>
          <p:cNvSpPr>
            <a:spLocks noGrp="1"/>
          </p:cNvSpPr>
          <p:nvPr>
            <p:ph type="sldNum" sz="quarter" idx="12"/>
          </p:nvPr>
        </p:nvSpPr>
        <p:spPr/>
        <p:txBody>
          <a:bodyPr/>
          <a:lstStyle/>
          <a:p>
            <a:fld id="{37A4A606-66C4-4A6B-9750-DDC5E8BB73A2}" type="slidenum">
              <a:rPr lang="en-US" smtClean="0"/>
              <a:t>8</a:t>
            </a:fld>
            <a:endParaRPr lang="en-US"/>
          </a:p>
        </p:txBody>
      </p:sp>
      <p:sp>
        <p:nvSpPr>
          <p:cNvPr id="9" name="TextBox 8">
            <a:extLst>
              <a:ext uri="{FF2B5EF4-FFF2-40B4-BE49-F238E27FC236}">
                <a16:creationId xmlns:a16="http://schemas.microsoft.com/office/drawing/2014/main" id="{EF099FEC-C947-409B-B6DB-B9FC9C0ACFF9}"/>
              </a:ext>
            </a:extLst>
          </p:cNvPr>
          <p:cNvSpPr txBox="1"/>
          <p:nvPr/>
        </p:nvSpPr>
        <p:spPr>
          <a:xfrm>
            <a:off x="685800" y="2206191"/>
            <a:ext cx="8153400" cy="2308324"/>
          </a:xfrm>
          <a:prstGeom prst="rect">
            <a:avLst/>
          </a:prstGeom>
          <a:noFill/>
        </p:spPr>
        <p:txBody>
          <a:bodyPr wrap="square" rtlCol="0">
            <a:spAutoFit/>
          </a:bodyPr>
          <a:lstStyle/>
          <a:p>
            <a:r>
              <a:rPr lang="en-US" sz="2400">
                <a:latin typeface="+mn-lt"/>
              </a:rPr>
              <a:t>	Việc quản lý VBCC hiện nay có nhiều hồ sơ và quy trình thủ công như: bàn giao, in phôi chứng chỉ, trình ký đóng dấu, rà soát thông tin sau khi in, lập sổ gốc cấp chứng chỉ, xác minh chứng chỉ, </a:t>
            </a:r>
            <a:r>
              <a:rPr lang="en-US" sz="2400">
                <a:solidFill>
                  <a:schemeClr val="accent1">
                    <a:lumMod val="50000"/>
                  </a:schemeClr>
                </a:solidFill>
                <a:latin typeface="+mn-lt"/>
              </a:rPr>
              <a:t>dễ sai sót và ảnh hưởng đến chất lượng hiệu quả công việc.</a:t>
            </a:r>
          </a:p>
          <a:p>
            <a:endParaRPr lang="en-US" sz="2400">
              <a:latin typeface="+mn-lt"/>
            </a:endParaRPr>
          </a:p>
        </p:txBody>
      </p:sp>
      <p:pic>
        <p:nvPicPr>
          <p:cNvPr id="6" name="Picture 5" descr="A screenshot of a computer&#10;&#10;Description automatically generated with medium confidence">
            <a:extLst>
              <a:ext uri="{FF2B5EF4-FFF2-40B4-BE49-F238E27FC236}">
                <a16:creationId xmlns:a16="http://schemas.microsoft.com/office/drawing/2014/main" id="{7946C442-3242-A041-3529-C551F018D197}"/>
              </a:ext>
            </a:extLst>
          </p:cNvPr>
          <p:cNvPicPr>
            <a:picLocks noChangeAspect="1"/>
          </p:cNvPicPr>
          <p:nvPr/>
        </p:nvPicPr>
        <p:blipFill rotWithShape="1">
          <a:blip r:embed="rId3">
            <a:extLst>
              <a:ext uri="{28A0092B-C50C-407E-A947-70E740481C1C}">
                <a14:useLocalDpi xmlns:a14="http://schemas.microsoft.com/office/drawing/2010/main" val="0"/>
              </a:ext>
            </a:extLst>
          </a:blip>
          <a:srcRect r="28333"/>
          <a:stretch/>
        </p:blipFill>
        <p:spPr>
          <a:xfrm>
            <a:off x="838200" y="4120669"/>
            <a:ext cx="7696200" cy="2231640"/>
          </a:xfrm>
          <a:prstGeom prst="rect">
            <a:avLst/>
          </a:prstGeom>
        </p:spPr>
      </p:pic>
    </p:spTree>
    <p:extLst>
      <p:ext uri="{BB962C8B-B14F-4D97-AF65-F5344CB8AC3E}">
        <p14:creationId xmlns:p14="http://schemas.microsoft.com/office/powerpoint/2010/main" val="26310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sz="2800" b="1"/>
              <a:t>3.2 </a:t>
            </a:r>
            <a:r>
              <a:rPr lang="en-US" sz="2800" b="1" err="1"/>
              <a:t>Đề</a:t>
            </a:r>
            <a:r>
              <a:rPr lang="en-US" sz="2800" b="1"/>
              <a:t> </a:t>
            </a:r>
            <a:r>
              <a:rPr lang="en-US" sz="2800" b="1" err="1"/>
              <a:t>xuất</a:t>
            </a:r>
            <a:r>
              <a:rPr lang="en-US" sz="2800" b="1"/>
              <a:t> mô hình tổng quan</a:t>
            </a:r>
          </a:p>
        </p:txBody>
      </p:sp>
      <p:sp>
        <p:nvSpPr>
          <p:cNvPr id="6" name="Slide Number Placeholder 5">
            <a:extLst>
              <a:ext uri="{FF2B5EF4-FFF2-40B4-BE49-F238E27FC236}">
                <a16:creationId xmlns:a16="http://schemas.microsoft.com/office/drawing/2014/main" id="{1DCF8314-FD10-467D-B603-05A461C46EC2}"/>
              </a:ext>
            </a:extLst>
          </p:cNvPr>
          <p:cNvSpPr>
            <a:spLocks noGrp="1"/>
          </p:cNvSpPr>
          <p:nvPr>
            <p:ph type="sldNum" sz="quarter" idx="12"/>
          </p:nvPr>
        </p:nvSpPr>
        <p:spPr/>
        <p:txBody>
          <a:bodyPr/>
          <a:lstStyle/>
          <a:p>
            <a:fld id="{37A4A606-66C4-4A6B-9750-DDC5E8BB73A2}" type="slidenum">
              <a:rPr lang="en-US" smtClean="0"/>
              <a:t>9</a:t>
            </a:fld>
            <a:endParaRPr lang="en-US"/>
          </a:p>
        </p:txBody>
      </p:sp>
      <p:sp>
        <p:nvSpPr>
          <p:cNvPr id="7" name="TextBox 6">
            <a:extLst>
              <a:ext uri="{FF2B5EF4-FFF2-40B4-BE49-F238E27FC236}">
                <a16:creationId xmlns:a16="http://schemas.microsoft.com/office/drawing/2014/main" id="{EF099FEC-C947-409B-B6DB-B9FC9C0ACFF9}"/>
              </a:ext>
            </a:extLst>
          </p:cNvPr>
          <p:cNvSpPr txBox="1"/>
          <p:nvPr/>
        </p:nvSpPr>
        <p:spPr>
          <a:xfrm>
            <a:off x="1600200" y="5869254"/>
            <a:ext cx="6565808" cy="369332"/>
          </a:xfrm>
          <a:prstGeom prst="rect">
            <a:avLst/>
          </a:prstGeom>
          <a:noFill/>
        </p:spPr>
        <p:txBody>
          <a:bodyPr wrap="square" rtlCol="0">
            <a:spAutoFit/>
          </a:bodyPr>
          <a:lstStyle/>
          <a:p>
            <a:pPr algn="ctr"/>
            <a:r>
              <a:rPr lang="en-US" err="1">
                <a:solidFill>
                  <a:schemeClr val="accent1">
                    <a:lumMod val="50000"/>
                  </a:schemeClr>
                </a:solidFill>
              </a:rPr>
              <a:t>Mô</a:t>
            </a:r>
            <a:r>
              <a:rPr lang="en-US">
                <a:solidFill>
                  <a:schemeClr val="accent1">
                    <a:lumMod val="50000"/>
                  </a:schemeClr>
                </a:solidFill>
              </a:rPr>
              <a:t> </a:t>
            </a:r>
            <a:r>
              <a:rPr lang="en-US" err="1">
                <a:solidFill>
                  <a:schemeClr val="accent1">
                    <a:lumMod val="50000"/>
                  </a:schemeClr>
                </a:solidFill>
              </a:rPr>
              <a:t>hình</a:t>
            </a:r>
            <a:r>
              <a:rPr lang="en-US">
                <a:solidFill>
                  <a:schemeClr val="accent1">
                    <a:lumMod val="50000"/>
                  </a:schemeClr>
                </a:solidFill>
              </a:rPr>
              <a:t> </a:t>
            </a:r>
            <a:r>
              <a:rPr lang="en-US" err="1">
                <a:solidFill>
                  <a:schemeClr val="accent1">
                    <a:lumMod val="50000"/>
                  </a:schemeClr>
                </a:solidFill>
              </a:rPr>
              <a:t>tổng</a:t>
            </a:r>
            <a:r>
              <a:rPr lang="en-US">
                <a:solidFill>
                  <a:schemeClr val="accent1">
                    <a:lumMod val="50000"/>
                  </a:schemeClr>
                </a:solidFill>
              </a:rPr>
              <a:t> </a:t>
            </a:r>
            <a:r>
              <a:rPr lang="en-US" err="1">
                <a:solidFill>
                  <a:schemeClr val="accent1">
                    <a:lumMod val="50000"/>
                  </a:schemeClr>
                </a:solidFill>
              </a:rPr>
              <a:t>quan</a:t>
            </a:r>
            <a:r>
              <a:rPr lang="en-US">
                <a:solidFill>
                  <a:schemeClr val="accent1">
                    <a:lumMod val="50000"/>
                  </a:schemeClr>
                </a:solidFill>
              </a:rPr>
              <a:t> </a:t>
            </a:r>
            <a:r>
              <a:rPr lang="en-US" err="1">
                <a:solidFill>
                  <a:schemeClr val="accent1">
                    <a:lumMod val="50000"/>
                  </a:schemeClr>
                </a:solidFill>
              </a:rPr>
              <a:t>hệ</a:t>
            </a:r>
            <a:r>
              <a:rPr lang="en-US">
                <a:solidFill>
                  <a:schemeClr val="accent1">
                    <a:lumMod val="50000"/>
                  </a:schemeClr>
                </a:solidFill>
              </a:rPr>
              <a:t> </a:t>
            </a:r>
            <a:r>
              <a:rPr lang="en-US" err="1">
                <a:solidFill>
                  <a:schemeClr val="accent1">
                    <a:lumMod val="50000"/>
                  </a:schemeClr>
                </a:solidFill>
              </a:rPr>
              <a:t>thống</a:t>
            </a:r>
            <a:r>
              <a:rPr lang="en-US">
                <a:solidFill>
                  <a:schemeClr val="accent1">
                    <a:lumMod val="50000"/>
                  </a:schemeClr>
                </a:solidFill>
              </a:rPr>
              <a:t> quản lý văn bằng chứng chỉ</a:t>
            </a:r>
          </a:p>
        </p:txBody>
      </p:sp>
      <p:pic>
        <p:nvPicPr>
          <p:cNvPr id="9" name="Picture 8">
            <a:extLst>
              <a:ext uri="{FF2B5EF4-FFF2-40B4-BE49-F238E27FC236}">
                <a16:creationId xmlns:a16="http://schemas.microsoft.com/office/drawing/2014/main" id="{A0FCED44-55C9-B1D2-311F-64A8CBE1E669}"/>
              </a:ext>
            </a:extLst>
          </p:cNvPr>
          <p:cNvPicPr>
            <a:picLocks noChangeAspect="1"/>
          </p:cNvPicPr>
          <p:nvPr/>
        </p:nvPicPr>
        <p:blipFill>
          <a:blip r:embed="rId3"/>
          <a:stretch>
            <a:fillRect/>
          </a:stretch>
        </p:blipFill>
        <p:spPr>
          <a:xfrm>
            <a:off x="1371599" y="2263269"/>
            <a:ext cx="6873627" cy="3527931"/>
          </a:xfrm>
          <a:prstGeom prst="rect">
            <a:avLst/>
          </a:prstGeom>
        </p:spPr>
      </p:pic>
    </p:spTree>
    <p:extLst>
      <p:ext uri="{BB962C8B-B14F-4D97-AF65-F5344CB8AC3E}">
        <p14:creationId xmlns:p14="http://schemas.microsoft.com/office/powerpoint/2010/main" val="10243932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2480</TotalTime>
  <Words>1424</Words>
  <Application>Microsoft Office PowerPoint</Application>
  <PresentationFormat>On-screen Show (4:3)</PresentationFormat>
  <Paragraphs>224</Paragraphs>
  <Slides>22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Default Design</vt:lpstr>
      <vt:lpstr>BÁO CÁO LUẬN VĂN THẠC SĨ</vt:lpstr>
      <vt:lpstr> Nội dung trình bày</vt:lpstr>
      <vt:lpstr> 1. Giới thiệu đề tài</vt:lpstr>
      <vt:lpstr> 1. Giới thiệu đề tài</vt:lpstr>
      <vt:lpstr> 1. Giới thiệu đề tài</vt:lpstr>
      <vt:lpstr> 2. Cơ sở khoa học</vt:lpstr>
      <vt:lpstr> 2. Cơ sở khoa học</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4. Kết quả thực nghiệm</vt:lpstr>
      <vt:lpstr>5. Kết luận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Dương Tuấn Dũng</cp:lastModifiedBy>
  <cp:revision>491</cp:revision>
  <dcterms:created xsi:type="dcterms:W3CDTF">2008-08-06T06:37:20Z</dcterms:created>
  <dcterms:modified xsi:type="dcterms:W3CDTF">2022-11-24T04:12:40Z</dcterms:modified>
</cp:coreProperties>
</file>