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314" r:id="rId4"/>
    <p:sldId id="286" r:id="rId5"/>
    <p:sldId id="315" r:id="rId6"/>
    <p:sldId id="268" r:id="rId7"/>
    <p:sldId id="283" r:id="rId8"/>
    <p:sldId id="269" r:id="rId9"/>
    <p:sldId id="272" r:id="rId10"/>
    <p:sldId id="282" r:id="rId11"/>
    <p:sldId id="316" r:id="rId12"/>
    <p:sldId id="274" r:id="rId13"/>
    <p:sldId id="320" r:id="rId14"/>
    <p:sldId id="321" r:id="rId15"/>
    <p:sldId id="289" r:id="rId16"/>
    <p:sldId id="317" r:id="rId17"/>
    <p:sldId id="292" r:id="rId18"/>
    <p:sldId id="319" r:id="rId19"/>
    <p:sldId id="296" r:id="rId20"/>
    <p:sldId id="322" r:id="rId21"/>
    <p:sldId id="323" r:id="rId22"/>
    <p:sldId id="275" r:id="rId23"/>
    <p:sldId id="26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9" autoAdjust="0"/>
    <p:restoredTop sz="85965" autoAdjust="0"/>
  </p:normalViewPr>
  <p:slideViewPr>
    <p:cSldViewPr>
      <p:cViewPr varScale="1">
        <p:scale>
          <a:sx n="63" d="100"/>
          <a:sy n="63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C7A6-6863-497B-87CD-F362B08DF4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4CF48-6C8B-4082-8EED-B8A86AE4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8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5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tabLst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609600"/>
            <a:ext cx="7772400" cy="1470025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BÁO CÁO LUẬN VĂN THẠC SĨ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1363" y="1808875"/>
            <a:ext cx="7119938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ĐỀ TÀI</a:t>
            </a:r>
          </a:p>
          <a:p>
            <a:pPr>
              <a:lnSpc>
                <a:spcPct val="110000"/>
              </a:lnSpc>
            </a:pPr>
            <a:r>
              <a:rPr lang="vi-VN" sz="2400" b="1"/>
              <a:t>XÂY DỰNG HỆ THỐNG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VĂN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BLOCKCHAIN</a:t>
            </a:r>
          </a:p>
          <a:p>
            <a:endParaRPr lang="en-US" altLang="en-US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3D4D8814-71CB-43DD-AC52-E8317842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96509"/>
            <a:ext cx="298291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40000"/>
              </a:spcAft>
            </a:pPr>
            <a:r>
              <a:rPr lang="en-US" b="1">
                <a:latin typeface="+mj-lt"/>
                <a:ea typeface="+mj-ea"/>
                <a:cs typeface="+mj-cs"/>
              </a:rPr>
              <a:t> GVHD: TS. Nguyễn Văn </a:t>
            </a:r>
            <a:r>
              <a:rPr lang="en-US" b="1" err="1">
                <a:latin typeface="+mj-lt"/>
                <a:ea typeface="+mj-ea"/>
                <a:cs typeface="+mj-cs"/>
              </a:rPr>
              <a:t>Hòa</a:t>
            </a:r>
            <a:r>
              <a:rPr lang="en-US">
                <a:solidFill>
                  <a:srgbClr val="0000CC"/>
                </a:solidFill>
                <a:latin typeface="Times New Roman" pitchFamily="18" charset="0"/>
              </a:rPr>
              <a:t>			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EAE66DB6-1D57-42A2-A372-1E476C97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833" y="4099582"/>
            <a:ext cx="37525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40000"/>
              </a:spcAft>
            </a:pPr>
            <a:r>
              <a:rPr lang="en-US" b="1" err="1">
                <a:latin typeface="+mj-lt"/>
                <a:ea typeface="+mj-ea"/>
                <a:cs typeface="+mj-cs"/>
              </a:rPr>
              <a:t>Học</a:t>
            </a:r>
            <a:r>
              <a:rPr lang="en-US" b="1">
                <a:latin typeface="+mj-lt"/>
                <a:ea typeface="+mj-ea"/>
                <a:cs typeface="+mj-cs"/>
              </a:rPr>
              <a:t> </a:t>
            </a:r>
            <a:r>
              <a:rPr lang="en-US" b="1" err="1">
                <a:latin typeface="+mj-lt"/>
                <a:ea typeface="+mj-ea"/>
                <a:cs typeface="+mj-cs"/>
              </a:rPr>
              <a:t>viên</a:t>
            </a:r>
            <a:r>
              <a:rPr lang="en-US" b="1">
                <a:latin typeface="+mj-lt"/>
                <a:ea typeface="+mj-ea"/>
                <a:cs typeface="+mj-cs"/>
              </a:rPr>
              <a:t>: Dương Tuấn Dũng </a:t>
            </a:r>
            <a:br>
              <a:rPr lang="en-US" b="1">
                <a:latin typeface="+mj-lt"/>
                <a:ea typeface="+mj-ea"/>
                <a:cs typeface="+mj-cs"/>
              </a:rPr>
            </a:br>
            <a:r>
              <a:rPr lang="en-US" b="1">
                <a:latin typeface="+mj-lt"/>
                <a:ea typeface="+mj-ea"/>
                <a:cs typeface="+mj-cs"/>
              </a:rPr>
              <a:t>MSSV: M3718005</a:t>
            </a:r>
            <a:r>
              <a:rPr lang="en-US">
                <a:solidFill>
                  <a:srgbClr val="0000CC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3.3 M</a:t>
            </a:r>
            <a:r>
              <a:rPr lang="en-US" sz="3200" b="1" smtClean="0"/>
              <a:t>ô </a:t>
            </a:r>
            <a:r>
              <a:rPr lang="en-US" sz="3200" b="1" err="1"/>
              <a:t>hình</a:t>
            </a:r>
            <a:r>
              <a:rPr lang="en-US" sz="3200" b="1"/>
              <a:t> chi </a:t>
            </a:r>
            <a:r>
              <a:rPr lang="en-US" sz="3200" b="1" err="1"/>
              <a:t>tiết</a:t>
            </a:r>
            <a:endParaRPr lang="en-US" sz="3200" b="1"/>
          </a:p>
          <a:p>
            <a:r>
              <a:rPr lang="en-US" sz="2400"/>
              <a:t>	Mô hình gồm có 3 phần chính: </a:t>
            </a:r>
          </a:p>
          <a:p>
            <a:r>
              <a:rPr lang="en-US" sz="2400"/>
              <a:t>	1. Phần Ứng dụng web: Nodejs, Expressjs, Bootstrap để giao tiếp giữa người dùng và CSDL, Blockchain.</a:t>
            </a:r>
          </a:p>
          <a:p>
            <a:r>
              <a:rPr lang="en-US" sz="2400"/>
              <a:t>	2. Phần CSDL: MongoDB lưu thông tin người dùng hệ thống, dữ liệu VBCC.</a:t>
            </a:r>
          </a:p>
          <a:p>
            <a:r>
              <a:rPr lang="en-US" sz="2400"/>
              <a:t>	3. Phần Blockchain: nền tảng Hyperledger Fabric lưu thông tin đặc trưng của VBCC; CA quản lý định danh người dùng trong hệ thống.</a:t>
            </a:r>
          </a:p>
          <a:p>
            <a:endParaRPr lang="en-US"/>
          </a:p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DB54-8491-44BC-860A-27CA06C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DB54-8491-44BC-860A-27CA06C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5C1A06C-FBA7-5D4D-CB01-E7D5C297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6" y="1066800"/>
            <a:ext cx="6905973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3.4 Tìm hiểu các chức năng của hệ thống</a:t>
            </a:r>
          </a:p>
          <a:p>
            <a:pPr marL="457200" indent="-457200">
              <a:buFontTx/>
              <a:buChar char="-"/>
            </a:pPr>
            <a:r>
              <a:rPr lang="en-US" sz="2800"/>
              <a:t>Đăng ký tài khoản</a:t>
            </a:r>
          </a:p>
          <a:p>
            <a:pPr marL="457200" indent="-457200">
              <a:buFontTx/>
              <a:buChar char="-"/>
            </a:pPr>
            <a:r>
              <a:rPr lang="en-US" sz="2800"/>
              <a:t>Đăng nhập tài khoản</a:t>
            </a:r>
          </a:p>
          <a:p>
            <a:pPr marL="457200" indent="-457200">
              <a:buFontTx/>
              <a:buChar char="-"/>
            </a:pPr>
            <a:r>
              <a:rPr lang="en-US" sz="2800"/>
              <a:t>Cấp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Xem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Chia sẻ thông tin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Xác thực VBCC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3.5 </a:t>
            </a:r>
            <a:r>
              <a:rPr lang="en-US" sz="2900" b="1">
                <a:solidFill>
                  <a:schemeClr val="tx1"/>
                </a:solidFill>
              </a:rPr>
              <a:t>Lưu thông tin VBCC trong Cơ sở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0F600-EC2A-4070-62A6-88411791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18412"/>
              </p:ext>
            </p:extLst>
          </p:nvPr>
        </p:nvGraphicFramePr>
        <p:xfrm>
          <a:off x="761998" y="2292378"/>
          <a:ext cx="7848601" cy="37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Họ tên người được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studentEmail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Email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studentID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Mã số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birthday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Ngày sinh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Nơi sinh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5243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gender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Giới tính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51629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ethnic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Dân tộc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3604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Tên trường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3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3.5 </a:t>
            </a:r>
            <a:r>
              <a:rPr lang="en-US" sz="2900" b="1">
                <a:solidFill>
                  <a:schemeClr val="tx1"/>
                </a:solidFill>
              </a:rPr>
              <a:t>Lưu thông tin VBCC trong Cơ sở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0F600-EC2A-4070-62A6-88411791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08092"/>
              </p:ext>
            </p:extLst>
          </p:nvPr>
        </p:nvGraphicFramePr>
        <p:xfrm>
          <a:off x="761998" y="2292378"/>
          <a:ext cx="7848601" cy="37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universityEmail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Email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của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trường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major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Tên chứng chỉ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number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Số hiệu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regNo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Số vào sổ gốc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departmentName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Tên khoa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5243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markLT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Điểm thi lý thuyết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51629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markTH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Điểm thi thực hành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3604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dateOfIssuing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Ngày cấp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3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4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chemeClr val="tx1"/>
                </a:solidFill>
              </a:rPr>
              <a:t>3.6 </a:t>
            </a:r>
            <a:r>
              <a:rPr lang="en-US" sz="2900" b="1">
                <a:solidFill>
                  <a:schemeClr val="tx1"/>
                </a:solidFill>
              </a:rPr>
              <a:t>Lưu thông tin VBCC trong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900" b="1">
                <a:solidFill>
                  <a:schemeClr val="tx1"/>
                </a:solidFill>
              </a:rPr>
              <a:t> </a:t>
            </a: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0EDF4-083F-93CB-F900-A8E5C737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97686"/>
              </p:ext>
            </p:extLst>
          </p:nvPr>
        </p:nvGraphicFramePr>
        <p:xfrm>
          <a:off x="761998" y="2292378"/>
          <a:ext cx="7848601" cy="324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certHash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iá trị băm: studentEmail,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studentName,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universityName,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universityEmail, number,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regNo, major, birthday,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dateOfIssuing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universitySignature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Chữ ký số của certHash với khóa cá nhân của Trường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studentSignature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Chữ ký số của certHash với khóa cá nhân của Sinh viên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dateOfIssuing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Ngày cấp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7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chemeClr val="tx1"/>
                </a:solidFill>
              </a:rPr>
              <a:t>3.6 </a:t>
            </a:r>
            <a:r>
              <a:rPr lang="en-US" sz="2900" b="1">
                <a:solidFill>
                  <a:schemeClr val="tx1"/>
                </a:solidFill>
              </a:rPr>
              <a:t>Lưu thông tin VBCC trong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900" b="1">
                <a:solidFill>
                  <a:schemeClr val="tx1"/>
                </a:solidFill>
              </a:rPr>
              <a:t> </a:t>
            </a: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0EDF4-083F-93CB-F900-A8E5C737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50383"/>
              </p:ext>
            </p:extLst>
          </p:nvPr>
        </p:nvGraphicFramePr>
        <p:xfrm>
          <a:off x="761998" y="2292378"/>
          <a:ext cx="7848601" cy="250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55625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certNumber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Số hiệu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353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certRegNo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Số vào sổ gốc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certUUID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Mã số VBCC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universityPK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latin typeface="+mn-lt"/>
                        </a:rPr>
                        <a:t>Khóa công khai của Trường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studentPK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Khóa công khai của sinh viên 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0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smtClean="0">
                <a:solidFill>
                  <a:schemeClr val="tx1"/>
                </a:solidFill>
              </a:rPr>
              <a:t>3.7 </a:t>
            </a:r>
            <a:r>
              <a:rPr lang="en-US" sz="2600" b="1">
                <a:solidFill>
                  <a:schemeClr val="tx1"/>
                </a:solidFill>
              </a:rPr>
              <a:t>Xây dựng mạng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3200" b="1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6CF37-E722-42C8-9BE0-5C71FBFE0725}"/>
              </a:ext>
            </a:extLst>
          </p:cNvPr>
          <p:cNvSpPr txBox="1"/>
          <p:nvPr/>
        </p:nvSpPr>
        <p:spPr>
          <a:xfrm>
            <a:off x="1361209" y="6016823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solidFill>
                  <a:schemeClr val="accent1">
                    <a:lumMod val="50000"/>
                  </a:schemeClr>
                </a:solidFill>
              </a:rPr>
              <a:t>Mô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err="1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kiến trúc mạng gồm có 3 tổ chức ORG, và Ordering service có 3 orderer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FF7733A-5927-C35D-5D60-DF54D647C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53389"/>
            <a:ext cx="6705600" cy="38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smtClean="0">
                <a:solidFill>
                  <a:schemeClr val="tx1"/>
                </a:solidFill>
              </a:rPr>
              <a:t>3.8 </a:t>
            </a:r>
            <a:r>
              <a:rPr lang="en-US" sz="2600" b="1">
                <a:solidFill>
                  <a:schemeClr val="tx1"/>
                </a:solidFill>
              </a:rPr>
              <a:t>Môi </a:t>
            </a:r>
            <a:r>
              <a:rPr lang="en-US" sz="2600" b="1" smtClean="0">
                <a:solidFill>
                  <a:schemeClr val="tx1"/>
                </a:solidFill>
              </a:rPr>
              <a:t>trường thử nghiệm: </a:t>
            </a:r>
            <a:r>
              <a:rPr lang="en-US" sz="2600" b="1">
                <a:solidFill>
                  <a:schemeClr val="tx1"/>
                </a:solidFill>
              </a:rPr>
              <a:t>VisualCode, IBM extension 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3200" b="1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6CF37-E722-42C8-9BE0-5C71FBFE0725}"/>
              </a:ext>
            </a:extLst>
          </p:cNvPr>
          <p:cNvSpPr txBox="1"/>
          <p:nvPr/>
        </p:nvSpPr>
        <p:spPr>
          <a:xfrm>
            <a:off x="1295400" y="6121499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Môi trường phát triển và thử nghiệm: Visual Code, IBM blockchain</a:t>
            </a:r>
          </a:p>
        </p:txBody>
      </p:sp>
      <p:pic>
        <p:nvPicPr>
          <p:cNvPr id="7" name="Picture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904FFE2-5D54-E146-6256-4D4845A4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08" y="2100572"/>
            <a:ext cx="6136784" cy="40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700" b="1">
                <a:solidFill>
                  <a:schemeClr val="tx1"/>
                </a:solidFill>
              </a:rPr>
              <a:t>4.1 Kết quả thực nghiệm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Mạng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 động trên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máy chủ ảo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Hệ thống quản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 VBCC có giao diện web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cung cấp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 chức năng chính cho người sử dụng như: </a:t>
            </a:r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 lý và cấp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 viên nhận </a:t>
            </a:r>
            <a:r>
              <a:rPr 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VBCC và chia sẻ thông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 vị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 thực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err="1"/>
              <a:t>Nội</a:t>
            </a:r>
            <a:r>
              <a:rPr lang="en-US" altLang="en-US"/>
              <a:t> dung </a:t>
            </a:r>
            <a:r>
              <a:rPr lang="en-US" altLang="en-US" err="1"/>
              <a:t>trình</a:t>
            </a:r>
            <a:r>
              <a:rPr lang="en-US" altLang="en-US"/>
              <a:t> </a:t>
            </a:r>
            <a:r>
              <a:rPr lang="en-US" altLang="en-US" err="1"/>
              <a:t>bày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Giới</a:t>
            </a:r>
            <a:r>
              <a:rPr lang="en-US" altLang="en-US" sz="2800"/>
              <a:t> </a:t>
            </a:r>
            <a:r>
              <a:rPr lang="en-US" altLang="en-US" sz="2800" err="1"/>
              <a:t>thiệu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Cơ</a:t>
            </a:r>
            <a:r>
              <a:rPr lang="en-US" altLang="en-US" sz="2800"/>
              <a:t> </a:t>
            </a:r>
            <a:r>
              <a:rPr lang="en-US" altLang="en-US" sz="2800" err="1"/>
              <a:t>sở</a:t>
            </a:r>
            <a:r>
              <a:rPr lang="en-US" altLang="en-US" sz="2800"/>
              <a:t> khoa </a:t>
            </a:r>
            <a:r>
              <a:rPr lang="en-US" altLang="en-US" sz="2800" err="1"/>
              <a:t>học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Phương</a:t>
            </a:r>
            <a:r>
              <a:rPr lang="en-US" altLang="en-US" sz="2800"/>
              <a:t> </a:t>
            </a:r>
            <a:r>
              <a:rPr lang="en-US" altLang="en-US" sz="2800" err="1"/>
              <a:t>pháp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hiện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Kết</a:t>
            </a:r>
            <a:r>
              <a:rPr lang="en-US" altLang="en-US" sz="2800"/>
              <a:t> </a:t>
            </a:r>
            <a:r>
              <a:rPr lang="en-US" altLang="en-US" sz="2800" err="1"/>
              <a:t>quả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nghiệm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Kết</a:t>
            </a:r>
            <a:r>
              <a:rPr lang="en-US" altLang="en-US" sz="2800"/>
              <a:t> luận</a:t>
            </a:r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/>
              <a:t>Demo </a:t>
            </a:r>
            <a:r>
              <a:rPr lang="en-US" altLang="en-US" sz="2800" err="1"/>
              <a:t>ứng</a:t>
            </a:r>
            <a:r>
              <a:rPr lang="en-US" altLang="en-US" sz="2800"/>
              <a:t> </a:t>
            </a:r>
            <a:r>
              <a:rPr lang="en-US" altLang="en-US" sz="2800" err="1"/>
              <a:t>dụng</a:t>
            </a:r>
            <a:endParaRPr lang="en-US" altLang="en-US" sz="2800"/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b="1" smtClean="0">
                <a:solidFill>
                  <a:schemeClr val="tx1"/>
                </a:solidFill>
              </a:rPr>
              <a:t>4.2 Mạng Blockchain</a:t>
            </a:r>
            <a:endParaRPr lang="en-US" sz="2400" b="1">
              <a:solidFill>
                <a:schemeClr val="tx1"/>
              </a:solidFill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23826-8841-91FC-56D5-97FB40A5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7" y="2133600"/>
            <a:ext cx="7154516" cy="40316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0" y="6171346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Công cụ theo dõi mạng Blockchain Hyperledger Explorer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8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b="1" smtClean="0">
                <a:solidFill>
                  <a:schemeClr val="tx1"/>
                </a:solidFill>
              </a:rPr>
              <a:t>4.3 Ứng dụng web</a:t>
            </a:r>
            <a:endParaRPr lang="en-US" sz="2400" b="1">
              <a:solidFill>
                <a:schemeClr val="tx1"/>
              </a:solidFill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23826-8841-91FC-56D5-97FB40A5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7" y="2209800"/>
            <a:ext cx="7154516" cy="40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9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en-US" err="1"/>
              <a:t>Kết</a:t>
            </a:r>
            <a:r>
              <a:rPr lang="en-US"/>
              <a:t>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/>
              <a:t>Ưu điểm: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Tìm hiểu được quy trình, nghiệp vụ quản lý VBCC tại Trung tâm Tin học Trường Đại học An Giang.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Triển khai được hệ </a:t>
            </a:r>
            <a:r>
              <a:rPr lang="en-US" sz="8000" smtClean="0"/>
              <a:t>thống quản lý có chức năng </a:t>
            </a:r>
            <a:r>
              <a:rPr lang="en-US" sz="8000"/>
              <a:t>cấp và xác thực VBCC.</a:t>
            </a: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 err="1"/>
              <a:t>Hạn</a:t>
            </a:r>
            <a:r>
              <a:rPr lang="en-US" sz="9600" b="1"/>
              <a:t> </a:t>
            </a:r>
            <a:r>
              <a:rPr lang="en-US" sz="9600" b="1" err="1"/>
              <a:t>chế</a:t>
            </a:r>
            <a:r>
              <a:rPr lang="en-US" sz="9600" b="1"/>
              <a:t>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Mô hình triển khai phụ thuộc vào CA của Hyperledger Fabric, chứng thư số tự cấp.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Ứng dụng web còn nhiều hạn chế, chỉ có tính năng đơn giản. </a:t>
            </a: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/>
              <a:t>Hướng </a:t>
            </a:r>
            <a:r>
              <a:rPr lang="en-US" sz="9600" b="1" err="1"/>
              <a:t>phát</a:t>
            </a:r>
            <a:r>
              <a:rPr lang="en-US" sz="9600" b="1"/>
              <a:t> </a:t>
            </a:r>
            <a:r>
              <a:rPr lang="en-US" sz="9600" b="1" err="1"/>
              <a:t>triển</a:t>
            </a:r>
            <a:r>
              <a:rPr lang="en-US" sz="9600" b="1"/>
              <a:t>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 err="1"/>
              <a:t>Đề</a:t>
            </a:r>
            <a:r>
              <a:rPr lang="en-US" sz="8000"/>
              <a:t> </a:t>
            </a:r>
            <a:r>
              <a:rPr lang="en-US" sz="8000" err="1"/>
              <a:t>tài</a:t>
            </a:r>
            <a:r>
              <a:rPr lang="en-US" sz="8000"/>
              <a:t> </a:t>
            </a:r>
            <a:r>
              <a:rPr lang="en-US" sz="8000" err="1"/>
              <a:t>tiếp</a:t>
            </a:r>
            <a:r>
              <a:rPr lang="en-US" sz="8000"/>
              <a:t> </a:t>
            </a:r>
            <a:r>
              <a:rPr lang="en-US" sz="8000" err="1"/>
              <a:t>tục</a:t>
            </a:r>
            <a:r>
              <a:rPr lang="en-US" sz="8000"/>
              <a:t> </a:t>
            </a:r>
            <a:r>
              <a:rPr lang="en-US" sz="8000" err="1"/>
              <a:t>tìm</a:t>
            </a:r>
            <a:r>
              <a:rPr lang="en-US" sz="8000"/>
              <a:t> </a:t>
            </a:r>
            <a:r>
              <a:rPr lang="en-US" sz="8000" err="1"/>
              <a:t>cách</a:t>
            </a:r>
            <a:r>
              <a:rPr lang="en-US" sz="8000"/>
              <a:t> </a:t>
            </a:r>
            <a:r>
              <a:rPr lang="en-US" sz="8000" err="1"/>
              <a:t>khắc</a:t>
            </a:r>
            <a:r>
              <a:rPr lang="en-US" sz="8000"/>
              <a:t> </a:t>
            </a:r>
            <a:r>
              <a:rPr lang="en-US" sz="8000" err="1"/>
              <a:t>phục</a:t>
            </a:r>
            <a:r>
              <a:rPr lang="en-US" sz="8000"/>
              <a:t> </a:t>
            </a:r>
            <a:r>
              <a:rPr lang="en-US" sz="8000" err="1"/>
              <a:t>các</a:t>
            </a:r>
            <a:r>
              <a:rPr lang="en-US" sz="8000"/>
              <a:t> </a:t>
            </a:r>
            <a:r>
              <a:rPr lang="en-US" sz="8000" err="1"/>
              <a:t>hạn</a:t>
            </a:r>
            <a:r>
              <a:rPr lang="en-US" sz="8000"/>
              <a:t> </a:t>
            </a:r>
            <a:r>
              <a:rPr lang="en-US" sz="8000" err="1"/>
              <a:t>chế</a:t>
            </a:r>
            <a:r>
              <a:rPr lang="en-US" sz="8000"/>
              <a:t> </a:t>
            </a:r>
            <a:r>
              <a:rPr lang="en-US" sz="8000" err="1"/>
              <a:t>được</a:t>
            </a:r>
            <a:r>
              <a:rPr lang="en-US" sz="8000"/>
              <a:t> </a:t>
            </a:r>
            <a:r>
              <a:rPr lang="en-US" sz="8000" err="1"/>
              <a:t>nêu</a:t>
            </a:r>
            <a:r>
              <a:rPr lang="en-US" sz="8000"/>
              <a:t> ra; tìm hiểu thêm các ứng dụng của mạng blockchain Hyperledger Fabric; cải tiến ứng dụng web thuận tiện cho người sử dụng.</a:t>
            </a:r>
          </a:p>
          <a:p>
            <a:endParaRPr lang="vi-VN" err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519E29-EB4C-4759-9D19-5E276DF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576628" y="2551837"/>
            <a:ext cx="59907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Tx/>
              <a:buNone/>
            </a:pP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Xin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chân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thành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cám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ơn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algn="ctr">
              <a:buFontTx/>
              <a:buNone/>
            </a:pP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Thầy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Cô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đã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lắng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nghe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7347-4B74-4659-A1F3-E03C319E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025F-CBA8-4DE0-A833-46E2D293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/>
              <a:t>	</a:t>
            </a:r>
            <a:r>
              <a:rPr lang="en-US" sz="2400" err="1"/>
              <a:t>Hệ</a:t>
            </a:r>
            <a:r>
              <a:rPr lang="en-US" sz="2400"/>
              <a:t> </a:t>
            </a:r>
            <a:r>
              <a:rPr lang="en-US" sz="2400" err="1"/>
              <a:t>thống</a:t>
            </a:r>
            <a:r>
              <a:rPr lang="en-US" sz="2400"/>
              <a:t> </a:t>
            </a:r>
            <a:r>
              <a:rPr lang="en-US" sz="2400" err="1"/>
              <a:t>quản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văn</a:t>
            </a:r>
            <a:r>
              <a:rPr lang="en-US" sz="2400"/>
              <a:t> </a:t>
            </a:r>
            <a:r>
              <a:rPr lang="en-US" sz="2400" err="1"/>
              <a:t>bằng</a:t>
            </a:r>
            <a:r>
              <a:rPr lang="en-US" sz="2400"/>
              <a:t> </a:t>
            </a:r>
            <a:r>
              <a:rPr lang="en-US" sz="2400" err="1"/>
              <a:t>chứng</a:t>
            </a:r>
            <a:r>
              <a:rPr lang="en-US" sz="2400"/>
              <a:t> </a:t>
            </a:r>
            <a:r>
              <a:rPr lang="en-US" sz="2400" err="1"/>
              <a:t>chỉ</a:t>
            </a:r>
            <a:r>
              <a:rPr lang="en-US" sz="2400"/>
              <a:t> (</a:t>
            </a:r>
            <a:r>
              <a:rPr lang="en-US" sz="2400" err="1"/>
              <a:t>VBCC</a:t>
            </a:r>
            <a:r>
              <a:rPr lang="en-US" sz="2400"/>
              <a:t>) </a:t>
            </a:r>
            <a:r>
              <a:rPr lang="en-US" sz="2400" err="1"/>
              <a:t>nhằm</a:t>
            </a:r>
            <a:r>
              <a:rPr lang="en-US" sz="2400"/>
              <a:t> </a:t>
            </a:r>
            <a:r>
              <a:rPr lang="en-US" sz="2400" err="1"/>
              <a:t>giúp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công</a:t>
            </a:r>
            <a:r>
              <a:rPr lang="en-US" sz="2400"/>
              <a:t> </a:t>
            </a:r>
            <a:r>
              <a:rPr lang="en-US" sz="2400" err="1"/>
              <a:t>việc</a:t>
            </a:r>
            <a:r>
              <a:rPr lang="en-US" sz="2400"/>
              <a:t> </a:t>
            </a:r>
            <a:r>
              <a:rPr lang="en-US" sz="2400" err="1"/>
              <a:t>quản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thông</a:t>
            </a:r>
            <a:r>
              <a:rPr lang="en-US" sz="2400"/>
              <a:t> tin </a:t>
            </a:r>
            <a:r>
              <a:rPr lang="en-US" sz="2400" err="1"/>
              <a:t>VBCC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thuận</a:t>
            </a:r>
            <a:r>
              <a:rPr lang="en-US" sz="2400"/>
              <a:t> </a:t>
            </a:r>
            <a:r>
              <a:rPr lang="en-US" sz="2400" err="1"/>
              <a:t>lợi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sẵn</a:t>
            </a:r>
            <a:r>
              <a:rPr lang="en-US" sz="2400"/>
              <a:t> </a:t>
            </a:r>
            <a:r>
              <a:rPr lang="en-US" sz="2400" err="1"/>
              <a:t>sàng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/>
              <a:t>	VBCC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tầm</a:t>
            </a:r>
            <a:r>
              <a:rPr lang="en-US" sz="2400"/>
              <a:t> </a:t>
            </a:r>
            <a:r>
              <a:rPr lang="en-US" sz="2400" err="1"/>
              <a:t>quan</a:t>
            </a:r>
            <a:r>
              <a:rPr lang="en-US" sz="2400"/>
              <a:t> </a:t>
            </a:r>
            <a:r>
              <a:rPr lang="en-US" sz="2400" err="1"/>
              <a:t>trọng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tế</a:t>
            </a:r>
            <a:r>
              <a:rPr lang="en-US" sz="2400"/>
              <a:t> </a:t>
            </a:r>
            <a:r>
              <a:rPr lang="en-US" sz="2400" err="1"/>
              <a:t>cuộc</a:t>
            </a:r>
            <a:r>
              <a:rPr lang="en-US" sz="2400"/>
              <a:t> </a:t>
            </a:r>
            <a:r>
              <a:rPr lang="en-US" sz="2400" err="1"/>
              <a:t>sống</a:t>
            </a:r>
            <a:r>
              <a:rPr lang="en-US" sz="2400"/>
              <a:t>, </a:t>
            </a:r>
            <a:r>
              <a:rPr lang="en-US" sz="2400" err="1"/>
              <a:t>thể</a:t>
            </a:r>
            <a:r>
              <a:rPr lang="en-US" sz="2400"/>
              <a:t> </a:t>
            </a:r>
            <a:r>
              <a:rPr lang="en-US" sz="2400" err="1"/>
              <a:t>hiện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số</a:t>
            </a:r>
            <a:r>
              <a:rPr lang="en-US" sz="2400"/>
              <a:t> </a:t>
            </a:r>
            <a:r>
              <a:rPr lang="en-US" sz="2400" err="1"/>
              <a:t>trường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sau</a:t>
            </a:r>
            <a:r>
              <a:rPr lang="en-US" sz="2400"/>
              <a:t> </a:t>
            </a:r>
            <a:r>
              <a:rPr lang="en-US" sz="2400" smtClean="0"/>
              <a:t>đây:</a:t>
            </a:r>
          </a:p>
          <a:p>
            <a:pPr algn="just">
              <a:lnSpc>
                <a:spcPct val="120000"/>
              </a:lnSpc>
            </a:pPr>
            <a:r>
              <a:rPr lang="en-US" sz="2400" smtClean="0"/>
              <a:t>	- Bằng </a:t>
            </a:r>
            <a:r>
              <a:rPr lang="en-US" sz="2400"/>
              <a:t>cấp, chứng chỉ trong hồ sơ đi học, làm </a:t>
            </a:r>
            <a:r>
              <a:rPr lang="en-US" sz="2400" smtClean="0"/>
              <a:t>việc.</a:t>
            </a:r>
          </a:p>
          <a:p>
            <a:pPr algn="just">
              <a:lnSpc>
                <a:spcPct val="120000"/>
              </a:lnSpc>
            </a:pPr>
            <a:r>
              <a:rPr lang="en-US" sz="2400" smtClean="0"/>
              <a:t>	- Nhu </a:t>
            </a:r>
            <a:r>
              <a:rPr lang="en-US" sz="2400" err="1"/>
              <a:t>cầu</a:t>
            </a:r>
            <a:r>
              <a:rPr lang="en-US" sz="2400"/>
              <a:t> </a:t>
            </a:r>
            <a:r>
              <a:rPr lang="en-US" sz="2400" err="1"/>
              <a:t>bồi</a:t>
            </a:r>
            <a:r>
              <a:rPr lang="en-US" sz="2400"/>
              <a:t> </a:t>
            </a:r>
            <a:r>
              <a:rPr lang="en-US" sz="2400" err="1"/>
              <a:t>dưỡng</a:t>
            </a:r>
            <a:r>
              <a:rPr lang="en-US" sz="2400"/>
              <a:t>, </a:t>
            </a:r>
            <a:r>
              <a:rPr lang="en-US" sz="2400" err="1"/>
              <a:t>nâng</a:t>
            </a:r>
            <a:r>
              <a:rPr lang="en-US" sz="2400"/>
              <a:t> cao </a:t>
            </a:r>
            <a:r>
              <a:rPr lang="en-US" sz="2400" err="1"/>
              <a:t>kiến</a:t>
            </a:r>
            <a:r>
              <a:rPr lang="en-US" sz="2400"/>
              <a:t> </a:t>
            </a:r>
            <a:r>
              <a:rPr lang="en-US" sz="2400" err="1"/>
              <a:t>thức</a:t>
            </a:r>
            <a:r>
              <a:rPr lang="en-US" sz="2400"/>
              <a:t> </a:t>
            </a:r>
            <a:r>
              <a:rPr lang="en-US" sz="2400" err="1"/>
              <a:t>trình</a:t>
            </a:r>
            <a:r>
              <a:rPr lang="en-US" sz="2400"/>
              <a:t> </a:t>
            </a:r>
            <a:r>
              <a:rPr lang="en-US" sz="2400" smtClean="0"/>
              <a:t>độ.</a:t>
            </a:r>
          </a:p>
          <a:p>
            <a:pPr algn="just">
              <a:lnSpc>
                <a:spcPct val="120000"/>
              </a:lnSpc>
            </a:pPr>
            <a:r>
              <a:rPr lang="en-US" sz="2400" smtClean="0"/>
              <a:t>	- Nhà </a:t>
            </a:r>
            <a:r>
              <a:rPr lang="en-US" sz="2400" err="1"/>
              <a:t>nước</a:t>
            </a:r>
            <a:r>
              <a:rPr lang="en-US" sz="2400"/>
              <a:t> </a:t>
            </a:r>
            <a:r>
              <a:rPr lang="en-US" sz="2400" err="1"/>
              <a:t>quy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giá</a:t>
            </a:r>
            <a:r>
              <a:rPr lang="en-US" sz="2400"/>
              <a:t> </a:t>
            </a:r>
            <a:r>
              <a:rPr lang="en-US" sz="2400" err="1"/>
              <a:t>trị</a:t>
            </a:r>
            <a:r>
              <a:rPr lang="en-US" sz="2400"/>
              <a:t> </a:t>
            </a:r>
            <a:r>
              <a:rPr lang="en-US" sz="2400" err="1"/>
              <a:t>pháp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lâu</a:t>
            </a:r>
            <a:r>
              <a:rPr lang="en-US" sz="2400"/>
              <a:t> dài.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A2F70-9939-4B57-98E3-8667386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1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blockchain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xu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ngành nghề, lĩnh vực: y tế, giáo dục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, vận tải, tài chính,…</a:t>
            </a:r>
            <a:endParaRPr lang="en-U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Trong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Nam,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blockchain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, tin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bền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endParaRPr lang="en-US" sz="200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1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110-C539-4D00-ACAD-ACBF8C3B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9A36-BBA2-4FFF-9396-2CF2C77A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</a:t>
            </a:r>
            <a:r>
              <a:rPr lang="en-US" sz="2400" err="1"/>
              <a:t>Đề</a:t>
            </a:r>
            <a:r>
              <a:rPr lang="en-US" sz="2400"/>
              <a:t> tài xây dựng hệ thống quản lý VBCC sử dụng công </a:t>
            </a:r>
            <a:r>
              <a:rPr lang="en-US" sz="2400" err="1"/>
              <a:t>nghệ</a:t>
            </a:r>
            <a:r>
              <a:rPr lang="en-US" sz="2400"/>
              <a:t> blockchain, </a:t>
            </a:r>
            <a:r>
              <a:rPr lang="en-US" sz="2400" smtClean="0"/>
              <a:t>gồm có </a:t>
            </a:r>
            <a:r>
              <a:rPr lang="en-US" sz="2400"/>
              <a:t>2 phần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1. Xây dựng ứng dụng web tương tác với người dùng: Nodejs, IBM blockchain extension để thử nghiệm.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2. Triển khai mạng blockchain riêng tư (Hyperledger Fabric) để lưu </a:t>
            </a:r>
            <a:r>
              <a:rPr lang="en-US" sz="2400" err="1"/>
              <a:t>trữ</a:t>
            </a:r>
            <a:r>
              <a:rPr lang="en-US" sz="2400"/>
              <a:t> </a:t>
            </a:r>
            <a:r>
              <a:rPr lang="en-US" sz="2400" err="1"/>
              <a:t>thông</a:t>
            </a:r>
            <a:r>
              <a:rPr lang="en-US" sz="2400"/>
              <a:t> tin VBCC, nhằm số hóa quy trình cấp và xác minh thông tin VBCC.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EA78-B367-4031-B6AC-583A8033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63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2.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khoa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/>
              <a:t>2. 1 </a:t>
            </a:r>
            <a:r>
              <a:rPr lang="en-US" sz="3200" b="1" err="1"/>
              <a:t>Cơ</a:t>
            </a:r>
            <a:r>
              <a:rPr lang="en-US" sz="3200" b="1"/>
              <a:t> </a:t>
            </a:r>
            <a:r>
              <a:rPr lang="en-US" sz="3200" b="1" err="1"/>
              <a:t>sở</a:t>
            </a:r>
            <a:r>
              <a:rPr lang="en-US" sz="3200" b="1"/>
              <a:t> </a:t>
            </a:r>
            <a:r>
              <a:rPr lang="en-US" sz="3200" b="1" err="1"/>
              <a:t>lý</a:t>
            </a:r>
            <a:r>
              <a:rPr lang="en-US" sz="3200" b="1"/>
              <a:t> </a:t>
            </a:r>
            <a:r>
              <a:rPr lang="en-US" sz="3200" b="1" err="1"/>
              <a:t>thuyết</a:t>
            </a:r>
            <a:r>
              <a:rPr lang="en-US" sz="3200" b="1"/>
              <a:t> </a:t>
            </a:r>
            <a:r>
              <a:rPr lang="en-US" sz="3200" b="1" err="1"/>
              <a:t>của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r>
              <a:rPr lang="en-US" sz="3200" b="1"/>
              <a:t>: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Hệ thống quản lý VBCC được thực hiện qua các bước sau: 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1. Tìm hiểu hồ sơ, nghiệp vụ quản lý VBCC: cấp VBCC, cập nhật thông tin sổ gốc, xác minh thông tin VBCC. 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2. Khảo sát một số công nghệ blockchain phổ biến: Bitcoin, Hyperledger Fabric và những đặc tính minh bạch, an toàn thông tin nhờ vào ứng dụng của mật mã khóa công khai, hàm băm dữ liệu.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3. Blockchain riêng tư có khả năng xác thực và định danh người dùng, nên </a:t>
            </a:r>
            <a:r>
              <a:rPr lang="en-US" sz="2400" smtClean="0"/>
              <a:t>được chọn </a:t>
            </a:r>
            <a:r>
              <a:rPr lang="en-US" sz="2400"/>
              <a:t>để triển khai trong quản lý VBCC.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7636-A915-405E-A46E-022ECF1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2.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khoa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/>
              <a:t>2.2 </a:t>
            </a:r>
            <a:r>
              <a:rPr lang="en-US" sz="3200" b="1" err="1"/>
              <a:t>Cơ</a:t>
            </a:r>
            <a:r>
              <a:rPr lang="en-US" sz="3200" b="1"/>
              <a:t> </a:t>
            </a:r>
            <a:r>
              <a:rPr lang="en-US" sz="3200" b="1" err="1"/>
              <a:t>sở</a:t>
            </a:r>
            <a:r>
              <a:rPr lang="en-US" sz="3200" b="1"/>
              <a:t>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tiễn</a:t>
            </a:r>
            <a:r>
              <a:rPr lang="en-US" sz="3200" b="1"/>
              <a:t> </a:t>
            </a:r>
            <a:r>
              <a:rPr lang="en-US" sz="3200" b="1" err="1"/>
              <a:t>của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r>
              <a:rPr lang="en-US" sz="3200" b="1"/>
              <a:t>:</a:t>
            </a:r>
          </a:p>
          <a:p>
            <a:pPr indent="633413" algn="just">
              <a:lnSpc>
                <a:spcPct val="120000"/>
              </a:lnSpc>
              <a:buNone/>
            </a:pPr>
            <a:r>
              <a:rPr lang="en-US" sz="2400"/>
              <a:t>Nhiều nghiên cứu và ứng dụng công nghệ blockchain </a:t>
            </a:r>
            <a:r>
              <a:rPr lang="en-US" sz="2400" smtClean="0"/>
              <a:t>như </a:t>
            </a:r>
            <a:r>
              <a:rPr lang="en-US" sz="2400"/>
              <a:t>hệ thống dữ liệu văn bằng thuộc Bộ giáo dục và Đào tạo, Cổng thông tin xác thực VBCC của các trường Đại học, …</a:t>
            </a:r>
          </a:p>
          <a:p>
            <a:pPr indent="633413" algn="just">
              <a:lnSpc>
                <a:spcPct val="120000"/>
              </a:lnSpc>
              <a:buNone/>
            </a:pPr>
            <a:r>
              <a:rPr lang="en-US" sz="2400" err="1"/>
              <a:t>Đề</a:t>
            </a:r>
            <a:r>
              <a:rPr lang="en-US" sz="2400"/>
              <a:t> </a:t>
            </a:r>
            <a:r>
              <a:rPr lang="en-US" sz="2400" err="1"/>
              <a:t>tài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ý </a:t>
            </a:r>
            <a:r>
              <a:rPr lang="en-US" sz="2400" err="1"/>
              <a:t>nghĩa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tiễn</a:t>
            </a:r>
            <a:r>
              <a:rPr lang="en-US" sz="2400"/>
              <a:t> đó </a:t>
            </a:r>
            <a:r>
              <a:rPr lang="en-US" sz="2400" err="1"/>
              <a:t>là</a:t>
            </a:r>
            <a:r>
              <a:rPr lang="en-US" sz="2400"/>
              <a:t> tìm hiểu một </a:t>
            </a:r>
            <a:r>
              <a:rPr lang="en-US" sz="2400" err="1"/>
              <a:t>số</a:t>
            </a:r>
            <a:r>
              <a:rPr lang="en-US" sz="2400"/>
              <a:t> đặc tính an toàn bảo mật của công nghệ blockchain và </a:t>
            </a:r>
            <a:r>
              <a:rPr lang="en-US" sz="2400" err="1"/>
              <a:t>ứng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công</a:t>
            </a:r>
            <a:r>
              <a:rPr lang="en-US" sz="2400"/>
              <a:t> </a:t>
            </a:r>
            <a:r>
              <a:rPr lang="en-US" sz="2400" err="1"/>
              <a:t>nghệ</a:t>
            </a:r>
            <a:r>
              <a:rPr lang="en-US" sz="2400"/>
              <a:t> </a:t>
            </a:r>
            <a:r>
              <a:rPr lang="en-US" sz="2400" err="1"/>
              <a:t>này</a:t>
            </a:r>
            <a:r>
              <a:rPr lang="en-US" sz="2400"/>
              <a:t> để số hóa thông tin VBCC.</a:t>
            </a:r>
          </a:p>
          <a:p>
            <a:pPr algn="just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7636-A915-405E-A46E-022ECF1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FA8A-B8F4-41DB-8907-63E2B310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/>
              <a:t>3.1 </a:t>
            </a:r>
            <a:r>
              <a:rPr lang="en-US" sz="3200" b="1" err="1"/>
              <a:t>Đặt</a:t>
            </a:r>
            <a:r>
              <a:rPr lang="en-US" sz="3200" b="1"/>
              <a:t> </a:t>
            </a:r>
            <a:r>
              <a:rPr lang="en-US" sz="3200" b="1" err="1"/>
              <a:t>vấn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endParaRPr lang="en-US" sz="3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1B43-BA60-44C0-852A-659EA95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99FEC-C947-409B-B6DB-B9FC9C0ACFF9}"/>
              </a:ext>
            </a:extLst>
          </p:cNvPr>
          <p:cNvSpPr txBox="1"/>
          <p:nvPr/>
        </p:nvSpPr>
        <p:spPr>
          <a:xfrm>
            <a:off x="685800" y="2206191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n-lt"/>
              </a:rPr>
              <a:t>	Việc quản lý VBCC hiện nay có nhiều hồ sơ và quy trình thủ công như: bàn giao, in phôi chứng chỉ, trình ký đóng dấu, rà soát thông tin sau khi in, lập sổ gốc cấp chứng chỉ, xác minh chứng chỉ, 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+mn-lt"/>
              </a:rPr>
              <a:t>dễ sai sót và ảnh hưởng đến chất lượng hiệu quả công việc.</a:t>
            </a:r>
          </a:p>
          <a:p>
            <a:endParaRPr lang="en-US" sz="2400">
              <a:latin typeface="+mn-lt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6C442-3242-A041-3529-C551F018D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3"/>
          <a:stretch/>
        </p:blipFill>
        <p:spPr>
          <a:xfrm>
            <a:off x="838200" y="4120669"/>
            <a:ext cx="7696200" cy="2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 3. </a:t>
            </a:r>
            <a:r>
              <a:rPr lang="en-US" sz="2000" err="1"/>
              <a:t>Phương</a:t>
            </a:r>
            <a:r>
              <a:rPr lang="en-US" sz="2000"/>
              <a:t> </a:t>
            </a:r>
            <a:r>
              <a:rPr lang="en-US" sz="2000" err="1"/>
              <a:t>pháp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hiện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3.2 M</a:t>
            </a:r>
            <a:r>
              <a:rPr lang="en-US" sz="2400" b="1" smtClean="0"/>
              <a:t>ô </a:t>
            </a:r>
            <a:r>
              <a:rPr lang="en-US" sz="2400" b="1"/>
              <a:t>hình tổng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8314-FD10-467D-B603-05A461C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z="2000" smtClean="0"/>
              <a:t>9</a:t>
            </a:fld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99FEC-C947-409B-B6DB-B9FC9C0ACFF9}"/>
              </a:ext>
            </a:extLst>
          </p:cNvPr>
          <p:cNvSpPr txBox="1"/>
          <p:nvPr/>
        </p:nvSpPr>
        <p:spPr>
          <a:xfrm>
            <a:off x="1524000" y="5869254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Đê tài </a:t>
            </a:r>
            <a:r>
              <a:rPr lang="vi-VN" sz="2000" smtClean="0">
                <a:solidFill>
                  <a:schemeClr val="accent1">
                    <a:lumMod val="50000"/>
                  </a:schemeClr>
                </a:solidFill>
              </a:rPr>
              <a:t>tham </a:t>
            </a:r>
            <a:r>
              <a:rPr lang="vi-VN" sz="2000">
                <a:solidFill>
                  <a:schemeClr val="accent1">
                    <a:lumMod val="50000"/>
                  </a:schemeClr>
                </a:solidFill>
              </a:rPr>
              <a:t>khảo mô hình tương </a:t>
            </a:r>
            <a:r>
              <a:rPr lang="vi-VN" sz="2000" smtClean="0">
                <a:solidFill>
                  <a:schemeClr val="accent1">
                    <a:lumMod val="50000"/>
                  </a:schemeClr>
                </a:solidFill>
              </a:rPr>
              <a:t>tự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với vấn đề đặt ra</a:t>
            </a:r>
            <a:endParaRPr 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CED44-55C9-B1D2-311F-64A8CBE1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63269"/>
            <a:ext cx="6873627" cy="35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3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931</Words>
  <Application>Microsoft Office PowerPoint</Application>
  <PresentationFormat>On-screen Show (4:3)</PresentationFormat>
  <Paragraphs>229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Default Design</vt:lpstr>
      <vt:lpstr>BÁO CÁO LUẬN VĂN THẠC SĨ</vt:lpstr>
      <vt:lpstr> Nội dung trình bày</vt:lpstr>
      <vt:lpstr> 1. Giới thiệu đề tài</vt:lpstr>
      <vt:lpstr> 1. Giới thiệu đề tài</vt:lpstr>
      <vt:lpstr> 1. Giới thiệu đề tài</vt:lpstr>
      <vt:lpstr> 2. Cơ sở khoa học</vt:lpstr>
      <vt:lpstr> 2. Cơ sở khoa học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4. Kết quả thực nghiệm</vt:lpstr>
      <vt:lpstr> 4. Kết quả thực nghiệm</vt:lpstr>
      <vt:lpstr> 4. Kết quả thực nghiệm</vt:lpstr>
      <vt:lpstr>5. 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asus</cp:lastModifiedBy>
  <cp:revision>518</cp:revision>
  <dcterms:created xsi:type="dcterms:W3CDTF">2008-08-06T06:37:20Z</dcterms:created>
  <dcterms:modified xsi:type="dcterms:W3CDTF">2022-11-24T14:20:41Z</dcterms:modified>
</cp:coreProperties>
</file>