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3" r:id="rId3"/>
    <p:sldId id="314" r:id="rId4"/>
    <p:sldId id="286" r:id="rId5"/>
    <p:sldId id="315" r:id="rId6"/>
    <p:sldId id="268" r:id="rId7"/>
    <p:sldId id="283" r:id="rId8"/>
    <p:sldId id="269" r:id="rId9"/>
    <p:sldId id="272" r:id="rId10"/>
    <p:sldId id="282" r:id="rId11"/>
    <p:sldId id="316" r:id="rId12"/>
    <p:sldId id="274" r:id="rId13"/>
    <p:sldId id="320" r:id="rId14"/>
    <p:sldId id="321" r:id="rId15"/>
    <p:sldId id="289" r:id="rId16"/>
    <p:sldId id="317" r:id="rId17"/>
    <p:sldId id="292" r:id="rId18"/>
    <p:sldId id="319" r:id="rId19"/>
    <p:sldId id="296" r:id="rId20"/>
    <p:sldId id="322" r:id="rId21"/>
    <p:sldId id="323" r:id="rId22"/>
    <p:sldId id="275" r:id="rId23"/>
    <p:sldId id="262"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9" autoAdjust="0"/>
    <p:restoredTop sz="74000" autoAdjust="0"/>
  </p:normalViewPr>
  <p:slideViewPr>
    <p:cSldViewPr>
      <p:cViewPr varScale="1">
        <p:scale>
          <a:sx n="54" d="100"/>
          <a:sy n="54" d="100"/>
        </p:scale>
        <p:origin x="1710"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6C7A6-6863-497B-87CD-F362B08DF450}" type="datetimeFigureOut">
              <a:rPr lang="en-US" smtClean="0"/>
              <a:t>11/25/2022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4CF48-6C8B-4082-8EED-B8A86AE41344}" type="slidenum">
              <a:rPr lang="en-US" smtClean="0"/>
              <a:t>‹#›</a:t>
            </a:fld>
            <a:endParaRPr lang="en-US"/>
          </a:p>
        </p:txBody>
      </p:sp>
    </p:spTree>
    <p:extLst>
      <p:ext uri="{BB962C8B-B14F-4D97-AF65-F5344CB8AC3E}">
        <p14:creationId xmlns:p14="http://schemas.microsoft.com/office/powerpoint/2010/main" val="113447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Em xin kính chào thầy cô</a:t>
            </a:r>
          </a:p>
          <a:p>
            <a:r>
              <a:rPr lang="en-US" sz="1200" kern="1200" smtClean="0">
                <a:solidFill>
                  <a:schemeClr val="tx1"/>
                </a:solidFill>
                <a:effectLst/>
                <a:latin typeface="+mn-lt"/>
                <a:ea typeface="+mn-ea"/>
                <a:cs typeface="+mn-cs"/>
              </a:rPr>
              <a:t>Em xin phép được giới thiệu về đề tài.</a:t>
            </a:r>
          </a:p>
          <a:p>
            <a:r>
              <a:rPr lang="en-US" sz="1200" kern="1200" smtClean="0">
                <a:solidFill>
                  <a:schemeClr val="tx1"/>
                </a:solidFill>
                <a:effectLst/>
                <a:latin typeface="+mn-lt"/>
                <a:ea typeface="+mn-ea"/>
                <a:cs typeface="+mn-cs"/>
              </a:rPr>
              <a:t>Tên của đề tài là Xây dựng hệ thống quản lý văn bằng chứng chỉ sử dụng công nghệ blockchain.</a:t>
            </a:r>
          </a:p>
          <a:p>
            <a:r>
              <a:rPr lang="en-US" sz="1200" kern="1200" smtClean="0">
                <a:solidFill>
                  <a:schemeClr val="tx1"/>
                </a:solidFill>
                <a:effectLst/>
                <a:latin typeface="+mn-lt"/>
                <a:ea typeface="+mn-ea"/>
                <a:cs typeface="+mn-cs"/>
              </a:rPr>
              <a:t>Thưa thầy cô</a:t>
            </a:r>
          </a:p>
          <a:p>
            <a:r>
              <a:rPr lang="en-US" sz="1200" kern="1200" smtClean="0">
                <a:solidFill>
                  <a:schemeClr val="tx1"/>
                </a:solidFill>
                <a:effectLst/>
                <a:latin typeface="+mn-lt"/>
                <a:ea typeface="+mn-ea"/>
                <a:cs typeface="+mn-cs"/>
              </a:rPr>
              <a:t>Dịp báo cáo để giúp cho em nhận được ý kiến, thắc mắc của thầy cô,</a:t>
            </a:r>
          </a:p>
          <a:p>
            <a:r>
              <a:rPr lang="en-US" sz="1200" kern="1200" smtClean="0">
                <a:solidFill>
                  <a:schemeClr val="tx1"/>
                </a:solidFill>
                <a:effectLst/>
                <a:latin typeface="+mn-lt"/>
                <a:ea typeface="+mn-ea"/>
                <a:cs typeface="+mn-cs"/>
              </a:rPr>
              <a:t>Do giới hạn kiến thức và hạn chế của em, những ý kiến, thắc mắc em chưa trả lời được, thì em xin ghi nhận lại tất cả những ý kiến, thắc mắc đó để nghiên cứu thêm.</a:t>
            </a:r>
          </a:p>
          <a:p>
            <a:r>
              <a:rPr lang="en-US" sz="1200" kern="1200" smtClean="0">
                <a:solidFill>
                  <a:schemeClr val="tx1"/>
                </a:solidFill>
                <a:effectLst/>
                <a:latin typeface="+mn-lt"/>
                <a:ea typeface="+mn-ea"/>
                <a:cs typeface="+mn-cs"/>
              </a:rPr>
              <a:t>Em xin cảm ơn thầy cô.</a:t>
            </a:r>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1</a:t>
            </a:fld>
            <a:endParaRPr lang="en-US"/>
          </a:p>
        </p:txBody>
      </p:sp>
    </p:spTree>
    <p:extLst>
      <p:ext uri="{BB962C8B-B14F-4D97-AF65-F5344CB8AC3E}">
        <p14:creationId xmlns:p14="http://schemas.microsoft.com/office/powerpoint/2010/main" val="185979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Mô hình chi tiết</a:t>
            </a:r>
          </a:p>
          <a:p>
            <a:r>
              <a:rPr lang="en-US" sz="1200" kern="1200" smtClean="0">
                <a:solidFill>
                  <a:schemeClr val="tx1"/>
                </a:solidFill>
                <a:effectLst/>
                <a:latin typeface="+mn-lt"/>
                <a:ea typeface="+mn-ea"/>
                <a:cs typeface="+mn-cs"/>
              </a:rPr>
              <a:t>Mô hình gồm có 3 phần chính:</a:t>
            </a:r>
          </a:p>
          <a:p>
            <a:r>
              <a:rPr lang="en-US" sz="1200" kern="1200" smtClean="0">
                <a:solidFill>
                  <a:schemeClr val="tx1"/>
                </a:solidFill>
                <a:effectLst/>
                <a:latin typeface="+mn-lt"/>
                <a:ea typeface="+mn-ea"/>
                <a:cs typeface="+mn-cs"/>
              </a:rPr>
              <a:t>Phần Ứng dụng web: Nodejs, Expressjs, Bootstrap để giao tiếp giữa người dùng và CSDL, Blockchain.</a:t>
            </a:r>
          </a:p>
          <a:p>
            <a:r>
              <a:rPr lang="en-US" sz="1200" kern="1200" smtClean="0">
                <a:solidFill>
                  <a:schemeClr val="tx1"/>
                </a:solidFill>
                <a:effectLst/>
                <a:latin typeface="+mn-lt"/>
                <a:ea typeface="+mn-ea"/>
                <a:cs typeface="+mn-cs"/>
              </a:rPr>
              <a:t>Phần CSDL: MongoDB lưu thông tin người dùng hệ thống, dữ liệu VBCC.</a:t>
            </a:r>
          </a:p>
          <a:p>
            <a:r>
              <a:rPr lang="en-US" sz="1200" kern="1200" smtClean="0">
                <a:solidFill>
                  <a:schemeClr val="tx1"/>
                </a:solidFill>
                <a:effectLst/>
                <a:latin typeface="+mn-lt"/>
                <a:ea typeface="+mn-ea"/>
                <a:cs typeface="+mn-cs"/>
              </a:rPr>
              <a:t>Phần Blockchain: sử dụng nền tảng Hyperledger Fabric chạy trên các docker container.</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10</a:t>
            </a:fld>
            <a:endParaRPr lang="en-US"/>
          </a:p>
        </p:txBody>
      </p:sp>
    </p:spTree>
    <p:extLst>
      <p:ext uri="{BB962C8B-B14F-4D97-AF65-F5344CB8AC3E}">
        <p14:creationId xmlns:p14="http://schemas.microsoft.com/office/powerpoint/2010/main" val="3389515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Mô hình chi tiết</a:t>
            </a:r>
          </a:p>
          <a:p>
            <a:r>
              <a:rPr lang="en-US" sz="1200" kern="1200" smtClean="0">
                <a:solidFill>
                  <a:schemeClr val="tx1"/>
                </a:solidFill>
                <a:effectLst/>
                <a:latin typeface="+mn-lt"/>
                <a:ea typeface="+mn-ea"/>
                <a:cs typeface="+mn-cs"/>
              </a:rPr>
              <a:t>Mô hình gồm có 3 phần chính:</a:t>
            </a:r>
          </a:p>
          <a:p>
            <a:r>
              <a:rPr lang="en-US" sz="1200" kern="1200" smtClean="0">
                <a:solidFill>
                  <a:schemeClr val="tx1"/>
                </a:solidFill>
                <a:effectLst/>
                <a:latin typeface="+mn-lt"/>
                <a:ea typeface="+mn-ea"/>
                <a:cs typeface="+mn-cs"/>
              </a:rPr>
              <a:t>Phần Ứng dụng web: sử</a:t>
            </a:r>
            <a:r>
              <a:rPr lang="en-US" sz="1200" kern="1200" baseline="0" smtClean="0">
                <a:solidFill>
                  <a:schemeClr val="tx1"/>
                </a:solidFill>
                <a:effectLst/>
                <a:latin typeface="+mn-lt"/>
                <a:ea typeface="+mn-ea"/>
                <a:cs typeface="+mn-cs"/>
              </a:rPr>
              <a:t> dụng </a:t>
            </a:r>
            <a:r>
              <a:rPr lang="en-US" sz="1200" kern="1200" smtClean="0">
                <a:solidFill>
                  <a:schemeClr val="tx1"/>
                </a:solidFill>
                <a:effectLst/>
                <a:latin typeface="+mn-lt"/>
                <a:ea typeface="+mn-ea"/>
                <a:cs typeface="+mn-cs"/>
              </a:rPr>
              <a:t>Nodejs, Expressjs, Bootstrap để giao tiếp giữa người dùng và CSDL, mạng Blockchain.</a:t>
            </a:r>
          </a:p>
          <a:p>
            <a:r>
              <a:rPr lang="en-US" sz="1200" kern="1200" smtClean="0">
                <a:solidFill>
                  <a:schemeClr val="tx1"/>
                </a:solidFill>
                <a:effectLst/>
                <a:latin typeface="+mn-lt"/>
                <a:ea typeface="+mn-ea"/>
                <a:cs typeface="+mn-cs"/>
              </a:rPr>
              <a:t>Phần CSDL: sử</a:t>
            </a:r>
            <a:r>
              <a:rPr lang="en-US" sz="1200" kern="1200" baseline="0" smtClean="0">
                <a:solidFill>
                  <a:schemeClr val="tx1"/>
                </a:solidFill>
                <a:effectLst/>
                <a:latin typeface="+mn-lt"/>
                <a:ea typeface="+mn-ea"/>
                <a:cs typeface="+mn-cs"/>
              </a:rPr>
              <a:t> dụng </a:t>
            </a:r>
            <a:r>
              <a:rPr lang="en-US" sz="1200" kern="1200" smtClean="0">
                <a:solidFill>
                  <a:schemeClr val="tx1"/>
                </a:solidFill>
                <a:effectLst/>
                <a:latin typeface="+mn-lt"/>
                <a:ea typeface="+mn-ea"/>
                <a:cs typeface="+mn-cs"/>
              </a:rPr>
              <a:t>MongoDB lưu thông tin người dùng hệ thống, dữ liệu VBCC.</a:t>
            </a:r>
          </a:p>
          <a:p>
            <a:r>
              <a:rPr lang="en-US" sz="1200" kern="1200" smtClean="0">
                <a:solidFill>
                  <a:schemeClr val="tx1"/>
                </a:solidFill>
                <a:effectLst/>
                <a:latin typeface="+mn-lt"/>
                <a:ea typeface="+mn-ea"/>
                <a:cs typeface="+mn-cs"/>
              </a:rPr>
              <a:t>Phần Blockchain: sử dụng nền tảng Hyperledger Fabric chạy trên các docker container.</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11</a:t>
            </a:fld>
            <a:endParaRPr lang="en-US"/>
          </a:p>
        </p:txBody>
      </p:sp>
    </p:spTree>
    <p:extLst>
      <p:ext uri="{BB962C8B-B14F-4D97-AF65-F5344CB8AC3E}">
        <p14:creationId xmlns:p14="http://schemas.microsoft.com/office/powerpoint/2010/main" val="3655018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Các</a:t>
            </a:r>
            <a:r>
              <a:rPr lang="en-US" baseline="0" smtClean="0"/>
              <a:t> chức năng được nghiên cứu gồm: </a:t>
            </a:r>
          </a:p>
          <a:p>
            <a:pPr marL="0" indent="0">
              <a:buFontTx/>
              <a:buNone/>
            </a:pPr>
            <a:r>
              <a:rPr lang="en-US" sz="1200" smtClean="0"/>
              <a:t>- Đăng ký tài khoản người</a:t>
            </a:r>
            <a:r>
              <a:rPr lang="en-US" sz="1200" baseline="0" smtClean="0"/>
              <a:t> dùng</a:t>
            </a:r>
            <a:endParaRPr lang="en-US" sz="1200" smtClean="0"/>
          </a:p>
          <a:p>
            <a:pPr marL="0" indent="0">
              <a:buFontTx/>
              <a:buNone/>
            </a:pPr>
            <a:r>
              <a:rPr lang="en-US" sz="1200" smtClean="0"/>
              <a:t>- Đăng nhập tài khoản</a:t>
            </a:r>
          </a:p>
          <a:p>
            <a:pPr marL="0" indent="0">
              <a:buFontTx/>
              <a:buNone/>
            </a:pPr>
            <a:r>
              <a:rPr lang="en-US" sz="1200" smtClean="0"/>
              <a:t>- Cấp VBCC</a:t>
            </a:r>
          </a:p>
          <a:p>
            <a:pPr marL="0" indent="0">
              <a:buFontTx/>
              <a:buNone/>
            </a:pPr>
            <a:r>
              <a:rPr lang="en-US" sz="1200" smtClean="0"/>
              <a:t>- Xem VBCC</a:t>
            </a:r>
          </a:p>
          <a:p>
            <a:pPr marL="0" indent="0">
              <a:buFontTx/>
              <a:buNone/>
            </a:pPr>
            <a:r>
              <a:rPr lang="en-US" sz="1200" smtClean="0"/>
              <a:t>- Chia sẻ thông tin VBCC</a:t>
            </a:r>
          </a:p>
          <a:p>
            <a:pPr marL="0" indent="0">
              <a:buFontTx/>
              <a:buNone/>
            </a:pPr>
            <a:r>
              <a:rPr lang="en-US" sz="1200" smtClean="0"/>
              <a:t>- Xác thực VBCC</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12</a:t>
            </a:fld>
            <a:endParaRPr lang="en-US"/>
          </a:p>
        </p:txBody>
      </p:sp>
    </p:spTree>
    <p:extLst>
      <p:ext uri="{BB962C8B-B14F-4D97-AF65-F5344CB8AC3E}">
        <p14:creationId xmlns:p14="http://schemas.microsoft.com/office/powerpoint/2010/main" val="3143575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13</a:t>
            </a:fld>
            <a:endParaRPr lang="en-US"/>
          </a:p>
        </p:txBody>
      </p:sp>
    </p:spTree>
    <p:extLst>
      <p:ext uri="{BB962C8B-B14F-4D97-AF65-F5344CB8AC3E}">
        <p14:creationId xmlns:p14="http://schemas.microsoft.com/office/powerpoint/2010/main" val="1378319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14</a:t>
            </a:fld>
            <a:endParaRPr lang="en-US"/>
          </a:p>
        </p:txBody>
      </p:sp>
    </p:spTree>
    <p:extLst>
      <p:ext uri="{BB962C8B-B14F-4D97-AF65-F5344CB8AC3E}">
        <p14:creationId xmlns:p14="http://schemas.microsoft.com/office/powerpoint/2010/main" val="33232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15</a:t>
            </a:fld>
            <a:endParaRPr lang="en-US"/>
          </a:p>
        </p:txBody>
      </p:sp>
    </p:spTree>
    <p:extLst>
      <p:ext uri="{BB962C8B-B14F-4D97-AF65-F5344CB8AC3E}">
        <p14:creationId xmlns:p14="http://schemas.microsoft.com/office/powerpoint/2010/main" val="734123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16</a:t>
            </a:fld>
            <a:endParaRPr lang="en-US"/>
          </a:p>
        </p:txBody>
      </p:sp>
    </p:spTree>
    <p:extLst>
      <p:ext uri="{BB962C8B-B14F-4D97-AF65-F5344CB8AC3E}">
        <p14:creationId xmlns:p14="http://schemas.microsoft.com/office/powerpoint/2010/main" val="3537381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Để triển khai mạng blockchain Hyperledger Fabric, nghiên cứu đề xuất sử dụng công cụ Minifabric</a:t>
            </a:r>
          </a:p>
          <a:p>
            <a:r>
              <a:rPr lang="en-US" sz="1200" kern="1200" smtClean="0">
                <a:solidFill>
                  <a:schemeClr val="tx1"/>
                </a:solidFill>
                <a:effectLst/>
                <a:latin typeface="+mn-lt"/>
                <a:ea typeface="+mn-ea"/>
                <a:cs typeface="+mn-cs"/>
              </a:rPr>
              <a:t>Bởi vì Minifabric giúp triển khai nhanh chóng bằng file cấu hình thông số cho mạng: spec.yaml</a:t>
            </a:r>
          </a:p>
          <a:p>
            <a:r>
              <a:rPr lang="en-US" sz="1200" kern="1200" smtClean="0">
                <a:solidFill>
                  <a:schemeClr val="tx1"/>
                </a:solidFill>
                <a:effectLst/>
                <a:latin typeface="+mn-lt"/>
                <a:ea typeface="+mn-ea"/>
                <a:cs typeface="+mn-cs"/>
              </a:rPr>
              <a:t>Mạng blockchain trong mô hình trên gồm có 03 tổ chức (ORG0, ORG1, ORG2), mỗi tổ</a:t>
            </a:r>
            <a:r>
              <a:rPr lang="en-US" sz="1200" kern="1200" baseline="0" smtClean="0">
                <a:solidFill>
                  <a:schemeClr val="tx1"/>
                </a:solidFill>
                <a:effectLst/>
                <a:latin typeface="+mn-lt"/>
                <a:ea typeface="+mn-ea"/>
                <a:cs typeface="+mn-cs"/>
              </a:rPr>
              <a:t> chức</a:t>
            </a:r>
            <a:r>
              <a:rPr lang="en-US" sz="1200" kern="1200" smtClean="0">
                <a:solidFill>
                  <a:schemeClr val="tx1"/>
                </a:solidFill>
                <a:effectLst/>
                <a:latin typeface="+mn-lt"/>
                <a:ea typeface="+mn-ea"/>
                <a:cs typeface="+mn-cs"/>
              </a:rPr>
              <a:t> được cài đặt trên một máy ảo</a:t>
            </a:r>
          </a:p>
          <a:p>
            <a:r>
              <a:rPr lang="en-US" sz="1200" kern="1200" smtClean="0">
                <a:solidFill>
                  <a:schemeClr val="tx1"/>
                </a:solidFill>
                <a:effectLst/>
                <a:latin typeface="+mn-lt"/>
                <a:ea typeface="+mn-ea"/>
                <a:cs typeface="+mn-cs"/>
              </a:rPr>
              <a:t>Mỗi tổ</a:t>
            </a:r>
            <a:r>
              <a:rPr lang="en-US" sz="1200" kern="1200" baseline="0" smtClean="0">
                <a:solidFill>
                  <a:schemeClr val="tx1"/>
                </a:solidFill>
                <a:effectLst/>
                <a:latin typeface="+mn-lt"/>
                <a:ea typeface="+mn-ea"/>
                <a:cs typeface="+mn-cs"/>
              </a:rPr>
              <a:t> chức</a:t>
            </a:r>
            <a:r>
              <a:rPr lang="en-US" sz="1200" kern="1200" smtClean="0">
                <a:solidFill>
                  <a:schemeClr val="tx1"/>
                </a:solidFill>
                <a:effectLst/>
                <a:latin typeface="+mn-lt"/>
                <a:ea typeface="+mn-ea"/>
                <a:cs typeface="+mn-cs"/>
              </a:rPr>
              <a:t> bao gồm các thành phần: 1 nút CA và  2 nút Peer sử dụng CSDL goleveldb</a:t>
            </a:r>
          </a:p>
          <a:p>
            <a:r>
              <a:rPr lang="en-US" sz="1200" kern="1200" smtClean="0">
                <a:solidFill>
                  <a:schemeClr val="tx1"/>
                </a:solidFill>
                <a:effectLst/>
                <a:latin typeface="+mn-lt"/>
                <a:ea typeface="+mn-ea"/>
                <a:cs typeface="+mn-cs"/>
              </a:rPr>
              <a:t>Ngoài ra trong mạng cũng được cài đặt Ordering Service, các nút Orderer dùng cơ chế đồng thuận RAFT.</a:t>
            </a:r>
          </a:p>
          <a:p>
            <a:r>
              <a:rPr lang="en-US" sz="1200" kern="1200" smtClean="0">
                <a:solidFill>
                  <a:schemeClr val="tx1"/>
                </a:solidFill>
                <a:effectLst/>
                <a:latin typeface="+mn-lt"/>
                <a:ea typeface="+mn-ea"/>
                <a:cs typeface="+mn-cs"/>
              </a:rPr>
              <a:t>Tất các các tổ chức sẽ cùng tham gia vào kênh educhannel</a:t>
            </a:r>
          </a:p>
          <a:p>
            <a:r>
              <a:rPr lang="en-US" sz="1200" kern="1200" smtClean="0">
                <a:solidFill>
                  <a:schemeClr val="tx1"/>
                </a:solidFill>
                <a:effectLst/>
                <a:latin typeface="+mn-lt"/>
                <a:ea typeface="+mn-ea"/>
                <a:cs typeface="+mn-cs"/>
              </a:rPr>
              <a:t>Tuy nhiên hiện tại ứng ụng web chưa kết nối được với mạng này.</a:t>
            </a:r>
          </a:p>
        </p:txBody>
      </p:sp>
      <p:sp>
        <p:nvSpPr>
          <p:cNvPr id="4" name="Slide Number Placeholder 3"/>
          <p:cNvSpPr>
            <a:spLocks noGrp="1"/>
          </p:cNvSpPr>
          <p:nvPr>
            <p:ph type="sldNum" sz="quarter" idx="5"/>
          </p:nvPr>
        </p:nvSpPr>
        <p:spPr/>
        <p:txBody>
          <a:bodyPr/>
          <a:lstStyle/>
          <a:p>
            <a:fld id="{6FB5670C-BF9F-4EF4-94A5-8CC70CC45FC8}" type="slidenum">
              <a:rPr lang="en-US" smtClean="0"/>
              <a:t>17</a:t>
            </a:fld>
            <a:endParaRPr lang="en-US"/>
          </a:p>
        </p:txBody>
      </p:sp>
    </p:spTree>
    <p:extLst>
      <p:ext uri="{BB962C8B-B14F-4D97-AF65-F5344CB8AC3E}">
        <p14:creationId xmlns:p14="http://schemas.microsoft.com/office/powerpoint/2010/main" val="4025123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smtClean="0">
                <a:solidFill>
                  <a:schemeClr val="tx1"/>
                </a:solidFill>
                <a:effectLst/>
                <a:latin typeface="+mn-lt"/>
                <a:ea typeface="+mn-ea"/>
                <a:cs typeface="+mn-cs"/>
              </a:rPr>
              <a:t>Môi trường thử nghiệm ứng dụng web và mạng Hyperledger Fabric </a:t>
            </a:r>
            <a:r>
              <a:rPr lang="en-US" sz="1200" kern="1200" smtClean="0">
                <a:solidFill>
                  <a:schemeClr val="tx1"/>
                </a:solidFill>
                <a:effectLst/>
                <a:latin typeface="+mn-lt"/>
                <a:ea typeface="+mn-ea"/>
                <a:cs typeface="+mn-cs"/>
              </a:rPr>
              <a:t>trên VS Code. Tiện ích mở rộng IBM Blockchain trên</a:t>
            </a:r>
            <a:r>
              <a:rPr lang="en-US" sz="1200" kern="1200" baseline="0" smtClean="0">
                <a:solidFill>
                  <a:schemeClr val="tx1"/>
                </a:solidFill>
                <a:effectLst/>
                <a:latin typeface="+mn-lt"/>
                <a:ea typeface="+mn-ea"/>
                <a:cs typeface="+mn-cs"/>
              </a:rPr>
              <a:t> VS Code</a:t>
            </a:r>
            <a:r>
              <a:rPr lang="en-US" sz="1200" kern="1200" smtClean="0">
                <a:solidFill>
                  <a:schemeClr val="tx1"/>
                </a:solidFill>
                <a:effectLst/>
                <a:latin typeface="+mn-lt"/>
                <a:ea typeface="+mn-ea"/>
                <a:cs typeface="+mn-cs"/>
              </a:rPr>
              <a:t> giúp tạo, và gỡ lỗi các hợp đồng thông minh của mạng blockchain từ đó xây dựng các ứng dụng kết</a:t>
            </a:r>
            <a:r>
              <a:rPr lang="en-US" sz="1200" kern="1200" baseline="0" smtClean="0">
                <a:solidFill>
                  <a:schemeClr val="tx1"/>
                </a:solidFill>
                <a:effectLst/>
                <a:latin typeface="+mn-lt"/>
                <a:ea typeface="+mn-ea"/>
                <a:cs typeface="+mn-cs"/>
              </a:rPr>
              <a:t> nối với</a:t>
            </a:r>
            <a:r>
              <a:rPr lang="en-US" sz="1200" kern="1200" smtClean="0">
                <a:solidFill>
                  <a:schemeClr val="tx1"/>
                </a:solidFill>
                <a:effectLst/>
                <a:latin typeface="+mn-lt"/>
                <a:ea typeface="+mn-ea"/>
                <a:cs typeface="+mn-cs"/>
              </a:rPr>
              <a:t> mạng blockchain.</a:t>
            </a:r>
          </a:p>
          <a:p>
            <a:r>
              <a:rPr lang="en-US" sz="1200" kern="1200" smtClean="0">
                <a:solidFill>
                  <a:schemeClr val="tx1"/>
                </a:solidFill>
                <a:effectLst/>
                <a:latin typeface="+mn-lt"/>
                <a:ea typeface="+mn-ea"/>
                <a:cs typeface="+mn-cs"/>
              </a:rPr>
              <a:t>Ngoài</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tương</a:t>
            </a:r>
            <a:r>
              <a:rPr lang="en-US" sz="1200" kern="1200" baseline="0" smtClean="0">
                <a:solidFill>
                  <a:schemeClr val="tx1"/>
                </a:solidFill>
                <a:effectLst/>
                <a:latin typeface="+mn-lt"/>
                <a:ea typeface="+mn-ea"/>
                <a:cs typeface="+mn-cs"/>
              </a:rPr>
              <a:t> tác với hợp đồng thông minh, tiện ích này còn khởi tạo một mạng blockchain trên các IBM docker container</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Môi</a:t>
            </a:r>
            <a:r>
              <a:rPr lang="en-US" sz="1200" kern="1200" baseline="0" smtClean="0">
                <a:solidFill>
                  <a:schemeClr val="tx1"/>
                </a:solidFill>
                <a:effectLst/>
                <a:latin typeface="+mn-lt"/>
                <a:ea typeface="+mn-ea"/>
                <a:cs typeface="+mn-cs"/>
              </a:rPr>
              <a:t> trường thử nghiệm</a:t>
            </a:r>
            <a:r>
              <a:rPr lang="en-US" sz="1200" kern="1200" smtClean="0">
                <a:solidFill>
                  <a:schemeClr val="tx1"/>
                </a:solidFill>
                <a:effectLst/>
                <a:latin typeface="+mn-lt"/>
                <a:ea typeface="+mn-ea"/>
                <a:cs typeface="+mn-cs"/>
              </a:rPr>
              <a:t> này sẽ</a:t>
            </a:r>
            <a:r>
              <a:rPr lang="en-US" sz="1200" kern="1200" baseline="0" smtClean="0">
                <a:solidFill>
                  <a:schemeClr val="tx1"/>
                </a:solidFill>
                <a:effectLst/>
                <a:latin typeface="+mn-lt"/>
                <a:ea typeface="+mn-ea"/>
                <a:cs typeface="+mn-cs"/>
              </a:rPr>
              <a:t> được</a:t>
            </a:r>
            <a:r>
              <a:rPr lang="en-US" sz="1200" kern="1200" smtClean="0">
                <a:solidFill>
                  <a:schemeClr val="tx1"/>
                </a:solidFill>
                <a:effectLst/>
                <a:latin typeface="+mn-lt"/>
                <a:ea typeface="+mn-ea"/>
                <a:cs typeface="+mn-cs"/>
              </a:rPr>
              <a:t> trình bày ở nội dung cuối cùng là: demo ứng dụng</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18</a:t>
            </a:fld>
            <a:endParaRPr lang="en-US"/>
          </a:p>
        </p:txBody>
      </p:sp>
    </p:spTree>
    <p:extLst>
      <p:ext uri="{BB962C8B-B14F-4D97-AF65-F5344CB8AC3E}">
        <p14:creationId xmlns:p14="http://schemas.microsoft.com/office/powerpoint/2010/main" val="338427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Mạng blockchain hoạt động được</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trên các máy chủ ảo. Tuy nhiên,</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hệ</a:t>
            </a:r>
            <a:r>
              <a:rPr lang="en-US" sz="1200" kern="1200" baseline="0" smtClean="0">
                <a:solidFill>
                  <a:schemeClr val="tx1"/>
                </a:solidFill>
                <a:effectLst/>
                <a:latin typeface="+mn-lt"/>
                <a:ea typeface="+mn-ea"/>
                <a:cs typeface="+mn-cs"/>
              </a:rPr>
              <a:t> thống</a:t>
            </a:r>
            <a:r>
              <a:rPr lang="en-US" sz="1200" kern="1200" smtClean="0">
                <a:solidFill>
                  <a:schemeClr val="tx1"/>
                </a:solidFill>
                <a:effectLst/>
                <a:latin typeface="+mn-lt"/>
                <a:ea typeface="+mn-ea"/>
                <a:cs typeface="+mn-cs"/>
              </a:rPr>
              <a:t> mới chỉ có các chức năng chính cho người sử dụng như: </a:t>
            </a:r>
          </a:p>
          <a:p>
            <a:r>
              <a:rPr lang="en-US" sz="1200" kern="1200" smtClean="0">
                <a:solidFill>
                  <a:schemeClr val="tx1"/>
                </a:solidFill>
                <a:effectLst/>
                <a:latin typeface="+mn-lt"/>
                <a:ea typeface="+mn-ea"/>
                <a:cs typeface="+mn-cs"/>
              </a:rPr>
              <a:t>	1. Trường quản lý và cấp VBCC.</a:t>
            </a:r>
          </a:p>
          <a:p>
            <a:r>
              <a:rPr lang="en-US" sz="1200" kern="1200" smtClean="0">
                <a:solidFill>
                  <a:schemeClr val="tx1"/>
                </a:solidFill>
                <a:effectLst/>
                <a:latin typeface="+mn-lt"/>
                <a:ea typeface="+mn-ea"/>
                <a:cs typeface="+mn-cs"/>
              </a:rPr>
              <a:t>	2. Sinh viên nhận VBCC và chia sẻ thông tin VBCC.</a:t>
            </a:r>
          </a:p>
          <a:p>
            <a:r>
              <a:rPr lang="en-US" sz="1200" kern="1200" smtClean="0">
                <a:solidFill>
                  <a:schemeClr val="tx1"/>
                </a:solidFill>
                <a:effectLst/>
                <a:latin typeface="+mn-lt"/>
                <a:ea typeface="+mn-ea"/>
                <a:cs typeface="+mn-cs"/>
              </a:rPr>
              <a:t>	3. Đơn vị xác thực VBCC.</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19</a:t>
            </a:fld>
            <a:endParaRPr lang="en-US"/>
          </a:p>
        </p:txBody>
      </p:sp>
    </p:spTree>
    <p:extLst>
      <p:ext uri="{BB962C8B-B14F-4D97-AF65-F5344CB8AC3E}">
        <p14:creationId xmlns:p14="http://schemas.microsoft.com/office/powerpoint/2010/main" val="38580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báo cáo gồm có 6 nội dung:</a:t>
            </a:r>
          </a:p>
          <a:p>
            <a:r>
              <a:rPr lang="en-US" sz="1200" kern="1200" smtClean="0">
                <a:solidFill>
                  <a:schemeClr val="tx1"/>
                </a:solidFill>
                <a:effectLst/>
                <a:latin typeface="+mn-lt"/>
                <a:ea typeface="+mn-ea"/>
                <a:cs typeface="+mn-cs"/>
              </a:rPr>
              <a:t>Nội dung thứ nhất:</a:t>
            </a:r>
          </a:p>
          <a:p>
            <a:r>
              <a:rPr lang="en-US" sz="1200" kern="1200" smtClean="0">
                <a:solidFill>
                  <a:schemeClr val="tx1"/>
                </a:solidFill>
                <a:effectLst/>
                <a:latin typeface="+mn-lt"/>
                <a:ea typeface="+mn-ea"/>
                <a:cs typeface="+mn-cs"/>
              </a:rPr>
              <a:t>Nội dung thứ hai</a:t>
            </a:r>
          </a:p>
          <a:p>
            <a:r>
              <a:rPr lang="en-US" sz="1200" kern="1200" smtClean="0">
                <a:solidFill>
                  <a:schemeClr val="tx1"/>
                </a:solidFill>
                <a:effectLst/>
                <a:latin typeface="+mn-lt"/>
                <a:ea typeface="+mn-ea"/>
                <a:cs typeface="+mn-cs"/>
              </a:rPr>
              <a:t>Nội dung thứ bai</a:t>
            </a:r>
          </a:p>
          <a:p>
            <a:r>
              <a:rPr lang="en-US" sz="1200" kern="1200" smtClean="0">
                <a:solidFill>
                  <a:schemeClr val="tx1"/>
                </a:solidFill>
                <a:effectLst/>
                <a:latin typeface="+mn-lt"/>
                <a:ea typeface="+mn-ea"/>
                <a:cs typeface="+mn-cs"/>
              </a:rPr>
              <a:t>Nội dung thứ tư</a:t>
            </a:r>
          </a:p>
          <a:p>
            <a:r>
              <a:rPr lang="en-US" sz="120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Nội dung cuối cùng là Demo ứng dụng</a:t>
            </a:r>
          </a:p>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2</a:t>
            </a:fld>
            <a:endParaRPr lang="en-US"/>
          </a:p>
        </p:txBody>
      </p:sp>
    </p:spTree>
    <p:extLst>
      <p:ext uri="{BB962C8B-B14F-4D97-AF65-F5344CB8AC3E}">
        <p14:creationId xmlns:p14="http://schemas.microsoft.com/office/powerpoint/2010/main" val="3093004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Mạng Blockchain</a:t>
            </a:r>
          </a:p>
          <a:p>
            <a:r>
              <a:rPr lang="en-US" sz="1200" kern="1200" smtClean="0">
                <a:solidFill>
                  <a:schemeClr val="tx1"/>
                </a:solidFill>
                <a:effectLst/>
                <a:latin typeface="+mn-lt"/>
                <a:ea typeface="+mn-ea"/>
                <a:cs typeface="+mn-cs"/>
              </a:rPr>
              <a:t>Mạng blockchain hoạt động trên các máy chủ ảo, đây là màn hình theo dõi mạng blockchain được triển khai.</a:t>
            </a:r>
          </a:p>
          <a:p>
            <a:r>
              <a:rPr lang="en-US" sz="1200" kern="1200" smtClean="0">
                <a:solidFill>
                  <a:schemeClr val="tx1"/>
                </a:solidFill>
                <a:effectLst/>
                <a:latin typeface="+mn-lt"/>
                <a:ea typeface="+mn-ea"/>
                <a:cs typeface="+mn-cs"/>
              </a:rPr>
              <a:t>Có 6 nút và 1 Chaincode, tham gia vào kênh educert.</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20</a:t>
            </a:fld>
            <a:endParaRPr lang="en-US"/>
          </a:p>
        </p:txBody>
      </p:sp>
    </p:spTree>
    <p:extLst>
      <p:ext uri="{BB962C8B-B14F-4D97-AF65-F5344CB8AC3E}">
        <p14:creationId xmlns:p14="http://schemas.microsoft.com/office/powerpoint/2010/main" val="2928188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smtClean="0">
                <a:solidFill>
                  <a:schemeClr val="tx1"/>
                </a:solidFill>
                <a:effectLst/>
                <a:latin typeface="+mn-lt"/>
                <a:ea typeface="+mn-ea"/>
                <a:cs typeface="+mn-cs"/>
              </a:rPr>
              <a:t>Đây là Màn hình ứng dụng web.</a:t>
            </a:r>
            <a:endParaRPr lang="en-US" sz="1200" kern="1200" smtClean="0">
              <a:solidFill>
                <a:schemeClr val="tx1"/>
              </a:solidFill>
              <a:effectLst/>
              <a:latin typeface="+mn-lt"/>
              <a:ea typeface="+mn-ea"/>
              <a:cs typeface="+mn-cs"/>
            </a:endParaRPr>
          </a:p>
          <a:p>
            <a:r>
              <a:rPr lang="en-US" sz="1200" kern="1200" baseline="0" smtClean="0">
                <a:solidFill>
                  <a:schemeClr val="tx1"/>
                </a:solidFill>
                <a:effectLst/>
                <a:latin typeface="+mn-lt"/>
                <a:ea typeface="+mn-ea"/>
                <a:cs typeface="+mn-cs"/>
              </a:rPr>
              <a:t>Đầu tiên, ứ</a:t>
            </a:r>
            <a:r>
              <a:rPr lang="en-US" sz="1200" kern="1200" smtClean="0">
                <a:solidFill>
                  <a:schemeClr val="tx1"/>
                </a:solidFill>
                <a:effectLst/>
                <a:latin typeface="+mn-lt"/>
                <a:ea typeface="+mn-ea"/>
                <a:cs typeface="+mn-cs"/>
              </a:rPr>
              <a:t>ng </a:t>
            </a:r>
            <a:r>
              <a:rPr lang="en-US" sz="1200" kern="1200" smtClean="0">
                <a:solidFill>
                  <a:schemeClr val="tx1"/>
                </a:solidFill>
                <a:effectLst/>
                <a:latin typeface="+mn-lt"/>
                <a:ea typeface="+mn-ea"/>
                <a:cs typeface="+mn-cs"/>
              </a:rPr>
              <a:t>dụng </a:t>
            </a:r>
            <a:r>
              <a:rPr lang="en-US" sz="1200" kern="1200" smtClean="0">
                <a:solidFill>
                  <a:schemeClr val="tx1"/>
                </a:solidFill>
                <a:effectLst/>
                <a:latin typeface="+mn-lt"/>
                <a:ea typeface="+mn-ea"/>
                <a:cs typeface="+mn-cs"/>
              </a:rPr>
              <a:t>web </a:t>
            </a:r>
            <a:r>
              <a:rPr lang="en-US" sz="1200" kern="1200" smtClean="0">
                <a:solidFill>
                  <a:schemeClr val="tx1"/>
                </a:solidFill>
                <a:effectLst/>
                <a:latin typeface="+mn-lt"/>
                <a:ea typeface="+mn-ea"/>
                <a:cs typeface="+mn-cs"/>
              </a:rPr>
              <a:t>hoạt động trên</a:t>
            </a:r>
            <a:r>
              <a:rPr lang="en-US" sz="1200" kern="1200" baseline="0" smtClean="0">
                <a:solidFill>
                  <a:schemeClr val="tx1"/>
                </a:solidFill>
                <a:effectLst/>
                <a:latin typeface="+mn-lt"/>
                <a:ea typeface="+mn-ea"/>
                <a:cs typeface="+mn-cs"/>
              </a:rPr>
              <a:t> máy tính cá nhân và kết nối mạng blockchain</a:t>
            </a:r>
            <a:r>
              <a:rPr lang="en-US" sz="1200" kern="1200" smtClean="0">
                <a:solidFill>
                  <a:schemeClr val="tx1"/>
                </a:solidFill>
                <a:effectLst/>
                <a:latin typeface="+mn-lt"/>
                <a:ea typeface="+mn-ea"/>
                <a:cs typeface="+mn-cs"/>
              </a:rPr>
              <a:t> thông qua tiện ích IBM Blockchain</a:t>
            </a:r>
            <a:r>
              <a:rPr lang="en-US" sz="1200" kern="1200" baseline="0" smtClean="0">
                <a:solidFill>
                  <a:schemeClr val="tx1"/>
                </a:solidFill>
                <a:effectLst/>
                <a:latin typeface="+mn-lt"/>
                <a:ea typeface="+mn-ea"/>
                <a:cs typeface="+mn-cs"/>
              </a:rPr>
              <a:t> trên Visual Code.</a:t>
            </a:r>
            <a:endParaRPr lang="en-US" sz="1200" kern="1200" smtClean="0">
              <a:solidFill>
                <a:schemeClr val="tx1"/>
              </a:solidFill>
              <a:effectLst/>
              <a:latin typeface="+mn-lt"/>
              <a:ea typeface="+mn-ea"/>
              <a:cs typeface="+mn-cs"/>
            </a:endParaRPr>
          </a:p>
          <a:p>
            <a:r>
              <a:rPr lang="en-US" sz="1200" kern="1200" baseline="0" smtClean="0">
                <a:solidFill>
                  <a:schemeClr val="tx1"/>
                </a:solidFill>
                <a:effectLst/>
                <a:latin typeface="+mn-lt"/>
                <a:ea typeface="+mn-ea"/>
                <a:cs typeface="+mn-cs"/>
              </a:rPr>
              <a:t>Sau đó triển khai mạng </a:t>
            </a:r>
            <a:r>
              <a:rPr lang="en-US" sz="1200" kern="1200" baseline="0" smtClean="0">
                <a:solidFill>
                  <a:schemeClr val="tx1"/>
                </a:solidFill>
                <a:effectLst/>
                <a:latin typeface="+mn-lt"/>
                <a:ea typeface="+mn-ea"/>
                <a:cs typeface="+mn-cs"/>
              </a:rPr>
              <a:t>Hyperledger </a:t>
            </a:r>
            <a:r>
              <a:rPr lang="en-US" sz="1200" kern="1200" baseline="0" smtClean="0">
                <a:solidFill>
                  <a:schemeClr val="tx1"/>
                </a:solidFill>
                <a:effectLst/>
                <a:latin typeface="+mn-lt"/>
                <a:ea typeface="+mn-ea"/>
                <a:cs typeface="+mn-cs"/>
              </a:rPr>
              <a:t>Fabric và </a:t>
            </a:r>
            <a:r>
              <a:rPr lang="en-US" sz="1200" kern="1200" smtClean="0">
                <a:solidFill>
                  <a:schemeClr val="tx1"/>
                </a:solidFill>
                <a:effectLst/>
                <a:latin typeface="+mn-lt"/>
                <a:ea typeface="+mn-ea"/>
                <a:cs typeface="+mn-cs"/>
              </a:rPr>
              <a:t>ứng dụng web </a:t>
            </a:r>
            <a:r>
              <a:rPr lang="en-US" sz="1200" kern="1200" smtClean="0">
                <a:solidFill>
                  <a:schemeClr val="tx1"/>
                </a:solidFill>
                <a:effectLst/>
                <a:latin typeface="+mn-lt"/>
                <a:ea typeface="+mn-ea"/>
                <a:cs typeface="+mn-cs"/>
              </a:rPr>
              <a:t>trên</a:t>
            </a:r>
            <a:r>
              <a:rPr lang="en-US" sz="1200" kern="1200" baseline="0" smtClean="0">
                <a:solidFill>
                  <a:schemeClr val="tx1"/>
                </a:solidFill>
                <a:effectLst/>
                <a:latin typeface="+mn-lt"/>
                <a:ea typeface="+mn-ea"/>
                <a:cs typeface="+mn-cs"/>
              </a:rPr>
              <a:t> các máy chủ ảo</a:t>
            </a:r>
            <a:r>
              <a:rPr lang="en-US" sz="1200" kern="1200" smtClean="0">
                <a:solidFill>
                  <a:schemeClr val="tx1"/>
                </a:solidFill>
                <a:effectLst/>
                <a:latin typeface="+mn-lt"/>
                <a:ea typeface="+mn-ea"/>
                <a:cs typeface="+mn-cs"/>
              </a:rPr>
              <a:t>,</a:t>
            </a:r>
          </a:p>
          <a:p>
            <a:r>
              <a:rPr lang="en-US" sz="1200" kern="1200" smtClean="0">
                <a:solidFill>
                  <a:schemeClr val="tx1"/>
                </a:solidFill>
                <a:effectLst/>
                <a:latin typeface="+mn-lt"/>
                <a:ea typeface="+mn-ea"/>
                <a:cs typeface="+mn-cs"/>
              </a:rPr>
              <a:t>Ưng</a:t>
            </a:r>
            <a:r>
              <a:rPr lang="en-US" sz="1200" kern="1200" baseline="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dụng web</a:t>
            </a:r>
            <a:r>
              <a:rPr lang="en-US" sz="1200" kern="1200" smtClean="0">
                <a:solidFill>
                  <a:schemeClr val="tx1"/>
                </a:solidFill>
                <a:effectLst/>
                <a:latin typeface="+mn-lt"/>
                <a:ea typeface="+mn-ea"/>
                <a:cs typeface="+mn-cs"/>
              </a:rPr>
              <a:t> sẽ</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được trình bày ở nội dung cuối cùng là: demo ứng dụng</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21</a:t>
            </a:fld>
            <a:endParaRPr lang="en-US"/>
          </a:p>
        </p:txBody>
      </p:sp>
    </p:spTree>
    <p:extLst>
      <p:ext uri="{BB962C8B-B14F-4D97-AF65-F5344CB8AC3E}">
        <p14:creationId xmlns:p14="http://schemas.microsoft.com/office/powerpoint/2010/main" val="2905732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Kết</a:t>
            </a:r>
            <a:r>
              <a:rPr lang="en-US" sz="1200" kern="1200" baseline="0" smtClean="0">
                <a:solidFill>
                  <a:schemeClr val="tx1"/>
                </a:solidFill>
                <a:effectLst/>
                <a:latin typeface="+mn-lt"/>
                <a:ea typeface="+mn-ea"/>
                <a:cs typeface="+mn-cs"/>
              </a:rPr>
              <a:t> luận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Về</a:t>
            </a:r>
            <a:r>
              <a:rPr lang="en-US" sz="1200" kern="1200" baseline="0" smtClean="0">
                <a:solidFill>
                  <a:schemeClr val="tx1"/>
                </a:solidFill>
                <a:effectLst/>
                <a:latin typeface="+mn-lt"/>
                <a:ea typeface="+mn-ea"/>
                <a:cs typeface="+mn-cs"/>
              </a:rPr>
              <a:t> ư</a:t>
            </a:r>
            <a:r>
              <a:rPr lang="en-US" sz="1200" kern="1200" smtClean="0">
                <a:solidFill>
                  <a:schemeClr val="tx1"/>
                </a:solidFill>
                <a:effectLst/>
                <a:latin typeface="+mn-lt"/>
                <a:ea typeface="+mn-ea"/>
                <a:cs typeface="+mn-cs"/>
              </a:rPr>
              <a:t>u điểm:</a:t>
            </a:r>
          </a:p>
          <a:p>
            <a:r>
              <a:rPr lang="en-US" sz="1200" kern="1200" smtClean="0">
                <a:solidFill>
                  <a:schemeClr val="tx1"/>
                </a:solidFill>
                <a:effectLst/>
                <a:latin typeface="+mn-lt"/>
                <a:ea typeface="+mn-ea"/>
                <a:cs typeface="+mn-cs"/>
              </a:rPr>
              <a:t>Đề</a:t>
            </a:r>
            <a:r>
              <a:rPr lang="en-US" sz="1200" kern="1200" baseline="0" smtClean="0">
                <a:solidFill>
                  <a:schemeClr val="tx1"/>
                </a:solidFill>
                <a:effectLst/>
                <a:latin typeface="+mn-lt"/>
                <a:ea typeface="+mn-ea"/>
                <a:cs typeface="+mn-cs"/>
              </a:rPr>
              <a:t> tài t</a:t>
            </a:r>
            <a:r>
              <a:rPr lang="en-US" sz="1200" kern="1200" smtClean="0">
                <a:solidFill>
                  <a:schemeClr val="tx1"/>
                </a:solidFill>
                <a:effectLst/>
                <a:latin typeface="+mn-lt"/>
                <a:ea typeface="+mn-ea"/>
                <a:cs typeface="+mn-cs"/>
              </a:rPr>
              <a:t>ìm hiểu được quy trình, nghiệp vụ quản lý VBCC tại Trung tâm Tin học Trường Đại học An Giang.</a:t>
            </a:r>
          </a:p>
          <a:p>
            <a:r>
              <a:rPr lang="en-US" sz="1200" kern="1200" smtClean="0">
                <a:solidFill>
                  <a:schemeClr val="tx1"/>
                </a:solidFill>
                <a:effectLst/>
                <a:latin typeface="+mn-lt"/>
                <a:ea typeface="+mn-ea"/>
                <a:cs typeface="+mn-cs"/>
              </a:rPr>
              <a:t>Và</a:t>
            </a:r>
            <a:r>
              <a:rPr lang="en-US" sz="1200" kern="1200" baseline="0" smtClean="0">
                <a:solidFill>
                  <a:schemeClr val="tx1"/>
                </a:solidFill>
                <a:effectLst/>
                <a:latin typeface="+mn-lt"/>
                <a:ea typeface="+mn-ea"/>
                <a:cs typeface="+mn-cs"/>
              </a:rPr>
              <a:t> t</a:t>
            </a:r>
            <a:r>
              <a:rPr lang="en-US" sz="1200" kern="1200" smtClean="0">
                <a:solidFill>
                  <a:schemeClr val="tx1"/>
                </a:solidFill>
                <a:effectLst/>
                <a:latin typeface="+mn-lt"/>
                <a:ea typeface="+mn-ea"/>
                <a:cs typeface="+mn-cs"/>
              </a:rPr>
              <a:t>riển khai được ứng dụng có chức năng cấp và xác thực VBCC.</a:t>
            </a:r>
          </a:p>
          <a:p>
            <a:r>
              <a:rPr lang="en-US" sz="1200" kern="1200" smtClean="0">
                <a:solidFill>
                  <a:schemeClr val="tx1"/>
                </a:solidFill>
                <a:effectLst/>
                <a:latin typeface="+mn-lt"/>
                <a:ea typeface="+mn-ea"/>
                <a:cs typeface="+mn-cs"/>
              </a:rPr>
              <a:t>Tuy nhiên,</a:t>
            </a:r>
            <a:r>
              <a:rPr lang="en-US" sz="1200" kern="1200" baseline="0" smtClean="0">
                <a:solidFill>
                  <a:schemeClr val="tx1"/>
                </a:solidFill>
                <a:effectLst/>
                <a:latin typeface="+mn-lt"/>
                <a:ea typeface="+mn-ea"/>
                <a:cs typeface="+mn-cs"/>
              </a:rPr>
              <a:t> đề tài còn những </a:t>
            </a:r>
            <a:r>
              <a:rPr lang="en-US" sz="1200" kern="1200" smtClean="0">
                <a:solidFill>
                  <a:schemeClr val="tx1"/>
                </a:solidFill>
                <a:effectLst/>
                <a:latin typeface="+mn-lt"/>
                <a:ea typeface="+mn-ea"/>
                <a:cs typeface="+mn-cs"/>
              </a:rPr>
              <a:t>hạn chế</a:t>
            </a:r>
            <a:r>
              <a:rPr lang="en-US" sz="1200" kern="1200" baseline="0" smtClean="0">
                <a:solidFill>
                  <a:schemeClr val="tx1"/>
                </a:solidFill>
                <a:effectLst/>
                <a:latin typeface="+mn-lt"/>
                <a:ea typeface="+mn-ea"/>
                <a:cs typeface="+mn-cs"/>
              </a:rPr>
              <a:t> như:</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Mô hình triển khai phụ thuộc vào CA của Hyperledger Fabric và chứng thư số tự cấp. Nếu CA bị lỗi thì mọi hoạt động dịch vụ sẽ bị ngừng. Nếu bị tấn công thì sẽ ảnh hưởng đến toàn bộ hệ thống.</a:t>
            </a:r>
          </a:p>
          <a:p>
            <a:r>
              <a:rPr lang="en-US" sz="1200" kern="1200" smtClean="0">
                <a:solidFill>
                  <a:schemeClr val="tx1"/>
                </a:solidFill>
                <a:effectLst/>
                <a:latin typeface="+mn-lt"/>
                <a:ea typeface="+mn-ea"/>
                <a:cs typeface="+mn-cs"/>
              </a:rPr>
              <a:t>Ứng dụng web còn nhiều hạn chế, chỉ có tính năng đơn giản. </a:t>
            </a:r>
          </a:p>
          <a:p>
            <a:r>
              <a:rPr lang="en-US" sz="1200" kern="1200" smtClean="0">
                <a:solidFill>
                  <a:schemeClr val="tx1"/>
                </a:solidFill>
                <a:effectLst/>
                <a:latin typeface="+mn-lt"/>
                <a:ea typeface="+mn-ea"/>
                <a:cs typeface="+mn-cs"/>
              </a:rPr>
              <a:t>Do đó,</a:t>
            </a:r>
            <a:r>
              <a:rPr lang="en-US" sz="1200" kern="1200" baseline="0" smtClean="0">
                <a:solidFill>
                  <a:schemeClr val="tx1"/>
                </a:solidFill>
                <a:effectLst/>
                <a:latin typeface="+mn-lt"/>
                <a:ea typeface="+mn-ea"/>
                <a:cs typeface="+mn-cs"/>
              </a:rPr>
              <a:t> </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Đề tài sẽ tiếp tục tìm cách khắc phục các hạn chế được nêu ra; tìm hiểu thêm các ứng dụng của mạng blockchain Hyperledger Fabric; cải tiến ứng dụng web thuận tiện cho người sử dụng.</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22</a:t>
            </a:fld>
            <a:endParaRPr lang="en-US"/>
          </a:p>
        </p:txBody>
      </p:sp>
    </p:spTree>
    <p:extLst>
      <p:ext uri="{BB962C8B-B14F-4D97-AF65-F5344CB8AC3E}">
        <p14:creationId xmlns:p14="http://schemas.microsoft.com/office/powerpoint/2010/main" val="1595376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Em xin kết</a:t>
            </a:r>
            <a:r>
              <a:rPr lang="en-US" baseline="0" smtClean="0"/>
              <a:t> thúc nội dung báo cáo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Em xin chân thành cám ơn Thầy, Cô đã lắng nghe</a:t>
            </a:r>
          </a:p>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23</a:t>
            </a:fld>
            <a:endParaRPr lang="en-US"/>
          </a:p>
        </p:txBody>
      </p:sp>
    </p:spTree>
    <p:extLst>
      <p:ext uri="{BB962C8B-B14F-4D97-AF65-F5344CB8AC3E}">
        <p14:creationId xmlns:p14="http://schemas.microsoft.com/office/powerpoint/2010/main" val="173063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thứ nhất: Giới thiệu đề tài</a:t>
            </a:r>
          </a:p>
          <a:p>
            <a:r>
              <a:rPr lang="en-US" sz="1200" kern="1200" smtClean="0">
                <a:solidFill>
                  <a:schemeClr val="tx1"/>
                </a:solidFill>
                <a:effectLst/>
                <a:latin typeface="+mn-lt"/>
                <a:ea typeface="+mn-ea"/>
                <a:cs typeface="+mn-cs"/>
              </a:rPr>
              <a:t>Hệ thống quản lý văn bằng chứng chỉ (VBCC) nhằm giúp cho công việc quản lý các thông tin VBCC được thuận lợi và sẵn sàng cho người sử dụng.</a:t>
            </a:r>
          </a:p>
          <a:p>
            <a:r>
              <a:rPr lang="en-US" sz="1200" kern="1200" smtClean="0">
                <a:solidFill>
                  <a:schemeClr val="tx1"/>
                </a:solidFill>
                <a:effectLst/>
                <a:latin typeface="+mn-lt"/>
                <a:ea typeface="+mn-ea"/>
                <a:cs typeface="+mn-cs"/>
              </a:rPr>
              <a:t>Bởi vì, VBCC có tầm quan trọng trong thực tế cuộc sống, thể hiện trong một số trường hợp sau đây:</a:t>
            </a:r>
          </a:p>
          <a:p>
            <a:r>
              <a:rPr lang="en-US" sz="1200" kern="1200" smtClean="0">
                <a:solidFill>
                  <a:schemeClr val="tx1"/>
                </a:solidFill>
                <a:effectLst/>
                <a:latin typeface="+mn-lt"/>
                <a:ea typeface="+mn-ea"/>
                <a:cs typeface="+mn-cs"/>
              </a:rPr>
              <a:t>Mỗi đợt tuyển sinh, có qui định điều kiện văn bằng, chứng chỉ của thí sinh nộp kèm theo hồ sơ.</a:t>
            </a:r>
          </a:p>
          <a:p>
            <a:r>
              <a:rPr lang="en-US" sz="1200" kern="1200" smtClean="0">
                <a:solidFill>
                  <a:schemeClr val="tx1"/>
                </a:solidFill>
                <a:effectLst/>
                <a:latin typeface="+mn-lt"/>
                <a:ea typeface="+mn-ea"/>
                <a:cs typeface="+mn-cs"/>
              </a:rPr>
              <a:t>Ngoài ra, do VBCC do nhà nước quy định và có giá trị pháp lý lâu dài.</a:t>
            </a:r>
          </a:p>
        </p:txBody>
      </p:sp>
      <p:sp>
        <p:nvSpPr>
          <p:cNvPr id="4" name="Slide Number Placeholder 3"/>
          <p:cNvSpPr>
            <a:spLocks noGrp="1"/>
          </p:cNvSpPr>
          <p:nvPr>
            <p:ph type="sldNum" sz="quarter" idx="5"/>
          </p:nvPr>
        </p:nvSpPr>
        <p:spPr/>
        <p:txBody>
          <a:bodyPr/>
          <a:lstStyle/>
          <a:p>
            <a:fld id="{BE54CF48-6C8B-4082-8EED-B8A86AE41344}" type="slidenum">
              <a:rPr lang="en-US" smtClean="0"/>
              <a:t>3</a:t>
            </a:fld>
            <a:endParaRPr lang="en-US"/>
          </a:p>
        </p:txBody>
      </p:sp>
    </p:spTree>
    <p:extLst>
      <p:ext uri="{BB962C8B-B14F-4D97-AF65-F5344CB8AC3E}">
        <p14:creationId xmlns:p14="http://schemas.microsoft.com/office/powerpoint/2010/main" val="3797128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nghệ blockchain là một xu hướng công nghệ được nghiên cứu và ứng dụng trong nhiều ngành nghề, lĩnh vực: y tế, giáo dục, vận tải, tài chính,…</a:t>
            </a:r>
          </a:p>
          <a:p>
            <a:r>
              <a:rPr lang="en-US" sz="1200" kern="1200" smtClean="0">
                <a:solidFill>
                  <a:schemeClr val="tx1"/>
                </a:solidFill>
                <a:effectLst/>
                <a:latin typeface="+mn-lt"/>
                <a:ea typeface="+mn-ea"/>
                <a:cs typeface="+mn-cs"/>
              </a:rPr>
              <a:t>Trong lĩnh vực giáo dục, nhiều nước trên thế giới và Việt Nam, công nghệ blockchain được ứng dụng làm cơ sở dữ liệu bảo mật trong việc lưu trữ thông tin bằng cấp của sinh viên và thông tin quá trình đào tạo nhằm đảm bảo tính an toàn, tin cậy và bền vững theo thời gian.</a:t>
            </a:r>
          </a:p>
        </p:txBody>
      </p:sp>
      <p:sp>
        <p:nvSpPr>
          <p:cNvPr id="4" name="Slide Number Placeholder 3"/>
          <p:cNvSpPr>
            <a:spLocks noGrp="1"/>
          </p:cNvSpPr>
          <p:nvPr>
            <p:ph type="sldNum" sz="quarter" idx="10"/>
          </p:nvPr>
        </p:nvSpPr>
        <p:spPr/>
        <p:txBody>
          <a:bodyPr/>
          <a:lstStyle/>
          <a:p>
            <a:fld id="{BE54CF48-6C8B-4082-8EED-B8A86AE41344}" type="slidenum">
              <a:rPr lang="en-US" smtClean="0"/>
              <a:t>4</a:t>
            </a:fld>
            <a:endParaRPr lang="en-US"/>
          </a:p>
        </p:txBody>
      </p:sp>
    </p:spTree>
    <p:extLst>
      <p:ext uri="{BB962C8B-B14F-4D97-AF65-F5344CB8AC3E}">
        <p14:creationId xmlns:p14="http://schemas.microsoft.com/office/powerpoint/2010/main" val="2924144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Đề tài xây dựng hệ thống quản lý VBCC sử dụng công nghệ blockchain, gồm có 2 phần</a:t>
            </a:r>
          </a:p>
          <a:p>
            <a:r>
              <a:rPr lang="en-US" sz="1200" kern="1200" smtClean="0">
                <a:solidFill>
                  <a:schemeClr val="tx1"/>
                </a:solidFill>
                <a:effectLst/>
                <a:latin typeface="+mn-lt"/>
                <a:ea typeface="+mn-ea"/>
                <a:cs typeface="+mn-cs"/>
              </a:rPr>
              <a:t>Phần</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1. Xây dựng ứng dụng web tương tác với người dùng và mạng blockchain: tiện ích IBM blockchain để làm môi trường thử nghiệm.</a:t>
            </a:r>
          </a:p>
          <a:p>
            <a:r>
              <a:rPr lang="en-US" sz="1200" kern="1200" smtClean="0">
                <a:solidFill>
                  <a:schemeClr val="tx1"/>
                </a:solidFill>
                <a:effectLst/>
                <a:latin typeface="+mn-lt"/>
                <a:ea typeface="+mn-ea"/>
                <a:cs typeface="+mn-cs"/>
              </a:rPr>
              <a:t>Phần 2. Triển khai mạng blockchain riêng tư (Hyperledger Fabric) để lưu trữ thông tin VBCC, nhằm số hóa quy trình cấp và xác minh thông tin VBCC.</a:t>
            </a:r>
          </a:p>
          <a:p>
            <a:endParaRPr lang="en-US"/>
          </a:p>
        </p:txBody>
      </p:sp>
      <p:sp>
        <p:nvSpPr>
          <p:cNvPr id="4" name="Slide Number Placeholder 3"/>
          <p:cNvSpPr>
            <a:spLocks noGrp="1"/>
          </p:cNvSpPr>
          <p:nvPr>
            <p:ph type="sldNum" sz="quarter" idx="5"/>
          </p:nvPr>
        </p:nvSpPr>
        <p:spPr/>
        <p:txBody>
          <a:bodyPr/>
          <a:lstStyle/>
          <a:p>
            <a:fld id="{BE54CF48-6C8B-4082-8EED-B8A86AE41344}" type="slidenum">
              <a:rPr lang="en-US" smtClean="0"/>
              <a:t>5</a:t>
            </a:fld>
            <a:endParaRPr lang="en-US"/>
          </a:p>
        </p:txBody>
      </p:sp>
    </p:spTree>
    <p:extLst>
      <p:ext uri="{BB962C8B-B14F-4D97-AF65-F5344CB8AC3E}">
        <p14:creationId xmlns:p14="http://schemas.microsoft.com/office/powerpoint/2010/main" val="202094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thứ 2 Cơ sở khoa học của đề tài</a:t>
            </a:r>
          </a:p>
          <a:p>
            <a:r>
              <a:rPr lang="en-US" sz="1200" kern="1200" smtClean="0">
                <a:solidFill>
                  <a:schemeClr val="tx1"/>
                </a:solidFill>
                <a:effectLst/>
                <a:latin typeface="+mn-lt"/>
                <a:ea typeface="+mn-ea"/>
                <a:cs typeface="+mn-cs"/>
              </a:rPr>
              <a:t>Cơ sở lý thuyết:</a:t>
            </a:r>
          </a:p>
          <a:p>
            <a:r>
              <a:rPr lang="en-US" sz="1200" kern="1200" smtClean="0">
                <a:solidFill>
                  <a:schemeClr val="tx1"/>
                </a:solidFill>
                <a:effectLst/>
                <a:latin typeface="+mn-lt"/>
                <a:ea typeface="+mn-ea"/>
                <a:cs typeface="+mn-cs"/>
              </a:rPr>
              <a:t>Hệ thống quản lý VBCC được thực hiện qua các bước sau: </a:t>
            </a:r>
          </a:p>
          <a:p>
            <a:r>
              <a:rPr lang="en-US" sz="1200" kern="1200" smtClean="0">
                <a:solidFill>
                  <a:schemeClr val="tx1"/>
                </a:solidFill>
                <a:effectLst/>
                <a:latin typeface="+mn-lt"/>
                <a:ea typeface="+mn-ea"/>
                <a:cs typeface="+mn-cs"/>
              </a:rPr>
              <a:t>1. Tìm hiểu hồ sơ, nghiệp vụ quản lý VBCC: cấp VBCC, cập nhật thông tin sổ gốc, xác minh thông tin VBCC. </a:t>
            </a:r>
          </a:p>
          <a:p>
            <a:r>
              <a:rPr lang="en-US" sz="1200" kern="1200" smtClean="0">
                <a:solidFill>
                  <a:schemeClr val="tx1"/>
                </a:solidFill>
                <a:effectLst/>
                <a:latin typeface="+mn-lt"/>
                <a:ea typeface="+mn-ea"/>
                <a:cs typeface="+mn-cs"/>
              </a:rPr>
              <a:t>2. Khảo sát một số công nghệ blockchain phổ biến: Bitcoin, Hyperledger Fabric và những đặc tính lưu trữ dữ liệu phân</a:t>
            </a:r>
            <a:r>
              <a:rPr lang="en-US" sz="1200" kern="1200" baseline="0" smtClean="0">
                <a:solidFill>
                  <a:schemeClr val="tx1"/>
                </a:solidFill>
                <a:effectLst/>
                <a:latin typeface="+mn-lt"/>
                <a:ea typeface="+mn-ea"/>
                <a:cs typeface="+mn-cs"/>
              </a:rPr>
              <a:t> tán</a:t>
            </a:r>
            <a:r>
              <a:rPr lang="en-US" sz="1200" kern="1200" smtClean="0">
                <a:solidFill>
                  <a:schemeClr val="tx1"/>
                </a:solidFill>
                <a:effectLst/>
                <a:latin typeface="+mn-lt"/>
                <a:ea typeface="+mn-ea"/>
                <a:cs typeface="+mn-cs"/>
              </a:rPr>
              <a:t>, minh bạch, an toàn nhờ vào ứng dụng của mật mã khóa công khai, hàm băm dữ liệu.</a:t>
            </a:r>
          </a:p>
          <a:p>
            <a:r>
              <a:rPr lang="en-US" sz="1200" kern="1200" smtClean="0">
                <a:solidFill>
                  <a:schemeClr val="tx1"/>
                </a:solidFill>
                <a:effectLst/>
                <a:latin typeface="+mn-lt"/>
                <a:ea typeface="+mn-ea"/>
                <a:cs typeface="+mn-cs"/>
              </a:rPr>
              <a:t>3. Trong những công</a:t>
            </a:r>
            <a:r>
              <a:rPr lang="en-US" sz="1200" kern="1200" baseline="0" smtClean="0">
                <a:solidFill>
                  <a:schemeClr val="tx1"/>
                </a:solidFill>
                <a:effectLst/>
                <a:latin typeface="+mn-lt"/>
                <a:ea typeface="+mn-ea"/>
                <a:cs typeface="+mn-cs"/>
              </a:rPr>
              <a:t> nghệ</a:t>
            </a:r>
            <a:r>
              <a:rPr lang="en-US" sz="1200" kern="1200" smtClean="0">
                <a:solidFill>
                  <a:schemeClr val="tx1"/>
                </a:solidFill>
                <a:effectLst/>
                <a:latin typeface="+mn-lt"/>
                <a:ea typeface="+mn-ea"/>
                <a:cs typeface="+mn-cs"/>
              </a:rPr>
              <a:t> Blockchain được khảo</a:t>
            </a:r>
            <a:r>
              <a:rPr lang="en-US" sz="1200" kern="1200" baseline="0" smtClean="0">
                <a:solidFill>
                  <a:schemeClr val="tx1"/>
                </a:solidFill>
                <a:effectLst/>
                <a:latin typeface="+mn-lt"/>
                <a:ea typeface="+mn-ea"/>
                <a:cs typeface="+mn-cs"/>
              </a:rPr>
              <a:t> sát</a:t>
            </a:r>
            <a:r>
              <a:rPr lang="en-US" sz="1200" kern="1200" smtClean="0">
                <a:solidFill>
                  <a:schemeClr val="tx1"/>
                </a:solidFill>
                <a:effectLst/>
                <a:latin typeface="+mn-lt"/>
                <a:ea typeface="+mn-ea"/>
                <a:cs typeface="+mn-cs"/>
              </a:rPr>
              <a:t>, </a:t>
            </a:r>
            <a:r>
              <a:rPr lang="en-US" sz="1200" smtClean="0"/>
              <a:t>Blockchain riêng tư phù hợp để triển khai trong quản lý VBCC vì có thể kiểm soát phép truy cập cho người dùng.</a:t>
            </a:r>
          </a:p>
        </p:txBody>
      </p:sp>
      <p:sp>
        <p:nvSpPr>
          <p:cNvPr id="4" name="Slide Number Placeholder 3"/>
          <p:cNvSpPr>
            <a:spLocks noGrp="1"/>
          </p:cNvSpPr>
          <p:nvPr>
            <p:ph type="sldNum" sz="quarter" idx="5"/>
          </p:nvPr>
        </p:nvSpPr>
        <p:spPr/>
        <p:txBody>
          <a:bodyPr/>
          <a:lstStyle/>
          <a:p>
            <a:fld id="{6FB5670C-BF9F-4EF4-94A5-8CC70CC45FC8}" type="slidenum">
              <a:rPr lang="en-US" smtClean="0"/>
              <a:t>6</a:t>
            </a:fld>
            <a:endParaRPr lang="en-US"/>
          </a:p>
        </p:txBody>
      </p:sp>
    </p:spTree>
    <p:extLst>
      <p:ext uri="{BB962C8B-B14F-4D97-AF65-F5344CB8AC3E}">
        <p14:creationId xmlns:p14="http://schemas.microsoft.com/office/powerpoint/2010/main" val="2066045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Về</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Cơ sở thực tiễn</a:t>
            </a:r>
          </a:p>
          <a:p>
            <a:r>
              <a:rPr lang="en-US" sz="1200" kern="1200" smtClean="0">
                <a:solidFill>
                  <a:schemeClr val="tx1"/>
                </a:solidFill>
                <a:effectLst/>
                <a:latin typeface="+mn-lt"/>
                <a:ea typeface="+mn-ea"/>
                <a:cs typeface="+mn-cs"/>
              </a:rPr>
              <a:t>Hiện</a:t>
            </a:r>
            <a:r>
              <a:rPr lang="en-US" sz="1200" kern="1200" baseline="0" smtClean="0">
                <a:solidFill>
                  <a:schemeClr val="tx1"/>
                </a:solidFill>
                <a:effectLst/>
                <a:latin typeface="+mn-lt"/>
                <a:ea typeface="+mn-ea"/>
                <a:cs typeface="+mn-cs"/>
              </a:rPr>
              <a:t> nay có </a:t>
            </a:r>
            <a:r>
              <a:rPr lang="en-US" sz="1200" kern="1200" smtClean="0">
                <a:solidFill>
                  <a:schemeClr val="tx1"/>
                </a:solidFill>
                <a:effectLst/>
                <a:latin typeface="+mn-lt"/>
                <a:ea typeface="+mn-ea"/>
                <a:cs typeface="+mn-cs"/>
              </a:rPr>
              <a:t>nhiều nghiên cứu và ứng dụng công nghệ blockchain như hệ thống dữ liệu văn bằng thuộc Bộ giáo dục và Đào tạo, Cổng thông tin xác thực VBCC của các trường Đại học, …</a:t>
            </a:r>
          </a:p>
          <a:p>
            <a:r>
              <a:rPr lang="en-US" sz="1200" kern="1200" smtClean="0">
                <a:solidFill>
                  <a:schemeClr val="tx1"/>
                </a:solidFill>
                <a:effectLst/>
                <a:latin typeface="+mn-lt"/>
                <a:ea typeface="+mn-ea"/>
                <a:cs typeface="+mn-cs"/>
              </a:rPr>
              <a:t>Đề tài có ý nghĩa thực tiễn đó là tìm hiểu một số đặc tính an toàn bảo mật của công nghệ blockchain và ứng dụng công nghệ này để số hóa thông tin VBCC.</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7</a:t>
            </a:fld>
            <a:endParaRPr lang="en-US"/>
          </a:p>
        </p:txBody>
      </p:sp>
    </p:spTree>
    <p:extLst>
      <p:ext uri="{BB962C8B-B14F-4D97-AF65-F5344CB8AC3E}">
        <p14:creationId xmlns:p14="http://schemas.microsoft.com/office/powerpoint/2010/main" val="245555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Nội dung thứ 3: Phương pháp thực hiện</a:t>
            </a:r>
          </a:p>
          <a:p>
            <a:r>
              <a:rPr lang="en-US" sz="1200" kern="1200" smtClean="0">
                <a:solidFill>
                  <a:schemeClr val="tx1"/>
                </a:solidFill>
                <a:effectLst/>
                <a:latin typeface="+mn-lt"/>
                <a:ea typeface="+mn-ea"/>
                <a:cs typeface="+mn-cs"/>
              </a:rPr>
              <a:t>Đặt vấn đề</a:t>
            </a:r>
          </a:p>
          <a:p>
            <a:r>
              <a:rPr lang="en-US" sz="1200" kern="1200" smtClean="0">
                <a:solidFill>
                  <a:schemeClr val="tx1"/>
                </a:solidFill>
                <a:effectLst/>
                <a:latin typeface="+mn-lt"/>
                <a:ea typeface="+mn-ea"/>
                <a:cs typeface="+mn-cs"/>
              </a:rPr>
              <a:t>Việc quản lý VBCC hiện nay có nhiều hồ sơ và quy trình: bàn giao, in ấn, trình ký, đóng dấu, rà soát thông tin, lập sổ gốc cấp VBCC, xác minh VBCC.</a:t>
            </a:r>
          </a:p>
          <a:p>
            <a:r>
              <a:rPr lang="en-US" sz="1200" kern="1200" smtClean="0">
                <a:solidFill>
                  <a:schemeClr val="tx1"/>
                </a:solidFill>
                <a:effectLst/>
                <a:latin typeface="+mn-lt"/>
                <a:ea typeface="+mn-ea"/>
                <a:cs typeface="+mn-cs"/>
              </a:rPr>
              <a:t>Chẳng hạn như VBCC phát cho sinh viên phải được in thông tin, ký tên, đóng dấu của Trường cấo. Thông tin VBCC gồm có: số hiệu, số vào sổ gốc, họ tên sinh viên, ngày sinh, giới tính, nơi sinh, điểm, ngày cấp, nên dễ sai sót và ảnh hưởng đến chất lượng hiệu quả công việc.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Với</a:t>
            </a:r>
            <a:r>
              <a:rPr lang="en-US" sz="1200" kern="1200" baseline="0" smtClean="0">
                <a:solidFill>
                  <a:schemeClr val="tx1"/>
                </a:solidFill>
                <a:effectLst/>
                <a:latin typeface="+mn-lt"/>
                <a:ea typeface="+mn-ea"/>
                <a:cs typeface="+mn-cs"/>
              </a:rPr>
              <a:t> vấn đề trên đã đặt ra n</a:t>
            </a:r>
            <a:r>
              <a:rPr lang="en-US" sz="1200" kern="1200" smtClean="0">
                <a:solidFill>
                  <a:schemeClr val="tx1"/>
                </a:solidFill>
                <a:effectLst/>
                <a:latin typeface="+mn-lt"/>
                <a:ea typeface="+mn-ea"/>
                <a:cs typeface="+mn-cs"/>
              </a:rPr>
              <a:t>hu cầu</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cải tiến trong quản lý thông tin VBCC và số hóa các quy trình cấp VBCC.  </a:t>
            </a:r>
          </a:p>
          <a:p>
            <a:endParaRPr lang="en-US"/>
          </a:p>
        </p:txBody>
      </p:sp>
      <p:sp>
        <p:nvSpPr>
          <p:cNvPr id="4" name="Slide Number Placeholder 3"/>
          <p:cNvSpPr>
            <a:spLocks noGrp="1"/>
          </p:cNvSpPr>
          <p:nvPr>
            <p:ph type="sldNum" sz="quarter" idx="5"/>
          </p:nvPr>
        </p:nvSpPr>
        <p:spPr/>
        <p:txBody>
          <a:bodyPr/>
          <a:lstStyle/>
          <a:p>
            <a:fld id="{6FB5670C-BF9F-4EF4-94A5-8CC70CC45FC8}" type="slidenum">
              <a:rPr lang="en-US" smtClean="0"/>
              <a:t>8</a:t>
            </a:fld>
            <a:endParaRPr lang="en-US"/>
          </a:p>
        </p:txBody>
      </p:sp>
    </p:spTree>
    <p:extLst>
      <p:ext uri="{BB962C8B-B14F-4D97-AF65-F5344CB8AC3E}">
        <p14:creationId xmlns:p14="http://schemas.microsoft.com/office/powerpoint/2010/main" val="415236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Mô hình tổng quan</a:t>
            </a:r>
          </a:p>
          <a:p>
            <a:r>
              <a:rPr lang="en-US" sz="1200" kern="1200" smtClean="0">
                <a:solidFill>
                  <a:schemeClr val="tx1"/>
                </a:solidFill>
                <a:effectLst/>
                <a:latin typeface="+mn-lt"/>
                <a:ea typeface="+mn-ea"/>
                <a:cs typeface="+mn-cs"/>
              </a:rPr>
              <a:t>Đề tài tham khảo mô hình tương tự với vấn đề đặt ra.</a:t>
            </a:r>
          </a:p>
          <a:p>
            <a:r>
              <a:rPr lang="en-US" sz="1200" kern="1200" smtClean="0">
                <a:solidFill>
                  <a:schemeClr val="tx1"/>
                </a:solidFill>
                <a:effectLst/>
                <a:latin typeface="+mn-lt"/>
                <a:ea typeface="+mn-ea"/>
                <a:cs typeface="+mn-cs"/>
              </a:rPr>
              <a:t>Trong mô hình, Nhà trường, sinh viên là 2 đối tượng thuộc hệ thống.</a:t>
            </a:r>
          </a:p>
          <a:p>
            <a:r>
              <a:rPr lang="en-US" sz="1200" kern="1200" smtClean="0">
                <a:solidFill>
                  <a:schemeClr val="tx1"/>
                </a:solidFill>
                <a:effectLst/>
                <a:latin typeface="+mn-lt"/>
                <a:ea typeface="+mn-ea"/>
                <a:cs typeface="+mn-cs"/>
              </a:rPr>
              <a:t>Nhà trường cấp VBCC cho sinh viên bằng cách gửi thông tin giao dịch vào mạng Blockchain.</a:t>
            </a:r>
          </a:p>
          <a:p>
            <a:r>
              <a:rPr lang="en-US" sz="1200" kern="1200" smtClean="0">
                <a:solidFill>
                  <a:schemeClr val="tx1"/>
                </a:solidFill>
                <a:effectLst/>
                <a:latin typeface="+mn-lt"/>
                <a:ea typeface="+mn-ea"/>
                <a:cs typeface="+mn-cs"/>
              </a:rPr>
              <a:t>Mạng block chain có các nút xác thực, xử lý các giao dịch, những giao dịch hợp lệ sẽ được ghi vào sổ cái có đặc tính bền vững, chống sửa đổi.</a:t>
            </a:r>
          </a:p>
          <a:p>
            <a:r>
              <a:rPr lang="en-US" sz="1200" kern="1200" smtClean="0">
                <a:solidFill>
                  <a:schemeClr val="tx1"/>
                </a:solidFill>
                <a:effectLst/>
                <a:latin typeface="+mn-lt"/>
                <a:ea typeface="+mn-ea"/>
                <a:cs typeface="+mn-cs"/>
              </a:rPr>
              <a:t>Sinh viên nhận được VBCC của Trường cấp, để xác minh VBCC thì chỉ cần gửi thông tin VBCC cho Đơn vị xác minh.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Đơn vị xác minh nhận thông tin VBCC được chia sẻ từ sinh viên, nếu thông tin bị sửa đổi thì kết</a:t>
            </a:r>
            <a:r>
              <a:rPr lang="en-US" sz="1200" kern="1200" baseline="0" smtClean="0">
                <a:solidFill>
                  <a:schemeClr val="tx1"/>
                </a:solidFill>
                <a:effectLst/>
                <a:latin typeface="+mn-lt"/>
                <a:ea typeface="+mn-ea"/>
                <a:cs typeface="+mn-cs"/>
              </a:rPr>
              <a:t> quả </a:t>
            </a:r>
            <a:r>
              <a:rPr lang="en-US" sz="1200" kern="1200" smtClean="0">
                <a:solidFill>
                  <a:schemeClr val="tx1"/>
                </a:solidFill>
                <a:effectLst/>
                <a:latin typeface="+mn-lt"/>
                <a:ea typeface="+mn-ea"/>
                <a:cs typeface="+mn-cs"/>
              </a:rPr>
              <a:t>xác thực sẽ không hợp lệ nhờ cơ chế băm dữ liệu trong Blockchain.</a:t>
            </a:r>
          </a:p>
          <a:p>
            <a:endParaRPr lang="en-US"/>
          </a:p>
        </p:txBody>
      </p:sp>
      <p:sp>
        <p:nvSpPr>
          <p:cNvPr id="4" name="Slide Number Placeholder 3"/>
          <p:cNvSpPr>
            <a:spLocks noGrp="1"/>
          </p:cNvSpPr>
          <p:nvPr>
            <p:ph type="sldNum" sz="quarter" idx="10"/>
          </p:nvPr>
        </p:nvSpPr>
        <p:spPr/>
        <p:txBody>
          <a:bodyPr/>
          <a:lstStyle/>
          <a:p>
            <a:fld id="{BE54CF48-6C8B-4082-8EED-B8A86AE41344}" type="slidenum">
              <a:rPr lang="en-US" smtClean="0"/>
              <a:t>9</a:t>
            </a:fld>
            <a:endParaRPr lang="en-US"/>
          </a:p>
        </p:txBody>
      </p:sp>
    </p:spTree>
    <p:extLst>
      <p:ext uri="{BB962C8B-B14F-4D97-AF65-F5344CB8AC3E}">
        <p14:creationId xmlns:p14="http://schemas.microsoft.com/office/powerpoint/2010/main" val="203056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lvl1pPr>
              <a:defRPr lang="en-US" dirty="0">
                <a:latin typeface="+mn-lt"/>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0" indent="0" algn="l" rtl="0" fontAlgn="base">
        <a:spcBef>
          <a:spcPct val="20000"/>
        </a:spcBef>
        <a:spcAft>
          <a:spcPct val="0"/>
        </a:spcAft>
        <a:buNone/>
        <a:tabLst/>
        <a:defRPr sz="2900" kern="1200">
          <a:solidFill>
            <a:schemeClr val="tx1"/>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719138" y="609600"/>
            <a:ext cx="7772400" cy="1470025"/>
          </a:xfrm>
        </p:spPr>
        <p:txBody>
          <a:bodyPr/>
          <a:lstStyle/>
          <a:p>
            <a:pPr algn="ctr"/>
            <a:r>
              <a:rPr lang="en-US">
                <a:solidFill>
                  <a:srgbClr val="FF0000"/>
                </a:solidFill>
              </a:rPr>
              <a:t>BÁO CÁO LUẬN VĂN THẠC SĨ</a:t>
            </a:r>
            <a:endParaRPr lang="en-US" altLang="en-US">
              <a:solidFill>
                <a:srgbClr val="FF0000"/>
              </a:solidFill>
            </a:endParaRP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181363" y="1808875"/>
            <a:ext cx="7119938" cy="1752600"/>
          </a:xfrm>
        </p:spPr>
        <p:txBody>
          <a:bodyPr/>
          <a:lstStyle/>
          <a:p>
            <a:pPr>
              <a:lnSpc>
                <a:spcPct val="110000"/>
              </a:lnSpc>
            </a:pPr>
            <a:r>
              <a:rPr lang="en-US" sz="2400"/>
              <a:t>ĐỀ TÀI</a:t>
            </a:r>
          </a:p>
          <a:p>
            <a:pPr>
              <a:lnSpc>
                <a:spcPct val="110000"/>
              </a:lnSpc>
            </a:pPr>
            <a:r>
              <a:rPr lang="vi-VN" sz="2400" b="1"/>
              <a:t>XÂY DỰNG HỆ THỐNG </a:t>
            </a:r>
            <a:r>
              <a:rPr lang="en-US" sz="2400" b="1" err="1">
                <a:latin typeface="Arial" panose="020B0604020202020204" pitchFamily="34" charset="0"/>
                <a:cs typeface="Arial" panose="020B0604020202020204" pitchFamily="34" charset="0"/>
              </a:rPr>
              <a:t>QUẢN</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LÝ</a:t>
            </a:r>
            <a:r>
              <a:rPr lang="en-US" sz="2400" b="1">
                <a:latin typeface="Arial" panose="020B0604020202020204" pitchFamily="34" charset="0"/>
                <a:cs typeface="Arial" panose="020B0604020202020204" pitchFamily="34" charset="0"/>
              </a:rPr>
              <a:t> VĂN </a:t>
            </a:r>
            <a:r>
              <a:rPr lang="en-US" sz="2400" b="1" err="1">
                <a:latin typeface="Arial" panose="020B0604020202020204" pitchFamily="34" charset="0"/>
                <a:cs typeface="Arial" panose="020B0604020202020204" pitchFamily="34" charset="0"/>
              </a:rPr>
              <a:t>BẰNG</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CHỨNG</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CHỈ</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SỬ</a:t>
            </a:r>
            <a:r>
              <a:rPr lang="en-US" sz="2400" b="1">
                <a:latin typeface="Arial" panose="020B0604020202020204" pitchFamily="34" charset="0"/>
                <a:cs typeface="Arial" panose="020B0604020202020204" pitchFamily="34" charset="0"/>
              </a:rPr>
              <a:t> </a:t>
            </a:r>
            <a:r>
              <a:rPr lang="en-US" sz="2400" b="1" err="1">
                <a:latin typeface="Arial" panose="020B0604020202020204" pitchFamily="34" charset="0"/>
                <a:cs typeface="Arial" panose="020B0604020202020204" pitchFamily="34" charset="0"/>
              </a:rPr>
              <a:t>DỤNG</a:t>
            </a:r>
            <a:r>
              <a:rPr lang="en-US" sz="2400" b="1">
                <a:latin typeface="Arial" panose="020B0604020202020204" pitchFamily="34" charset="0"/>
                <a:cs typeface="Arial" panose="020B0604020202020204" pitchFamily="34" charset="0"/>
              </a:rPr>
              <a:t> CÔNG </a:t>
            </a:r>
            <a:r>
              <a:rPr lang="en-US" sz="2400" b="1" err="1">
                <a:latin typeface="Arial" panose="020B0604020202020204" pitchFamily="34" charset="0"/>
                <a:cs typeface="Arial" panose="020B0604020202020204" pitchFamily="34" charset="0"/>
              </a:rPr>
              <a:t>NGHỆ</a:t>
            </a:r>
            <a:r>
              <a:rPr lang="en-US" sz="2400" b="1">
                <a:latin typeface="Arial" panose="020B0604020202020204" pitchFamily="34" charset="0"/>
                <a:cs typeface="Arial" panose="020B0604020202020204" pitchFamily="34" charset="0"/>
              </a:rPr>
              <a:t> BLOCKCHAIN</a:t>
            </a:r>
          </a:p>
          <a:p>
            <a:endParaRPr lang="en-US" altLang="en-US"/>
          </a:p>
        </p:txBody>
      </p:sp>
      <p:sp>
        <p:nvSpPr>
          <p:cNvPr id="5" name="Text Box 16">
            <a:extLst>
              <a:ext uri="{FF2B5EF4-FFF2-40B4-BE49-F238E27FC236}">
                <a16:creationId xmlns:a16="http://schemas.microsoft.com/office/drawing/2014/main" id="{3D4D8814-71CB-43DD-AC52-E8317842909F}"/>
              </a:ext>
            </a:extLst>
          </p:cNvPr>
          <p:cNvSpPr txBox="1">
            <a:spLocks noChangeArrowheads="1"/>
          </p:cNvSpPr>
          <p:nvPr/>
        </p:nvSpPr>
        <p:spPr bwMode="auto">
          <a:xfrm>
            <a:off x="5867400" y="4096509"/>
            <a:ext cx="2982913" cy="646331"/>
          </a:xfrm>
          <a:prstGeom prst="rect">
            <a:avLst/>
          </a:prstGeom>
          <a:noFill/>
          <a:ln w="9525" algn="ctr">
            <a:noFill/>
            <a:miter lim="800000"/>
            <a:headEnd/>
            <a:tailEnd/>
          </a:ln>
        </p:spPr>
        <p:txBody>
          <a:bodyPr wrap="square">
            <a:spAutoFit/>
          </a:bodyPr>
          <a:lstStyle/>
          <a:p>
            <a:pPr eaLnBrk="0" hangingPunct="0">
              <a:spcBef>
                <a:spcPct val="50000"/>
              </a:spcBef>
              <a:spcAft>
                <a:spcPct val="40000"/>
              </a:spcAft>
            </a:pPr>
            <a:r>
              <a:rPr lang="en-US" b="1">
                <a:latin typeface="+mj-lt"/>
                <a:ea typeface="+mj-ea"/>
                <a:cs typeface="+mj-cs"/>
              </a:rPr>
              <a:t> GVHD: TS. Nguyễn Văn </a:t>
            </a:r>
            <a:r>
              <a:rPr lang="en-US" b="1" err="1">
                <a:latin typeface="+mj-lt"/>
                <a:ea typeface="+mj-ea"/>
                <a:cs typeface="+mj-cs"/>
              </a:rPr>
              <a:t>Hòa</a:t>
            </a:r>
            <a:r>
              <a:rPr lang="en-US">
                <a:solidFill>
                  <a:srgbClr val="0000CC"/>
                </a:solidFill>
                <a:latin typeface="Times New Roman" pitchFamily="18" charset="0"/>
              </a:rPr>
              <a:t>			</a:t>
            </a:r>
          </a:p>
        </p:txBody>
      </p:sp>
      <p:sp>
        <p:nvSpPr>
          <p:cNvPr id="6" name="Text Box 16">
            <a:extLst>
              <a:ext uri="{FF2B5EF4-FFF2-40B4-BE49-F238E27FC236}">
                <a16:creationId xmlns:a16="http://schemas.microsoft.com/office/drawing/2014/main" id="{EAE66DB6-1D57-42A2-A372-1E476C97C8C9}"/>
              </a:ext>
            </a:extLst>
          </p:cNvPr>
          <p:cNvSpPr txBox="1">
            <a:spLocks noChangeArrowheads="1"/>
          </p:cNvSpPr>
          <p:nvPr/>
        </p:nvSpPr>
        <p:spPr bwMode="auto">
          <a:xfrm>
            <a:off x="971833" y="4099582"/>
            <a:ext cx="3752567" cy="646331"/>
          </a:xfrm>
          <a:prstGeom prst="rect">
            <a:avLst/>
          </a:prstGeom>
          <a:noFill/>
          <a:ln w="9525" algn="ctr">
            <a:noFill/>
            <a:miter lim="800000"/>
            <a:headEnd/>
            <a:tailEnd/>
          </a:ln>
        </p:spPr>
        <p:txBody>
          <a:bodyPr wrap="square">
            <a:spAutoFit/>
          </a:bodyPr>
          <a:lstStyle/>
          <a:p>
            <a:pPr eaLnBrk="0" hangingPunct="0">
              <a:spcBef>
                <a:spcPct val="50000"/>
              </a:spcBef>
              <a:spcAft>
                <a:spcPct val="40000"/>
              </a:spcAft>
            </a:pPr>
            <a:r>
              <a:rPr lang="en-US" b="1" err="1">
                <a:latin typeface="+mj-lt"/>
                <a:ea typeface="+mj-ea"/>
                <a:cs typeface="+mj-cs"/>
              </a:rPr>
              <a:t>Học</a:t>
            </a:r>
            <a:r>
              <a:rPr lang="en-US" b="1">
                <a:latin typeface="+mj-lt"/>
                <a:ea typeface="+mj-ea"/>
                <a:cs typeface="+mj-cs"/>
              </a:rPr>
              <a:t> </a:t>
            </a:r>
            <a:r>
              <a:rPr lang="en-US" b="1" err="1">
                <a:latin typeface="+mj-lt"/>
                <a:ea typeface="+mj-ea"/>
                <a:cs typeface="+mj-cs"/>
              </a:rPr>
              <a:t>viên</a:t>
            </a:r>
            <a:r>
              <a:rPr lang="en-US" b="1">
                <a:latin typeface="+mj-lt"/>
                <a:ea typeface="+mj-ea"/>
                <a:cs typeface="+mj-cs"/>
              </a:rPr>
              <a:t>: Dương Tuấn Dũng </a:t>
            </a:r>
            <a:br>
              <a:rPr lang="en-US" b="1">
                <a:latin typeface="+mj-lt"/>
                <a:ea typeface="+mj-ea"/>
                <a:cs typeface="+mj-cs"/>
              </a:rPr>
            </a:br>
            <a:r>
              <a:rPr lang="en-US" b="1">
                <a:latin typeface="+mj-lt"/>
                <a:ea typeface="+mj-ea"/>
                <a:cs typeface="+mj-cs"/>
              </a:rPr>
              <a:t>MSSV: M3718005</a:t>
            </a:r>
            <a:r>
              <a:rPr lang="en-US">
                <a:solidFill>
                  <a:srgbClr val="0000CC"/>
                </a:solidFill>
                <a:latin typeface="Times New Roman" pitchFamily="18" charset="0"/>
              </a:rPr>
              <a:t>		</a:t>
            </a:r>
          </a:p>
        </p:txBody>
      </p:sp>
      <p:sp>
        <p:nvSpPr>
          <p:cNvPr id="2" name="Slide Number Placeholder 1"/>
          <p:cNvSpPr>
            <a:spLocks noGrp="1"/>
          </p:cNvSpPr>
          <p:nvPr>
            <p:ph type="sldNum" sz="quarter" idx="4"/>
          </p:nvPr>
        </p:nvSpPr>
        <p:spPr/>
        <p:txBody>
          <a:bodyPr/>
          <a:lstStyle/>
          <a:p>
            <a:fld id="{A15EAB53-327E-4220-A7C8-79A6407182B7}" type="slidenum">
              <a:rPr lang="en-US" altLang="en-US" smtClean="0"/>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sz="3200" b="1"/>
              <a:t>3.3 M</a:t>
            </a:r>
            <a:r>
              <a:rPr lang="en-US" sz="3200" b="1" smtClean="0"/>
              <a:t>ô </a:t>
            </a:r>
            <a:r>
              <a:rPr lang="en-US" sz="3200" b="1" err="1"/>
              <a:t>hình</a:t>
            </a:r>
            <a:r>
              <a:rPr lang="en-US" sz="3200" b="1"/>
              <a:t> chi </a:t>
            </a:r>
            <a:r>
              <a:rPr lang="en-US" sz="3200" b="1" err="1"/>
              <a:t>tiết</a:t>
            </a:r>
            <a:endParaRPr lang="en-US" sz="3200" b="1"/>
          </a:p>
          <a:p>
            <a:r>
              <a:rPr lang="en-US" sz="2400"/>
              <a:t>	Mô hình gồm có 3 phần chính: </a:t>
            </a:r>
          </a:p>
          <a:p>
            <a:r>
              <a:rPr lang="en-US" sz="2400"/>
              <a:t>	1. Phần Ứng dụng web: Nodejs, Expressjs, Bootstrap để giao tiếp giữa người dùng và CSDL, Blockchain.</a:t>
            </a:r>
          </a:p>
          <a:p>
            <a:r>
              <a:rPr lang="en-US" sz="2400"/>
              <a:t>	2. Phần CSDL: MongoDB lưu thông tin người dùng hệ thống, dữ liệu VBCC.</a:t>
            </a:r>
          </a:p>
          <a:p>
            <a:r>
              <a:rPr lang="en-US" sz="2400"/>
              <a:t>	3. Phần Blockchain: nền tảng Hyperledger Fabric lưu thông tin đặc trưng của VBCC; CA quản lý định danh người dùng trong hệ thống.</a:t>
            </a:r>
          </a:p>
          <a:p>
            <a:endParaRPr lang="en-US"/>
          </a:p>
          <a:p>
            <a:endParaRPr lang="vi-VN"/>
          </a:p>
        </p:txBody>
      </p:sp>
      <p:sp>
        <p:nvSpPr>
          <p:cNvPr id="6" name="Slide Number Placeholder 5">
            <a:extLst>
              <a:ext uri="{FF2B5EF4-FFF2-40B4-BE49-F238E27FC236}">
                <a16:creationId xmlns:a16="http://schemas.microsoft.com/office/drawing/2014/main" id="{8ACCDB54-8491-44BC-860A-27CA06CB4B75}"/>
              </a:ext>
            </a:extLst>
          </p:cNvPr>
          <p:cNvSpPr>
            <a:spLocks noGrp="1"/>
          </p:cNvSpPr>
          <p:nvPr>
            <p:ph type="sldNum" sz="quarter" idx="12"/>
          </p:nvPr>
        </p:nvSpPr>
        <p:spPr/>
        <p:txBody>
          <a:bodyPr/>
          <a:lstStyle/>
          <a:p>
            <a:fld id="{37A4A606-66C4-4A6B-9750-DDC5E8BB73A2}" type="slidenum">
              <a:rPr lang="en-US" smtClean="0"/>
              <a:t>10</a:t>
            </a:fld>
            <a:endParaRPr lang="en-US"/>
          </a:p>
        </p:txBody>
      </p:sp>
    </p:spTree>
    <p:extLst>
      <p:ext uri="{BB962C8B-B14F-4D97-AF65-F5344CB8AC3E}">
        <p14:creationId xmlns:p14="http://schemas.microsoft.com/office/powerpoint/2010/main" val="2172873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6" name="Slide Number Placeholder 5">
            <a:extLst>
              <a:ext uri="{FF2B5EF4-FFF2-40B4-BE49-F238E27FC236}">
                <a16:creationId xmlns:a16="http://schemas.microsoft.com/office/drawing/2014/main" id="{8ACCDB54-8491-44BC-860A-27CA06CB4B75}"/>
              </a:ext>
            </a:extLst>
          </p:cNvPr>
          <p:cNvSpPr>
            <a:spLocks noGrp="1"/>
          </p:cNvSpPr>
          <p:nvPr>
            <p:ph type="sldNum" sz="quarter" idx="12"/>
          </p:nvPr>
        </p:nvSpPr>
        <p:spPr/>
        <p:txBody>
          <a:bodyPr/>
          <a:lstStyle/>
          <a:p>
            <a:fld id="{37A4A606-66C4-4A6B-9750-DDC5E8BB73A2}" type="slidenum">
              <a:rPr lang="en-US" smtClean="0"/>
              <a:t>11</a:t>
            </a:fld>
            <a:endParaRPr lang="en-US"/>
          </a:p>
        </p:txBody>
      </p:sp>
      <p:pic>
        <p:nvPicPr>
          <p:cNvPr id="9" name="Picture 8" descr="Diagram&#10;&#10;Description automatically generated">
            <a:extLst>
              <a:ext uri="{FF2B5EF4-FFF2-40B4-BE49-F238E27FC236}">
                <a16:creationId xmlns:a16="http://schemas.microsoft.com/office/drawing/2014/main" id="{A5C1A06C-FBA7-5D4D-CB01-E7D5C297C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426" y="1066800"/>
            <a:ext cx="6905973" cy="5713413"/>
          </a:xfrm>
          <a:prstGeom prst="rect">
            <a:avLst/>
          </a:prstGeom>
        </p:spPr>
      </p:pic>
    </p:spTree>
    <p:extLst>
      <p:ext uri="{BB962C8B-B14F-4D97-AF65-F5344CB8AC3E}">
        <p14:creationId xmlns:p14="http://schemas.microsoft.com/office/powerpoint/2010/main" val="872326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3.4 Tìm hiểu các chức năng của </a:t>
            </a:r>
            <a:r>
              <a:rPr lang="en-US" b="1" smtClean="0"/>
              <a:t>ứng dụng web</a:t>
            </a:r>
            <a:endParaRPr lang="en-US" b="1"/>
          </a:p>
          <a:p>
            <a:pPr marL="457200" indent="-457200">
              <a:buFontTx/>
              <a:buChar char="-"/>
            </a:pPr>
            <a:r>
              <a:rPr lang="en-US" sz="2800"/>
              <a:t>Đăng ký tài </a:t>
            </a:r>
            <a:r>
              <a:rPr lang="en-US" sz="2800" smtClean="0"/>
              <a:t>khoản người dùng</a:t>
            </a:r>
            <a:endParaRPr lang="en-US" sz="2800"/>
          </a:p>
          <a:p>
            <a:pPr marL="457200" indent="-457200">
              <a:buFontTx/>
              <a:buChar char="-"/>
            </a:pPr>
            <a:r>
              <a:rPr lang="en-US" sz="2800"/>
              <a:t>Đăng nhập tài khoản</a:t>
            </a:r>
          </a:p>
          <a:p>
            <a:pPr marL="457200" indent="-457200">
              <a:buFontTx/>
              <a:buChar char="-"/>
            </a:pPr>
            <a:r>
              <a:rPr lang="en-US" sz="2800"/>
              <a:t>Cấp VBCC</a:t>
            </a:r>
          </a:p>
          <a:p>
            <a:pPr marL="457200" indent="-457200">
              <a:buFontTx/>
              <a:buChar char="-"/>
            </a:pPr>
            <a:r>
              <a:rPr lang="en-US" sz="2800"/>
              <a:t>Xem VBCC</a:t>
            </a:r>
          </a:p>
          <a:p>
            <a:pPr marL="457200" indent="-457200">
              <a:buFontTx/>
              <a:buChar char="-"/>
            </a:pPr>
            <a:r>
              <a:rPr lang="en-US" sz="2800"/>
              <a:t>Chia sẻ thông tin VBCC</a:t>
            </a:r>
          </a:p>
          <a:p>
            <a:pPr marL="457200" indent="-457200">
              <a:buFontTx/>
              <a:buChar char="-"/>
            </a:pPr>
            <a:r>
              <a:rPr lang="en-US" sz="2800"/>
              <a:t>Xác thực VBCC</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12</a:t>
            </a:fld>
            <a:endParaRPr lang="en-US"/>
          </a:p>
        </p:txBody>
      </p:sp>
    </p:spTree>
    <p:extLst>
      <p:ext uri="{BB962C8B-B14F-4D97-AF65-F5344CB8AC3E}">
        <p14:creationId xmlns:p14="http://schemas.microsoft.com/office/powerpoint/2010/main" val="1246921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3.5 </a:t>
            </a:r>
            <a:r>
              <a:rPr lang="en-US" sz="2900" b="1">
                <a:solidFill>
                  <a:schemeClr val="tx1"/>
                </a:solidFill>
              </a:rPr>
              <a:t>Lưu thông tin VBCC trong Cơ sở dữ liệu</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13</a:t>
            </a:fld>
            <a:endParaRPr lang="en-US"/>
          </a:p>
        </p:txBody>
      </p:sp>
      <p:graphicFrame>
        <p:nvGraphicFramePr>
          <p:cNvPr id="4" name="Table 4">
            <a:extLst>
              <a:ext uri="{FF2B5EF4-FFF2-40B4-BE49-F238E27FC236}">
                <a16:creationId xmlns:a16="http://schemas.microsoft.com/office/drawing/2014/main" id="{FBB0F600-EC2A-4070-62A6-884117914D53}"/>
              </a:ext>
            </a:extLst>
          </p:cNvPr>
          <p:cNvGraphicFramePr>
            <a:graphicFrameLocks noGrp="1"/>
          </p:cNvGraphicFramePr>
          <p:nvPr>
            <p:extLst>
              <p:ext uri="{D42A27DB-BD31-4B8C-83A1-F6EECF244321}">
                <p14:modId xmlns:p14="http://schemas.microsoft.com/office/powerpoint/2010/main" val="960418412"/>
              </p:ext>
            </p:extLst>
          </p:nvPr>
        </p:nvGraphicFramePr>
        <p:xfrm>
          <a:off x="761998" y="2292378"/>
          <a:ext cx="7848601" cy="376544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1</a:t>
                      </a:r>
                      <a:endParaRPr lang="en-001" sz="2000"/>
                    </a:p>
                  </a:txBody>
                  <a:tcPr/>
                </a:tc>
                <a:tc>
                  <a:txBody>
                    <a:bodyPr/>
                    <a:lstStyle/>
                    <a:p>
                      <a:r>
                        <a:rPr lang="en-US" sz="2000"/>
                        <a:t>studentName</a:t>
                      </a:r>
                      <a:endParaRPr lang="en-001" sz="2000"/>
                    </a:p>
                  </a:txBody>
                  <a:tcPr/>
                </a:tc>
                <a:tc>
                  <a:txBody>
                    <a:bodyPr/>
                    <a:lstStyle/>
                    <a:p>
                      <a:r>
                        <a:rPr lang="en-US" sz="2000" kern="1200">
                          <a:solidFill>
                            <a:schemeClr val="tx1"/>
                          </a:solidFill>
                          <a:latin typeface="Calibri" panose="020F0502020204030204" pitchFamily="34" charset="0"/>
                          <a:ea typeface="+mn-ea"/>
                          <a:cs typeface="Calibri" panose="020F0502020204030204" pitchFamily="34" charset="0"/>
                        </a:rPr>
                        <a:t>Họ tên người được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2</a:t>
                      </a:r>
                      <a:endParaRPr lang="en-001" sz="2000"/>
                    </a:p>
                  </a:txBody>
                  <a:tcPr/>
                </a:tc>
                <a:tc>
                  <a:txBody>
                    <a:bodyPr/>
                    <a:lstStyle/>
                    <a:p>
                      <a:r>
                        <a:rPr lang="en-US" sz="2000"/>
                        <a:t>studentEmail</a:t>
                      </a:r>
                      <a:endParaRPr lang="en-001" sz="2000"/>
                    </a:p>
                  </a:txBody>
                  <a:tcPr/>
                </a:tc>
                <a:tc>
                  <a:txBody>
                    <a:bodyPr/>
                    <a:lstStyle/>
                    <a:p>
                      <a:r>
                        <a:rPr lang="en-US" sz="2000"/>
                        <a:t>Email</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3</a:t>
                      </a:r>
                      <a:endParaRPr lang="en-001" sz="2000"/>
                    </a:p>
                  </a:txBody>
                  <a:tcPr/>
                </a:tc>
                <a:tc>
                  <a:txBody>
                    <a:bodyPr/>
                    <a:lstStyle/>
                    <a:p>
                      <a:r>
                        <a:rPr lang="en-US" sz="2000"/>
                        <a:t>studentID</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Mã số</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4</a:t>
                      </a:r>
                      <a:endParaRPr lang="en-001" sz="2000"/>
                    </a:p>
                  </a:txBody>
                  <a:tcPr/>
                </a:tc>
                <a:tc>
                  <a:txBody>
                    <a:bodyPr/>
                    <a:lstStyle/>
                    <a:p>
                      <a:r>
                        <a:rPr lang="en-US" sz="2000"/>
                        <a:t>birthday</a:t>
                      </a:r>
                      <a:endParaRPr lang="en-001" sz="2000"/>
                    </a:p>
                  </a:txBody>
                  <a:tcPr/>
                </a:tc>
                <a:tc>
                  <a:txBody>
                    <a:bodyPr/>
                    <a:lstStyle/>
                    <a:p>
                      <a:r>
                        <a:rPr lang="en-US" sz="2000"/>
                        <a:t>Ngày sinh</a:t>
                      </a:r>
                      <a:endParaRPr lang="en-001" sz="2000"/>
                    </a:p>
                  </a:txBody>
                  <a:tcPr/>
                </a:tc>
                <a:extLst>
                  <a:ext uri="{0D108BD9-81ED-4DB2-BD59-A6C34878D82A}">
                    <a16:rowId xmlns:a16="http://schemas.microsoft.com/office/drawing/2014/main" val="691366785"/>
                  </a:ext>
                </a:extLst>
              </a:tr>
              <a:tr h="419020">
                <a:tc>
                  <a:txBody>
                    <a:bodyPr/>
                    <a:lstStyle/>
                    <a:p>
                      <a:pPr algn="ctr"/>
                      <a:r>
                        <a:rPr lang="en-US" sz="2000"/>
                        <a:t>5</a:t>
                      </a:r>
                      <a:endParaRPr lang="en-001" sz="2000"/>
                    </a:p>
                  </a:txBody>
                  <a:tcPr/>
                </a:tc>
                <a:tc>
                  <a:txBody>
                    <a:bodyPr/>
                    <a:lstStyle/>
                    <a:p>
                      <a:r>
                        <a:rPr lang="en-US" sz="2000"/>
                        <a:t>place</a:t>
                      </a:r>
                      <a:endParaRPr lang="en-001" sz="2000"/>
                    </a:p>
                  </a:txBody>
                  <a:tcPr/>
                </a:tc>
                <a:tc>
                  <a:txBody>
                    <a:bodyPr/>
                    <a:lstStyle/>
                    <a:p>
                      <a:r>
                        <a:rPr lang="en-US" sz="2000"/>
                        <a:t>Nơi sinh</a:t>
                      </a:r>
                      <a:endParaRPr lang="en-001" sz="2000"/>
                    </a:p>
                  </a:txBody>
                  <a:tcPr/>
                </a:tc>
                <a:extLst>
                  <a:ext uri="{0D108BD9-81ED-4DB2-BD59-A6C34878D82A}">
                    <a16:rowId xmlns:a16="http://schemas.microsoft.com/office/drawing/2014/main" val="924585243"/>
                  </a:ext>
                </a:extLst>
              </a:tr>
              <a:tr h="419020">
                <a:tc>
                  <a:txBody>
                    <a:bodyPr/>
                    <a:lstStyle/>
                    <a:p>
                      <a:pPr algn="ctr"/>
                      <a:r>
                        <a:rPr lang="en-US" sz="2000"/>
                        <a:t>6</a:t>
                      </a:r>
                      <a:endParaRPr lang="en-001" sz="2000"/>
                    </a:p>
                  </a:txBody>
                  <a:tcPr/>
                </a:tc>
                <a:tc>
                  <a:txBody>
                    <a:bodyPr/>
                    <a:lstStyle/>
                    <a:p>
                      <a:r>
                        <a:rPr lang="en-US" sz="2000"/>
                        <a:t>gender</a:t>
                      </a:r>
                      <a:endParaRPr lang="en-001" sz="2000"/>
                    </a:p>
                  </a:txBody>
                  <a:tcPr/>
                </a:tc>
                <a:tc>
                  <a:txBody>
                    <a:bodyPr/>
                    <a:lstStyle/>
                    <a:p>
                      <a:r>
                        <a:rPr lang="en-US" sz="2000"/>
                        <a:t>Giới tính</a:t>
                      </a:r>
                      <a:endParaRPr lang="en-001" sz="2000"/>
                    </a:p>
                  </a:txBody>
                  <a:tcPr/>
                </a:tc>
                <a:extLst>
                  <a:ext uri="{0D108BD9-81ED-4DB2-BD59-A6C34878D82A}">
                    <a16:rowId xmlns:a16="http://schemas.microsoft.com/office/drawing/2014/main" val="1903351629"/>
                  </a:ext>
                </a:extLst>
              </a:tr>
              <a:tr h="419020">
                <a:tc>
                  <a:txBody>
                    <a:bodyPr/>
                    <a:lstStyle/>
                    <a:p>
                      <a:pPr algn="ctr"/>
                      <a:r>
                        <a:rPr lang="en-US" sz="2000"/>
                        <a:t>7</a:t>
                      </a:r>
                      <a:endParaRPr lang="en-001" sz="2000"/>
                    </a:p>
                  </a:txBody>
                  <a:tcPr/>
                </a:tc>
                <a:tc>
                  <a:txBody>
                    <a:bodyPr/>
                    <a:lstStyle/>
                    <a:p>
                      <a:r>
                        <a:rPr lang="en-US" sz="2000"/>
                        <a:t>ethnic</a:t>
                      </a:r>
                      <a:endParaRPr lang="en-001" sz="2000"/>
                    </a:p>
                  </a:txBody>
                  <a:tcPr/>
                </a:tc>
                <a:tc>
                  <a:txBody>
                    <a:bodyPr/>
                    <a:lstStyle/>
                    <a:p>
                      <a:r>
                        <a:rPr lang="en-US" sz="2000"/>
                        <a:t>Dân tộc</a:t>
                      </a:r>
                      <a:endParaRPr lang="en-001" sz="2000"/>
                    </a:p>
                  </a:txBody>
                  <a:tcPr/>
                </a:tc>
                <a:extLst>
                  <a:ext uri="{0D108BD9-81ED-4DB2-BD59-A6C34878D82A}">
                    <a16:rowId xmlns:a16="http://schemas.microsoft.com/office/drawing/2014/main" val="2769136045"/>
                  </a:ext>
                </a:extLst>
              </a:tr>
              <a:tr h="419020">
                <a:tc>
                  <a:txBody>
                    <a:bodyPr/>
                    <a:lstStyle/>
                    <a:p>
                      <a:pPr algn="ctr"/>
                      <a:r>
                        <a:rPr lang="en-US" sz="2000"/>
                        <a:t>8</a:t>
                      </a:r>
                      <a:endParaRPr lang="en-001" sz="2000"/>
                    </a:p>
                  </a:txBody>
                  <a:tcPr/>
                </a:tc>
                <a:tc>
                  <a:txBody>
                    <a:bodyPr/>
                    <a:lstStyle/>
                    <a:p>
                      <a:r>
                        <a:rPr lang="en-US" sz="2000"/>
                        <a:t>universityName</a:t>
                      </a:r>
                      <a:endParaRPr lang="en-001" sz="2000"/>
                    </a:p>
                  </a:txBody>
                  <a:tcPr/>
                </a:tc>
                <a:tc>
                  <a:txBody>
                    <a:bodyPr/>
                    <a:lstStyle/>
                    <a:p>
                      <a:r>
                        <a:rPr lang="vi-VN" sz="2000" kern="1200">
                          <a:solidFill>
                            <a:schemeClr val="tx1"/>
                          </a:solidFill>
                          <a:latin typeface="Calibri" panose="020F0502020204030204" pitchFamily="34" charset="0"/>
                          <a:ea typeface="+mn-ea"/>
                          <a:cs typeface="Calibri" panose="020F0502020204030204" pitchFamily="34" charset="0"/>
                        </a:rPr>
                        <a:t>Tên trường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800431844"/>
                  </a:ext>
                </a:extLst>
              </a:tr>
            </a:tbl>
          </a:graphicData>
        </a:graphic>
      </p:graphicFrame>
    </p:spTree>
    <p:extLst>
      <p:ext uri="{BB962C8B-B14F-4D97-AF65-F5344CB8AC3E}">
        <p14:creationId xmlns:p14="http://schemas.microsoft.com/office/powerpoint/2010/main" val="303869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b="1"/>
              <a:t>3.5 </a:t>
            </a:r>
            <a:r>
              <a:rPr lang="en-US" sz="2900" b="1">
                <a:solidFill>
                  <a:schemeClr val="tx1"/>
                </a:solidFill>
              </a:rPr>
              <a:t>Lưu thông tin VBCC trong Cơ sở dữ liệu</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14</a:t>
            </a:fld>
            <a:endParaRPr lang="en-US"/>
          </a:p>
        </p:txBody>
      </p:sp>
      <p:graphicFrame>
        <p:nvGraphicFramePr>
          <p:cNvPr id="4" name="Table 4">
            <a:extLst>
              <a:ext uri="{FF2B5EF4-FFF2-40B4-BE49-F238E27FC236}">
                <a16:creationId xmlns:a16="http://schemas.microsoft.com/office/drawing/2014/main" id="{FBB0F600-EC2A-4070-62A6-884117914D53}"/>
              </a:ext>
            </a:extLst>
          </p:cNvPr>
          <p:cNvGraphicFramePr>
            <a:graphicFrameLocks noGrp="1"/>
          </p:cNvGraphicFramePr>
          <p:nvPr>
            <p:extLst>
              <p:ext uri="{D42A27DB-BD31-4B8C-83A1-F6EECF244321}">
                <p14:modId xmlns:p14="http://schemas.microsoft.com/office/powerpoint/2010/main" val="3892008092"/>
              </p:ext>
            </p:extLst>
          </p:nvPr>
        </p:nvGraphicFramePr>
        <p:xfrm>
          <a:off x="761998" y="2292378"/>
          <a:ext cx="7848601" cy="376544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9</a:t>
                      </a:r>
                      <a:endParaRPr lang="en-001" sz="2000"/>
                    </a:p>
                  </a:txBody>
                  <a:tcPr/>
                </a:tc>
                <a:tc>
                  <a:txBody>
                    <a:bodyPr/>
                    <a:lstStyle/>
                    <a:p>
                      <a:r>
                        <a:rPr lang="en-US" sz="2000"/>
                        <a:t>universityEmail</a:t>
                      </a:r>
                      <a:endParaRPr lang="en-001" sz="2000"/>
                    </a:p>
                  </a:txBody>
                  <a:tcPr/>
                </a:tc>
                <a:tc>
                  <a:txBody>
                    <a:bodyPr/>
                    <a:lstStyle/>
                    <a:p>
                      <a:r>
                        <a:rPr lang="vi-VN" sz="2000" kern="1200">
                          <a:solidFill>
                            <a:schemeClr val="tx1"/>
                          </a:solidFill>
                          <a:latin typeface="Calibri" panose="020F0502020204030204" pitchFamily="34" charset="0"/>
                          <a:ea typeface="+mn-ea"/>
                          <a:cs typeface="Calibri" panose="020F0502020204030204" pitchFamily="34" charset="0"/>
                        </a:rPr>
                        <a:t>Email</a:t>
                      </a:r>
                      <a:r>
                        <a:rPr lang="en-US" sz="2000" kern="1200">
                          <a:solidFill>
                            <a:schemeClr val="tx1"/>
                          </a:solidFill>
                          <a:latin typeface="Calibri" panose="020F0502020204030204" pitchFamily="34" charset="0"/>
                          <a:ea typeface="+mn-ea"/>
                          <a:cs typeface="Calibri" panose="020F0502020204030204" pitchFamily="34" charset="0"/>
                        </a:rPr>
                        <a:t> của</a:t>
                      </a:r>
                      <a:r>
                        <a:rPr lang="vi-VN" sz="2000" kern="1200">
                          <a:solidFill>
                            <a:schemeClr val="tx1"/>
                          </a:solidFill>
                          <a:latin typeface="Calibri" panose="020F0502020204030204" pitchFamily="34" charset="0"/>
                          <a:ea typeface="+mn-ea"/>
                          <a:cs typeface="Calibri" panose="020F0502020204030204" pitchFamily="34" charset="0"/>
                        </a:rPr>
                        <a:t> trường cấp VBCC</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10</a:t>
                      </a:r>
                      <a:endParaRPr lang="en-001" sz="2000"/>
                    </a:p>
                  </a:txBody>
                  <a:tcPr/>
                </a:tc>
                <a:tc>
                  <a:txBody>
                    <a:bodyPr/>
                    <a:lstStyle/>
                    <a:p>
                      <a:r>
                        <a:rPr lang="en-US" sz="2000"/>
                        <a:t>major</a:t>
                      </a:r>
                      <a:endParaRPr lang="en-001" sz="2000"/>
                    </a:p>
                  </a:txBody>
                  <a:tcPr/>
                </a:tc>
                <a:tc>
                  <a:txBody>
                    <a:bodyPr/>
                    <a:lstStyle/>
                    <a:p>
                      <a:r>
                        <a:rPr lang="en-US" sz="2000"/>
                        <a:t>Tên chứng chỉ</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11</a:t>
                      </a:r>
                      <a:endParaRPr lang="en-001" sz="2000"/>
                    </a:p>
                  </a:txBody>
                  <a:tcPr/>
                </a:tc>
                <a:tc>
                  <a:txBody>
                    <a:bodyPr/>
                    <a:lstStyle/>
                    <a:p>
                      <a:r>
                        <a:rPr lang="en-US" sz="2000"/>
                        <a:t>number</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Số hiệu VBCC</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12</a:t>
                      </a:r>
                      <a:endParaRPr lang="en-001" sz="2000"/>
                    </a:p>
                  </a:txBody>
                  <a:tcPr/>
                </a:tc>
                <a:tc>
                  <a:txBody>
                    <a:bodyPr/>
                    <a:lstStyle/>
                    <a:p>
                      <a:r>
                        <a:rPr lang="en-US" sz="2000"/>
                        <a:t>regNo</a:t>
                      </a:r>
                      <a:endParaRPr lang="en-001" sz="2000"/>
                    </a:p>
                  </a:txBody>
                  <a:tcPr/>
                </a:tc>
                <a:tc>
                  <a:txBody>
                    <a:bodyPr/>
                    <a:lstStyle/>
                    <a:p>
                      <a:r>
                        <a:rPr lang="en-US" sz="2000"/>
                        <a:t>Số vào sổ gốc</a:t>
                      </a:r>
                      <a:endParaRPr lang="en-001" sz="2000"/>
                    </a:p>
                  </a:txBody>
                  <a:tcPr/>
                </a:tc>
                <a:extLst>
                  <a:ext uri="{0D108BD9-81ED-4DB2-BD59-A6C34878D82A}">
                    <a16:rowId xmlns:a16="http://schemas.microsoft.com/office/drawing/2014/main" val="691366785"/>
                  </a:ext>
                </a:extLst>
              </a:tr>
              <a:tr h="419020">
                <a:tc>
                  <a:txBody>
                    <a:bodyPr/>
                    <a:lstStyle/>
                    <a:p>
                      <a:pPr algn="ctr"/>
                      <a:r>
                        <a:rPr lang="en-US" sz="2000"/>
                        <a:t>13</a:t>
                      </a:r>
                      <a:endParaRPr lang="en-001" sz="2000"/>
                    </a:p>
                  </a:txBody>
                  <a:tcPr/>
                </a:tc>
                <a:tc>
                  <a:txBody>
                    <a:bodyPr/>
                    <a:lstStyle/>
                    <a:p>
                      <a:r>
                        <a:rPr lang="en-US" sz="2000"/>
                        <a:t>departmentName</a:t>
                      </a:r>
                      <a:endParaRPr lang="en-001" sz="2000"/>
                    </a:p>
                  </a:txBody>
                  <a:tcPr/>
                </a:tc>
                <a:tc>
                  <a:txBody>
                    <a:bodyPr/>
                    <a:lstStyle/>
                    <a:p>
                      <a:r>
                        <a:rPr lang="en-US" sz="2000"/>
                        <a:t>Tên khoa</a:t>
                      </a:r>
                      <a:endParaRPr lang="en-001" sz="2000"/>
                    </a:p>
                  </a:txBody>
                  <a:tcPr/>
                </a:tc>
                <a:extLst>
                  <a:ext uri="{0D108BD9-81ED-4DB2-BD59-A6C34878D82A}">
                    <a16:rowId xmlns:a16="http://schemas.microsoft.com/office/drawing/2014/main" val="924585243"/>
                  </a:ext>
                </a:extLst>
              </a:tr>
              <a:tr h="419020">
                <a:tc>
                  <a:txBody>
                    <a:bodyPr/>
                    <a:lstStyle/>
                    <a:p>
                      <a:pPr algn="ctr"/>
                      <a:r>
                        <a:rPr lang="en-US" sz="2000"/>
                        <a:t>14</a:t>
                      </a:r>
                      <a:endParaRPr lang="en-001" sz="2000"/>
                    </a:p>
                  </a:txBody>
                  <a:tcPr/>
                </a:tc>
                <a:tc>
                  <a:txBody>
                    <a:bodyPr/>
                    <a:lstStyle/>
                    <a:p>
                      <a:r>
                        <a:rPr lang="en-US" sz="2000"/>
                        <a:t>markLT</a:t>
                      </a:r>
                      <a:endParaRPr lang="en-001" sz="2000"/>
                    </a:p>
                  </a:txBody>
                  <a:tcPr/>
                </a:tc>
                <a:tc>
                  <a:txBody>
                    <a:bodyPr/>
                    <a:lstStyle/>
                    <a:p>
                      <a:r>
                        <a:rPr lang="en-US" sz="2000"/>
                        <a:t>Điểm thi lý thuyết</a:t>
                      </a:r>
                      <a:endParaRPr lang="en-001" sz="2000"/>
                    </a:p>
                  </a:txBody>
                  <a:tcPr/>
                </a:tc>
                <a:extLst>
                  <a:ext uri="{0D108BD9-81ED-4DB2-BD59-A6C34878D82A}">
                    <a16:rowId xmlns:a16="http://schemas.microsoft.com/office/drawing/2014/main" val="1903351629"/>
                  </a:ext>
                </a:extLst>
              </a:tr>
              <a:tr h="419020">
                <a:tc>
                  <a:txBody>
                    <a:bodyPr/>
                    <a:lstStyle/>
                    <a:p>
                      <a:pPr algn="ctr"/>
                      <a:r>
                        <a:rPr lang="en-US" sz="2000"/>
                        <a:t>15</a:t>
                      </a:r>
                      <a:endParaRPr lang="en-001" sz="2000"/>
                    </a:p>
                  </a:txBody>
                  <a:tcPr/>
                </a:tc>
                <a:tc>
                  <a:txBody>
                    <a:bodyPr/>
                    <a:lstStyle/>
                    <a:p>
                      <a:r>
                        <a:rPr lang="en-US" sz="2000"/>
                        <a:t>markTH</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Điểm thi thực hành</a:t>
                      </a:r>
                      <a:endParaRPr lang="en-001" sz="2000"/>
                    </a:p>
                  </a:txBody>
                  <a:tcPr/>
                </a:tc>
                <a:extLst>
                  <a:ext uri="{0D108BD9-81ED-4DB2-BD59-A6C34878D82A}">
                    <a16:rowId xmlns:a16="http://schemas.microsoft.com/office/drawing/2014/main" val="2769136045"/>
                  </a:ext>
                </a:extLst>
              </a:tr>
              <a:tr h="419020">
                <a:tc>
                  <a:txBody>
                    <a:bodyPr/>
                    <a:lstStyle/>
                    <a:p>
                      <a:pPr algn="ctr"/>
                      <a:r>
                        <a:rPr lang="en-US" sz="2000"/>
                        <a:t>16</a:t>
                      </a:r>
                      <a:endParaRPr lang="en-001" sz="2000"/>
                    </a:p>
                  </a:txBody>
                  <a:tcPr/>
                </a:tc>
                <a:tc>
                  <a:txBody>
                    <a:bodyPr/>
                    <a:lstStyle/>
                    <a:p>
                      <a:r>
                        <a:rPr lang="en-US" sz="2000"/>
                        <a:t>dateOfIssuing</a:t>
                      </a:r>
                      <a:endParaRPr lang="en-001" sz="2000"/>
                    </a:p>
                  </a:txBody>
                  <a:tcPr/>
                </a:tc>
                <a:tc>
                  <a:txBody>
                    <a:bodyPr/>
                    <a:lstStyle/>
                    <a:p>
                      <a:r>
                        <a:rPr lang="en-US" sz="2000" kern="1200">
                          <a:solidFill>
                            <a:schemeClr val="tx1"/>
                          </a:solidFill>
                          <a:latin typeface="Calibri" panose="020F0502020204030204" pitchFamily="34" charset="0"/>
                          <a:ea typeface="+mn-ea"/>
                          <a:cs typeface="Calibri" panose="020F0502020204030204" pitchFamily="34" charset="0"/>
                        </a:rPr>
                        <a:t>Ngày cấp</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800431844"/>
                  </a:ext>
                </a:extLst>
              </a:tr>
            </a:tbl>
          </a:graphicData>
        </a:graphic>
      </p:graphicFrame>
    </p:spTree>
    <p:extLst>
      <p:ext uri="{BB962C8B-B14F-4D97-AF65-F5344CB8AC3E}">
        <p14:creationId xmlns:p14="http://schemas.microsoft.com/office/powerpoint/2010/main" val="2254848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800" b="1">
                <a:solidFill>
                  <a:schemeClr val="tx1"/>
                </a:solidFill>
              </a:rPr>
              <a:t>3.6 </a:t>
            </a:r>
            <a:r>
              <a:rPr lang="en-US" sz="2900" b="1">
                <a:solidFill>
                  <a:schemeClr val="tx1"/>
                </a:solidFill>
              </a:rPr>
              <a:t>Lưu thông tin VBCC trong blockchain</a:t>
            </a:r>
          </a:p>
          <a:p>
            <a:pPr marL="0" marR="89535" lvl="3" indent="0" algn="just">
              <a:lnSpc>
                <a:spcPct val="120000"/>
              </a:lnSpc>
              <a:spcBef>
                <a:spcPts val="600"/>
              </a:spcBef>
              <a:buNone/>
            </a:pPr>
            <a:r>
              <a:rPr lang="en-US" sz="2900" b="1">
                <a:solidFill>
                  <a:schemeClr val="tx1"/>
                </a:solidFill>
              </a:rPr>
              <a:t> </a:t>
            </a:r>
          </a:p>
          <a:p>
            <a:pPr marL="1371600" marR="89535" lvl="3" indent="0" algn="just">
              <a:lnSpc>
                <a:spcPct val="120000"/>
              </a:lnSpc>
              <a:spcBef>
                <a:spcPts val="600"/>
              </a:spcBef>
              <a:buNone/>
            </a:pPr>
            <a:endParaRPr lang="en-US" sz="2000">
              <a:effectLst/>
              <a:latin typeface="+mj-lt"/>
              <a:ea typeface="Calibri" panose="020F0502020204030204" pitchFamily="34" charset="0"/>
            </a:endParaRPr>
          </a:p>
          <a:p>
            <a:pPr marL="1371600" marR="89535" lvl="3" indent="0" algn="just">
              <a:lnSpc>
                <a:spcPct val="120000"/>
              </a:lnSpc>
              <a:spcBef>
                <a:spcPts val="600"/>
              </a:spcBef>
              <a:buNone/>
            </a:pPr>
            <a:endParaRPr lang="en-US" sz="2000">
              <a:effectLst/>
              <a:latin typeface="+mj-lt"/>
              <a:ea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15</a:t>
            </a:fld>
            <a:endParaRPr lang="en-US"/>
          </a:p>
        </p:txBody>
      </p:sp>
      <p:graphicFrame>
        <p:nvGraphicFramePr>
          <p:cNvPr id="4" name="Table 4">
            <a:extLst>
              <a:ext uri="{FF2B5EF4-FFF2-40B4-BE49-F238E27FC236}">
                <a16:creationId xmlns:a16="http://schemas.microsoft.com/office/drawing/2014/main" id="{D4A0EDF4-083F-93CB-F900-A8E5C737D750}"/>
              </a:ext>
            </a:extLst>
          </p:cNvPr>
          <p:cNvGraphicFramePr>
            <a:graphicFrameLocks noGrp="1"/>
          </p:cNvGraphicFramePr>
          <p:nvPr>
            <p:extLst>
              <p:ext uri="{D42A27DB-BD31-4B8C-83A1-F6EECF244321}">
                <p14:modId xmlns:p14="http://schemas.microsoft.com/office/powerpoint/2010/main" val="2795997686"/>
              </p:ext>
            </p:extLst>
          </p:nvPr>
        </p:nvGraphicFramePr>
        <p:xfrm>
          <a:off x="761998" y="2292378"/>
          <a:ext cx="7848601" cy="3245960"/>
        </p:xfrm>
        <a:graphic>
          <a:graphicData uri="http://schemas.openxmlformats.org/drawingml/2006/table">
            <a:tbl>
              <a:tblPr firstRow="1" bandRow="1">
                <a:tableStyleId>{5940675A-B579-460E-94D1-54222C63F5DA}</a:tableStyleId>
              </a:tblPr>
              <a:tblGrid>
                <a:gridCol w="685802">
                  <a:extLst>
                    <a:ext uri="{9D8B030D-6E8A-4147-A177-3AD203B41FA5}">
                      <a16:colId xmlns:a16="http://schemas.microsoft.com/office/drawing/2014/main" val="3559340536"/>
                    </a:ext>
                  </a:extLst>
                </a:gridCol>
                <a:gridCol w="2286000">
                  <a:extLst>
                    <a:ext uri="{9D8B030D-6E8A-4147-A177-3AD203B41FA5}">
                      <a16:colId xmlns:a16="http://schemas.microsoft.com/office/drawing/2014/main" val="3224071748"/>
                    </a:ext>
                  </a:extLst>
                </a:gridCol>
                <a:gridCol w="48767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1</a:t>
                      </a:r>
                      <a:endParaRPr lang="en-001" sz="2000"/>
                    </a:p>
                  </a:txBody>
                  <a:tcPr/>
                </a:tc>
                <a:tc>
                  <a:txBody>
                    <a:bodyPr/>
                    <a:lstStyle/>
                    <a:p>
                      <a:r>
                        <a:rPr lang="en-US" sz="2000"/>
                        <a:t>certHash</a:t>
                      </a:r>
                      <a:endParaRPr lang="en-001" sz="2000"/>
                    </a:p>
                  </a:txBody>
                  <a:tcPr/>
                </a:tc>
                <a:tc>
                  <a:txBody>
                    <a:bodyPr/>
                    <a:lstStyle/>
                    <a:p>
                      <a:r>
                        <a:rPr lang="en-US" sz="2000" kern="1200">
                          <a:solidFill>
                            <a:schemeClr val="tx1"/>
                          </a:solidFill>
                          <a:latin typeface="+mn-lt"/>
                          <a:ea typeface="+mn-ea"/>
                          <a:cs typeface="+mn-cs"/>
                        </a:rPr>
                        <a:t>G</a:t>
                      </a:r>
                      <a:r>
                        <a:rPr lang="vi-VN" sz="2000" kern="1200">
                          <a:solidFill>
                            <a:schemeClr val="tx1"/>
                          </a:solidFill>
                          <a:latin typeface="Calibri" panose="020F0502020204030204" pitchFamily="34" charset="0"/>
                          <a:ea typeface="+mn-ea"/>
                          <a:cs typeface="Calibri" panose="020F0502020204030204" pitchFamily="34" charset="0"/>
                        </a:rPr>
                        <a:t>iá trị băm: studentEmail,</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studentName,</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universityName,</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universityEmail, number,</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regNo, major, birthday,</a:t>
                      </a:r>
                      <a:r>
                        <a:rPr lang="en-US" sz="2000" kern="1200">
                          <a:solidFill>
                            <a:schemeClr val="tx1"/>
                          </a:solidFill>
                          <a:latin typeface="Calibri" panose="020F0502020204030204" pitchFamily="34" charset="0"/>
                          <a:ea typeface="+mn-ea"/>
                          <a:cs typeface="Calibri" panose="020F0502020204030204" pitchFamily="34" charset="0"/>
                        </a:rPr>
                        <a:t> </a:t>
                      </a:r>
                      <a:r>
                        <a:rPr lang="vi-VN" sz="2000" kern="1200">
                          <a:solidFill>
                            <a:schemeClr val="tx1"/>
                          </a:solidFill>
                          <a:latin typeface="Calibri" panose="020F0502020204030204" pitchFamily="34" charset="0"/>
                          <a:ea typeface="+mn-ea"/>
                          <a:cs typeface="Calibri" panose="020F0502020204030204" pitchFamily="34" charset="0"/>
                        </a:rPr>
                        <a:t>dateOfIssuing</a:t>
                      </a:r>
                      <a:endParaRPr lang="en-001" sz="2000" kern="120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24536117"/>
                  </a:ext>
                </a:extLst>
              </a:tr>
              <a:tr h="419020">
                <a:tc>
                  <a:txBody>
                    <a:bodyPr/>
                    <a:lstStyle/>
                    <a:p>
                      <a:pPr algn="ctr"/>
                      <a:r>
                        <a:rPr lang="en-US" sz="2000"/>
                        <a:t>2</a:t>
                      </a:r>
                      <a:endParaRPr lang="en-001" sz="2000"/>
                    </a:p>
                  </a:txBody>
                  <a:tcPr/>
                </a:tc>
                <a:tc>
                  <a:txBody>
                    <a:bodyPr/>
                    <a:lstStyle/>
                    <a:p>
                      <a:r>
                        <a:rPr lang="en-US" sz="2000"/>
                        <a:t>universitySignature</a:t>
                      </a:r>
                      <a:endParaRPr lang="en-001" sz="2000"/>
                    </a:p>
                  </a:txBody>
                  <a:tcPr/>
                </a:tc>
                <a:tc>
                  <a:txBody>
                    <a:bodyPr/>
                    <a:lstStyle/>
                    <a:p>
                      <a:r>
                        <a:rPr lang="en-US" sz="2000"/>
                        <a:t>Chữ ký số của certHash với khóa cá nhân của Trường</a:t>
                      </a:r>
                      <a:endParaRPr lang="en-001" sz="2000"/>
                    </a:p>
                  </a:txBody>
                  <a:tcPr/>
                </a:tc>
                <a:extLst>
                  <a:ext uri="{0D108BD9-81ED-4DB2-BD59-A6C34878D82A}">
                    <a16:rowId xmlns:a16="http://schemas.microsoft.com/office/drawing/2014/main" val="506301560"/>
                  </a:ext>
                </a:extLst>
              </a:tr>
              <a:tr h="413280">
                <a:tc>
                  <a:txBody>
                    <a:bodyPr/>
                    <a:lstStyle/>
                    <a:p>
                      <a:pPr algn="ctr"/>
                      <a:r>
                        <a:rPr lang="en-US" sz="2000"/>
                        <a:t>3</a:t>
                      </a:r>
                      <a:endParaRPr lang="en-001" sz="2000"/>
                    </a:p>
                  </a:txBody>
                  <a:tcPr/>
                </a:tc>
                <a:tc>
                  <a:txBody>
                    <a:bodyPr/>
                    <a:lstStyle/>
                    <a:p>
                      <a:r>
                        <a:rPr lang="en-US" sz="2000"/>
                        <a:t>studentSignature</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Chữ ký số của certHash với khóa cá nhân của Sinh viên</a:t>
                      </a:r>
                      <a:endParaRPr lang="en-001" sz="2000"/>
                    </a:p>
                  </a:txBody>
                  <a:tcPr/>
                </a:tc>
                <a:extLst>
                  <a:ext uri="{0D108BD9-81ED-4DB2-BD59-A6C34878D82A}">
                    <a16:rowId xmlns:a16="http://schemas.microsoft.com/office/drawing/2014/main" val="1200163065"/>
                  </a:ext>
                </a:extLst>
              </a:tr>
              <a:tr h="419020">
                <a:tc>
                  <a:txBody>
                    <a:bodyPr/>
                    <a:lstStyle/>
                    <a:p>
                      <a:pPr algn="ctr"/>
                      <a:r>
                        <a:rPr lang="en-US" sz="2000"/>
                        <a:t>4</a:t>
                      </a:r>
                      <a:endParaRPr lang="en-001" sz="2000"/>
                    </a:p>
                  </a:txBody>
                  <a:tcPr/>
                </a:tc>
                <a:tc>
                  <a:txBody>
                    <a:bodyPr/>
                    <a:lstStyle/>
                    <a:p>
                      <a:r>
                        <a:rPr lang="en-US" sz="2000"/>
                        <a:t>dateOfIssuing</a:t>
                      </a:r>
                      <a:endParaRPr lang="en-001" sz="2000"/>
                    </a:p>
                  </a:txBody>
                  <a:tcPr/>
                </a:tc>
                <a:tc>
                  <a:txBody>
                    <a:bodyPr/>
                    <a:lstStyle/>
                    <a:p>
                      <a:r>
                        <a:rPr lang="en-US" sz="2000"/>
                        <a:t>Ngày cấp VBCC</a:t>
                      </a:r>
                      <a:endParaRPr lang="en-001" sz="2000"/>
                    </a:p>
                  </a:txBody>
                  <a:tcPr/>
                </a:tc>
                <a:extLst>
                  <a:ext uri="{0D108BD9-81ED-4DB2-BD59-A6C34878D82A}">
                    <a16:rowId xmlns:a16="http://schemas.microsoft.com/office/drawing/2014/main" val="691366785"/>
                  </a:ext>
                </a:extLst>
              </a:tr>
            </a:tbl>
          </a:graphicData>
        </a:graphic>
      </p:graphicFrame>
    </p:spTree>
    <p:extLst>
      <p:ext uri="{BB962C8B-B14F-4D97-AF65-F5344CB8AC3E}">
        <p14:creationId xmlns:p14="http://schemas.microsoft.com/office/powerpoint/2010/main" val="2827774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800" b="1">
                <a:solidFill>
                  <a:schemeClr val="tx1"/>
                </a:solidFill>
              </a:rPr>
              <a:t>3.6 </a:t>
            </a:r>
            <a:r>
              <a:rPr lang="en-US" sz="2900" b="1">
                <a:solidFill>
                  <a:schemeClr val="tx1"/>
                </a:solidFill>
              </a:rPr>
              <a:t>Lưu thông tin VBCC trong blockchain</a:t>
            </a:r>
          </a:p>
          <a:p>
            <a:pPr marL="0" marR="89535" lvl="3" indent="0" algn="just">
              <a:lnSpc>
                <a:spcPct val="120000"/>
              </a:lnSpc>
              <a:spcBef>
                <a:spcPts val="600"/>
              </a:spcBef>
              <a:buNone/>
            </a:pPr>
            <a:r>
              <a:rPr lang="en-US" sz="2900" b="1">
                <a:solidFill>
                  <a:schemeClr val="tx1"/>
                </a:solidFill>
              </a:rPr>
              <a:t> </a:t>
            </a:r>
          </a:p>
          <a:p>
            <a:pPr marL="1371600" marR="89535" lvl="3" indent="0" algn="just">
              <a:lnSpc>
                <a:spcPct val="120000"/>
              </a:lnSpc>
              <a:spcBef>
                <a:spcPts val="600"/>
              </a:spcBef>
              <a:buNone/>
            </a:pPr>
            <a:endParaRPr lang="en-US" sz="2000">
              <a:effectLst/>
              <a:latin typeface="+mj-lt"/>
              <a:ea typeface="Calibri" panose="020F0502020204030204" pitchFamily="34" charset="0"/>
            </a:endParaRPr>
          </a:p>
          <a:p>
            <a:pPr marL="1371600" marR="89535" lvl="3" indent="0" algn="just">
              <a:lnSpc>
                <a:spcPct val="120000"/>
              </a:lnSpc>
              <a:spcBef>
                <a:spcPts val="600"/>
              </a:spcBef>
              <a:buNone/>
            </a:pPr>
            <a:endParaRPr lang="en-US" sz="2000">
              <a:effectLst/>
              <a:latin typeface="+mj-lt"/>
              <a:ea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16</a:t>
            </a:fld>
            <a:endParaRPr lang="en-US"/>
          </a:p>
        </p:txBody>
      </p:sp>
      <p:graphicFrame>
        <p:nvGraphicFramePr>
          <p:cNvPr id="4" name="Table 4">
            <a:extLst>
              <a:ext uri="{FF2B5EF4-FFF2-40B4-BE49-F238E27FC236}">
                <a16:creationId xmlns:a16="http://schemas.microsoft.com/office/drawing/2014/main" id="{D4A0EDF4-083F-93CB-F900-A8E5C737D750}"/>
              </a:ext>
            </a:extLst>
          </p:cNvPr>
          <p:cNvGraphicFramePr>
            <a:graphicFrameLocks noGrp="1"/>
          </p:cNvGraphicFramePr>
          <p:nvPr>
            <p:extLst>
              <p:ext uri="{D42A27DB-BD31-4B8C-83A1-F6EECF244321}">
                <p14:modId xmlns:p14="http://schemas.microsoft.com/office/powerpoint/2010/main" val="857450383"/>
              </p:ext>
            </p:extLst>
          </p:nvPr>
        </p:nvGraphicFramePr>
        <p:xfrm>
          <a:off x="761998" y="2292378"/>
          <a:ext cx="7848601" cy="2508380"/>
        </p:xfrm>
        <a:graphic>
          <a:graphicData uri="http://schemas.openxmlformats.org/drawingml/2006/table">
            <a:tbl>
              <a:tblPr firstRow="1" bandRow="1">
                <a:tableStyleId>{5940675A-B579-460E-94D1-54222C63F5DA}</a:tableStyleId>
              </a:tblPr>
              <a:tblGrid>
                <a:gridCol w="762002">
                  <a:extLst>
                    <a:ext uri="{9D8B030D-6E8A-4147-A177-3AD203B41FA5}">
                      <a16:colId xmlns:a16="http://schemas.microsoft.com/office/drawing/2014/main" val="3559340536"/>
                    </a:ext>
                  </a:extLst>
                </a:gridCol>
                <a:gridCol w="1524000">
                  <a:extLst>
                    <a:ext uri="{9D8B030D-6E8A-4147-A177-3AD203B41FA5}">
                      <a16:colId xmlns:a16="http://schemas.microsoft.com/office/drawing/2014/main" val="3224071748"/>
                    </a:ext>
                  </a:extLst>
                </a:gridCol>
                <a:gridCol w="5562599">
                  <a:extLst>
                    <a:ext uri="{9D8B030D-6E8A-4147-A177-3AD203B41FA5}">
                      <a16:colId xmlns:a16="http://schemas.microsoft.com/office/drawing/2014/main" val="3108891727"/>
                    </a:ext>
                  </a:extLst>
                </a:gridCol>
              </a:tblGrid>
              <a:tr h="419020">
                <a:tc>
                  <a:txBody>
                    <a:bodyPr/>
                    <a:lstStyle/>
                    <a:p>
                      <a:pPr algn="ctr"/>
                      <a:r>
                        <a:rPr lang="en-US" sz="2000"/>
                        <a:t>STT</a:t>
                      </a:r>
                      <a:endParaRPr lang="en-001" sz="2000"/>
                    </a:p>
                  </a:txBody>
                  <a:tcPr/>
                </a:tc>
                <a:tc>
                  <a:txBody>
                    <a:bodyPr/>
                    <a:lstStyle/>
                    <a:p>
                      <a:pPr algn="ctr"/>
                      <a:r>
                        <a:rPr lang="en-US" sz="2000"/>
                        <a:t>Tên trường</a:t>
                      </a:r>
                      <a:endParaRPr lang="en-001" sz="2000"/>
                    </a:p>
                  </a:txBody>
                  <a:tcPr/>
                </a:tc>
                <a:tc>
                  <a:txBody>
                    <a:bodyPr/>
                    <a:lstStyle/>
                    <a:p>
                      <a:pPr algn="ctr"/>
                      <a:r>
                        <a:rPr lang="en-US" sz="2000"/>
                        <a:t>Diễn giải</a:t>
                      </a:r>
                      <a:endParaRPr lang="en-001" sz="2000"/>
                    </a:p>
                  </a:txBody>
                  <a:tcPr/>
                </a:tc>
                <a:extLst>
                  <a:ext uri="{0D108BD9-81ED-4DB2-BD59-A6C34878D82A}">
                    <a16:rowId xmlns:a16="http://schemas.microsoft.com/office/drawing/2014/main" val="790301797"/>
                  </a:ext>
                </a:extLst>
              </a:tr>
              <a:tr h="419020">
                <a:tc>
                  <a:txBody>
                    <a:bodyPr/>
                    <a:lstStyle/>
                    <a:p>
                      <a:pPr algn="ctr"/>
                      <a:r>
                        <a:rPr lang="en-US" sz="2000"/>
                        <a:t>5</a:t>
                      </a:r>
                      <a:endParaRPr lang="en-001" sz="2000"/>
                    </a:p>
                  </a:txBody>
                  <a:tcPr/>
                </a:tc>
                <a:tc>
                  <a:txBody>
                    <a:bodyPr/>
                    <a:lstStyle/>
                    <a:p>
                      <a:r>
                        <a:rPr lang="en-US" sz="2000"/>
                        <a:t>certNumber</a:t>
                      </a:r>
                      <a:endParaRPr lang="en-001"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Số hiệu VBCC</a:t>
                      </a:r>
                      <a:endParaRPr lang="en-001" sz="2000"/>
                    </a:p>
                  </a:txBody>
                  <a:tcPr/>
                </a:tc>
                <a:extLst>
                  <a:ext uri="{0D108BD9-81ED-4DB2-BD59-A6C34878D82A}">
                    <a16:rowId xmlns:a16="http://schemas.microsoft.com/office/drawing/2014/main" val="3381213537"/>
                  </a:ext>
                </a:extLst>
              </a:tr>
              <a:tr h="419020">
                <a:tc>
                  <a:txBody>
                    <a:bodyPr/>
                    <a:lstStyle/>
                    <a:p>
                      <a:pPr algn="ctr"/>
                      <a:r>
                        <a:rPr lang="en-US" sz="2000"/>
                        <a:t>6</a:t>
                      </a:r>
                      <a:endParaRPr lang="en-001" sz="2000"/>
                    </a:p>
                  </a:txBody>
                  <a:tcPr/>
                </a:tc>
                <a:tc>
                  <a:txBody>
                    <a:bodyPr/>
                    <a:lstStyle/>
                    <a:p>
                      <a:r>
                        <a:rPr lang="en-US" sz="2000"/>
                        <a:t>certRegNo</a:t>
                      </a:r>
                      <a:endParaRPr lang="en-001" sz="2000"/>
                    </a:p>
                  </a:txBody>
                  <a:tcPr/>
                </a:tc>
                <a:tc>
                  <a:txBody>
                    <a:bodyPr/>
                    <a:lstStyle/>
                    <a:p>
                      <a:r>
                        <a:rPr lang="en-US" sz="2000" kern="1200">
                          <a:solidFill>
                            <a:schemeClr val="tx1"/>
                          </a:solidFill>
                          <a:latin typeface="+mn-lt"/>
                          <a:ea typeface="+mn-ea"/>
                          <a:cs typeface="Calibri" panose="020F0502020204030204" pitchFamily="34" charset="0"/>
                        </a:rPr>
                        <a:t>Số vào sổ gốc</a:t>
                      </a:r>
                      <a:endParaRPr lang="en-001" sz="2000" kern="1200">
                        <a:solidFill>
                          <a:schemeClr val="tx1"/>
                        </a:solidFill>
                        <a:latin typeface="+mn-lt"/>
                        <a:ea typeface="+mn-ea"/>
                        <a:cs typeface="Calibri" panose="020F0502020204030204" pitchFamily="34" charset="0"/>
                      </a:endParaRPr>
                    </a:p>
                  </a:txBody>
                  <a:tcPr/>
                </a:tc>
                <a:extLst>
                  <a:ext uri="{0D108BD9-81ED-4DB2-BD59-A6C34878D82A}">
                    <a16:rowId xmlns:a16="http://schemas.microsoft.com/office/drawing/2014/main" val="1124536117"/>
                  </a:ext>
                </a:extLst>
              </a:tr>
              <a:tr h="413280">
                <a:tc>
                  <a:txBody>
                    <a:bodyPr/>
                    <a:lstStyle/>
                    <a:p>
                      <a:pPr algn="ctr"/>
                      <a:r>
                        <a:rPr lang="en-US" sz="2000"/>
                        <a:t>7</a:t>
                      </a:r>
                      <a:endParaRPr lang="en-001" sz="2000"/>
                    </a:p>
                  </a:txBody>
                  <a:tcPr/>
                </a:tc>
                <a:tc>
                  <a:txBody>
                    <a:bodyPr/>
                    <a:lstStyle/>
                    <a:p>
                      <a:r>
                        <a:rPr lang="en-US" sz="2000"/>
                        <a:t>certUUID</a:t>
                      </a:r>
                      <a:endParaRPr lang="en-001" sz="2000"/>
                    </a:p>
                  </a:txBody>
                  <a:tcPr/>
                </a:tc>
                <a:tc>
                  <a:txBody>
                    <a:bodyPr/>
                    <a:lstStyle/>
                    <a:p>
                      <a:r>
                        <a:rPr lang="en-US" sz="2000">
                          <a:latin typeface="+mn-lt"/>
                        </a:rPr>
                        <a:t>Mã số VBCC</a:t>
                      </a:r>
                      <a:endParaRPr lang="en-001" sz="2000">
                        <a:latin typeface="+mn-lt"/>
                      </a:endParaRPr>
                    </a:p>
                  </a:txBody>
                  <a:tcPr/>
                </a:tc>
                <a:extLst>
                  <a:ext uri="{0D108BD9-81ED-4DB2-BD59-A6C34878D82A}">
                    <a16:rowId xmlns:a16="http://schemas.microsoft.com/office/drawing/2014/main" val="1200163065"/>
                  </a:ext>
                </a:extLst>
              </a:tr>
              <a:tr h="419020">
                <a:tc>
                  <a:txBody>
                    <a:bodyPr/>
                    <a:lstStyle/>
                    <a:p>
                      <a:pPr algn="ctr"/>
                      <a:r>
                        <a:rPr lang="en-US" sz="2000"/>
                        <a:t>8</a:t>
                      </a:r>
                      <a:endParaRPr lang="en-001" sz="2000"/>
                    </a:p>
                  </a:txBody>
                  <a:tcPr/>
                </a:tc>
                <a:tc>
                  <a:txBody>
                    <a:bodyPr/>
                    <a:lstStyle/>
                    <a:p>
                      <a:r>
                        <a:rPr lang="en-US" sz="2000"/>
                        <a:t>universityPK</a:t>
                      </a:r>
                      <a:endParaRPr lang="en-001" sz="2000"/>
                    </a:p>
                  </a:txBody>
                  <a:tcPr/>
                </a:tc>
                <a:tc>
                  <a:txBody>
                    <a:bodyPr/>
                    <a:lstStyle/>
                    <a:p>
                      <a:r>
                        <a:rPr lang="vi-VN" sz="2000">
                          <a:latin typeface="+mn-lt"/>
                        </a:rPr>
                        <a:t>Khóa công khai của Trường</a:t>
                      </a:r>
                      <a:endParaRPr lang="en-001" sz="2000">
                        <a:latin typeface="+mn-lt"/>
                      </a:endParaRPr>
                    </a:p>
                  </a:txBody>
                  <a:tcPr/>
                </a:tc>
                <a:extLst>
                  <a:ext uri="{0D108BD9-81ED-4DB2-BD59-A6C34878D82A}">
                    <a16:rowId xmlns:a16="http://schemas.microsoft.com/office/drawing/2014/main" val="691366785"/>
                  </a:ext>
                </a:extLst>
              </a:tr>
              <a:tr h="419020">
                <a:tc>
                  <a:txBody>
                    <a:bodyPr/>
                    <a:lstStyle/>
                    <a:p>
                      <a:pPr algn="ctr"/>
                      <a:r>
                        <a:rPr lang="en-US" sz="2000"/>
                        <a:t>9</a:t>
                      </a:r>
                      <a:endParaRPr lang="en-001" sz="2000"/>
                    </a:p>
                  </a:txBody>
                  <a:tcPr/>
                </a:tc>
                <a:tc>
                  <a:txBody>
                    <a:bodyPr/>
                    <a:lstStyle/>
                    <a:p>
                      <a:r>
                        <a:rPr lang="en-US" sz="2000"/>
                        <a:t>studentPK</a:t>
                      </a:r>
                      <a:endParaRPr lang="en-001" sz="2000"/>
                    </a:p>
                  </a:txBody>
                  <a:tcPr/>
                </a:tc>
                <a:tc>
                  <a:txBody>
                    <a:bodyPr/>
                    <a:lstStyle/>
                    <a:p>
                      <a:r>
                        <a:rPr lang="en-US" sz="2000">
                          <a:latin typeface="+mn-lt"/>
                        </a:rPr>
                        <a:t>Khóa công khai của sinh viên </a:t>
                      </a:r>
                      <a:endParaRPr lang="en-001" sz="2000">
                        <a:latin typeface="+mn-lt"/>
                      </a:endParaRPr>
                    </a:p>
                  </a:txBody>
                  <a:tcPr/>
                </a:tc>
                <a:extLst>
                  <a:ext uri="{0D108BD9-81ED-4DB2-BD59-A6C34878D82A}">
                    <a16:rowId xmlns:a16="http://schemas.microsoft.com/office/drawing/2014/main" val="69208692"/>
                  </a:ext>
                </a:extLst>
              </a:tr>
            </a:tbl>
          </a:graphicData>
        </a:graphic>
      </p:graphicFrame>
    </p:spTree>
    <p:extLst>
      <p:ext uri="{BB962C8B-B14F-4D97-AF65-F5344CB8AC3E}">
        <p14:creationId xmlns:p14="http://schemas.microsoft.com/office/powerpoint/2010/main" val="4096004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smtClean="0">
                <a:solidFill>
                  <a:schemeClr val="tx1"/>
                </a:solidFill>
              </a:rPr>
              <a:t>3.7 </a:t>
            </a:r>
            <a:r>
              <a:rPr lang="en-US" sz="2600" b="1">
                <a:solidFill>
                  <a:schemeClr val="tx1"/>
                </a:solidFill>
              </a:rPr>
              <a:t>Xây dựng mạng </a:t>
            </a:r>
            <a:r>
              <a:rPr lang="en-US" sz="2600" b="1" smtClean="0">
                <a:solidFill>
                  <a:schemeClr val="tx1"/>
                </a:solidFill>
              </a:rPr>
              <a:t>blockchain HyperFabric</a:t>
            </a:r>
            <a:endParaRPr lang="en-US" sz="2600" b="1">
              <a:solidFill>
                <a:schemeClr val="tx1"/>
              </a:solidFill>
            </a:endParaRP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17</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361209" y="6016823"/>
            <a:ext cx="6858000" cy="307777"/>
          </a:xfrm>
          <a:prstGeom prst="rect">
            <a:avLst/>
          </a:prstGeom>
          <a:noFill/>
        </p:spPr>
        <p:txBody>
          <a:bodyPr wrap="square" rtlCol="0">
            <a:spAutoFit/>
          </a:bodyPr>
          <a:lstStyle/>
          <a:p>
            <a:pPr algn="ctr"/>
            <a:r>
              <a:rPr lang="en-US" sz="1400" err="1">
                <a:solidFill>
                  <a:schemeClr val="accent1">
                    <a:lumMod val="50000"/>
                  </a:schemeClr>
                </a:solidFill>
              </a:rPr>
              <a:t>Mô</a:t>
            </a:r>
            <a:r>
              <a:rPr lang="en-US" sz="1400">
                <a:solidFill>
                  <a:schemeClr val="accent1">
                    <a:lumMod val="50000"/>
                  </a:schemeClr>
                </a:solidFill>
              </a:rPr>
              <a:t> </a:t>
            </a:r>
            <a:r>
              <a:rPr lang="en-US" sz="1400" err="1">
                <a:solidFill>
                  <a:schemeClr val="accent1">
                    <a:lumMod val="50000"/>
                  </a:schemeClr>
                </a:solidFill>
              </a:rPr>
              <a:t>hình</a:t>
            </a:r>
            <a:r>
              <a:rPr lang="en-US" sz="1400">
                <a:solidFill>
                  <a:schemeClr val="accent1">
                    <a:lumMod val="50000"/>
                  </a:schemeClr>
                </a:solidFill>
              </a:rPr>
              <a:t> kiến trúc mạng gồm có 3 tổ chức ORG, và Ordering service có 3 orderer</a:t>
            </a:r>
          </a:p>
        </p:txBody>
      </p:sp>
      <p:pic>
        <p:nvPicPr>
          <p:cNvPr id="7" name="Picture 6" descr="Graphical user interface&#10;&#10;Description automatically generated">
            <a:extLst>
              <a:ext uri="{FF2B5EF4-FFF2-40B4-BE49-F238E27FC236}">
                <a16:creationId xmlns:a16="http://schemas.microsoft.com/office/drawing/2014/main" id="{CFF7733A-5927-C35D-5D60-DF54D647C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153389"/>
            <a:ext cx="6705600" cy="3819705"/>
          </a:xfrm>
          <a:prstGeom prst="rect">
            <a:avLst/>
          </a:prstGeom>
        </p:spPr>
      </p:pic>
    </p:spTree>
    <p:extLst>
      <p:ext uri="{BB962C8B-B14F-4D97-AF65-F5344CB8AC3E}">
        <p14:creationId xmlns:p14="http://schemas.microsoft.com/office/powerpoint/2010/main" val="789610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3" indent="0" algn="just">
              <a:lnSpc>
                <a:spcPct val="120000"/>
              </a:lnSpc>
              <a:spcBef>
                <a:spcPts val="600"/>
              </a:spcBef>
              <a:buNone/>
            </a:pPr>
            <a:r>
              <a:rPr lang="en-US" sz="2600" b="1" smtClean="0">
                <a:solidFill>
                  <a:schemeClr val="tx1"/>
                </a:solidFill>
              </a:rPr>
              <a:t>3.8 </a:t>
            </a:r>
            <a:r>
              <a:rPr lang="en-US" sz="2600" b="1">
                <a:solidFill>
                  <a:schemeClr val="tx1"/>
                </a:solidFill>
              </a:rPr>
              <a:t>Môi </a:t>
            </a:r>
            <a:r>
              <a:rPr lang="en-US" sz="2600" b="1" smtClean="0">
                <a:solidFill>
                  <a:schemeClr val="tx1"/>
                </a:solidFill>
              </a:rPr>
              <a:t>trường thử nghiệm: </a:t>
            </a:r>
            <a:r>
              <a:rPr lang="en-US" sz="2600" b="1">
                <a:solidFill>
                  <a:schemeClr val="tx1"/>
                </a:solidFill>
              </a:rPr>
              <a:t>VisualCode, IBM extension </a:t>
            </a:r>
          </a:p>
          <a:p>
            <a:pPr marL="0" marR="89535" lvl="3" indent="0" algn="just">
              <a:lnSpc>
                <a:spcPct val="120000"/>
              </a:lnSpc>
              <a:spcBef>
                <a:spcPts val="600"/>
              </a:spcBef>
              <a:buNone/>
            </a:pPr>
            <a:r>
              <a:rPr lang="en-US" sz="2400">
                <a:solidFill>
                  <a:schemeClr val="tx1"/>
                </a:solidFill>
              </a:rPr>
              <a:t>	</a:t>
            </a:r>
            <a:r>
              <a:rPr lang="en-US" sz="3200" b="1"/>
              <a:t>	</a:t>
            </a: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18</a:t>
            </a:fld>
            <a:endParaRPr lang="en-US"/>
          </a:p>
        </p:txBody>
      </p:sp>
      <p:sp>
        <p:nvSpPr>
          <p:cNvPr id="11" name="TextBox 10">
            <a:extLst>
              <a:ext uri="{FF2B5EF4-FFF2-40B4-BE49-F238E27FC236}">
                <a16:creationId xmlns:a16="http://schemas.microsoft.com/office/drawing/2014/main" id="{0E66CF37-E722-42C8-9BE0-5C71FBFE0725}"/>
              </a:ext>
            </a:extLst>
          </p:cNvPr>
          <p:cNvSpPr txBox="1"/>
          <p:nvPr/>
        </p:nvSpPr>
        <p:spPr>
          <a:xfrm>
            <a:off x="1295400" y="6121499"/>
            <a:ext cx="6858000" cy="307777"/>
          </a:xfrm>
          <a:prstGeom prst="rect">
            <a:avLst/>
          </a:prstGeom>
          <a:noFill/>
        </p:spPr>
        <p:txBody>
          <a:bodyPr wrap="square" rtlCol="0">
            <a:spAutoFit/>
          </a:bodyPr>
          <a:lstStyle/>
          <a:p>
            <a:pPr algn="ctr"/>
            <a:r>
              <a:rPr lang="en-US" sz="1400">
                <a:solidFill>
                  <a:schemeClr val="accent1">
                    <a:lumMod val="50000"/>
                  </a:schemeClr>
                </a:solidFill>
              </a:rPr>
              <a:t>Môi trường phát triển và thử nghiệm: Visual Code, IBM blockchain</a:t>
            </a:r>
          </a:p>
        </p:txBody>
      </p:sp>
      <p:pic>
        <p:nvPicPr>
          <p:cNvPr id="7" name="Picture 6" descr="Graphical user interface, text, application, email, website&#10;&#10;Description automatically generated">
            <a:extLst>
              <a:ext uri="{FF2B5EF4-FFF2-40B4-BE49-F238E27FC236}">
                <a16:creationId xmlns:a16="http://schemas.microsoft.com/office/drawing/2014/main" id="{7904FFE2-5D54-E146-6256-4D4845A49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608" y="2100572"/>
            <a:ext cx="6136784" cy="4073265"/>
          </a:xfrm>
          <a:prstGeom prst="rect">
            <a:avLst/>
          </a:prstGeom>
        </p:spPr>
      </p:pic>
    </p:spTree>
    <p:extLst>
      <p:ext uri="{BB962C8B-B14F-4D97-AF65-F5344CB8AC3E}">
        <p14:creationId xmlns:p14="http://schemas.microsoft.com/office/powerpoint/2010/main" val="1396132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700" b="1">
                <a:solidFill>
                  <a:schemeClr val="tx1"/>
                </a:solidFill>
              </a:rPr>
              <a:t>4.1 Kết quả thực nghiệm</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Mạng</a:t>
            </a:r>
            <a:r>
              <a:rPr lang="vi-VN" sz="2400">
                <a:solidFill>
                  <a:schemeClr val="tx1"/>
                </a:solidFill>
                <a:latin typeface="Calibri" panose="020F0502020204030204" pitchFamily="34" charset="0"/>
                <a:cs typeface="Calibri" panose="020F0502020204030204" pitchFamily="34" charset="0"/>
              </a:rPr>
              <a:t> </a:t>
            </a:r>
            <a:r>
              <a:rPr lang="en-US" sz="2400">
                <a:solidFill>
                  <a:schemeClr val="tx1"/>
                </a:solidFill>
                <a:latin typeface="Calibri" panose="020F0502020204030204" pitchFamily="34" charset="0"/>
                <a:cs typeface="Calibri" panose="020F0502020204030204" pitchFamily="34" charset="0"/>
              </a:rPr>
              <a:t>blockchain </a:t>
            </a:r>
            <a:r>
              <a:rPr lang="vi-VN" sz="2400">
                <a:solidFill>
                  <a:schemeClr val="tx1"/>
                </a:solidFill>
                <a:latin typeface="Calibri" panose="020F0502020204030204" pitchFamily="34" charset="0"/>
                <a:cs typeface="Calibri" panose="020F0502020204030204" pitchFamily="34" charset="0"/>
              </a:rPr>
              <a:t>hoạt động trên</a:t>
            </a:r>
            <a:r>
              <a:rPr lang="en-US" sz="2400">
                <a:solidFill>
                  <a:schemeClr val="tx1"/>
                </a:solidFill>
                <a:latin typeface="Calibri" panose="020F0502020204030204" pitchFamily="34" charset="0"/>
                <a:cs typeface="Calibri" panose="020F0502020204030204" pitchFamily="34" charset="0"/>
              </a:rPr>
              <a:t> các máy chủ ảo</a:t>
            </a:r>
            <a:r>
              <a:rPr lang="vi-VN" sz="2400">
                <a:solidFill>
                  <a:schemeClr val="tx1"/>
                </a:solidFill>
                <a:latin typeface="Calibri" panose="020F0502020204030204" pitchFamily="34" charset="0"/>
                <a:cs typeface="Calibri" panose="020F0502020204030204" pitchFamily="34" charset="0"/>
              </a:rPr>
              <a:t>. Hệ thống </a:t>
            </a:r>
            <a:r>
              <a:rPr lang="en-US" sz="2400" smtClean="0">
                <a:solidFill>
                  <a:schemeClr val="tx1"/>
                </a:solidFill>
                <a:latin typeface="Calibri" panose="020F0502020204030204" pitchFamily="34" charset="0"/>
                <a:cs typeface="Calibri" panose="020F0502020204030204" pitchFamily="34" charset="0"/>
              </a:rPr>
              <a:t>chỉ</a:t>
            </a:r>
            <a:r>
              <a:rPr lang="vi-VN" sz="2400" smtClean="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có </a:t>
            </a:r>
            <a:r>
              <a:rPr lang="vi-VN" sz="2400" smtClean="0">
                <a:solidFill>
                  <a:schemeClr val="tx1"/>
                </a:solidFill>
                <a:latin typeface="Calibri" panose="020F0502020204030204" pitchFamily="34" charset="0"/>
                <a:cs typeface="Calibri" panose="020F0502020204030204" pitchFamily="34" charset="0"/>
              </a:rPr>
              <a:t>các </a:t>
            </a:r>
            <a:r>
              <a:rPr lang="vi-VN" sz="2400">
                <a:solidFill>
                  <a:schemeClr val="tx1"/>
                </a:solidFill>
                <a:latin typeface="Calibri" panose="020F0502020204030204" pitchFamily="34" charset="0"/>
                <a:cs typeface="Calibri" panose="020F0502020204030204" pitchFamily="34" charset="0"/>
              </a:rPr>
              <a:t>chức năng chính cho người sử dụng như: </a:t>
            </a:r>
            <a:endParaRPr lang="en-US" sz="2400">
              <a:solidFill>
                <a:schemeClr val="tx1"/>
              </a:solidFill>
              <a:latin typeface="Calibri" panose="020F0502020204030204" pitchFamily="34" charset="0"/>
              <a:cs typeface="Calibri" panose="020F0502020204030204" pitchFamily="34" charset="0"/>
            </a:endParaRP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1. </a:t>
            </a:r>
            <a:r>
              <a:rPr lang="vi-VN" sz="2400">
                <a:solidFill>
                  <a:schemeClr val="tx1"/>
                </a:solidFill>
                <a:latin typeface="Calibri" panose="020F0502020204030204" pitchFamily="34" charset="0"/>
                <a:cs typeface="Calibri" panose="020F0502020204030204" pitchFamily="34" charset="0"/>
              </a:rPr>
              <a:t>Trường</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quản lý và cấp VBCC</a:t>
            </a:r>
            <a:r>
              <a:rPr lang="en-US" sz="2400">
                <a:solidFill>
                  <a:schemeClr val="tx1"/>
                </a:solidFill>
                <a:latin typeface="Calibri" panose="020F0502020204030204" pitchFamily="34" charset="0"/>
                <a:cs typeface="Calibri" panose="020F0502020204030204" pitchFamily="34" charset="0"/>
              </a:rPr>
              <a:t>.</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2. </a:t>
            </a:r>
            <a:r>
              <a:rPr lang="vi-VN" sz="2400">
                <a:solidFill>
                  <a:schemeClr val="tx1"/>
                </a:solidFill>
                <a:latin typeface="Calibri" panose="020F0502020204030204" pitchFamily="34" charset="0"/>
                <a:cs typeface="Calibri" panose="020F0502020204030204" pitchFamily="34" charset="0"/>
              </a:rPr>
              <a:t>Sinh viên nhận </a:t>
            </a:r>
            <a:r>
              <a:rPr lang="vi-VN" sz="2400" dirty="0">
                <a:solidFill>
                  <a:schemeClr val="tx1"/>
                </a:solidFill>
                <a:latin typeface="Calibri" panose="020F0502020204030204" pitchFamily="34" charset="0"/>
                <a:cs typeface="Calibri" panose="020F0502020204030204" pitchFamily="34" charset="0"/>
              </a:rPr>
              <a:t>VBCC và chia sẻ thông </a:t>
            </a:r>
            <a:r>
              <a:rPr lang="vi-VN" sz="2400">
                <a:solidFill>
                  <a:schemeClr val="tx1"/>
                </a:solidFill>
                <a:latin typeface="Calibri" panose="020F0502020204030204" pitchFamily="34" charset="0"/>
                <a:cs typeface="Calibri" panose="020F0502020204030204" pitchFamily="34" charset="0"/>
              </a:rPr>
              <a:t>tin VBCC</a:t>
            </a:r>
            <a:r>
              <a:rPr lang="en-US" sz="2400">
                <a:solidFill>
                  <a:schemeClr val="tx1"/>
                </a:solidFill>
                <a:latin typeface="Calibri" panose="020F0502020204030204" pitchFamily="34" charset="0"/>
                <a:cs typeface="Calibri" panose="020F0502020204030204" pitchFamily="34" charset="0"/>
              </a:rPr>
              <a:t>.</a:t>
            </a:r>
          </a:p>
          <a:p>
            <a:pPr marL="0" marR="89535" lvl="2" indent="0" algn="just">
              <a:lnSpc>
                <a:spcPct val="110000"/>
              </a:lnSpc>
              <a:spcBef>
                <a:spcPts val="600"/>
              </a:spcBef>
              <a:spcAft>
                <a:spcPts val="800"/>
              </a:spcAft>
              <a:buNone/>
            </a:pPr>
            <a:r>
              <a:rPr lang="en-US" sz="2400">
                <a:solidFill>
                  <a:schemeClr val="tx1"/>
                </a:solidFill>
                <a:latin typeface="Calibri" panose="020F0502020204030204" pitchFamily="34" charset="0"/>
                <a:cs typeface="Calibri" panose="020F0502020204030204" pitchFamily="34" charset="0"/>
              </a:rPr>
              <a:t>	3. </a:t>
            </a:r>
            <a:r>
              <a:rPr lang="vi-VN" sz="2400">
                <a:solidFill>
                  <a:schemeClr val="tx1"/>
                </a:solidFill>
                <a:latin typeface="Calibri" panose="020F0502020204030204" pitchFamily="34" charset="0"/>
                <a:cs typeface="Calibri" panose="020F0502020204030204" pitchFamily="34" charset="0"/>
              </a:rPr>
              <a:t>Đơn vị</a:t>
            </a:r>
            <a:r>
              <a:rPr lang="en-US" sz="2400">
                <a:solidFill>
                  <a:schemeClr val="tx1"/>
                </a:solidFill>
                <a:latin typeface="Calibri" panose="020F0502020204030204" pitchFamily="34" charset="0"/>
                <a:cs typeface="Calibri" panose="020F0502020204030204" pitchFamily="34" charset="0"/>
              </a:rPr>
              <a:t> </a:t>
            </a:r>
            <a:r>
              <a:rPr lang="vi-VN" sz="2400">
                <a:solidFill>
                  <a:schemeClr val="tx1"/>
                </a:solidFill>
                <a:latin typeface="Calibri" panose="020F0502020204030204" pitchFamily="34" charset="0"/>
                <a:cs typeface="Calibri" panose="020F0502020204030204" pitchFamily="34" charset="0"/>
              </a:rPr>
              <a:t>xác thực VBCC</a:t>
            </a:r>
            <a:r>
              <a:rPr lang="en-US" sz="2400">
                <a:solidFill>
                  <a:schemeClr val="tx1"/>
                </a:solidFill>
                <a:latin typeface="Calibri" panose="020F0502020204030204" pitchFamily="34" charset="0"/>
                <a:cs typeface="Calibri" panose="020F0502020204030204" pitchFamily="34" charset="0"/>
              </a:rPr>
              <a:t>.</a:t>
            </a:r>
            <a:endParaRPr lang="en-US" sz="2400"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19</a:t>
            </a:fld>
            <a:endParaRPr lang="en-US"/>
          </a:p>
        </p:txBody>
      </p:sp>
    </p:spTree>
    <p:extLst>
      <p:ext uri="{BB962C8B-B14F-4D97-AF65-F5344CB8AC3E}">
        <p14:creationId xmlns:p14="http://schemas.microsoft.com/office/powerpoint/2010/main" val="4253828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a:t> </a:t>
            </a:r>
            <a:r>
              <a:rPr lang="en-US" altLang="en-US" err="1"/>
              <a:t>Nội</a:t>
            </a:r>
            <a:r>
              <a:rPr lang="en-US" altLang="en-US"/>
              <a:t> dung </a:t>
            </a:r>
            <a:r>
              <a:rPr lang="en-US" altLang="en-US" err="1"/>
              <a:t>trình</a:t>
            </a:r>
            <a:r>
              <a:rPr lang="en-US" altLang="en-US"/>
              <a:t> </a:t>
            </a:r>
            <a:r>
              <a:rPr lang="en-US" altLang="en-US" err="1"/>
              <a:t>bày</a:t>
            </a:r>
            <a:endParaRPr lang="en-US" altLang="en-US"/>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idx="1"/>
          </p:nvPr>
        </p:nvSpPr>
        <p:spPr/>
        <p:txBody>
          <a:bodyPr/>
          <a:lstStyle/>
          <a:p>
            <a:pPr marL="514350" indent="-514350">
              <a:lnSpc>
                <a:spcPct val="150000"/>
              </a:lnSpc>
              <a:buClr>
                <a:schemeClr val="bg2"/>
              </a:buClr>
              <a:buFont typeface="+mj-lt"/>
              <a:buAutoNum type="arabicPeriod"/>
            </a:pPr>
            <a:r>
              <a:rPr lang="en-US" altLang="en-US" sz="2800" err="1"/>
              <a:t>Giới</a:t>
            </a:r>
            <a:r>
              <a:rPr lang="en-US" altLang="en-US" sz="2800"/>
              <a:t> </a:t>
            </a:r>
            <a:r>
              <a:rPr lang="en-US" altLang="en-US" sz="2800" err="1"/>
              <a:t>thiệu</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Cơ</a:t>
            </a:r>
            <a:r>
              <a:rPr lang="en-US" altLang="en-US" sz="2800"/>
              <a:t> </a:t>
            </a:r>
            <a:r>
              <a:rPr lang="en-US" altLang="en-US" sz="2800" err="1"/>
              <a:t>sở</a:t>
            </a:r>
            <a:r>
              <a:rPr lang="en-US" altLang="en-US" sz="2800"/>
              <a:t> khoa </a:t>
            </a:r>
            <a:r>
              <a:rPr lang="en-US" altLang="en-US" sz="2800" err="1"/>
              <a:t>học</a:t>
            </a:r>
            <a:r>
              <a:rPr lang="en-US" altLang="en-US" sz="2800"/>
              <a:t> </a:t>
            </a:r>
            <a:r>
              <a:rPr lang="en-US" altLang="en-US" sz="2800" err="1"/>
              <a:t>của</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Phương</a:t>
            </a:r>
            <a:r>
              <a:rPr lang="en-US" altLang="en-US" sz="2800"/>
              <a:t> </a:t>
            </a:r>
            <a:r>
              <a:rPr lang="en-US" altLang="en-US" sz="2800" err="1"/>
              <a:t>pháp</a:t>
            </a:r>
            <a:r>
              <a:rPr lang="en-US" altLang="en-US" sz="2800"/>
              <a:t> </a:t>
            </a:r>
            <a:r>
              <a:rPr lang="en-US" altLang="en-US" sz="2800" err="1"/>
              <a:t>thực</a:t>
            </a:r>
            <a:r>
              <a:rPr lang="en-US" altLang="en-US" sz="2800"/>
              <a:t> </a:t>
            </a:r>
            <a:r>
              <a:rPr lang="en-US" altLang="en-US" sz="2800" err="1"/>
              <a:t>hiện</a:t>
            </a:r>
            <a:r>
              <a:rPr lang="en-US" altLang="en-US" sz="2800"/>
              <a:t> </a:t>
            </a:r>
            <a:r>
              <a:rPr lang="en-US" altLang="en-US" sz="2800" err="1"/>
              <a:t>đề</a:t>
            </a:r>
            <a:r>
              <a:rPr lang="en-US" altLang="en-US" sz="2800"/>
              <a:t> </a:t>
            </a:r>
            <a:r>
              <a:rPr lang="en-US" altLang="en-US" sz="2800" err="1"/>
              <a:t>tài</a:t>
            </a:r>
            <a:endParaRPr lang="en-US" altLang="en-US" sz="2800"/>
          </a:p>
          <a:p>
            <a:pPr marL="514350" indent="-514350">
              <a:lnSpc>
                <a:spcPct val="150000"/>
              </a:lnSpc>
              <a:buClr>
                <a:schemeClr val="bg2"/>
              </a:buClr>
              <a:buFont typeface="+mj-lt"/>
              <a:buAutoNum type="arabicPeriod"/>
            </a:pPr>
            <a:r>
              <a:rPr lang="en-US" altLang="en-US" sz="2800" err="1"/>
              <a:t>Kết</a:t>
            </a:r>
            <a:r>
              <a:rPr lang="en-US" altLang="en-US" sz="2800"/>
              <a:t> </a:t>
            </a:r>
            <a:r>
              <a:rPr lang="en-US" altLang="en-US" sz="2800" err="1"/>
              <a:t>quả</a:t>
            </a:r>
            <a:r>
              <a:rPr lang="en-US" altLang="en-US" sz="2800"/>
              <a:t> </a:t>
            </a:r>
            <a:r>
              <a:rPr lang="en-US" altLang="en-US" sz="2800" err="1"/>
              <a:t>thực</a:t>
            </a:r>
            <a:r>
              <a:rPr lang="en-US" altLang="en-US" sz="2800"/>
              <a:t> </a:t>
            </a:r>
            <a:r>
              <a:rPr lang="en-US" altLang="en-US" sz="2800" err="1"/>
              <a:t>nghiệm</a:t>
            </a:r>
            <a:endParaRPr lang="en-US" altLang="en-US" sz="2800"/>
          </a:p>
          <a:p>
            <a:pPr marL="514350" indent="-514350">
              <a:lnSpc>
                <a:spcPct val="150000"/>
              </a:lnSpc>
              <a:buClr>
                <a:schemeClr val="bg2"/>
              </a:buClr>
              <a:buFont typeface="+mj-lt"/>
              <a:buAutoNum type="arabicPeriod"/>
            </a:pPr>
            <a:r>
              <a:rPr lang="en-US" altLang="en-US" sz="2800" err="1"/>
              <a:t>Kết</a:t>
            </a:r>
            <a:r>
              <a:rPr lang="en-US" altLang="en-US" sz="2800"/>
              <a:t> luận</a:t>
            </a:r>
          </a:p>
          <a:p>
            <a:pPr marL="514350" indent="-514350">
              <a:lnSpc>
                <a:spcPct val="150000"/>
              </a:lnSpc>
              <a:buClr>
                <a:schemeClr val="bg2"/>
              </a:buClr>
              <a:buFont typeface="+mj-lt"/>
              <a:buAutoNum type="arabicPeriod"/>
            </a:pPr>
            <a:r>
              <a:rPr lang="en-US" altLang="en-US" sz="2800"/>
              <a:t>Demo </a:t>
            </a:r>
            <a:r>
              <a:rPr lang="en-US" altLang="en-US" sz="2800" err="1"/>
              <a:t>ứng</a:t>
            </a:r>
            <a:r>
              <a:rPr lang="en-US" altLang="en-US" sz="2800"/>
              <a:t> </a:t>
            </a:r>
            <a:r>
              <a:rPr lang="en-US" altLang="en-US" sz="2800" err="1"/>
              <a:t>dụng</a:t>
            </a:r>
            <a:endParaRPr lang="en-US" altLang="en-US" sz="2800"/>
          </a:p>
          <a:p>
            <a:endParaRPr lang="en-US" altLang="en-US"/>
          </a:p>
        </p:txBody>
      </p:sp>
      <p:sp>
        <p:nvSpPr>
          <p:cNvPr id="2" name="Slide Number Placeholder 1"/>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400" b="1" smtClean="0">
                <a:solidFill>
                  <a:schemeClr val="tx1"/>
                </a:solidFill>
              </a:rPr>
              <a:t>4.2 Mạng Blockchain</a:t>
            </a:r>
            <a:endParaRPr lang="en-US" sz="2400" b="1">
              <a:solidFill>
                <a:schemeClr val="tx1"/>
              </a:solidFill>
            </a:endParaRPr>
          </a:p>
          <a:p>
            <a:pPr marL="0" marR="89535" lvl="2" indent="0" algn="just">
              <a:lnSpc>
                <a:spcPct val="110000"/>
              </a:lnSpc>
              <a:spcBef>
                <a:spcPts val="600"/>
              </a:spcBef>
              <a:spcAft>
                <a:spcPts val="800"/>
              </a:spcAft>
              <a:buNone/>
            </a:pPr>
            <a:r>
              <a:rPr lang="en-US">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20</a:t>
            </a:fld>
            <a:endParaRPr lang="en-US"/>
          </a:p>
        </p:txBody>
      </p:sp>
      <p:pic>
        <p:nvPicPr>
          <p:cNvPr id="5" name="Picture 4" descr="Graphical user interface, application&#10;&#10;Description automatically generated">
            <a:extLst>
              <a:ext uri="{FF2B5EF4-FFF2-40B4-BE49-F238E27FC236}">
                <a16:creationId xmlns:a16="http://schemas.microsoft.com/office/drawing/2014/main" id="{EFB23826-8841-91FC-56D5-97FB40A5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117" y="2133600"/>
            <a:ext cx="7154516" cy="4031615"/>
          </a:xfrm>
          <a:prstGeom prst="rect">
            <a:avLst/>
          </a:prstGeom>
        </p:spPr>
      </p:pic>
      <p:sp>
        <p:nvSpPr>
          <p:cNvPr id="4" name="Rectangle 3"/>
          <p:cNvSpPr/>
          <p:nvPr/>
        </p:nvSpPr>
        <p:spPr>
          <a:xfrm>
            <a:off x="1752600" y="6171346"/>
            <a:ext cx="6324600" cy="369332"/>
          </a:xfrm>
          <a:prstGeom prst="rect">
            <a:avLst/>
          </a:prstGeom>
        </p:spPr>
        <p:txBody>
          <a:bodyPr wrap="square">
            <a:spAutoFit/>
          </a:bodyPr>
          <a:lstStyle/>
          <a:p>
            <a:r>
              <a:rPr lang="en-US">
                <a:solidFill>
                  <a:schemeClr val="accent1">
                    <a:lumMod val="50000"/>
                  </a:schemeClr>
                </a:solidFill>
              </a:rPr>
              <a:t>Công cụ theo dõi mạng Blockchain Hyperledger Explorer</a:t>
            </a:r>
            <a:endParaRPr lang="en-US" sz="1400">
              <a:solidFill>
                <a:schemeClr val="accent1">
                  <a:lumMod val="50000"/>
                </a:schemeClr>
              </a:solidFill>
            </a:endParaRPr>
          </a:p>
        </p:txBody>
      </p:sp>
    </p:spTree>
    <p:extLst>
      <p:ext uri="{BB962C8B-B14F-4D97-AF65-F5344CB8AC3E}">
        <p14:creationId xmlns:p14="http://schemas.microsoft.com/office/powerpoint/2010/main" val="1181983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4. </a:t>
            </a:r>
            <a:r>
              <a:rPr lang="en-US" err="1"/>
              <a:t>Kết</a:t>
            </a:r>
            <a:r>
              <a:rPr lang="en-US"/>
              <a:t> </a:t>
            </a:r>
            <a:r>
              <a:rPr lang="en-US" err="1"/>
              <a:t>quả</a:t>
            </a:r>
            <a:r>
              <a:rPr lang="en-US"/>
              <a:t> </a:t>
            </a:r>
            <a:r>
              <a:rPr lang="en-US" err="1"/>
              <a:t>thực</a:t>
            </a:r>
            <a:r>
              <a:rPr lang="en-US"/>
              <a:t> </a:t>
            </a:r>
            <a:r>
              <a:rPr lang="en-US" err="1"/>
              <a:t>nghiệm</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marR="89535" lvl="2" indent="0" algn="just">
              <a:lnSpc>
                <a:spcPct val="110000"/>
              </a:lnSpc>
              <a:spcBef>
                <a:spcPts val="600"/>
              </a:spcBef>
              <a:spcAft>
                <a:spcPts val="800"/>
              </a:spcAft>
              <a:buNone/>
            </a:pPr>
            <a:r>
              <a:rPr lang="en-US" sz="2400" b="1" smtClean="0">
                <a:solidFill>
                  <a:schemeClr val="tx1"/>
                </a:solidFill>
              </a:rPr>
              <a:t>4.3 Ứng dụng web</a:t>
            </a:r>
            <a:endParaRPr lang="en-US" sz="2400" b="1">
              <a:solidFill>
                <a:schemeClr val="tx1"/>
              </a:solidFill>
            </a:endParaRPr>
          </a:p>
          <a:p>
            <a:pPr marL="0" marR="89535" lvl="2" indent="0" algn="just">
              <a:lnSpc>
                <a:spcPct val="110000"/>
              </a:lnSpc>
              <a:spcBef>
                <a:spcPts val="600"/>
              </a:spcBef>
              <a:spcAft>
                <a:spcPts val="800"/>
              </a:spcAft>
              <a:buNone/>
            </a:pPr>
            <a:r>
              <a:rPr lang="en-US">
                <a:solidFill>
                  <a:schemeClr val="tx1"/>
                </a:solidFill>
                <a:latin typeface="Calibri" panose="020F0502020204030204" pitchFamily="34" charset="0"/>
                <a:cs typeface="Calibri" panose="020F0502020204030204" pitchFamily="34" charset="0"/>
              </a:rPr>
              <a:t>	</a:t>
            </a:r>
            <a:endParaRPr lang="en-US" dirty="0">
              <a:solidFill>
                <a:schemeClr val="tx1"/>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09C103-EE3A-49AA-AD83-BC96E24FE1B3}"/>
              </a:ext>
            </a:extLst>
          </p:cNvPr>
          <p:cNvSpPr>
            <a:spLocks noGrp="1"/>
          </p:cNvSpPr>
          <p:nvPr>
            <p:ph type="sldNum" sz="quarter" idx="12"/>
          </p:nvPr>
        </p:nvSpPr>
        <p:spPr/>
        <p:txBody>
          <a:bodyPr/>
          <a:lstStyle/>
          <a:p>
            <a:fld id="{37A4A606-66C4-4A6B-9750-DDC5E8BB73A2}" type="slidenum">
              <a:rPr lang="en-US" smtClean="0"/>
              <a:t>21</a:t>
            </a:fld>
            <a:endParaRPr lang="en-US"/>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0000" r="3021" b="17777"/>
          <a:stretch/>
        </p:blipFill>
        <p:spPr>
          <a:xfrm>
            <a:off x="1173480" y="2160353"/>
            <a:ext cx="7101840" cy="4065822"/>
          </a:xfrm>
          <a:prstGeom prst="rect">
            <a:avLst/>
          </a:prstGeom>
        </p:spPr>
      </p:pic>
    </p:spTree>
    <p:extLst>
      <p:ext uri="{BB962C8B-B14F-4D97-AF65-F5344CB8AC3E}">
        <p14:creationId xmlns:p14="http://schemas.microsoft.com/office/powerpoint/2010/main" val="3124492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5. </a:t>
            </a:r>
            <a:r>
              <a:rPr lang="en-US" err="1"/>
              <a:t>Kết</a:t>
            </a:r>
            <a:r>
              <a:rPr lang="en-US"/>
              <a:t> luận</a:t>
            </a:r>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fontScale="25000" lnSpcReduction="20000"/>
          </a:bodyPr>
          <a:lstStyle/>
          <a:p>
            <a:pPr marL="0" indent="0" algn="just">
              <a:lnSpc>
                <a:spcPct val="120000"/>
              </a:lnSpc>
              <a:spcBef>
                <a:spcPts val="300"/>
              </a:spcBef>
              <a:spcAft>
                <a:spcPts val="300"/>
              </a:spcAft>
              <a:buNone/>
            </a:pPr>
            <a:r>
              <a:rPr lang="en-US" sz="9600" b="1"/>
              <a:t>Ưu điểm:</a:t>
            </a:r>
          </a:p>
          <a:p>
            <a:pPr marL="457200" indent="-225425" algn="just">
              <a:lnSpc>
                <a:spcPct val="120000"/>
              </a:lnSpc>
              <a:spcBef>
                <a:spcPts val="300"/>
              </a:spcBef>
              <a:spcAft>
                <a:spcPts val="300"/>
              </a:spcAft>
              <a:buFont typeface="Arial" panose="020B0604020202020204" pitchFamily="34" charset="0"/>
              <a:buChar char="•"/>
            </a:pPr>
            <a:r>
              <a:rPr lang="en-US" sz="8000"/>
              <a:t>Tìm hiểu được quy trình, nghiệp vụ quản lý VBCC tại Trung tâm Tin học Trường Đại học An Giang.</a:t>
            </a:r>
          </a:p>
          <a:p>
            <a:pPr marL="457200" indent="-225425" algn="just">
              <a:lnSpc>
                <a:spcPct val="120000"/>
              </a:lnSpc>
              <a:spcBef>
                <a:spcPts val="300"/>
              </a:spcBef>
              <a:spcAft>
                <a:spcPts val="300"/>
              </a:spcAft>
              <a:buFont typeface="Arial" panose="020B0604020202020204" pitchFamily="34" charset="0"/>
              <a:buChar char="•"/>
            </a:pPr>
            <a:r>
              <a:rPr lang="en-US" sz="8000"/>
              <a:t>Triển khai được </a:t>
            </a:r>
            <a:r>
              <a:rPr lang="en-US" sz="8000" smtClean="0"/>
              <a:t>ứng dụng có chức năng </a:t>
            </a:r>
            <a:r>
              <a:rPr lang="en-US" sz="8000"/>
              <a:t>cấp và xác thực VBCC.</a:t>
            </a:r>
          </a:p>
          <a:p>
            <a:pPr marL="0" indent="0" algn="just">
              <a:lnSpc>
                <a:spcPct val="120000"/>
              </a:lnSpc>
              <a:spcBef>
                <a:spcPts val="300"/>
              </a:spcBef>
              <a:spcAft>
                <a:spcPts val="300"/>
              </a:spcAft>
              <a:buNone/>
            </a:pPr>
            <a:r>
              <a:rPr lang="en-US" sz="9600" b="1" err="1"/>
              <a:t>Hạn</a:t>
            </a:r>
            <a:r>
              <a:rPr lang="en-US" sz="9600" b="1"/>
              <a:t> </a:t>
            </a:r>
            <a:r>
              <a:rPr lang="en-US" sz="9600" b="1" err="1"/>
              <a:t>chế</a:t>
            </a:r>
            <a:r>
              <a:rPr lang="en-US" sz="9600" b="1"/>
              <a:t>:</a:t>
            </a:r>
          </a:p>
          <a:p>
            <a:pPr marL="457200" indent="-225425" algn="just">
              <a:lnSpc>
                <a:spcPct val="120000"/>
              </a:lnSpc>
              <a:spcBef>
                <a:spcPts val="300"/>
              </a:spcBef>
              <a:spcAft>
                <a:spcPts val="300"/>
              </a:spcAft>
              <a:buFont typeface="Arial" panose="020B0604020202020204" pitchFamily="34" charset="0"/>
              <a:buChar char="•"/>
            </a:pPr>
            <a:r>
              <a:rPr lang="en-US" sz="8000"/>
              <a:t>Mô hình triển khai phụ thuộc vào CA của Hyperledger Fabric, chứng thư số tự cấp.</a:t>
            </a:r>
          </a:p>
          <a:p>
            <a:pPr marL="457200" indent="-225425" algn="just">
              <a:lnSpc>
                <a:spcPct val="120000"/>
              </a:lnSpc>
              <a:spcBef>
                <a:spcPts val="300"/>
              </a:spcBef>
              <a:spcAft>
                <a:spcPts val="300"/>
              </a:spcAft>
              <a:buFont typeface="Arial" panose="020B0604020202020204" pitchFamily="34" charset="0"/>
              <a:buChar char="•"/>
            </a:pPr>
            <a:r>
              <a:rPr lang="en-US" sz="8000"/>
              <a:t>Ứng dụng web còn nhiều hạn chế, chỉ có tính năng đơn giản. </a:t>
            </a:r>
          </a:p>
          <a:p>
            <a:pPr marL="0" indent="0" algn="just">
              <a:lnSpc>
                <a:spcPct val="120000"/>
              </a:lnSpc>
              <a:spcBef>
                <a:spcPts val="300"/>
              </a:spcBef>
              <a:spcAft>
                <a:spcPts val="300"/>
              </a:spcAft>
              <a:buNone/>
            </a:pPr>
            <a:r>
              <a:rPr lang="en-US" sz="9600" b="1"/>
              <a:t>Hướng </a:t>
            </a:r>
            <a:r>
              <a:rPr lang="en-US" sz="9600" b="1" err="1"/>
              <a:t>phát</a:t>
            </a:r>
            <a:r>
              <a:rPr lang="en-US" sz="9600" b="1"/>
              <a:t> </a:t>
            </a:r>
            <a:r>
              <a:rPr lang="en-US" sz="9600" b="1" err="1"/>
              <a:t>triển</a:t>
            </a:r>
            <a:r>
              <a:rPr lang="en-US" sz="9600" b="1"/>
              <a:t>:</a:t>
            </a:r>
          </a:p>
          <a:p>
            <a:pPr marL="457200" indent="-225425" algn="just">
              <a:lnSpc>
                <a:spcPct val="120000"/>
              </a:lnSpc>
              <a:spcBef>
                <a:spcPts val="300"/>
              </a:spcBef>
              <a:spcAft>
                <a:spcPts val="300"/>
              </a:spcAft>
              <a:buFont typeface="Arial" panose="020B0604020202020204" pitchFamily="34" charset="0"/>
              <a:buChar char="•"/>
            </a:pPr>
            <a:r>
              <a:rPr lang="en-US" sz="8000" err="1"/>
              <a:t>Đề</a:t>
            </a:r>
            <a:r>
              <a:rPr lang="en-US" sz="8000"/>
              <a:t> </a:t>
            </a:r>
            <a:r>
              <a:rPr lang="en-US" sz="8000" err="1"/>
              <a:t>tài</a:t>
            </a:r>
            <a:r>
              <a:rPr lang="en-US" sz="8000"/>
              <a:t> </a:t>
            </a:r>
            <a:r>
              <a:rPr lang="en-US" sz="8000" err="1"/>
              <a:t>tiếp</a:t>
            </a:r>
            <a:r>
              <a:rPr lang="en-US" sz="8000"/>
              <a:t> </a:t>
            </a:r>
            <a:r>
              <a:rPr lang="en-US" sz="8000" err="1"/>
              <a:t>tục</a:t>
            </a:r>
            <a:r>
              <a:rPr lang="en-US" sz="8000"/>
              <a:t> </a:t>
            </a:r>
            <a:r>
              <a:rPr lang="en-US" sz="8000" err="1"/>
              <a:t>tìm</a:t>
            </a:r>
            <a:r>
              <a:rPr lang="en-US" sz="8000"/>
              <a:t> </a:t>
            </a:r>
            <a:r>
              <a:rPr lang="en-US" sz="8000" err="1"/>
              <a:t>cách</a:t>
            </a:r>
            <a:r>
              <a:rPr lang="en-US" sz="8000"/>
              <a:t> </a:t>
            </a:r>
            <a:r>
              <a:rPr lang="en-US" sz="8000" err="1"/>
              <a:t>khắc</a:t>
            </a:r>
            <a:r>
              <a:rPr lang="en-US" sz="8000"/>
              <a:t> </a:t>
            </a:r>
            <a:r>
              <a:rPr lang="en-US" sz="8000" err="1"/>
              <a:t>phục</a:t>
            </a:r>
            <a:r>
              <a:rPr lang="en-US" sz="8000"/>
              <a:t> </a:t>
            </a:r>
            <a:r>
              <a:rPr lang="en-US" sz="8000" err="1"/>
              <a:t>các</a:t>
            </a:r>
            <a:r>
              <a:rPr lang="en-US" sz="8000"/>
              <a:t> </a:t>
            </a:r>
            <a:r>
              <a:rPr lang="en-US" sz="8000" err="1"/>
              <a:t>hạn</a:t>
            </a:r>
            <a:r>
              <a:rPr lang="en-US" sz="8000"/>
              <a:t> </a:t>
            </a:r>
            <a:r>
              <a:rPr lang="en-US" sz="8000" err="1"/>
              <a:t>chế</a:t>
            </a:r>
            <a:r>
              <a:rPr lang="en-US" sz="8000"/>
              <a:t> </a:t>
            </a:r>
            <a:r>
              <a:rPr lang="en-US" sz="8000" err="1"/>
              <a:t>được</a:t>
            </a:r>
            <a:r>
              <a:rPr lang="en-US" sz="8000"/>
              <a:t> </a:t>
            </a:r>
            <a:r>
              <a:rPr lang="en-US" sz="8000" err="1"/>
              <a:t>nêu</a:t>
            </a:r>
            <a:r>
              <a:rPr lang="en-US" sz="8000"/>
              <a:t> ra; tìm hiểu thêm các ứng dụng của mạng blockchain Hyperledger Fabric; cải tiến ứng dụng web thuận tiện cho người sử dụng.</a:t>
            </a:r>
          </a:p>
          <a:p>
            <a:endParaRPr lang="vi-VN" err="1"/>
          </a:p>
        </p:txBody>
      </p:sp>
      <p:sp>
        <p:nvSpPr>
          <p:cNvPr id="8" name="Slide Number Placeholder 7">
            <a:extLst>
              <a:ext uri="{FF2B5EF4-FFF2-40B4-BE49-F238E27FC236}">
                <a16:creationId xmlns:a16="http://schemas.microsoft.com/office/drawing/2014/main" id="{C4519E29-EB4C-4759-9D19-5E276DFDABDD}"/>
              </a:ext>
            </a:extLst>
          </p:cNvPr>
          <p:cNvSpPr>
            <a:spLocks noGrp="1"/>
          </p:cNvSpPr>
          <p:nvPr>
            <p:ph type="sldNum" sz="quarter" idx="12"/>
          </p:nvPr>
        </p:nvSpPr>
        <p:spPr/>
        <p:txBody>
          <a:bodyPr/>
          <a:lstStyle/>
          <a:p>
            <a:fld id="{37A4A606-66C4-4A6B-9750-DDC5E8BB73A2}" type="slidenum">
              <a:rPr lang="en-US" smtClean="0"/>
              <a:t>22</a:t>
            </a:fld>
            <a:endParaRPr lang="en-US"/>
          </a:p>
        </p:txBody>
      </p:sp>
    </p:spTree>
    <p:extLst>
      <p:ext uri="{BB962C8B-B14F-4D97-AF65-F5344CB8AC3E}">
        <p14:creationId xmlns:p14="http://schemas.microsoft.com/office/powerpoint/2010/main" val="3327499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4F63AB-74FF-4D4D-9C96-7E67E70BF8FF}" type="slidenum">
              <a:rPr lang="en-US" altLang="en-US" smtClean="0"/>
              <a:pPr/>
              <a:t>23</a:t>
            </a:fld>
            <a:endParaRPr lang="en-US" altLang="en-US"/>
          </a:p>
        </p:txBody>
      </p:sp>
      <p:sp>
        <p:nvSpPr>
          <p:cNvPr id="3" name="Rectangle 2"/>
          <p:cNvSpPr/>
          <p:nvPr/>
        </p:nvSpPr>
        <p:spPr>
          <a:xfrm>
            <a:off x="1576628" y="2551837"/>
            <a:ext cx="5990743" cy="1323439"/>
          </a:xfrm>
          <a:prstGeom prst="rect">
            <a:avLst/>
          </a:prstGeom>
          <a:noFill/>
        </p:spPr>
        <p:txBody>
          <a:bodyPr wrap="none" lIns="91440" tIns="45720" rIns="91440" bIns="45720">
            <a:spAutoFit/>
          </a:bodyPr>
          <a:lstStyle/>
          <a:p>
            <a:pPr algn="ctr">
              <a:buFontTx/>
              <a:buNone/>
            </a:pPr>
            <a:r>
              <a:rPr lang="en-US" altLang="en-US" sz="4000" b="1" cap="none" spc="0">
                <a:ln w="22225">
                  <a:solidFill>
                    <a:schemeClr val="accent2"/>
                  </a:solidFill>
                  <a:prstDash val="solid"/>
                </a:ln>
                <a:solidFill>
                  <a:schemeClr val="accent2">
                    <a:lumMod val="40000"/>
                    <a:lumOff val="60000"/>
                  </a:schemeClr>
                </a:solidFill>
                <a:effectLst/>
              </a:rPr>
              <a:t>Xin </a:t>
            </a:r>
            <a:r>
              <a:rPr lang="en-US" altLang="en-US" sz="4000" b="1" cap="none" spc="0" err="1">
                <a:ln w="22225">
                  <a:solidFill>
                    <a:schemeClr val="accent2"/>
                  </a:solidFill>
                  <a:prstDash val="solid"/>
                </a:ln>
                <a:solidFill>
                  <a:schemeClr val="accent2">
                    <a:lumMod val="40000"/>
                    <a:lumOff val="60000"/>
                  </a:schemeClr>
                </a:solidFill>
                <a:effectLst/>
              </a:rPr>
              <a:t>chân</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thành</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cám</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ơn</a:t>
            </a:r>
            <a:r>
              <a:rPr lang="en-US" altLang="en-US" sz="4000" b="1" cap="none" spc="0">
                <a:ln w="22225">
                  <a:solidFill>
                    <a:schemeClr val="accent2"/>
                  </a:solidFill>
                  <a:prstDash val="solid"/>
                </a:ln>
                <a:solidFill>
                  <a:schemeClr val="accent2">
                    <a:lumMod val="40000"/>
                    <a:lumOff val="60000"/>
                  </a:schemeClr>
                </a:solidFill>
                <a:effectLst/>
              </a:rPr>
              <a:t> </a:t>
            </a:r>
          </a:p>
          <a:p>
            <a:pPr algn="ctr">
              <a:buFontTx/>
              <a:buNone/>
            </a:pPr>
            <a:r>
              <a:rPr lang="en-US" altLang="en-US" sz="4000" b="1" cap="none" spc="0" err="1">
                <a:ln w="22225">
                  <a:solidFill>
                    <a:schemeClr val="accent2"/>
                  </a:solidFill>
                  <a:prstDash val="solid"/>
                </a:ln>
                <a:solidFill>
                  <a:schemeClr val="accent2">
                    <a:lumMod val="40000"/>
                    <a:lumOff val="60000"/>
                  </a:schemeClr>
                </a:solidFill>
                <a:effectLst/>
              </a:rPr>
              <a:t>Thầy</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Cô</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đã</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lắng</a:t>
            </a:r>
            <a:r>
              <a:rPr lang="en-US" altLang="en-US" sz="4000" b="1" cap="none" spc="0">
                <a:ln w="22225">
                  <a:solidFill>
                    <a:schemeClr val="accent2"/>
                  </a:solidFill>
                  <a:prstDash val="solid"/>
                </a:ln>
                <a:solidFill>
                  <a:schemeClr val="accent2">
                    <a:lumMod val="40000"/>
                    <a:lumOff val="60000"/>
                  </a:schemeClr>
                </a:solidFill>
                <a:effectLst/>
              </a:rPr>
              <a:t> </a:t>
            </a:r>
            <a:r>
              <a:rPr lang="en-US" altLang="en-US" sz="4000" b="1" cap="none" spc="0" err="1">
                <a:ln w="22225">
                  <a:solidFill>
                    <a:schemeClr val="accent2"/>
                  </a:solidFill>
                  <a:prstDash val="solid"/>
                </a:ln>
                <a:solidFill>
                  <a:schemeClr val="accent2">
                    <a:lumMod val="40000"/>
                    <a:lumOff val="60000"/>
                  </a:schemeClr>
                </a:solidFill>
                <a:effectLst/>
              </a:rPr>
              <a:t>nghe</a:t>
            </a:r>
            <a:r>
              <a:rPr lang="en-US" altLang="en-US" sz="4000" b="1" cap="none" spc="0">
                <a:ln w="22225">
                  <a:solidFill>
                    <a:schemeClr val="accent2"/>
                  </a:solidFill>
                  <a:prstDash val="solid"/>
                </a:ln>
                <a:solidFill>
                  <a:schemeClr val="accent2">
                    <a:lumMod val="40000"/>
                    <a:lumOff val="60000"/>
                  </a:schemeClr>
                </a:solidFill>
                <a:effectLst/>
              </a:rPr>
              <a:t>.</a:t>
            </a:r>
            <a:endParaRPr lang="en-US" sz="4000" b="1" cap="none" spc="0">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7347-4B74-4659-A1F3-E03C319E2D67}"/>
              </a:ext>
            </a:extLst>
          </p:cNvPr>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a:extLst>
              <a:ext uri="{FF2B5EF4-FFF2-40B4-BE49-F238E27FC236}">
                <a16:creationId xmlns:a16="http://schemas.microsoft.com/office/drawing/2014/main" id="{8BCB025F-CBA8-4DE0-A833-46E2D2933547}"/>
              </a:ext>
            </a:extLst>
          </p:cNvPr>
          <p:cNvSpPr>
            <a:spLocks noGrp="1"/>
          </p:cNvSpPr>
          <p:nvPr>
            <p:ph idx="1"/>
          </p:nvPr>
        </p:nvSpPr>
        <p:spPr/>
        <p:txBody>
          <a:bodyPr/>
          <a:lstStyle/>
          <a:p>
            <a:pPr algn="just">
              <a:lnSpc>
                <a:spcPct val="120000"/>
              </a:lnSpc>
            </a:pPr>
            <a:r>
              <a:rPr lang="en-US" sz="2400"/>
              <a:t>	</a:t>
            </a:r>
            <a:r>
              <a:rPr lang="en-US" sz="2400" err="1"/>
              <a:t>Hệ</a:t>
            </a:r>
            <a:r>
              <a:rPr lang="en-US" sz="2400"/>
              <a:t> </a:t>
            </a:r>
            <a:r>
              <a:rPr lang="en-US" sz="2400" err="1"/>
              <a:t>thống</a:t>
            </a:r>
            <a:r>
              <a:rPr lang="en-US" sz="2400"/>
              <a:t> </a:t>
            </a:r>
            <a:r>
              <a:rPr lang="en-US" sz="2400" err="1"/>
              <a:t>quản</a:t>
            </a:r>
            <a:r>
              <a:rPr lang="en-US" sz="2400"/>
              <a:t> </a:t>
            </a:r>
            <a:r>
              <a:rPr lang="en-US" sz="2400" err="1"/>
              <a:t>lý</a:t>
            </a:r>
            <a:r>
              <a:rPr lang="en-US" sz="2400"/>
              <a:t> </a:t>
            </a:r>
            <a:r>
              <a:rPr lang="en-US" sz="2400" err="1"/>
              <a:t>văn</a:t>
            </a:r>
            <a:r>
              <a:rPr lang="en-US" sz="2400"/>
              <a:t> </a:t>
            </a:r>
            <a:r>
              <a:rPr lang="en-US" sz="2400" err="1"/>
              <a:t>bằng</a:t>
            </a:r>
            <a:r>
              <a:rPr lang="en-US" sz="2400"/>
              <a:t> </a:t>
            </a:r>
            <a:r>
              <a:rPr lang="en-US" sz="2400" err="1"/>
              <a:t>chứng</a:t>
            </a:r>
            <a:r>
              <a:rPr lang="en-US" sz="2400"/>
              <a:t> </a:t>
            </a:r>
            <a:r>
              <a:rPr lang="en-US" sz="2400" err="1"/>
              <a:t>chỉ</a:t>
            </a:r>
            <a:r>
              <a:rPr lang="en-US" sz="2400"/>
              <a:t> (</a:t>
            </a:r>
            <a:r>
              <a:rPr lang="en-US" sz="2400" err="1"/>
              <a:t>VBCC</a:t>
            </a:r>
            <a:r>
              <a:rPr lang="en-US" sz="2400"/>
              <a:t>) </a:t>
            </a:r>
            <a:r>
              <a:rPr lang="en-US" sz="2400" err="1"/>
              <a:t>nhằm</a:t>
            </a:r>
            <a:r>
              <a:rPr lang="en-US" sz="2400"/>
              <a:t> </a:t>
            </a:r>
            <a:r>
              <a:rPr lang="en-US" sz="2400" err="1"/>
              <a:t>giúp</a:t>
            </a:r>
            <a:r>
              <a:rPr lang="en-US" sz="2400"/>
              <a:t> </a:t>
            </a:r>
            <a:r>
              <a:rPr lang="en-US" sz="2400" err="1"/>
              <a:t>cho</a:t>
            </a:r>
            <a:r>
              <a:rPr lang="en-US" sz="2400"/>
              <a:t> </a:t>
            </a:r>
            <a:r>
              <a:rPr lang="en-US" sz="2400" err="1"/>
              <a:t>công</a:t>
            </a:r>
            <a:r>
              <a:rPr lang="en-US" sz="2400"/>
              <a:t> </a:t>
            </a:r>
            <a:r>
              <a:rPr lang="en-US" sz="2400" err="1"/>
              <a:t>việc</a:t>
            </a:r>
            <a:r>
              <a:rPr lang="en-US" sz="2400"/>
              <a:t> </a:t>
            </a:r>
            <a:r>
              <a:rPr lang="en-US" sz="2400" err="1"/>
              <a:t>quản</a:t>
            </a:r>
            <a:r>
              <a:rPr lang="en-US" sz="2400"/>
              <a:t> </a:t>
            </a:r>
            <a:r>
              <a:rPr lang="en-US" sz="2400" err="1"/>
              <a:t>lý</a:t>
            </a:r>
            <a:r>
              <a:rPr lang="en-US" sz="2400"/>
              <a:t> </a:t>
            </a:r>
            <a:r>
              <a:rPr lang="en-US" sz="2400" err="1"/>
              <a:t>các</a:t>
            </a:r>
            <a:r>
              <a:rPr lang="en-US" sz="2400"/>
              <a:t> </a:t>
            </a:r>
            <a:r>
              <a:rPr lang="en-US" sz="2400" err="1"/>
              <a:t>thông</a:t>
            </a:r>
            <a:r>
              <a:rPr lang="en-US" sz="2400"/>
              <a:t> tin </a:t>
            </a:r>
            <a:r>
              <a:rPr lang="en-US" sz="2400" err="1"/>
              <a:t>VBCC</a:t>
            </a:r>
            <a:r>
              <a:rPr lang="en-US" sz="2400"/>
              <a:t> </a:t>
            </a:r>
            <a:r>
              <a:rPr lang="en-US" sz="2400" err="1"/>
              <a:t>được</a:t>
            </a:r>
            <a:r>
              <a:rPr lang="en-US" sz="2400"/>
              <a:t> </a:t>
            </a:r>
            <a:r>
              <a:rPr lang="en-US" sz="2400" err="1"/>
              <a:t>thuận</a:t>
            </a:r>
            <a:r>
              <a:rPr lang="en-US" sz="2400"/>
              <a:t> </a:t>
            </a:r>
            <a:r>
              <a:rPr lang="en-US" sz="2400" err="1"/>
              <a:t>lợi</a:t>
            </a:r>
            <a:r>
              <a:rPr lang="en-US" sz="2400"/>
              <a:t> </a:t>
            </a:r>
            <a:r>
              <a:rPr lang="en-US" sz="2400" err="1"/>
              <a:t>và</a:t>
            </a:r>
            <a:r>
              <a:rPr lang="en-US" sz="2400"/>
              <a:t> </a:t>
            </a:r>
            <a:r>
              <a:rPr lang="en-US" sz="2400" err="1"/>
              <a:t>sẵn</a:t>
            </a:r>
            <a:r>
              <a:rPr lang="en-US" sz="2400"/>
              <a:t> </a:t>
            </a:r>
            <a:r>
              <a:rPr lang="en-US" sz="2400" err="1"/>
              <a:t>sàng</a:t>
            </a:r>
            <a:r>
              <a:rPr lang="en-US" sz="2400"/>
              <a:t> </a:t>
            </a:r>
            <a:r>
              <a:rPr lang="en-US" sz="2400" err="1"/>
              <a:t>cho</a:t>
            </a:r>
            <a:r>
              <a:rPr lang="en-US" sz="2400"/>
              <a:t> </a:t>
            </a:r>
            <a:r>
              <a:rPr lang="en-US" sz="2400" err="1"/>
              <a:t>người</a:t>
            </a:r>
            <a:r>
              <a:rPr lang="en-US" sz="2400"/>
              <a:t> </a:t>
            </a:r>
            <a:r>
              <a:rPr lang="en-US" sz="2400" err="1"/>
              <a:t>sử</a:t>
            </a:r>
            <a:r>
              <a:rPr lang="en-US" sz="2400"/>
              <a:t> </a:t>
            </a:r>
            <a:r>
              <a:rPr lang="en-US" sz="2400" err="1"/>
              <a:t>dụng</a:t>
            </a:r>
            <a:r>
              <a:rPr lang="en-US" sz="2400"/>
              <a:t>. </a:t>
            </a:r>
          </a:p>
          <a:p>
            <a:pPr algn="just">
              <a:lnSpc>
                <a:spcPct val="120000"/>
              </a:lnSpc>
            </a:pPr>
            <a:r>
              <a:rPr lang="en-US" sz="2400"/>
              <a:t>	VBCC </a:t>
            </a:r>
            <a:r>
              <a:rPr lang="en-US" sz="2400" err="1"/>
              <a:t>có</a:t>
            </a:r>
            <a:r>
              <a:rPr lang="en-US" sz="2400"/>
              <a:t> </a:t>
            </a:r>
            <a:r>
              <a:rPr lang="en-US" sz="2400" err="1"/>
              <a:t>tầm</a:t>
            </a:r>
            <a:r>
              <a:rPr lang="en-US" sz="2400"/>
              <a:t> </a:t>
            </a:r>
            <a:r>
              <a:rPr lang="en-US" sz="2400" err="1"/>
              <a:t>quan</a:t>
            </a:r>
            <a:r>
              <a:rPr lang="en-US" sz="2400"/>
              <a:t> </a:t>
            </a:r>
            <a:r>
              <a:rPr lang="en-US" sz="2400" err="1"/>
              <a:t>trọng</a:t>
            </a:r>
            <a:r>
              <a:rPr lang="en-US" sz="2400"/>
              <a:t> </a:t>
            </a:r>
            <a:r>
              <a:rPr lang="en-US" sz="2400" err="1"/>
              <a:t>trong</a:t>
            </a:r>
            <a:r>
              <a:rPr lang="en-US" sz="2400"/>
              <a:t> </a:t>
            </a:r>
            <a:r>
              <a:rPr lang="en-US" sz="2400" err="1"/>
              <a:t>thực</a:t>
            </a:r>
            <a:r>
              <a:rPr lang="en-US" sz="2400"/>
              <a:t> </a:t>
            </a:r>
            <a:r>
              <a:rPr lang="en-US" sz="2400" err="1"/>
              <a:t>tế</a:t>
            </a:r>
            <a:r>
              <a:rPr lang="en-US" sz="2400"/>
              <a:t> </a:t>
            </a:r>
            <a:r>
              <a:rPr lang="en-US" sz="2400" err="1"/>
              <a:t>cuộc</a:t>
            </a:r>
            <a:r>
              <a:rPr lang="en-US" sz="2400"/>
              <a:t> </a:t>
            </a:r>
            <a:r>
              <a:rPr lang="en-US" sz="2400" err="1"/>
              <a:t>sống</a:t>
            </a:r>
            <a:r>
              <a:rPr lang="en-US" sz="2400"/>
              <a:t>, </a:t>
            </a:r>
            <a:r>
              <a:rPr lang="en-US" sz="2400" err="1"/>
              <a:t>thể</a:t>
            </a:r>
            <a:r>
              <a:rPr lang="en-US" sz="2400"/>
              <a:t> </a:t>
            </a:r>
            <a:r>
              <a:rPr lang="en-US" sz="2400" err="1"/>
              <a:t>hiện</a:t>
            </a:r>
            <a:r>
              <a:rPr lang="en-US" sz="2400"/>
              <a:t> </a:t>
            </a:r>
            <a:r>
              <a:rPr lang="en-US" sz="2400" err="1"/>
              <a:t>trong</a:t>
            </a:r>
            <a:r>
              <a:rPr lang="en-US" sz="2400"/>
              <a:t> </a:t>
            </a:r>
            <a:r>
              <a:rPr lang="en-US" sz="2400" err="1"/>
              <a:t>một</a:t>
            </a:r>
            <a:r>
              <a:rPr lang="en-US" sz="2400"/>
              <a:t> </a:t>
            </a:r>
            <a:r>
              <a:rPr lang="en-US" sz="2400" err="1"/>
              <a:t>số</a:t>
            </a:r>
            <a:r>
              <a:rPr lang="en-US" sz="2400"/>
              <a:t> </a:t>
            </a:r>
            <a:r>
              <a:rPr lang="en-US" sz="2400" err="1"/>
              <a:t>trường</a:t>
            </a:r>
            <a:r>
              <a:rPr lang="en-US" sz="2400"/>
              <a:t> </a:t>
            </a:r>
            <a:r>
              <a:rPr lang="en-US" sz="2400" err="1"/>
              <a:t>hợp</a:t>
            </a:r>
            <a:r>
              <a:rPr lang="en-US" sz="2400"/>
              <a:t> </a:t>
            </a:r>
            <a:r>
              <a:rPr lang="en-US" sz="2400" err="1"/>
              <a:t>sau</a:t>
            </a:r>
            <a:r>
              <a:rPr lang="en-US" sz="2400"/>
              <a:t> </a:t>
            </a:r>
            <a:r>
              <a:rPr lang="en-US" sz="2400" smtClean="0"/>
              <a:t>đây:</a:t>
            </a:r>
          </a:p>
          <a:p>
            <a:pPr algn="just">
              <a:lnSpc>
                <a:spcPct val="120000"/>
              </a:lnSpc>
            </a:pPr>
            <a:r>
              <a:rPr lang="en-US" sz="2400" smtClean="0"/>
              <a:t>	- Bằng </a:t>
            </a:r>
            <a:r>
              <a:rPr lang="en-US" sz="2400"/>
              <a:t>cấp, chứng chỉ trong hồ sơ đi học, làm </a:t>
            </a:r>
            <a:r>
              <a:rPr lang="en-US" sz="2400" smtClean="0"/>
              <a:t>việc.</a:t>
            </a:r>
          </a:p>
          <a:p>
            <a:pPr algn="just">
              <a:lnSpc>
                <a:spcPct val="120000"/>
              </a:lnSpc>
            </a:pPr>
            <a:r>
              <a:rPr lang="en-US" sz="2400" smtClean="0"/>
              <a:t>	- Nhà </a:t>
            </a:r>
            <a:r>
              <a:rPr lang="en-US" sz="2400" err="1"/>
              <a:t>nước</a:t>
            </a:r>
            <a:r>
              <a:rPr lang="en-US" sz="2400"/>
              <a:t> </a:t>
            </a:r>
            <a:r>
              <a:rPr lang="en-US" sz="2400" err="1"/>
              <a:t>quy</a:t>
            </a:r>
            <a:r>
              <a:rPr lang="en-US" sz="2400"/>
              <a:t> </a:t>
            </a:r>
            <a:r>
              <a:rPr lang="en-US" sz="2400" err="1"/>
              <a:t>định</a:t>
            </a:r>
            <a:r>
              <a:rPr lang="en-US" sz="2400"/>
              <a:t> </a:t>
            </a:r>
            <a:r>
              <a:rPr lang="en-US" sz="2400" err="1"/>
              <a:t>và</a:t>
            </a:r>
            <a:r>
              <a:rPr lang="en-US" sz="2400"/>
              <a:t> </a:t>
            </a:r>
            <a:r>
              <a:rPr lang="en-US" sz="2400" err="1"/>
              <a:t>có</a:t>
            </a:r>
            <a:r>
              <a:rPr lang="en-US" sz="2400"/>
              <a:t> </a:t>
            </a:r>
            <a:r>
              <a:rPr lang="en-US" sz="2400" err="1"/>
              <a:t>giá</a:t>
            </a:r>
            <a:r>
              <a:rPr lang="en-US" sz="2400"/>
              <a:t> </a:t>
            </a:r>
            <a:r>
              <a:rPr lang="en-US" sz="2400" err="1"/>
              <a:t>trị</a:t>
            </a:r>
            <a:r>
              <a:rPr lang="en-US" sz="2400"/>
              <a:t> </a:t>
            </a:r>
            <a:r>
              <a:rPr lang="en-US" sz="2400" err="1"/>
              <a:t>pháp</a:t>
            </a:r>
            <a:r>
              <a:rPr lang="en-US" sz="2400"/>
              <a:t> </a:t>
            </a:r>
            <a:r>
              <a:rPr lang="en-US" sz="2400" err="1"/>
              <a:t>lý</a:t>
            </a:r>
            <a:r>
              <a:rPr lang="en-US" sz="2400"/>
              <a:t> </a:t>
            </a:r>
            <a:r>
              <a:rPr lang="en-US" sz="2400" err="1"/>
              <a:t>lâu</a:t>
            </a:r>
            <a:r>
              <a:rPr lang="en-US" sz="2400"/>
              <a:t> dài.</a:t>
            </a:r>
          </a:p>
        </p:txBody>
      </p:sp>
      <p:sp>
        <p:nvSpPr>
          <p:cNvPr id="4" name="Slide Number Placeholder 3">
            <a:extLst>
              <a:ext uri="{FF2B5EF4-FFF2-40B4-BE49-F238E27FC236}">
                <a16:creationId xmlns:a16="http://schemas.microsoft.com/office/drawing/2014/main" id="{945A2F70-9939-4B57-98E3-8667386B0830}"/>
              </a:ext>
            </a:extLst>
          </p:cNvPr>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29616109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p:cNvSpPr>
            <a:spLocks noGrp="1"/>
          </p:cNvSpPr>
          <p:nvPr>
            <p:ph idx="1"/>
          </p:nvPr>
        </p:nvSpPr>
        <p:spPr/>
        <p:txBody>
          <a:bodyPr/>
          <a:lstStyle/>
          <a:p>
            <a:pPr marL="0" indent="0" algn="just">
              <a:lnSpc>
                <a:spcPct val="120000"/>
              </a:lnSpc>
              <a:spcBef>
                <a:spcPts val="600"/>
              </a:spcBef>
              <a:spcAft>
                <a:spcPts val="800"/>
              </a:spcAft>
              <a:buNone/>
            </a:pPr>
            <a:r>
              <a:rPr lang="en-US" sz="2000">
                <a:effectLst/>
                <a:ea typeface="Calibri" panose="020F0502020204030204" pitchFamily="34" charset="0"/>
                <a:cs typeface="Times New Roman" panose="02020603050405020304" pitchFamily="18" charset="0"/>
              </a:rPr>
              <a:t>	</a:t>
            </a:r>
            <a:r>
              <a:rPr lang="en-US" sz="2400">
                <a:effectLst/>
                <a:ea typeface="Calibri" panose="020F0502020204030204" pitchFamily="34" charset="0"/>
                <a:cs typeface="Times New Roman" panose="02020603050405020304" pitchFamily="18" charset="0"/>
              </a:rPr>
              <a:t>Công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blockchain </a:t>
            </a:r>
            <a:r>
              <a:rPr lang="en-US" sz="2400" err="1">
                <a:effectLst/>
                <a:ea typeface="Calibri" panose="020F0502020204030204" pitchFamily="34" charset="0"/>
                <a:cs typeface="Times New Roman" panose="02020603050405020304" pitchFamily="18" charset="0"/>
              </a:rPr>
              <a:t>là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một</a:t>
            </a:r>
            <a:r>
              <a:rPr lang="en-US" sz="2400">
                <a:effectLst/>
                <a:ea typeface="Calibri" panose="020F0502020204030204" pitchFamily="34" charset="0"/>
                <a:cs typeface="Times New Roman" panose="02020603050405020304" pitchFamily="18" charset="0"/>
              </a:rPr>
              <a:t> xu </a:t>
            </a:r>
            <a:r>
              <a:rPr lang="en-US" sz="2400" err="1">
                <a:effectLst/>
                <a:ea typeface="Calibri" panose="020F0502020204030204" pitchFamily="34" charset="0"/>
                <a:cs typeface="Times New Roman" panose="02020603050405020304" pitchFamily="18" charset="0"/>
              </a:rPr>
              <a:t>hướng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công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được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nghiên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cứu</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ứng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trong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nhiều</a:t>
            </a:r>
            <a:r>
              <a:rPr lang="en-US" sz="2400">
                <a:effectLst/>
                <a:ea typeface="Calibri" panose="020F0502020204030204" pitchFamily="34" charset="0"/>
                <a:cs typeface="Times New Roman" panose="02020603050405020304" pitchFamily="18" charset="0"/>
              </a:rPr>
              <a:t> ngành nghề, lĩnh vực: y tế, giáo dục</a:t>
            </a:r>
            <a:r>
              <a:rPr lang="en-US" sz="2400">
                <a:ea typeface="Calibri" panose="020F0502020204030204" pitchFamily="34" charset="0"/>
                <a:cs typeface="Times New Roman" panose="02020603050405020304" pitchFamily="18" charset="0"/>
              </a:rPr>
              <a:t>, vận tải, tài chính,…</a:t>
            </a:r>
            <a:endParaRPr lang="en-US" sz="2400">
              <a:effectLst/>
              <a:ea typeface="Calibri" panose="020F0502020204030204" pitchFamily="34" charset="0"/>
              <a:cs typeface="Times New Roman" panose="02020603050405020304" pitchFamily="18" charset="0"/>
            </a:endParaRPr>
          </a:p>
          <a:p>
            <a:pPr marL="0" indent="0" algn="just">
              <a:lnSpc>
                <a:spcPct val="120000"/>
              </a:lnSpc>
              <a:spcBef>
                <a:spcPts val="600"/>
              </a:spcBef>
              <a:spcAft>
                <a:spcPts val="800"/>
              </a:spcAft>
              <a:buNone/>
            </a:pPr>
            <a:r>
              <a:rPr lang="en-US" sz="2400">
                <a:effectLst/>
                <a:ea typeface="Calibri" panose="020F0502020204030204" pitchFamily="34" charset="0"/>
                <a:cs typeface="Times New Roman" panose="02020603050405020304" pitchFamily="18" charset="0"/>
              </a:rPr>
              <a:t>	Trong </a:t>
            </a:r>
            <a:r>
              <a:rPr lang="en-US" sz="2400" err="1">
                <a:effectLst/>
                <a:ea typeface="Calibri" panose="020F0502020204030204" pitchFamily="34" charset="0"/>
                <a:cs typeface="Times New Roman" panose="02020603050405020304" pitchFamily="18" charset="0"/>
              </a:rPr>
              <a:t>lĩnh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vực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giáo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nhiều</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nước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thế</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giới</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Việt</a:t>
            </a:r>
            <a:r>
              <a:rPr lang="en-US" sz="2400">
                <a:effectLst/>
                <a:ea typeface="Calibri" panose="020F0502020204030204" pitchFamily="34" charset="0"/>
                <a:cs typeface="Times New Roman" panose="02020603050405020304" pitchFamily="18" charset="0"/>
              </a:rPr>
              <a:t> Nam, </a:t>
            </a:r>
            <a:r>
              <a:rPr lang="en-US" sz="2400" err="1">
                <a:effectLst/>
                <a:ea typeface="Calibri" panose="020F0502020204030204" pitchFamily="34" charset="0"/>
                <a:cs typeface="Times New Roman" panose="02020603050405020304" pitchFamily="18" charset="0"/>
              </a:rPr>
              <a:t>công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nghệ</a:t>
            </a:r>
            <a:r>
              <a:rPr lang="en-US" sz="2400">
                <a:effectLst/>
                <a:ea typeface="Calibri" panose="020F0502020204030204" pitchFamily="34" charset="0"/>
                <a:cs typeface="Times New Roman" panose="02020603050405020304" pitchFamily="18" charset="0"/>
              </a:rPr>
              <a:t> blockchain </a:t>
            </a:r>
            <a:r>
              <a:rPr lang="en-US" sz="2400" err="1">
                <a:effectLst/>
                <a:ea typeface="Calibri" panose="020F0502020204030204" pitchFamily="34" charset="0"/>
                <a:cs typeface="Times New Roman" panose="02020603050405020304" pitchFamily="18" charset="0"/>
              </a:rPr>
              <a:t>được</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ứng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dụng</a:t>
            </a:r>
            <a:r>
              <a:rPr lang="en-US" sz="2400">
                <a:effectLst/>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làm</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cơ</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sở</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dữ</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liệu</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bảo</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mật</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trong</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việc</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lưu</a:t>
            </a:r>
            <a:r>
              <a:rPr lang="en-US" sz="2400">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trữ</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thông</a:t>
            </a:r>
            <a:r>
              <a:rPr lang="en-US" sz="2400">
                <a:effectLst/>
                <a:ea typeface="Calibri" panose="020F0502020204030204" pitchFamily="34" charset="0"/>
                <a:cs typeface="Times New Roman" panose="02020603050405020304" pitchFamily="18" charset="0"/>
              </a:rPr>
              <a:t> tin </a:t>
            </a:r>
            <a:r>
              <a:rPr lang="en-US" sz="2400" err="1">
                <a:effectLst/>
                <a:ea typeface="Calibri" panose="020F0502020204030204" pitchFamily="34" charset="0"/>
                <a:cs typeface="Times New Roman" panose="02020603050405020304" pitchFamily="18" charset="0"/>
              </a:rPr>
              <a:t>bằng</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cấp</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của</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sinh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viên</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và</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thông</a:t>
            </a:r>
            <a:r>
              <a:rPr lang="en-US" sz="2400">
                <a:effectLst/>
                <a:ea typeface="Calibri" panose="020F0502020204030204" pitchFamily="34" charset="0"/>
                <a:cs typeface="Times New Roman" panose="02020603050405020304" pitchFamily="18" charset="0"/>
              </a:rPr>
              <a:t> tin </a:t>
            </a:r>
            <a:r>
              <a:rPr lang="en-US" sz="2400" err="1">
                <a:effectLst/>
                <a:ea typeface="Calibri" panose="020F0502020204030204" pitchFamily="34" charset="0"/>
                <a:cs typeface="Times New Roman" panose="02020603050405020304" pitchFamily="18" charset="0"/>
              </a:rPr>
              <a:t>quá</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trình</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đào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tạo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nhằm</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đảm</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bảo</a:t>
            </a:r>
            <a:r>
              <a:rPr lang="en-US" sz="2400">
                <a:effectLst/>
                <a:ea typeface="Calibri" panose="020F0502020204030204" pitchFamily="34" charset="0"/>
                <a:cs typeface="Times New Roman" panose="02020603050405020304" pitchFamily="18" charset="0"/>
              </a:rPr>
              <a:t> </a:t>
            </a:r>
            <a:r>
              <a:rPr lang="en-US" sz="2400" err="1">
                <a:effectLst/>
                <a:ea typeface="Calibri" panose="020F0502020204030204" pitchFamily="34" charset="0"/>
                <a:cs typeface="Times New Roman" panose="02020603050405020304" pitchFamily="18" charset="0"/>
              </a:rPr>
              <a:t>tính</a:t>
            </a:r>
            <a:r>
              <a:rPr lang="en-US" sz="2400">
                <a:effectLst/>
                <a:ea typeface="Calibri" panose="020F0502020204030204" pitchFamily="34" charset="0"/>
                <a:cs typeface="Times New Roman" panose="02020603050405020304" pitchFamily="18" charset="0"/>
              </a:rPr>
              <a:t> an </a:t>
            </a:r>
            <a:r>
              <a:rPr lang="en-US" sz="2400" err="1">
                <a:effectLst/>
                <a:ea typeface="Calibri" panose="020F0502020204030204" pitchFamily="34" charset="0"/>
                <a:cs typeface="Times New Roman" panose="02020603050405020304" pitchFamily="18" charset="0"/>
              </a:rPr>
              <a:t>toàn</a:t>
            </a:r>
            <a:r>
              <a:rPr lang="en-US" sz="2400">
                <a:ea typeface="Calibri" panose="020F0502020204030204" pitchFamily="34" charset="0"/>
                <a:cs typeface="Times New Roman" panose="02020603050405020304" pitchFamily="18" charset="0"/>
              </a:rPr>
              <a:t>, tin </a:t>
            </a:r>
            <a:r>
              <a:rPr lang="en-US" sz="2400" err="1">
                <a:ea typeface="Calibri" panose="020F0502020204030204" pitchFamily="34" charset="0"/>
                <a:cs typeface="Times New Roman" panose="02020603050405020304" pitchFamily="18" charset="0"/>
              </a:rPr>
              <a:t>cậy</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và</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bền</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vững</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theo</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thời</a:t>
            </a:r>
            <a:r>
              <a:rPr lang="en-US" sz="2400">
                <a:ea typeface="Calibri" panose="020F0502020204030204" pitchFamily="34" charset="0"/>
                <a:cs typeface="Times New Roman" panose="02020603050405020304" pitchFamily="18" charset="0"/>
              </a:rPr>
              <a:t> </a:t>
            </a:r>
            <a:r>
              <a:rPr lang="en-US" sz="2400" err="1">
                <a:ea typeface="Calibri" panose="020F0502020204030204" pitchFamily="34" charset="0"/>
                <a:cs typeface="Times New Roman" panose="02020603050405020304" pitchFamily="18" charset="0"/>
              </a:rPr>
              <a:t>gian</a:t>
            </a:r>
            <a:r>
              <a:rPr lang="en-US" sz="2400">
                <a:ea typeface="Calibri" panose="020F0502020204030204" pitchFamily="34" charset="0"/>
                <a:cs typeface="Times New Roman" panose="02020603050405020304" pitchFamily="18" charset="0"/>
              </a:rPr>
              <a:t>.</a:t>
            </a:r>
            <a:endParaRPr lang="en-US" sz="2400">
              <a:effectLst/>
              <a:ea typeface="Calibri" panose="020F0502020204030204" pitchFamily="34" charset="0"/>
              <a:cs typeface="Times New Roman" panose="02020603050405020304" pitchFamily="18" charset="0"/>
            </a:endParaRPr>
          </a:p>
          <a:p>
            <a:pPr marL="0" indent="0" algn="just">
              <a:lnSpc>
                <a:spcPct val="120000"/>
              </a:lnSpc>
              <a:spcBef>
                <a:spcPts val="600"/>
              </a:spcBef>
              <a:spcAft>
                <a:spcPts val="800"/>
              </a:spcAft>
              <a:buNone/>
            </a:pPr>
            <a:endParaRPr lang="en-US" sz="2000">
              <a:effectLst/>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4</a:t>
            </a:fld>
            <a:endParaRPr lang="en-US" altLang="en-US"/>
          </a:p>
        </p:txBody>
      </p:sp>
    </p:spTree>
    <p:extLst>
      <p:ext uri="{BB962C8B-B14F-4D97-AF65-F5344CB8AC3E}">
        <p14:creationId xmlns:p14="http://schemas.microsoft.com/office/powerpoint/2010/main" val="41474184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F110-C539-4D00-ACAD-ACBF8C3B0213}"/>
              </a:ext>
            </a:extLst>
          </p:cNvPr>
          <p:cNvSpPr>
            <a:spLocks noGrp="1"/>
          </p:cNvSpPr>
          <p:nvPr>
            <p:ph type="title"/>
          </p:nvPr>
        </p:nvSpPr>
        <p:spPr/>
        <p:txBody>
          <a:bodyPr/>
          <a:lstStyle/>
          <a:p>
            <a:r>
              <a:rPr lang="en-US"/>
              <a:t> 1. </a:t>
            </a:r>
            <a:r>
              <a:rPr lang="en-US" err="1"/>
              <a:t>Giới</a:t>
            </a:r>
            <a:r>
              <a:rPr lang="en-US"/>
              <a:t> </a:t>
            </a:r>
            <a:r>
              <a:rPr lang="en-US" err="1"/>
              <a:t>thiệu</a:t>
            </a:r>
            <a:r>
              <a:rPr lang="en-US"/>
              <a:t> </a:t>
            </a:r>
            <a:r>
              <a:rPr lang="en-US" err="1"/>
              <a:t>đề</a:t>
            </a:r>
            <a:r>
              <a:rPr lang="en-US"/>
              <a:t> </a:t>
            </a:r>
            <a:r>
              <a:rPr lang="en-US" err="1"/>
              <a:t>tài</a:t>
            </a:r>
            <a:endParaRPr lang="en-US"/>
          </a:p>
        </p:txBody>
      </p:sp>
      <p:sp>
        <p:nvSpPr>
          <p:cNvPr id="3" name="Content Placeholder 2">
            <a:extLst>
              <a:ext uri="{FF2B5EF4-FFF2-40B4-BE49-F238E27FC236}">
                <a16:creationId xmlns:a16="http://schemas.microsoft.com/office/drawing/2014/main" id="{B0179A36-BBA2-4FFF-9396-2CF2C77A1794}"/>
              </a:ext>
            </a:extLst>
          </p:cNvPr>
          <p:cNvSpPr>
            <a:spLocks noGrp="1"/>
          </p:cNvSpPr>
          <p:nvPr>
            <p:ph idx="1"/>
          </p:nvPr>
        </p:nvSpPr>
        <p:spPr/>
        <p:txBody>
          <a:bodyPr/>
          <a:lstStyle/>
          <a:p>
            <a:pPr algn="just">
              <a:lnSpc>
                <a:spcPct val="120000"/>
              </a:lnSpc>
              <a:spcBef>
                <a:spcPts val="600"/>
              </a:spcBef>
              <a:spcAft>
                <a:spcPts val="800"/>
              </a:spcAft>
            </a:pPr>
            <a:r>
              <a:rPr lang="en-US" sz="2400"/>
              <a:t>	</a:t>
            </a:r>
            <a:r>
              <a:rPr lang="en-US" sz="2400" err="1"/>
              <a:t>Đề</a:t>
            </a:r>
            <a:r>
              <a:rPr lang="en-US" sz="2400"/>
              <a:t> tài xây dựng hệ thống quản lý VBCC sử dụng công </a:t>
            </a:r>
            <a:r>
              <a:rPr lang="en-US" sz="2400" err="1"/>
              <a:t>nghệ</a:t>
            </a:r>
            <a:r>
              <a:rPr lang="en-US" sz="2400"/>
              <a:t> blockchain, </a:t>
            </a:r>
            <a:r>
              <a:rPr lang="en-US" sz="2400" smtClean="0"/>
              <a:t>gồm có </a:t>
            </a:r>
            <a:r>
              <a:rPr lang="en-US" sz="2400"/>
              <a:t>2 phần</a:t>
            </a:r>
          </a:p>
          <a:p>
            <a:pPr algn="just">
              <a:lnSpc>
                <a:spcPct val="120000"/>
              </a:lnSpc>
              <a:spcBef>
                <a:spcPts val="600"/>
              </a:spcBef>
              <a:spcAft>
                <a:spcPts val="800"/>
              </a:spcAft>
            </a:pPr>
            <a:r>
              <a:rPr lang="en-US" sz="2400"/>
              <a:t>	1. Xây dựng ứng dụng web tương tác với người </a:t>
            </a:r>
            <a:r>
              <a:rPr lang="en-US" sz="2400" smtClean="0"/>
              <a:t>dùng và mạng blockchain: tiện ích IBM Blockchain để </a:t>
            </a:r>
            <a:r>
              <a:rPr lang="en-US" sz="2400"/>
              <a:t>thử nghiệm.</a:t>
            </a:r>
          </a:p>
          <a:p>
            <a:pPr algn="just">
              <a:lnSpc>
                <a:spcPct val="120000"/>
              </a:lnSpc>
              <a:spcBef>
                <a:spcPts val="600"/>
              </a:spcBef>
              <a:spcAft>
                <a:spcPts val="800"/>
              </a:spcAft>
            </a:pPr>
            <a:r>
              <a:rPr lang="en-US" sz="2400"/>
              <a:t>	2. Triển khai mạng blockchain riêng tư (Hyperledger Fabric) để lưu </a:t>
            </a:r>
            <a:r>
              <a:rPr lang="en-US" sz="2400" err="1"/>
              <a:t>trữ</a:t>
            </a:r>
            <a:r>
              <a:rPr lang="en-US" sz="2400"/>
              <a:t> </a:t>
            </a:r>
            <a:r>
              <a:rPr lang="en-US" sz="2400" err="1"/>
              <a:t>thông</a:t>
            </a:r>
            <a:r>
              <a:rPr lang="en-US" sz="2400"/>
              <a:t> tin VBCC, nhằm số hóa quy trình cấp và xác minh thông tin VBCC.</a:t>
            </a:r>
          </a:p>
        </p:txBody>
      </p:sp>
      <p:sp>
        <p:nvSpPr>
          <p:cNvPr id="4" name="Slide Number Placeholder 3">
            <a:extLst>
              <a:ext uri="{FF2B5EF4-FFF2-40B4-BE49-F238E27FC236}">
                <a16:creationId xmlns:a16="http://schemas.microsoft.com/office/drawing/2014/main" id="{3E61EA78-B367-4031-B6AC-583A8033E192}"/>
              </a:ext>
            </a:extLst>
          </p:cNvPr>
          <p:cNvSpPr>
            <a:spLocks noGrp="1"/>
          </p:cNvSpPr>
          <p:nvPr>
            <p:ph type="sldNum" sz="quarter" idx="12"/>
          </p:nvPr>
        </p:nvSpPr>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11133633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2. </a:t>
            </a:r>
            <a:r>
              <a:rPr lang="en-US" err="1"/>
              <a:t>Cơ</a:t>
            </a:r>
            <a:r>
              <a:rPr lang="en-US"/>
              <a:t> </a:t>
            </a:r>
            <a:r>
              <a:rPr lang="en-US" err="1"/>
              <a:t>sở</a:t>
            </a:r>
            <a:r>
              <a:rPr lang="en-US"/>
              <a:t> khoa </a:t>
            </a:r>
            <a:r>
              <a:rPr lang="en-US" err="1"/>
              <a:t>học</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a:xfrm>
            <a:off x="533400" y="1633538"/>
            <a:ext cx="8229600" cy="4691062"/>
          </a:xfrm>
        </p:spPr>
        <p:txBody>
          <a:bodyPr>
            <a:normAutofit/>
          </a:bodyPr>
          <a:lstStyle/>
          <a:p>
            <a:pPr marL="0" indent="0">
              <a:lnSpc>
                <a:spcPct val="120000"/>
              </a:lnSpc>
              <a:buNone/>
            </a:pPr>
            <a:r>
              <a:rPr lang="en-US" sz="3200" b="1"/>
              <a:t>2. 1 </a:t>
            </a:r>
            <a:r>
              <a:rPr lang="en-US" sz="3200" b="1" err="1"/>
              <a:t>Cơ</a:t>
            </a:r>
            <a:r>
              <a:rPr lang="en-US" sz="3200" b="1"/>
              <a:t> </a:t>
            </a:r>
            <a:r>
              <a:rPr lang="en-US" sz="3200" b="1" err="1"/>
              <a:t>sở</a:t>
            </a:r>
            <a:r>
              <a:rPr lang="en-US" sz="3200" b="1"/>
              <a:t> </a:t>
            </a:r>
            <a:r>
              <a:rPr lang="en-US" sz="3200" b="1" err="1"/>
              <a:t>lý</a:t>
            </a:r>
            <a:r>
              <a:rPr lang="en-US" sz="3200" b="1"/>
              <a:t> </a:t>
            </a:r>
            <a:r>
              <a:rPr lang="en-US" sz="3200" b="1" err="1"/>
              <a:t>thuyết</a:t>
            </a:r>
            <a:r>
              <a:rPr lang="en-US" sz="3200" b="1"/>
              <a:t> </a:t>
            </a:r>
            <a:r>
              <a:rPr lang="en-US" sz="3200" b="1" err="1"/>
              <a:t>của</a:t>
            </a:r>
            <a:r>
              <a:rPr lang="en-US" sz="3200" b="1"/>
              <a:t> </a:t>
            </a:r>
            <a:r>
              <a:rPr lang="en-US" sz="3200" b="1" err="1"/>
              <a:t>đề</a:t>
            </a:r>
            <a:r>
              <a:rPr lang="en-US" sz="3200" b="1"/>
              <a:t> </a:t>
            </a:r>
            <a:r>
              <a:rPr lang="en-US" sz="3200" b="1" err="1"/>
              <a:t>tài</a:t>
            </a:r>
            <a:r>
              <a:rPr lang="en-US" sz="3200" b="1"/>
              <a:t>:</a:t>
            </a:r>
          </a:p>
          <a:p>
            <a:pPr indent="742950" algn="just">
              <a:lnSpc>
                <a:spcPct val="120000"/>
              </a:lnSpc>
              <a:spcBef>
                <a:spcPts val="300"/>
              </a:spcBef>
              <a:spcAft>
                <a:spcPts val="300"/>
              </a:spcAft>
              <a:buNone/>
            </a:pPr>
            <a:r>
              <a:rPr lang="en-US" sz="2400"/>
              <a:t>Hệ thống quản lý VBCC được thực hiện qua các bước sau: </a:t>
            </a:r>
          </a:p>
          <a:p>
            <a:pPr indent="742950" algn="just">
              <a:lnSpc>
                <a:spcPct val="120000"/>
              </a:lnSpc>
              <a:spcBef>
                <a:spcPts val="300"/>
              </a:spcBef>
              <a:spcAft>
                <a:spcPts val="300"/>
              </a:spcAft>
              <a:buNone/>
            </a:pPr>
            <a:r>
              <a:rPr lang="en-US" sz="2400"/>
              <a:t>1. Tìm hiểu hồ sơ, nghiệp vụ quản lý VBCC: cấp VBCC, cập nhật thông tin sổ gốc, xác minh thông tin VBCC. </a:t>
            </a:r>
          </a:p>
          <a:p>
            <a:pPr indent="742950" algn="just">
              <a:lnSpc>
                <a:spcPct val="120000"/>
              </a:lnSpc>
              <a:spcBef>
                <a:spcPts val="300"/>
              </a:spcBef>
              <a:spcAft>
                <a:spcPts val="300"/>
              </a:spcAft>
            </a:pPr>
            <a:r>
              <a:rPr lang="en-US" sz="2400"/>
              <a:t>2. Khảo sát một số công nghệ blockchain phổ biến: Bitcoin, Hyperledger Fabric và </a:t>
            </a:r>
            <a:r>
              <a:rPr lang="en-US" sz="2400" smtClean="0"/>
              <a:t>đặc tính lưu dữ liệu minh </a:t>
            </a:r>
            <a:r>
              <a:rPr lang="en-US" sz="2400"/>
              <a:t>bạch, an </a:t>
            </a:r>
            <a:r>
              <a:rPr lang="en-US" sz="2400" smtClean="0"/>
              <a:t>toàn nhờ </a:t>
            </a:r>
            <a:r>
              <a:rPr lang="en-US" sz="2400"/>
              <a:t>vào ứng dụng của mật mã khóa công khai, hàm băm dữ liệu.</a:t>
            </a:r>
          </a:p>
          <a:p>
            <a:pPr indent="742950" algn="just">
              <a:lnSpc>
                <a:spcPct val="120000"/>
              </a:lnSpc>
              <a:spcBef>
                <a:spcPts val="300"/>
              </a:spcBef>
              <a:spcAft>
                <a:spcPts val="300"/>
              </a:spcAft>
            </a:pPr>
            <a:r>
              <a:rPr lang="en-US" sz="2400"/>
              <a:t>3. Blockchain riêng </a:t>
            </a:r>
            <a:r>
              <a:rPr lang="en-US" sz="2400" smtClean="0"/>
              <a:t>tư phù hợp để </a:t>
            </a:r>
            <a:r>
              <a:rPr lang="en-US" sz="2400"/>
              <a:t>triển khai trong quản lý </a:t>
            </a:r>
            <a:r>
              <a:rPr lang="en-US" sz="2400" smtClean="0"/>
              <a:t>VBCC vì có thể kiểm </a:t>
            </a:r>
            <a:r>
              <a:rPr lang="en-US" sz="2400"/>
              <a:t>soát phép truy cập cho người </a:t>
            </a:r>
            <a:r>
              <a:rPr lang="en-US" sz="2400" smtClean="0"/>
              <a:t>dùng.</a:t>
            </a:r>
            <a:endParaRPr lang="en-US" sz="2400"/>
          </a:p>
        </p:txBody>
      </p:sp>
      <p:sp>
        <p:nvSpPr>
          <p:cNvPr id="5" name="Slide Number Placeholder 4">
            <a:extLst>
              <a:ext uri="{FF2B5EF4-FFF2-40B4-BE49-F238E27FC236}">
                <a16:creationId xmlns:a16="http://schemas.microsoft.com/office/drawing/2014/main" id="{4D437636-A915-405E-A46E-022ECF1AB5DB}"/>
              </a:ext>
            </a:extLst>
          </p:cNvPr>
          <p:cNvSpPr>
            <a:spLocks noGrp="1"/>
          </p:cNvSpPr>
          <p:nvPr>
            <p:ph type="sldNum" sz="quarter" idx="12"/>
          </p:nvPr>
        </p:nvSpPr>
        <p:spPr/>
        <p:txBody>
          <a:bodyPr/>
          <a:lstStyle/>
          <a:p>
            <a:fld id="{37A4A606-66C4-4A6B-9750-DDC5E8BB73A2}" type="slidenum">
              <a:rPr lang="en-US" smtClean="0"/>
              <a:t>6</a:t>
            </a:fld>
            <a:endParaRPr lang="en-US"/>
          </a:p>
        </p:txBody>
      </p:sp>
    </p:spTree>
    <p:extLst>
      <p:ext uri="{BB962C8B-B14F-4D97-AF65-F5344CB8AC3E}">
        <p14:creationId xmlns:p14="http://schemas.microsoft.com/office/powerpoint/2010/main" val="189546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2. </a:t>
            </a:r>
            <a:r>
              <a:rPr lang="en-US" err="1"/>
              <a:t>Cơ</a:t>
            </a:r>
            <a:r>
              <a:rPr lang="en-US"/>
              <a:t> </a:t>
            </a:r>
            <a:r>
              <a:rPr lang="en-US" err="1"/>
              <a:t>sở</a:t>
            </a:r>
            <a:r>
              <a:rPr lang="en-US"/>
              <a:t> khoa </a:t>
            </a:r>
            <a:r>
              <a:rPr lang="en-US" err="1"/>
              <a:t>học</a:t>
            </a:r>
            <a:endParaRPr lang="en-US"/>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lnSpc>
                <a:spcPct val="120000"/>
              </a:lnSpc>
              <a:buNone/>
            </a:pPr>
            <a:r>
              <a:rPr lang="en-US" sz="3200" b="1"/>
              <a:t>2.2 </a:t>
            </a:r>
            <a:r>
              <a:rPr lang="en-US" sz="3200" b="1" err="1"/>
              <a:t>Cơ</a:t>
            </a:r>
            <a:r>
              <a:rPr lang="en-US" sz="3200" b="1"/>
              <a:t> </a:t>
            </a:r>
            <a:r>
              <a:rPr lang="en-US" sz="3200" b="1" err="1"/>
              <a:t>sở</a:t>
            </a:r>
            <a:r>
              <a:rPr lang="en-US" sz="3200" b="1"/>
              <a:t> </a:t>
            </a:r>
            <a:r>
              <a:rPr lang="en-US" sz="3200" b="1" err="1"/>
              <a:t>thực</a:t>
            </a:r>
            <a:r>
              <a:rPr lang="en-US" sz="3200" b="1"/>
              <a:t> </a:t>
            </a:r>
            <a:r>
              <a:rPr lang="en-US" sz="3200" b="1" err="1"/>
              <a:t>tiễn</a:t>
            </a:r>
            <a:r>
              <a:rPr lang="en-US" sz="3200" b="1"/>
              <a:t> </a:t>
            </a:r>
            <a:r>
              <a:rPr lang="en-US" sz="3200" b="1" err="1"/>
              <a:t>của</a:t>
            </a:r>
            <a:r>
              <a:rPr lang="en-US" sz="3200" b="1"/>
              <a:t> </a:t>
            </a:r>
            <a:r>
              <a:rPr lang="en-US" sz="3200" b="1" err="1"/>
              <a:t>đề</a:t>
            </a:r>
            <a:r>
              <a:rPr lang="en-US" sz="3200" b="1"/>
              <a:t> </a:t>
            </a:r>
            <a:r>
              <a:rPr lang="en-US" sz="3200" b="1" err="1"/>
              <a:t>tài</a:t>
            </a:r>
            <a:r>
              <a:rPr lang="en-US" sz="3200" b="1"/>
              <a:t>:</a:t>
            </a:r>
          </a:p>
          <a:p>
            <a:pPr indent="633413" algn="just">
              <a:lnSpc>
                <a:spcPct val="120000"/>
              </a:lnSpc>
              <a:buNone/>
            </a:pPr>
            <a:r>
              <a:rPr lang="en-US" sz="2400"/>
              <a:t>Nhiều nghiên cứu và ứng dụng công nghệ blockchain </a:t>
            </a:r>
            <a:r>
              <a:rPr lang="en-US" sz="2400" smtClean="0"/>
              <a:t>như </a:t>
            </a:r>
            <a:r>
              <a:rPr lang="en-US" sz="2400"/>
              <a:t>hệ thống dữ liệu văn bằng thuộc Bộ giáo dục và Đào tạo, Cổng thông tin xác thực VBCC của các trường Đại học, …</a:t>
            </a:r>
          </a:p>
          <a:p>
            <a:pPr indent="633413" algn="just">
              <a:lnSpc>
                <a:spcPct val="120000"/>
              </a:lnSpc>
              <a:buNone/>
            </a:pPr>
            <a:r>
              <a:rPr lang="en-US" sz="2400" err="1"/>
              <a:t>Đề</a:t>
            </a:r>
            <a:r>
              <a:rPr lang="en-US" sz="2400"/>
              <a:t> </a:t>
            </a:r>
            <a:r>
              <a:rPr lang="en-US" sz="2400" err="1"/>
              <a:t>tài</a:t>
            </a:r>
            <a:r>
              <a:rPr lang="en-US" sz="2400"/>
              <a:t> </a:t>
            </a:r>
            <a:r>
              <a:rPr lang="en-US" sz="2400" err="1"/>
              <a:t>có</a:t>
            </a:r>
            <a:r>
              <a:rPr lang="en-US" sz="2400"/>
              <a:t> ý </a:t>
            </a:r>
            <a:r>
              <a:rPr lang="en-US" sz="2400" err="1"/>
              <a:t>nghĩa</a:t>
            </a:r>
            <a:r>
              <a:rPr lang="en-US" sz="2400"/>
              <a:t> </a:t>
            </a:r>
            <a:r>
              <a:rPr lang="en-US" sz="2400" err="1"/>
              <a:t>thực</a:t>
            </a:r>
            <a:r>
              <a:rPr lang="en-US" sz="2400"/>
              <a:t> </a:t>
            </a:r>
            <a:r>
              <a:rPr lang="en-US" sz="2400" err="1"/>
              <a:t>tiễn</a:t>
            </a:r>
            <a:r>
              <a:rPr lang="en-US" sz="2400"/>
              <a:t> đó </a:t>
            </a:r>
            <a:r>
              <a:rPr lang="en-US" sz="2400" err="1"/>
              <a:t>là</a:t>
            </a:r>
            <a:r>
              <a:rPr lang="en-US" sz="2400"/>
              <a:t> tìm hiểu một </a:t>
            </a:r>
            <a:r>
              <a:rPr lang="en-US" sz="2400" err="1"/>
              <a:t>số</a:t>
            </a:r>
            <a:r>
              <a:rPr lang="en-US" sz="2400"/>
              <a:t> đặc tính an toàn bảo mật của công nghệ blockchain và </a:t>
            </a:r>
            <a:r>
              <a:rPr lang="en-US" sz="2400" err="1"/>
              <a:t>ứng</a:t>
            </a:r>
            <a:r>
              <a:rPr lang="en-US" sz="2400"/>
              <a:t> </a:t>
            </a:r>
            <a:r>
              <a:rPr lang="en-US" sz="2400" err="1"/>
              <a:t>dụng</a:t>
            </a:r>
            <a:r>
              <a:rPr lang="en-US" sz="2400"/>
              <a:t> </a:t>
            </a:r>
            <a:r>
              <a:rPr lang="en-US" sz="2400" err="1"/>
              <a:t>công</a:t>
            </a:r>
            <a:r>
              <a:rPr lang="en-US" sz="2400"/>
              <a:t> </a:t>
            </a:r>
            <a:r>
              <a:rPr lang="en-US" sz="2400" err="1"/>
              <a:t>nghệ</a:t>
            </a:r>
            <a:r>
              <a:rPr lang="en-US" sz="2400"/>
              <a:t> </a:t>
            </a:r>
            <a:r>
              <a:rPr lang="en-US" sz="2400" err="1"/>
              <a:t>này</a:t>
            </a:r>
            <a:r>
              <a:rPr lang="en-US" sz="2400"/>
              <a:t> để số hóa thông tin VBCC.</a:t>
            </a:r>
          </a:p>
          <a:p>
            <a:pPr algn="just"/>
            <a:endParaRPr lang="en-US"/>
          </a:p>
        </p:txBody>
      </p:sp>
      <p:sp>
        <p:nvSpPr>
          <p:cNvPr id="5" name="Slide Number Placeholder 4">
            <a:extLst>
              <a:ext uri="{FF2B5EF4-FFF2-40B4-BE49-F238E27FC236}">
                <a16:creationId xmlns:a16="http://schemas.microsoft.com/office/drawing/2014/main" id="{4D437636-A915-405E-A46E-022ECF1AB5DB}"/>
              </a:ext>
            </a:extLst>
          </p:cNvPr>
          <p:cNvSpPr>
            <a:spLocks noGrp="1"/>
          </p:cNvSpPr>
          <p:nvPr>
            <p:ph type="sldNum" sz="quarter" idx="12"/>
          </p:nvPr>
        </p:nvSpPr>
        <p:spPr/>
        <p:txBody>
          <a:bodyPr/>
          <a:lstStyle/>
          <a:p>
            <a:fld id="{37A4A606-66C4-4A6B-9750-DDC5E8BB73A2}" type="slidenum">
              <a:rPr lang="en-US" smtClean="0"/>
              <a:t>7</a:t>
            </a:fld>
            <a:endParaRPr lang="en-US"/>
          </a:p>
        </p:txBody>
      </p:sp>
    </p:spTree>
    <p:extLst>
      <p:ext uri="{BB962C8B-B14F-4D97-AF65-F5344CB8AC3E}">
        <p14:creationId xmlns:p14="http://schemas.microsoft.com/office/powerpoint/2010/main" val="261206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a:t> 3. </a:t>
            </a:r>
            <a:r>
              <a:rPr lang="en-US" err="1"/>
              <a:t>Phương</a:t>
            </a:r>
            <a:r>
              <a:rPr lang="en-US"/>
              <a:t> </a:t>
            </a:r>
            <a:r>
              <a:rPr lang="en-US" err="1"/>
              <a:t>pháp</a:t>
            </a:r>
            <a:r>
              <a:rPr lang="en-US"/>
              <a:t> </a:t>
            </a:r>
            <a:r>
              <a:rPr lang="en-US" err="1"/>
              <a:t>thực</a:t>
            </a:r>
            <a:r>
              <a:rPr lang="en-US"/>
              <a:t> </a:t>
            </a:r>
            <a:r>
              <a:rPr lang="en-US" err="1"/>
              <a:t>hiện</a:t>
            </a:r>
            <a:endParaRPr lang="en-US"/>
          </a:p>
        </p:txBody>
      </p:sp>
      <p:sp>
        <p:nvSpPr>
          <p:cNvPr id="3" name="Content Placeholder 2">
            <a:extLst>
              <a:ext uri="{FF2B5EF4-FFF2-40B4-BE49-F238E27FC236}">
                <a16:creationId xmlns:a16="http://schemas.microsoft.com/office/drawing/2014/main" id="{3347FA8A-B8F4-41DB-8907-63E2B3102462}"/>
              </a:ext>
            </a:extLst>
          </p:cNvPr>
          <p:cNvSpPr>
            <a:spLocks noGrp="1"/>
          </p:cNvSpPr>
          <p:nvPr>
            <p:ph idx="1"/>
          </p:nvPr>
        </p:nvSpPr>
        <p:spPr/>
        <p:txBody>
          <a:bodyPr/>
          <a:lstStyle/>
          <a:p>
            <a:r>
              <a:rPr lang="en-US" sz="3200" b="1"/>
              <a:t>3.1 </a:t>
            </a:r>
            <a:r>
              <a:rPr lang="en-US" sz="3200" b="1" err="1"/>
              <a:t>Đặt</a:t>
            </a:r>
            <a:r>
              <a:rPr lang="en-US" sz="3200" b="1"/>
              <a:t> </a:t>
            </a:r>
            <a:r>
              <a:rPr lang="en-US" sz="3200" b="1" err="1"/>
              <a:t>vấn</a:t>
            </a:r>
            <a:r>
              <a:rPr lang="en-US" sz="3200" b="1"/>
              <a:t> </a:t>
            </a:r>
            <a:r>
              <a:rPr lang="en-US" sz="3200" b="1" err="1"/>
              <a:t>đề</a:t>
            </a:r>
            <a:endParaRPr lang="en-US" sz="3200" b="1"/>
          </a:p>
        </p:txBody>
      </p:sp>
      <p:sp>
        <p:nvSpPr>
          <p:cNvPr id="4" name="Slide Number Placeholder 3">
            <a:extLst>
              <a:ext uri="{FF2B5EF4-FFF2-40B4-BE49-F238E27FC236}">
                <a16:creationId xmlns:a16="http://schemas.microsoft.com/office/drawing/2014/main" id="{71951B43-BA60-44C0-852A-659EA9549080}"/>
              </a:ext>
            </a:extLst>
          </p:cNvPr>
          <p:cNvSpPr>
            <a:spLocks noGrp="1"/>
          </p:cNvSpPr>
          <p:nvPr>
            <p:ph type="sldNum" sz="quarter" idx="12"/>
          </p:nvPr>
        </p:nvSpPr>
        <p:spPr/>
        <p:txBody>
          <a:bodyPr/>
          <a:lstStyle/>
          <a:p>
            <a:fld id="{37A4A606-66C4-4A6B-9750-DDC5E8BB73A2}" type="slidenum">
              <a:rPr lang="en-US" smtClean="0"/>
              <a:t>8</a:t>
            </a:fld>
            <a:endParaRPr lang="en-US"/>
          </a:p>
        </p:txBody>
      </p:sp>
      <p:sp>
        <p:nvSpPr>
          <p:cNvPr id="9" name="TextBox 8">
            <a:extLst>
              <a:ext uri="{FF2B5EF4-FFF2-40B4-BE49-F238E27FC236}">
                <a16:creationId xmlns:a16="http://schemas.microsoft.com/office/drawing/2014/main" id="{EF099FEC-C947-409B-B6DB-B9FC9C0ACFF9}"/>
              </a:ext>
            </a:extLst>
          </p:cNvPr>
          <p:cNvSpPr txBox="1"/>
          <p:nvPr/>
        </p:nvSpPr>
        <p:spPr>
          <a:xfrm>
            <a:off x="685800" y="2206191"/>
            <a:ext cx="8153400" cy="2308324"/>
          </a:xfrm>
          <a:prstGeom prst="rect">
            <a:avLst/>
          </a:prstGeom>
          <a:noFill/>
        </p:spPr>
        <p:txBody>
          <a:bodyPr wrap="square" rtlCol="0">
            <a:spAutoFit/>
          </a:bodyPr>
          <a:lstStyle/>
          <a:p>
            <a:r>
              <a:rPr lang="en-US" sz="2400">
                <a:latin typeface="+mn-lt"/>
              </a:rPr>
              <a:t>	Việc quản lý VBCC hiện nay có nhiều hồ sơ và quy trình thủ công như: bàn giao, in phôi chứng chỉ, trình ký đóng dấu, rà soát thông tin sau khi in, lập sổ gốc cấp chứng chỉ, xác minh chứng chỉ, </a:t>
            </a:r>
            <a:r>
              <a:rPr lang="en-US" sz="2400">
                <a:solidFill>
                  <a:schemeClr val="accent1">
                    <a:lumMod val="50000"/>
                  </a:schemeClr>
                </a:solidFill>
                <a:latin typeface="+mn-lt"/>
              </a:rPr>
              <a:t>dễ sai sót và ảnh hưởng đến chất lượng hiệu quả công việc.</a:t>
            </a:r>
          </a:p>
          <a:p>
            <a:endParaRPr lang="en-US" sz="2400">
              <a:latin typeface="+mn-lt"/>
            </a:endParaRPr>
          </a:p>
        </p:txBody>
      </p:sp>
      <p:pic>
        <p:nvPicPr>
          <p:cNvPr id="6" name="Picture 5" descr="A screenshot of a computer&#10;&#10;Description automatically generated with medium confidence">
            <a:extLst>
              <a:ext uri="{FF2B5EF4-FFF2-40B4-BE49-F238E27FC236}">
                <a16:creationId xmlns:a16="http://schemas.microsoft.com/office/drawing/2014/main" id="{7946C442-3242-A041-3529-C551F018D197}"/>
              </a:ext>
            </a:extLst>
          </p:cNvPr>
          <p:cNvPicPr>
            <a:picLocks noChangeAspect="1"/>
          </p:cNvPicPr>
          <p:nvPr/>
        </p:nvPicPr>
        <p:blipFill rotWithShape="1">
          <a:blip r:embed="rId3">
            <a:extLst>
              <a:ext uri="{28A0092B-C50C-407E-A947-70E740481C1C}">
                <a14:useLocalDpi xmlns:a14="http://schemas.microsoft.com/office/drawing/2010/main" val="0"/>
              </a:ext>
            </a:extLst>
          </a:blip>
          <a:srcRect r="28333"/>
          <a:stretch/>
        </p:blipFill>
        <p:spPr>
          <a:xfrm>
            <a:off x="838200" y="4120669"/>
            <a:ext cx="7696200" cy="2231640"/>
          </a:xfrm>
          <a:prstGeom prst="rect">
            <a:avLst/>
          </a:prstGeom>
        </p:spPr>
      </p:pic>
    </p:spTree>
    <p:extLst>
      <p:ext uri="{BB962C8B-B14F-4D97-AF65-F5344CB8AC3E}">
        <p14:creationId xmlns:p14="http://schemas.microsoft.com/office/powerpoint/2010/main" val="263109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B-8BDA-4F94-86DC-2B797B33C1DA}"/>
              </a:ext>
            </a:extLst>
          </p:cNvPr>
          <p:cNvSpPr>
            <a:spLocks noGrp="1"/>
          </p:cNvSpPr>
          <p:nvPr>
            <p:ph type="title"/>
          </p:nvPr>
        </p:nvSpPr>
        <p:spPr/>
        <p:txBody>
          <a:bodyPr/>
          <a:lstStyle/>
          <a:p>
            <a:r>
              <a:rPr lang="en-US" sz="2000"/>
              <a:t> 3. </a:t>
            </a:r>
            <a:r>
              <a:rPr lang="en-US" sz="2000" err="1"/>
              <a:t>Phương</a:t>
            </a:r>
            <a:r>
              <a:rPr lang="en-US" sz="2000"/>
              <a:t> </a:t>
            </a:r>
            <a:r>
              <a:rPr lang="en-US" sz="2000" err="1"/>
              <a:t>pháp</a:t>
            </a:r>
            <a:r>
              <a:rPr lang="en-US" sz="2000"/>
              <a:t> </a:t>
            </a:r>
            <a:r>
              <a:rPr lang="en-US" sz="2000" err="1"/>
              <a:t>thực</a:t>
            </a:r>
            <a:r>
              <a:rPr lang="en-US" sz="2000"/>
              <a:t> </a:t>
            </a:r>
            <a:r>
              <a:rPr lang="en-US" sz="2000" err="1"/>
              <a:t>hiện</a:t>
            </a:r>
            <a:endParaRPr lang="en-US" sz="2000"/>
          </a:p>
        </p:txBody>
      </p:sp>
      <p:sp>
        <p:nvSpPr>
          <p:cNvPr id="3" name="Content Placeholder 2">
            <a:extLst>
              <a:ext uri="{FF2B5EF4-FFF2-40B4-BE49-F238E27FC236}">
                <a16:creationId xmlns:a16="http://schemas.microsoft.com/office/drawing/2014/main" id="{938E8B90-BB10-417C-BB3B-436BE0A3F89D}"/>
              </a:ext>
            </a:extLst>
          </p:cNvPr>
          <p:cNvSpPr>
            <a:spLocks noGrp="1"/>
          </p:cNvSpPr>
          <p:nvPr>
            <p:ph idx="1"/>
          </p:nvPr>
        </p:nvSpPr>
        <p:spPr/>
        <p:txBody>
          <a:bodyPr>
            <a:normAutofit/>
          </a:bodyPr>
          <a:lstStyle/>
          <a:p>
            <a:pPr marL="0" indent="0">
              <a:buNone/>
            </a:pPr>
            <a:r>
              <a:rPr lang="en-US" sz="2400" b="1"/>
              <a:t>3.2 M</a:t>
            </a:r>
            <a:r>
              <a:rPr lang="en-US" sz="2400" b="1" smtClean="0"/>
              <a:t>ô </a:t>
            </a:r>
            <a:r>
              <a:rPr lang="en-US" sz="2400" b="1"/>
              <a:t>hình tổng quan</a:t>
            </a:r>
          </a:p>
        </p:txBody>
      </p:sp>
      <p:sp>
        <p:nvSpPr>
          <p:cNvPr id="6" name="Slide Number Placeholder 5">
            <a:extLst>
              <a:ext uri="{FF2B5EF4-FFF2-40B4-BE49-F238E27FC236}">
                <a16:creationId xmlns:a16="http://schemas.microsoft.com/office/drawing/2014/main" id="{1DCF8314-FD10-467D-B603-05A461C46EC2}"/>
              </a:ext>
            </a:extLst>
          </p:cNvPr>
          <p:cNvSpPr>
            <a:spLocks noGrp="1"/>
          </p:cNvSpPr>
          <p:nvPr>
            <p:ph type="sldNum" sz="quarter" idx="12"/>
          </p:nvPr>
        </p:nvSpPr>
        <p:spPr/>
        <p:txBody>
          <a:bodyPr/>
          <a:lstStyle/>
          <a:p>
            <a:fld id="{37A4A606-66C4-4A6B-9750-DDC5E8BB73A2}" type="slidenum">
              <a:rPr lang="en-US" sz="2000" smtClean="0"/>
              <a:t>9</a:t>
            </a:fld>
            <a:endParaRPr lang="en-US" sz="2000"/>
          </a:p>
        </p:txBody>
      </p:sp>
      <p:sp>
        <p:nvSpPr>
          <p:cNvPr id="7" name="TextBox 6">
            <a:extLst>
              <a:ext uri="{FF2B5EF4-FFF2-40B4-BE49-F238E27FC236}">
                <a16:creationId xmlns:a16="http://schemas.microsoft.com/office/drawing/2014/main" id="{EF099FEC-C947-409B-B6DB-B9FC9C0ACFF9}"/>
              </a:ext>
            </a:extLst>
          </p:cNvPr>
          <p:cNvSpPr txBox="1"/>
          <p:nvPr/>
        </p:nvSpPr>
        <p:spPr>
          <a:xfrm>
            <a:off x="1524000" y="5869254"/>
            <a:ext cx="6553200" cy="400110"/>
          </a:xfrm>
          <a:prstGeom prst="rect">
            <a:avLst/>
          </a:prstGeom>
          <a:noFill/>
        </p:spPr>
        <p:txBody>
          <a:bodyPr wrap="square" rtlCol="0">
            <a:spAutoFit/>
          </a:bodyPr>
          <a:lstStyle/>
          <a:p>
            <a:pPr algn="ctr"/>
            <a:r>
              <a:rPr lang="en-US" sz="2000" smtClean="0">
                <a:solidFill>
                  <a:schemeClr val="accent1">
                    <a:lumMod val="50000"/>
                  </a:schemeClr>
                </a:solidFill>
              </a:rPr>
              <a:t>Đê tài </a:t>
            </a:r>
            <a:r>
              <a:rPr lang="vi-VN" sz="2000" smtClean="0">
                <a:solidFill>
                  <a:schemeClr val="accent1">
                    <a:lumMod val="50000"/>
                  </a:schemeClr>
                </a:solidFill>
              </a:rPr>
              <a:t>tham </a:t>
            </a:r>
            <a:r>
              <a:rPr lang="vi-VN" sz="2000">
                <a:solidFill>
                  <a:schemeClr val="accent1">
                    <a:lumMod val="50000"/>
                  </a:schemeClr>
                </a:solidFill>
              </a:rPr>
              <a:t>khảo mô hình tương </a:t>
            </a:r>
            <a:r>
              <a:rPr lang="vi-VN" sz="2000" smtClean="0">
                <a:solidFill>
                  <a:schemeClr val="accent1">
                    <a:lumMod val="50000"/>
                  </a:schemeClr>
                </a:solidFill>
              </a:rPr>
              <a:t>tự</a:t>
            </a:r>
            <a:r>
              <a:rPr lang="en-US" sz="2000">
                <a:solidFill>
                  <a:schemeClr val="accent1">
                    <a:lumMod val="50000"/>
                  </a:schemeClr>
                </a:solidFill>
              </a:rPr>
              <a:t> </a:t>
            </a:r>
            <a:r>
              <a:rPr lang="en-US" sz="2000" smtClean="0">
                <a:solidFill>
                  <a:schemeClr val="accent1">
                    <a:lumMod val="50000"/>
                  </a:schemeClr>
                </a:solidFill>
              </a:rPr>
              <a:t>với vấn đề đặt ra</a:t>
            </a:r>
            <a:endParaRPr lang="en-US" sz="2000">
              <a:solidFill>
                <a:schemeClr val="accent1">
                  <a:lumMod val="50000"/>
                </a:schemeClr>
              </a:solidFill>
            </a:endParaRPr>
          </a:p>
        </p:txBody>
      </p:sp>
      <p:pic>
        <p:nvPicPr>
          <p:cNvPr id="9" name="Picture 8">
            <a:extLst>
              <a:ext uri="{FF2B5EF4-FFF2-40B4-BE49-F238E27FC236}">
                <a16:creationId xmlns:a16="http://schemas.microsoft.com/office/drawing/2014/main" id="{A0FCED44-55C9-B1D2-311F-64A8CBE1E669}"/>
              </a:ext>
            </a:extLst>
          </p:cNvPr>
          <p:cNvPicPr>
            <a:picLocks noChangeAspect="1"/>
          </p:cNvPicPr>
          <p:nvPr/>
        </p:nvPicPr>
        <p:blipFill>
          <a:blip r:embed="rId3"/>
          <a:stretch>
            <a:fillRect/>
          </a:stretch>
        </p:blipFill>
        <p:spPr>
          <a:xfrm>
            <a:off x="1371599" y="2263269"/>
            <a:ext cx="6873627" cy="3527931"/>
          </a:xfrm>
          <a:prstGeom prst="rect">
            <a:avLst/>
          </a:prstGeom>
        </p:spPr>
      </p:pic>
    </p:spTree>
    <p:extLst>
      <p:ext uri="{BB962C8B-B14F-4D97-AF65-F5344CB8AC3E}">
        <p14:creationId xmlns:p14="http://schemas.microsoft.com/office/powerpoint/2010/main" val="102439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2708</TotalTime>
  <Words>2599</Words>
  <Application>Microsoft Office PowerPoint</Application>
  <PresentationFormat>On-screen Show (4:3)</PresentationFormat>
  <Paragraphs>324</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Default Design</vt:lpstr>
      <vt:lpstr>BÁO CÁO LUẬN VĂN THẠC SĨ</vt:lpstr>
      <vt:lpstr> Nội dung trình bày</vt:lpstr>
      <vt:lpstr> 1. Giới thiệu đề tài</vt:lpstr>
      <vt:lpstr> 1. Giới thiệu đề tài</vt:lpstr>
      <vt:lpstr> 1. Giới thiệu đề tài</vt:lpstr>
      <vt:lpstr> 2. Cơ sở khoa học</vt:lpstr>
      <vt:lpstr> 2. Cơ sở khoa học</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3. Phương pháp thực hiện</vt:lpstr>
      <vt:lpstr> 4. Kết quả thực nghiệm</vt:lpstr>
      <vt:lpstr> 4. Kết quả thực nghiệm</vt:lpstr>
      <vt:lpstr> 4. Kết quả thực nghiệm</vt:lpstr>
      <vt:lpstr>5. Kết luận</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asus</cp:lastModifiedBy>
  <cp:revision>671</cp:revision>
  <dcterms:created xsi:type="dcterms:W3CDTF">2008-08-06T06:37:20Z</dcterms:created>
  <dcterms:modified xsi:type="dcterms:W3CDTF">2022-11-25T08:29:02Z</dcterms:modified>
</cp:coreProperties>
</file>