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320" r:id="rId14"/>
    <p:sldId id="321" r:id="rId15"/>
    <p:sldId id="289" r:id="rId16"/>
    <p:sldId id="317" r:id="rId17"/>
    <p:sldId id="292" r:id="rId18"/>
    <p:sldId id="319" r:id="rId19"/>
    <p:sldId id="296" r:id="rId20"/>
    <p:sldId id="322" r:id="rId21"/>
    <p:sldId id="323" r:id="rId22"/>
    <p:sldId id="275" r:id="rId23"/>
    <p:sldId id="26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85965" autoAdjust="0"/>
  </p:normalViewPr>
  <p:slideViewPr>
    <p:cSldViewPr>
      <p:cViewPr varScale="1">
        <p:scale>
          <a:sx n="53" d="100"/>
          <a:sy n="53" d="100"/>
        </p:scale>
        <p:origin x="84" y="28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Em xin kính chào thầy cô</a:t>
            </a:r>
          </a:p>
          <a:p>
            <a:r>
              <a:rPr lang="en-US" sz="1200" kern="1200" smtClean="0">
                <a:solidFill>
                  <a:schemeClr val="tx1"/>
                </a:solidFill>
                <a:effectLst/>
                <a:latin typeface="+mn-lt"/>
                <a:ea typeface="+mn-ea"/>
                <a:cs typeface="+mn-cs"/>
              </a:rPr>
              <a:t>Em xin phép được giới thiệu về đề tài.</a:t>
            </a:r>
          </a:p>
          <a:p>
            <a:r>
              <a:rPr lang="en-US" sz="1200" kern="1200" smtClean="0">
                <a:solidFill>
                  <a:schemeClr val="tx1"/>
                </a:solidFill>
                <a:effectLst/>
                <a:latin typeface="+mn-lt"/>
                <a:ea typeface="+mn-ea"/>
                <a:cs typeface="+mn-cs"/>
              </a:rPr>
              <a:t>Tên của đề tài là Xây dựng hệ thống quản lý văn bằng chứng chỉ sử dụng công nghệ blockchain.</a:t>
            </a:r>
          </a:p>
          <a:p>
            <a:r>
              <a:rPr lang="en-US" sz="1200" kern="1200" smtClean="0">
                <a:solidFill>
                  <a:schemeClr val="tx1"/>
                </a:solidFill>
                <a:effectLst/>
                <a:latin typeface="+mn-lt"/>
                <a:ea typeface="+mn-ea"/>
                <a:cs typeface="+mn-cs"/>
              </a:rPr>
              <a:t>Thưa thầy cô</a:t>
            </a:r>
          </a:p>
          <a:p>
            <a:r>
              <a:rPr lang="en-US" sz="1200" kern="1200" smtClean="0">
                <a:solidFill>
                  <a:schemeClr val="tx1"/>
                </a:solidFill>
                <a:effectLst/>
                <a:latin typeface="+mn-lt"/>
                <a:ea typeface="+mn-ea"/>
                <a:cs typeface="+mn-cs"/>
              </a:rPr>
              <a:t>Dịp báo cáo để giúp cho em nhận được ý kiến, thắc mắc của thầy cô,</a:t>
            </a:r>
          </a:p>
          <a:p>
            <a:r>
              <a:rPr lang="en-US" sz="1200" kern="1200" smtClean="0">
                <a:solidFill>
                  <a:schemeClr val="tx1"/>
                </a:solidFill>
                <a:effectLst/>
                <a:latin typeface="+mn-lt"/>
                <a:ea typeface="+mn-ea"/>
                <a:cs typeface="+mn-cs"/>
              </a:rPr>
              <a:t>Do giới hạn kiến thức và hạn chế của em, những ý kiến, thắc mắc em chưa trả lời được, thì em xin ghi nhận lại tất cả những ý kiến, thắc mắc đó để nghiên cứu thêm.</a:t>
            </a:r>
          </a:p>
          <a:p>
            <a:r>
              <a:rPr lang="en-US" sz="1200" kern="1200" smtClean="0">
                <a:solidFill>
                  <a:schemeClr val="tx1"/>
                </a:solidFill>
                <a:effectLst/>
                <a:latin typeface="+mn-lt"/>
                <a:ea typeface="+mn-ea"/>
                <a:cs typeface="+mn-cs"/>
              </a:rPr>
              <a:t>Em xin cảm ơn thầy cô.</a:t>
            </a:r>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Nodejs, Expressjs, Bootstrap để giao tiếp giữa người dùng và CSDL, Blockchain.</a:t>
            </a:r>
          </a:p>
          <a:p>
            <a:r>
              <a:rPr lang="en-US" sz="1200" kern="1200" smtClean="0">
                <a:solidFill>
                  <a:schemeClr val="tx1"/>
                </a:solidFill>
                <a:effectLst/>
                <a:latin typeface="+mn-lt"/>
                <a:ea typeface="+mn-ea"/>
                <a:cs typeface="+mn-cs"/>
              </a:rPr>
              <a:t>Phần CSDL: 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137831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3232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Hệ</a:t>
            </a:r>
            <a:r>
              <a:rPr lang="en-US" baseline="0" smtClean="0"/>
              <a:t> thống được xây dựng trên máy ảo bằng minifabric, theo các bước chính</a:t>
            </a:r>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báo cáo gồm có 6 nội dung:</a:t>
            </a:r>
          </a:p>
          <a:p>
            <a:r>
              <a:rPr lang="en-US" sz="1200" kern="1200" smtClean="0">
                <a:solidFill>
                  <a:schemeClr val="tx1"/>
                </a:solidFill>
                <a:effectLst/>
                <a:latin typeface="+mn-lt"/>
                <a:ea typeface="+mn-ea"/>
                <a:cs typeface="+mn-cs"/>
              </a:rPr>
              <a:t>Nội dung thứ nhất:</a:t>
            </a:r>
          </a:p>
          <a:p>
            <a:r>
              <a:rPr lang="en-US" sz="1200" kern="1200" smtClean="0">
                <a:solidFill>
                  <a:schemeClr val="tx1"/>
                </a:solidFill>
                <a:effectLst/>
                <a:latin typeface="+mn-lt"/>
                <a:ea typeface="+mn-ea"/>
                <a:cs typeface="+mn-cs"/>
              </a:rPr>
              <a:t>Nội dung thứ hai</a:t>
            </a:r>
          </a:p>
          <a:p>
            <a:r>
              <a:rPr lang="en-US" sz="1200" kern="1200" smtClean="0">
                <a:solidFill>
                  <a:schemeClr val="tx1"/>
                </a:solidFill>
                <a:effectLst/>
                <a:latin typeface="+mn-lt"/>
                <a:ea typeface="+mn-ea"/>
                <a:cs typeface="+mn-cs"/>
              </a:rPr>
              <a:t>Nội dung thứ bai</a:t>
            </a:r>
          </a:p>
          <a:p>
            <a:r>
              <a:rPr lang="en-US" sz="1200" kern="1200" smtClean="0">
                <a:solidFill>
                  <a:schemeClr val="tx1"/>
                </a:solidFill>
                <a:effectLst/>
                <a:latin typeface="+mn-lt"/>
                <a:ea typeface="+mn-ea"/>
                <a:cs typeface="+mn-cs"/>
              </a:rPr>
              <a:t>Nội dung thứ tư</a:t>
            </a:r>
          </a:p>
          <a:p>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Nội dung cuối cùng là Demo ứng dụng</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a:t>
            </a:fld>
            <a:endParaRPr lang="en-US"/>
          </a:p>
        </p:txBody>
      </p:sp>
    </p:spTree>
    <p:extLst>
      <p:ext uri="{BB962C8B-B14F-4D97-AF65-F5344CB8AC3E}">
        <p14:creationId xmlns:p14="http://schemas.microsoft.com/office/powerpoint/2010/main" val="30930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20</a:t>
            </a:fld>
            <a:endParaRPr lang="en-US"/>
          </a:p>
        </p:txBody>
      </p:sp>
    </p:spTree>
    <p:extLst>
      <p:ext uri="{BB962C8B-B14F-4D97-AF65-F5344CB8AC3E}">
        <p14:creationId xmlns:p14="http://schemas.microsoft.com/office/powerpoint/2010/main" val="292818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21</a:t>
            </a:fld>
            <a:endParaRPr lang="en-US"/>
          </a:p>
        </p:txBody>
      </p:sp>
    </p:spTree>
    <p:extLst>
      <p:ext uri="{BB962C8B-B14F-4D97-AF65-F5344CB8AC3E}">
        <p14:creationId xmlns:p14="http://schemas.microsoft.com/office/powerpoint/2010/main" val="290573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22</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nhất: Giới thiệu đề tài</a:t>
            </a:r>
          </a:p>
          <a:p>
            <a:r>
              <a:rPr lang="en-US" sz="1200" kern="1200" smtClean="0">
                <a:solidFill>
                  <a:schemeClr val="tx1"/>
                </a:solidFill>
                <a:effectLst/>
                <a:latin typeface="+mn-lt"/>
                <a:ea typeface="+mn-ea"/>
                <a:cs typeface="+mn-cs"/>
              </a:rPr>
              <a:t>Hệ thống quản lý văn bằng chứng chỉ (VBCC) nhằm giúp cho công việc quản lý các thông tin VBCC được thuận lợi và sẵn sàng cho người sử dụng.</a:t>
            </a:r>
          </a:p>
          <a:p>
            <a:r>
              <a:rPr lang="en-US" sz="1200" kern="1200" smtClean="0">
                <a:solidFill>
                  <a:schemeClr val="tx1"/>
                </a:solidFill>
                <a:effectLst/>
                <a:latin typeface="+mn-lt"/>
                <a:ea typeface="+mn-ea"/>
                <a:cs typeface="+mn-cs"/>
              </a:rPr>
              <a:t>Bởi vì, VBCC có tầm quan trọng trong thực tế cuộc sống, thể hiện trong một số trường hợp sau đây:</a:t>
            </a:r>
          </a:p>
          <a:p>
            <a:r>
              <a:rPr lang="en-US" sz="1200" kern="1200" smtClean="0">
                <a:solidFill>
                  <a:schemeClr val="tx1"/>
                </a:solidFill>
                <a:effectLst/>
                <a:latin typeface="+mn-lt"/>
                <a:ea typeface="+mn-ea"/>
                <a:cs typeface="+mn-cs"/>
              </a:rPr>
              <a:t>Mỗi đợt tuyển sinh, có qui định điều kiện văn bằng, chứng chỉ của thí sinh nộp kèm theo hồ sơ.</a:t>
            </a:r>
          </a:p>
          <a:p>
            <a:r>
              <a:rPr lang="en-US" sz="1200" kern="1200" smtClean="0">
                <a:solidFill>
                  <a:schemeClr val="tx1"/>
                </a:solidFill>
                <a:effectLst/>
                <a:latin typeface="+mn-lt"/>
                <a:ea typeface="+mn-ea"/>
                <a:cs typeface="+mn-cs"/>
              </a:rPr>
              <a:t>Ngoài ra, do VBCC do nhà nước quy định và có giá trị pháp lý lâu dài.</a:t>
            </a:r>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nghệ blockchain là một xu hướng công nghệ được nghiên cứu và ứng dụng trong nhiều ngành nghề, lĩnh vực: y tế, giáo dục, vận tải, tài chính,…</a:t>
            </a:r>
          </a:p>
          <a:p>
            <a:r>
              <a:rPr lang="en-US" sz="1200" kern="1200" smtClean="0">
                <a:solidFill>
                  <a:schemeClr val="tx1"/>
                </a:solidFill>
                <a:effectLst/>
                <a:latin typeface="+mn-lt"/>
                <a:ea typeface="+mn-ea"/>
                <a:cs typeface="+mn-cs"/>
              </a:rPr>
              <a:t>	Trong lĩnh vực giáo dục, nhiều nước trên thế giới và Việt Nam, công nghệ blockchain được ứng dụng làm cơ sở dữ liệu bảo mật trong việc lưu trữ thông tin bằng cấp của sinh viên và thông tin quá trình đào tạo nhằm đảm bảo tính an toàn, tin cậy và bền vững theo thời gian.</a:t>
            </a:r>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Đề tài xây dựng hệ thống quản lý VBCC sử dụng công nghệ blockchain, gồm có 2 phần</a:t>
            </a:r>
          </a:p>
          <a:p>
            <a:r>
              <a:rPr lang="en-US" sz="1200" kern="1200" smtClean="0">
                <a:solidFill>
                  <a:schemeClr val="tx1"/>
                </a:solidFill>
                <a:effectLst/>
                <a:latin typeface="+mn-lt"/>
                <a:ea typeface="+mn-ea"/>
                <a:cs typeface="+mn-cs"/>
              </a:rPr>
              <a:t>	1. Xây dựng ứng dụng web tương tác với người dùn và mạng blockchain: tiện ích IBM blockchain để làm môi trường thử nghiệm.	2. Triển khai mạng blockchain riêng tư (Hyperledger Fabric) để lưu trữ thông tin VBCC, nhằm số hóa quy trình cấp và xác minh thông tin VBCC.</a:t>
            </a:r>
          </a:p>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2 Cơ sở khoa học của đề tài</a:t>
            </a:r>
          </a:p>
          <a:p>
            <a:r>
              <a:rPr lang="en-US" sz="1200" kern="1200" smtClean="0">
                <a:solidFill>
                  <a:schemeClr val="tx1"/>
                </a:solidFill>
                <a:effectLst/>
                <a:latin typeface="+mn-lt"/>
                <a:ea typeface="+mn-ea"/>
                <a:cs typeface="+mn-cs"/>
              </a:rPr>
              <a:t>Cơ sở lý thuyết:</a:t>
            </a:r>
          </a:p>
          <a:p>
            <a:r>
              <a:rPr lang="en-US" sz="1200" kern="1200" smtClean="0">
                <a:solidFill>
                  <a:schemeClr val="tx1"/>
                </a:solidFill>
                <a:effectLst/>
                <a:latin typeface="+mn-lt"/>
                <a:ea typeface="+mn-ea"/>
                <a:cs typeface="+mn-cs"/>
              </a:rPr>
              <a:t>Hệ thống quản lý VBCC được thực hiện qua các bước sau: </a:t>
            </a:r>
          </a:p>
          <a:p>
            <a:r>
              <a:rPr lang="en-US" sz="1200" kern="1200" smtClean="0">
                <a:solidFill>
                  <a:schemeClr val="tx1"/>
                </a:solidFill>
                <a:effectLst/>
                <a:latin typeface="+mn-lt"/>
                <a:ea typeface="+mn-ea"/>
                <a:cs typeface="+mn-cs"/>
              </a:rPr>
              <a:t>1. Tìm hiểu hồ sơ, nghiệp vụ quản lý VBCC: cấp VBCC, cập nhật thông tin sổ gốc, xác minh thông tin VBCC. </a:t>
            </a:r>
          </a:p>
          <a:p>
            <a:r>
              <a:rPr lang="en-US" sz="1200" kern="1200" smtClean="0">
                <a:solidFill>
                  <a:schemeClr val="tx1"/>
                </a:solidFill>
                <a:effectLst/>
                <a:latin typeface="+mn-lt"/>
                <a:ea typeface="+mn-ea"/>
                <a:cs typeface="+mn-cs"/>
              </a:rPr>
              <a:t>2. Khảo sát một số công nghệ blockchain phổ biến: Bitcoin, Hyperledger Fabric và những đặc tính lưu trữ dữ liệu phi tập trung, minh bạch, an toàn thông tin nhờ vào ứng dụng của mật mã khóa công khai, hàm băm dữ liệu.</a:t>
            </a:r>
          </a:p>
          <a:p>
            <a:r>
              <a:rPr lang="en-US" sz="1200" kern="1200" smtClean="0">
                <a:solidFill>
                  <a:schemeClr val="tx1"/>
                </a:solidFill>
                <a:effectLst/>
                <a:latin typeface="+mn-lt"/>
                <a:ea typeface="+mn-ea"/>
                <a:cs typeface="+mn-cs"/>
              </a:rPr>
              <a:t>3. Blockchain được xây dựng trên lý thuyết mật mã học để tạo và kiểm soát các liên kết dữ liệu trong hệ thống. Trong đó, mạng Blockchain riêng tư có khả năng xác thực và định danh người dùng, nên được chọn để triển khai trong quản lý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Cơ sở thực tiễn</a:t>
            </a:r>
          </a:p>
          <a:p>
            <a:r>
              <a:rPr lang="en-US" sz="1200" kern="1200" smtClean="0">
                <a:solidFill>
                  <a:schemeClr val="tx1"/>
                </a:solidFill>
                <a:effectLst/>
                <a:latin typeface="+mn-lt"/>
                <a:ea typeface="+mn-ea"/>
                <a:cs typeface="+mn-cs"/>
              </a:rPr>
              <a:t>Nhiều nghiên cứu và ứng dụng công nghệ blockchain như hệ thống dữ liệu văn bằng thuộc Bộ giáo dục và Đào tạo, Cổng thông tin xác thực VBCC của các trường Đại học, …</a:t>
            </a:r>
          </a:p>
          <a:p>
            <a:r>
              <a:rPr lang="en-US" sz="1200" kern="1200" smtClean="0">
                <a:solidFill>
                  <a:schemeClr val="tx1"/>
                </a:solidFill>
                <a:effectLst/>
                <a:latin typeface="+mn-lt"/>
                <a:ea typeface="+mn-ea"/>
                <a:cs typeface="+mn-cs"/>
              </a:rPr>
              <a:t>Đề tài có ý nghĩa thực tiễn đó là tìm hiểu một số đặc tính an toàn bảo mật của công nghệ blockchain và ứng dụng công nghệ này để số hóa thông tin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3: Phương pháp thực hiện</a:t>
            </a:r>
          </a:p>
          <a:p>
            <a:r>
              <a:rPr lang="en-US" sz="1200" kern="1200" smtClean="0">
                <a:solidFill>
                  <a:schemeClr val="tx1"/>
                </a:solidFill>
                <a:effectLst/>
                <a:latin typeface="+mn-lt"/>
                <a:ea typeface="+mn-ea"/>
                <a:cs typeface="+mn-cs"/>
              </a:rPr>
              <a:t>Đặt vấn đề</a:t>
            </a:r>
          </a:p>
          <a:p>
            <a:r>
              <a:rPr lang="en-US" sz="1200" kern="1200" smtClean="0">
                <a:solidFill>
                  <a:schemeClr val="tx1"/>
                </a:solidFill>
                <a:effectLst/>
                <a:latin typeface="+mn-lt"/>
                <a:ea typeface="+mn-ea"/>
                <a:cs typeface="+mn-cs"/>
              </a:rPr>
              <a:t>Việc quản lý VBCC hiện nay có nhiều hồ sơ và quy trình: bàn giao, in ấn, trình ký, đóng dấu, rà soát thông tin, lập sổ gốc cấp VBCC, xác minh VBCC.</a:t>
            </a:r>
          </a:p>
          <a:p>
            <a:r>
              <a:rPr lang="en-US" sz="1200" kern="1200" smtClean="0">
                <a:solidFill>
                  <a:schemeClr val="tx1"/>
                </a:solidFill>
                <a:effectLst/>
                <a:latin typeface="+mn-lt"/>
                <a:ea typeface="+mn-ea"/>
                <a:cs typeface="+mn-cs"/>
              </a:rPr>
              <a:t>Chẳng hạn như VBCC phát cho sinh viên dễ sai sót, do VBCC phải được in thông tin, ký tên, đóng dấu của Trường cấo. Thông tin VBCC gồm có: số hiệu, số vào sổ gốc, họ tên, ngày sinh, giới tính, nơi sinh, điểm, ngày cấp, nên dễ sai sót và ảnh hưởng đến chất lượng hiệu quả công việc.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Nhu cầu,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cải tiến trong quản lý thông tin VBCC và số hóa các quy trình cấp VBCC.  </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tổng quan</a:t>
            </a:r>
          </a:p>
          <a:p>
            <a:r>
              <a:rPr lang="en-US" sz="1200" kern="1200" smtClean="0">
                <a:solidFill>
                  <a:schemeClr val="tx1"/>
                </a:solidFill>
                <a:effectLst/>
                <a:latin typeface="+mn-lt"/>
                <a:ea typeface="+mn-ea"/>
                <a:cs typeface="+mn-cs"/>
              </a:rPr>
              <a:t>Đề tài tham khảo mô hình tương tự với vấn đề đặt ra.</a:t>
            </a:r>
          </a:p>
          <a:p>
            <a:r>
              <a:rPr lang="en-US" sz="1200" kern="1200" smtClean="0">
                <a:solidFill>
                  <a:schemeClr val="tx1"/>
                </a:solidFill>
                <a:effectLst/>
                <a:latin typeface="+mn-lt"/>
                <a:ea typeface="+mn-ea"/>
                <a:cs typeface="+mn-cs"/>
              </a:rPr>
              <a:t>Trong mô hình, Nhà trường, sinh viên là 2 đối tượng thuộc hệ thống.</a:t>
            </a:r>
          </a:p>
          <a:p>
            <a:r>
              <a:rPr lang="en-US" sz="1200" kern="1200" smtClean="0">
                <a:solidFill>
                  <a:schemeClr val="tx1"/>
                </a:solidFill>
                <a:effectLst/>
                <a:latin typeface="+mn-lt"/>
                <a:ea typeface="+mn-ea"/>
                <a:cs typeface="+mn-cs"/>
              </a:rPr>
              <a:t>Nhà trường cấp VBCC cho sinh viên bằng cách gửi thông tin giao dịch vào mạng Blockchain.</a:t>
            </a:r>
          </a:p>
          <a:p>
            <a:r>
              <a:rPr lang="en-US" sz="1200" kern="1200" smtClean="0">
                <a:solidFill>
                  <a:schemeClr val="tx1"/>
                </a:solidFill>
                <a:effectLst/>
                <a:latin typeface="+mn-lt"/>
                <a:ea typeface="+mn-ea"/>
                <a:cs typeface="+mn-cs"/>
              </a:rPr>
              <a:t>Mạng block chain có các nút xác thực, xử lý các giao dịch, những giao dịch hợp lệ sẽ được ghi vào sổ cái có đặc tính bền vững, chống sửa đổi.</a:t>
            </a:r>
          </a:p>
          <a:p>
            <a:r>
              <a:rPr lang="en-US" sz="1200" kern="1200" smtClean="0">
                <a:solidFill>
                  <a:schemeClr val="tx1"/>
                </a:solidFill>
                <a:effectLst/>
                <a:latin typeface="+mn-lt"/>
                <a:ea typeface="+mn-ea"/>
                <a:cs typeface="+mn-cs"/>
              </a:rPr>
              <a:t>Sinh viên nhận được VBCC của Trường cấp, để xác minh VBCC thì chỉ cần gửi thông tin VBCC cho Đơn vị xác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Đơn vị xác minh nhận thông tin VBCC được chia sẻ từ sinh viên, nếu thông tin bị sửa đổi thì xác thực sẽ không hợp lệ nhờ cơ chế băm dữ liệu trong Blockchain.</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M</a:t>
            </a:r>
            <a:r>
              <a:rPr lang="en-US" sz="3200" b="1" smtClean="0"/>
              <a:t>ô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hệ thống</a:t>
            </a:r>
          </a:p>
          <a:p>
            <a:pPr marL="457200" indent="-457200">
              <a:buFontTx/>
              <a:buChar char="-"/>
            </a:pPr>
            <a:r>
              <a:rPr lang="en-US" sz="2800"/>
              <a:t>Đăng ký tài khoản</a:t>
            </a:r>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96041841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studentName</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Họ tên người được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studentEmail</a:t>
                      </a:r>
                      <a:endParaRPr lang="en-001" sz="2000"/>
                    </a:p>
                  </a:txBody>
                  <a:tcPr/>
                </a:tc>
                <a:tc>
                  <a:txBody>
                    <a:bodyPr/>
                    <a:lstStyle/>
                    <a:p>
                      <a:r>
                        <a:rPr lang="en-US" sz="2000"/>
                        <a:t>Email</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studentID</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Mã số</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birthday</a:t>
                      </a:r>
                      <a:endParaRPr lang="en-001" sz="2000"/>
                    </a:p>
                  </a:txBody>
                  <a:tcPr/>
                </a:tc>
                <a:tc>
                  <a:txBody>
                    <a:bodyPr/>
                    <a:lstStyle/>
                    <a:p>
                      <a:r>
                        <a:rPr lang="en-US" sz="2000"/>
                        <a:t>Ngày sinh</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5</a:t>
                      </a:r>
                      <a:endParaRPr lang="en-001" sz="2000"/>
                    </a:p>
                  </a:txBody>
                  <a:tcPr/>
                </a:tc>
                <a:tc>
                  <a:txBody>
                    <a:bodyPr/>
                    <a:lstStyle/>
                    <a:p>
                      <a:r>
                        <a:rPr lang="en-US" sz="2000"/>
                        <a:t>place</a:t>
                      </a:r>
                      <a:endParaRPr lang="en-001" sz="2000"/>
                    </a:p>
                  </a:txBody>
                  <a:tcPr/>
                </a:tc>
                <a:tc>
                  <a:txBody>
                    <a:bodyPr/>
                    <a:lstStyle/>
                    <a:p>
                      <a:r>
                        <a:rPr lang="en-US" sz="2000"/>
                        <a:t>Nơi sinh</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6</a:t>
                      </a:r>
                      <a:endParaRPr lang="en-001" sz="2000"/>
                    </a:p>
                  </a:txBody>
                  <a:tcPr/>
                </a:tc>
                <a:tc>
                  <a:txBody>
                    <a:bodyPr/>
                    <a:lstStyle/>
                    <a:p>
                      <a:r>
                        <a:rPr lang="en-US" sz="2000"/>
                        <a:t>gender</a:t>
                      </a:r>
                      <a:endParaRPr lang="en-001" sz="2000"/>
                    </a:p>
                  </a:txBody>
                  <a:tcPr/>
                </a:tc>
                <a:tc>
                  <a:txBody>
                    <a:bodyPr/>
                    <a:lstStyle/>
                    <a:p>
                      <a:r>
                        <a:rPr lang="en-US" sz="2000"/>
                        <a:t>Giới tính</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7</a:t>
                      </a:r>
                      <a:endParaRPr lang="en-001" sz="2000"/>
                    </a:p>
                  </a:txBody>
                  <a:tcPr/>
                </a:tc>
                <a:tc>
                  <a:txBody>
                    <a:bodyPr/>
                    <a:lstStyle/>
                    <a:p>
                      <a:r>
                        <a:rPr lang="en-US" sz="2000"/>
                        <a:t>ethnic</a:t>
                      </a:r>
                      <a:endParaRPr lang="en-001" sz="2000"/>
                    </a:p>
                  </a:txBody>
                  <a:tcPr/>
                </a:tc>
                <a:tc>
                  <a:txBody>
                    <a:bodyPr/>
                    <a:lstStyle/>
                    <a:p>
                      <a:r>
                        <a:rPr lang="en-US" sz="2000"/>
                        <a:t>Dân tộc</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8</a:t>
                      </a:r>
                      <a:endParaRPr lang="en-001" sz="2000"/>
                    </a:p>
                  </a:txBody>
                  <a:tcPr/>
                </a:tc>
                <a:tc>
                  <a:txBody>
                    <a:bodyPr/>
                    <a:lstStyle/>
                    <a:p>
                      <a:r>
                        <a:rPr lang="en-US" sz="2000"/>
                        <a:t>universityName</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Tên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30386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389200809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9</a:t>
                      </a:r>
                      <a:endParaRPr lang="en-001" sz="2000"/>
                    </a:p>
                  </a:txBody>
                  <a:tcPr/>
                </a:tc>
                <a:tc>
                  <a:txBody>
                    <a:bodyPr/>
                    <a:lstStyle/>
                    <a:p>
                      <a:r>
                        <a:rPr lang="en-US" sz="2000"/>
                        <a:t>universityEmail</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Email</a:t>
                      </a:r>
                      <a:r>
                        <a:rPr lang="en-US" sz="2000" kern="1200">
                          <a:solidFill>
                            <a:schemeClr val="tx1"/>
                          </a:solidFill>
                          <a:latin typeface="Calibri" panose="020F0502020204030204" pitchFamily="34" charset="0"/>
                          <a:ea typeface="+mn-ea"/>
                          <a:cs typeface="Calibri" panose="020F0502020204030204" pitchFamily="34" charset="0"/>
                        </a:rPr>
                        <a:t> của</a:t>
                      </a:r>
                      <a:r>
                        <a:rPr lang="vi-VN" sz="2000" kern="1200">
                          <a:solidFill>
                            <a:schemeClr val="tx1"/>
                          </a:solidFill>
                          <a:latin typeface="Calibri" panose="020F0502020204030204" pitchFamily="34" charset="0"/>
                          <a:ea typeface="+mn-ea"/>
                          <a:cs typeface="Calibri" panose="020F0502020204030204" pitchFamily="34" charset="0"/>
                        </a:rPr>
                        <a:t>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10</a:t>
                      </a:r>
                      <a:endParaRPr lang="en-001" sz="2000"/>
                    </a:p>
                  </a:txBody>
                  <a:tcPr/>
                </a:tc>
                <a:tc>
                  <a:txBody>
                    <a:bodyPr/>
                    <a:lstStyle/>
                    <a:p>
                      <a:r>
                        <a:rPr lang="en-US" sz="2000"/>
                        <a:t>major</a:t>
                      </a:r>
                      <a:endParaRPr lang="en-001" sz="2000"/>
                    </a:p>
                  </a:txBody>
                  <a:tcPr/>
                </a:tc>
                <a:tc>
                  <a:txBody>
                    <a:bodyPr/>
                    <a:lstStyle/>
                    <a:p>
                      <a:r>
                        <a:rPr lang="en-US" sz="2000"/>
                        <a:t>Tên chứng chỉ</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11</a:t>
                      </a:r>
                      <a:endParaRPr lang="en-001" sz="2000"/>
                    </a:p>
                  </a:txBody>
                  <a:tcPr/>
                </a:tc>
                <a:tc>
                  <a:txBody>
                    <a:bodyPr/>
                    <a:lstStyle/>
                    <a:p>
                      <a:r>
                        <a:rPr lang="en-US" sz="2000"/>
                        <a: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12</a:t>
                      </a:r>
                      <a:endParaRPr lang="en-001" sz="2000"/>
                    </a:p>
                  </a:txBody>
                  <a:tcPr/>
                </a:tc>
                <a:tc>
                  <a:txBody>
                    <a:bodyPr/>
                    <a:lstStyle/>
                    <a:p>
                      <a:r>
                        <a:rPr lang="en-US" sz="2000"/>
                        <a:t>regNo</a:t>
                      </a:r>
                      <a:endParaRPr lang="en-001" sz="2000"/>
                    </a:p>
                  </a:txBody>
                  <a:tcPr/>
                </a:tc>
                <a:tc>
                  <a:txBody>
                    <a:bodyPr/>
                    <a:lstStyle/>
                    <a:p>
                      <a:r>
                        <a:rPr lang="en-US" sz="2000"/>
                        <a:t>Số vào sổ gốc</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13</a:t>
                      </a:r>
                      <a:endParaRPr lang="en-001" sz="2000"/>
                    </a:p>
                  </a:txBody>
                  <a:tcPr/>
                </a:tc>
                <a:tc>
                  <a:txBody>
                    <a:bodyPr/>
                    <a:lstStyle/>
                    <a:p>
                      <a:r>
                        <a:rPr lang="en-US" sz="2000"/>
                        <a:t>departmentName</a:t>
                      </a:r>
                      <a:endParaRPr lang="en-001" sz="2000"/>
                    </a:p>
                  </a:txBody>
                  <a:tcPr/>
                </a:tc>
                <a:tc>
                  <a:txBody>
                    <a:bodyPr/>
                    <a:lstStyle/>
                    <a:p>
                      <a:r>
                        <a:rPr lang="en-US" sz="2000"/>
                        <a:t>Tên khoa</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14</a:t>
                      </a:r>
                      <a:endParaRPr lang="en-001" sz="2000"/>
                    </a:p>
                  </a:txBody>
                  <a:tcPr/>
                </a:tc>
                <a:tc>
                  <a:txBody>
                    <a:bodyPr/>
                    <a:lstStyle/>
                    <a:p>
                      <a:r>
                        <a:rPr lang="en-US" sz="2000"/>
                        <a:t>markLT</a:t>
                      </a:r>
                      <a:endParaRPr lang="en-001" sz="2000"/>
                    </a:p>
                  </a:txBody>
                  <a:tcPr/>
                </a:tc>
                <a:tc>
                  <a:txBody>
                    <a:bodyPr/>
                    <a:lstStyle/>
                    <a:p>
                      <a:r>
                        <a:rPr lang="en-US" sz="2000"/>
                        <a:t>Điểm thi lý thuyết</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15</a:t>
                      </a:r>
                      <a:endParaRPr lang="en-001" sz="2000"/>
                    </a:p>
                  </a:txBody>
                  <a:tcPr/>
                </a:tc>
                <a:tc>
                  <a:txBody>
                    <a:bodyPr/>
                    <a:lstStyle/>
                    <a:p>
                      <a:r>
                        <a:rPr lang="en-US" sz="2000"/>
                        <a:t>markTH</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Điểm thi thực hành</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16</a:t>
                      </a:r>
                      <a:endParaRPr lang="en-001" sz="2000"/>
                    </a:p>
                  </a:txBody>
                  <a:tcPr/>
                </a:tc>
                <a:tc>
                  <a:txBody>
                    <a:bodyPr/>
                    <a:lstStyle/>
                    <a:p>
                      <a:r>
                        <a:rPr lang="en-US" sz="2000"/>
                        <a:t>dateOfIssuing</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Ngày cấp</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22548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795997686"/>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857450383"/>
              </p:ext>
            </p:extLst>
          </p:nvPr>
        </p:nvGraphicFramePr>
        <p:xfrm>
          <a:off x="761998" y="2292378"/>
          <a:ext cx="7848601" cy="250838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3280">
                <a:tc>
                  <a:txBody>
                    <a:bodyPr/>
                    <a:lstStyle/>
                    <a:p>
                      <a:pPr algn="ctr"/>
                      <a:r>
                        <a:rPr lang="en-US" sz="2000"/>
                        <a:t>7</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8</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9</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3.7 </a:t>
            </a:r>
            <a:r>
              <a:rPr lang="en-US" sz="2600" b="1">
                <a:solidFill>
                  <a:schemeClr val="tx1"/>
                </a:solidFill>
              </a:rPr>
              <a:t>Xây dựng mạng blockchain</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3.8 </a:t>
            </a:r>
            <a:r>
              <a:rPr lang="en-US" sz="2600" b="1">
                <a:solidFill>
                  <a:schemeClr val="tx1"/>
                </a:solidFill>
              </a:rPr>
              <a:t>Môi </a:t>
            </a:r>
            <a:r>
              <a:rPr lang="en-US" sz="2600" b="1" smtClean="0">
                <a:solidFill>
                  <a:schemeClr val="tx1"/>
                </a:solidFill>
              </a:rPr>
              <a:t>trường thử nghiệm: </a:t>
            </a:r>
            <a:r>
              <a:rPr lang="en-US" sz="2600" b="1">
                <a:solidFill>
                  <a:schemeClr val="tx1"/>
                </a:solidFill>
              </a:rPr>
              <a:t>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quản</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lý VBCC có giao diện web </a:t>
            </a:r>
            <a:r>
              <a:rPr lang="en-US" sz="2400">
                <a:solidFill>
                  <a:schemeClr val="tx1"/>
                </a:solidFill>
                <a:latin typeface="Calibri" panose="020F0502020204030204" pitchFamily="34" charset="0"/>
                <a:cs typeface="Calibri" panose="020F0502020204030204" pitchFamily="34" charset="0"/>
              </a:rPr>
              <a:t>cung cấp </a:t>
            </a:r>
            <a:r>
              <a:rPr lang="vi-VN" sz="2400">
                <a:solidFill>
                  <a:schemeClr val="tx1"/>
                </a:solidFill>
                <a:latin typeface="Calibri" panose="020F0502020204030204" pitchFamily="34" charset="0"/>
                <a:cs typeface="Calibri" panose="020F0502020204030204" pitchFamily="34" charset="0"/>
              </a:rPr>
              <a:t>các 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19</a:t>
            </a:fld>
            <a:endParaRPr lang="en-US"/>
          </a:p>
        </p:txBody>
      </p:sp>
    </p:spTree>
    <p:extLst>
      <p:ext uri="{BB962C8B-B14F-4D97-AF65-F5344CB8AC3E}">
        <p14:creationId xmlns:p14="http://schemas.microsoft.com/office/powerpoint/2010/main" val="42538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4.2 Mạng Blockchain</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7" y="2133600"/>
            <a:ext cx="7154516" cy="4031615"/>
          </a:xfrm>
          <a:prstGeom prst="rect">
            <a:avLst/>
          </a:prstGeom>
        </p:spPr>
      </p:pic>
      <p:sp>
        <p:nvSpPr>
          <p:cNvPr id="4" name="Rectangle 3"/>
          <p:cNvSpPr/>
          <p:nvPr/>
        </p:nvSpPr>
        <p:spPr>
          <a:xfrm>
            <a:off x="1752600" y="6171346"/>
            <a:ext cx="6324600" cy="369332"/>
          </a:xfrm>
          <a:prstGeom prst="rect">
            <a:avLst/>
          </a:prstGeom>
        </p:spPr>
        <p:txBody>
          <a:bodyPr wrap="square">
            <a:spAutoFit/>
          </a:bodyPr>
          <a:lstStyle/>
          <a:p>
            <a:r>
              <a:rPr lang="en-US">
                <a:solidFill>
                  <a:schemeClr val="accent1">
                    <a:lumMod val="50000"/>
                  </a:schemeClr>
                </a:solidFill>
              </a:rPr>
              <a:t>Công cụ theo dõi mạng Blockchain Hyperledger Explorer</a:t>
            </a:r>
            <a:endParaRPr lang="en-US" sz="1400">
              <a:solidFill>
                <a:schemeClr val="accent1">
                  <a:lumMod val="50000"/>
                </a:schemeClr>
              </a:solidFill>
            </a:endParaRPr>
          </a:p>
        </p:txBody>
      </p:sp>
    </p:spTree>
    <p:extLst>
      <p:ext uri="{BB962C8B-B14F-4D97-AF65-F5344CB8AC3E}">
        <p14:creationId xmlns:p14="http://schemas.microsoft.com/office/powerpoint/2010/main" val="118198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4.3 Ứng dụng web</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21</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7" y="2209800"/>
            <a:ext cx="7154516" cy="4031615"/>
          </a:xfrm>
          <a:prstGeom prst="rect">
            <a:avLst/>
          </a:prstGeom>
        </p:spPr>
      </p:pic>
    </p:spTree>
    <p:extLst>
      <p:ext uri="{BB962C8B-B14F-4D97-AF65-F5344CB8AC3E}">
        <p14:creationId xmlns:p14="http://schemas.microsoft.com/office/powerpoint/2010/main" val="312449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hệ </a:t>
            </a:r>
            <a:r>
              <a:rPr lang="en-US" sz="8000" smtClean="0"/>
              <a:t>thống quản lý có chức năng </a:t>
            </a:r>
            <a:r>
              <a:rPr lang="en-US" sz="8000"/>
              <a:t>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22</a:t>
            </a:fld>
            <a:endParaRPr lang="en-US"/>
          </a:p>
        </p:txBody>
      </p:sp>
    </p:spTree>
    <p:extLst>
      <p:ext uri="{BB962C8B-B14F-4D97-AF65-F5344CB8AC3E}">
        <p14:creationId xmlns:p14="http://schemas.microsoft.com/office/powerpoint/2010/main" val="332749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23</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smtClean="0"/>
              <a:t>đây:</a:t>
            </a:r>
          </a:p>
          <a:p>
            <a:pPr algn="just">
              <a:lnSpc>
                <a:spcPct val="120000"/>
              </a:lnSpc>
            </a:pPr>
            <a:r>
              <a:rPr lang="en-US" sz="2400" smtClean="0"/>
              <a:t>	- Bằng </a:t>
            </a:r>
            <a:r>
              <a:rPr lang="en-US" sz="2400"/>
              <a:t>cấp, chứng chỉ trong hồ sơ đi học, làm </a:t>
            </a:r>
            <a:r>
              <a:rPr lang="en-US" sz="2400" smtClean="0"/>
              <a:t>việc.</a:t>
            </a:r>
          </a:p>
          <a:p>
            <a:pPr algn="just">
              <a:lnSpc>
                <a:spcPct val="120000"/>
              </a:lnSpc>
            </a:pPr>
            <a:r>
              <a:rPr lang="en-US" sz="2400" smtClean="0"/>
              <a:t>	- Nhu </a:t>
            </a:r>
            <a:r>
              <a:rPr lang="en-US" sz="2400" err="1"/>
              <a:t>cầu</a:t>
            </a:r>
            <a:r>
              <a:rPr lang="en-US" sz="2400"/>
              <a:t> </a:t>
            </a:r>
            <a:r>
              <a:rPr lang="en-US" sz="2400" err="1"/>
              <a:t>bồi</a:t>
            </a:r>
            <a:r>
              <a:rPr lang="en-US" sz="2400"/>
              <a:t> </a:t>
            </a:r>
            <a:r>
              <a:rPr lang="en-US" sz="2400" err="1"/>
              <a:t>dưỡng</a:t>
            </a:r>
            <a:r>
              <a:rPr lang="en-US" sz="2400"/>
              <a:t>, </a:t>
            </a:r>
            <a:r>
              <a:rPr lang="en-US" sz="2400" err="1"/>
              <a:t>nâng</a:t>
            </a:r>
            <a:r>
              <a:rPr lang="en-US" sz="2400"/>
              <a:t> cao </a:t>
            </a:r>
            <a:r>
              <a:rPr lang="en-US" sz="2400" err="1"/>
              <a:t>kiến</a:t>
            </a:r>
            <a:r>
              <a:rPr lang="en-US" sz="2400"/>
              <a:t> </a:t>
            </a:r>
            <a:r>
              <a:rPr lang="en-US" sz="2400" err="1"/>
              <a:t>thức</a:t>
            </a:r>
            <a:r>
              <a:rPr lang="en-US" sz="2400"/>
              <a:t> </a:t>
            </a:r>
            <a:r>
              <a:rPr lang="en-US" sz="2400" err="1"/>
              <a:t>trình</a:t>
            </a:r>
            <a:r>
              <a:rPr lang="en-US" sz="2400"/>
              <a:t> </a:t>
            </a:r>
            <a:r>
              <a:rPr lang="en-US" sz="2400" smtClean="0"/>
              <a:t>độ.</a:t>
            </a:r>
          </a:p>
          <a:p>
            <a:pPr algn="just">
              <a:lnSpc>
                <a:spcPct val="120000"/>
              </a:lnSpc>
            </a:pPr>
            <a:r>
              <a:rPr lang="en-US" sz="2400" smtClean="0"/>
              <a:t>	- Nhà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a:t>
            </a:r>
            <a:r>
              <a:rPr lang="en-US" sz="2400" smtClean="0"/>
              <a:t>gồm có </a:t>
            </a:r>
            <a:r>
              <a:rPr lang="en-US" sz="2400"/>
              <a:t>2 phần</a:t>
            </a:r>
          </a:p>
          <a:p>
            <a:pPr algn="just">
              <a:lnSpc>
                <a:spcPct val="120000"/>
              </a:lnSpc>
              <a:spcBef>
                <a:spcPts val="600"/>
              </a:spcBef>
              <a:spcAft>
                <a:spcPts val="800"/>
              </a:spcAft>
            </a:pPr>
            <a:r>
              <a:rPr lang="en-US" sz="2400"/>
              <a:t>	1. Xây dựng ứng dụng web tương tác với người </a:t>
            </a:r>
            <a:r>
              <a:rPr lang="en-US" sz="2400" smtClean="0"/>
              <a:t>dùng</a:t>
            </a:r>
            <a:r>
              <a:rPr lang="en-US" sz="2400" smtClean="0"/>
              <a:t> và mạng</a:t>
            </a:r>
            <a:r>
              <a:rPr lang="en-US" sz="2400" smtClean="0"/>
              <a:t> blockchain: IBM </a:t>
            </a:r>
            <a:r>
              <a:rPr lang="en-US" sz="2400"/>
              <a:t>blockchain extension để 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lnSpcReduction="10000"/>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buNone/>
            </a:pPr>
            <a:r>
              <a:rPr lang="en-US" sz="2400"/>
              <a:t>2. Khảo sát một số công nghệ blockchain phổ biến: Bitcoin, Hyperledger Fabric và những đặc tính minh bạch, an toàn thông tin nhờ vào ứng dụng của mật mã khóa công khai, hàm băm dữ liệu.</a:t>
            </a:r>
          </a:p>
          <a:p>
            <a:pPr indent="742950" algn="just">
              <a:lnSpc>
                <a:spcPct val="120000"/>
              </a:lnSpc>
              <a:spcBef>
                <a:spcPts val="300"/>
              </a:spcBef>
              <a:spcAft>
                <a:spcPts val="300"/>
              </a:spcAft>
              <a:buNone/>
            </a:pPr>
            <a:r>
              <a:rPr lang="en-US" sz="2400"/>
              <a:t>3. Blockchain riêng tư có khả năng xác thực và định danh người dùng, nên </a:t>
            </a:r>
            <a:r>
              <a:rPr lang="en-US" sz="2400" smtClean="0"/>
              <a:t>được chọn </a:t>
            </a:r>
            <a:r>
              <a:rPr lang="en-US" sz="2400"/>
              <a:t>để triển khai trong quản lý VBCC.</a:t>
            </a:r>
          </a:p>
          <a:p>
            <a:pPr marL="0" indent="0">
              <a:buNone/>
            </a:pPr>
            <a:endParaRPr lang="en-US" sz="20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a:t>
            </a:r>
            <a:r>
              <a:rPr lang="en-US" sz="2400" smtClean="0"/>
              <a:t>như </a:t>
            </a:r>
            <a:r>
              <a:rPr lang="en-US" sz="2400"/>
              <a:t>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sz="2000"/>
              <a:t> 3. </a:t>
            </a:r>
            <a:r>
              <a:rPr lang="en-US" sz="2000" err="1"/>
              <a:t>Phương</a:t>
            </a:r>
            <a:r>
              <a:rPr lang="en-US" sz="2000"/>
              <a:t> </a:t>
            </a:r>
            <a:r>
              <a:rPr lang="en-US" sz="2000" err="1"/>
              <a:t>pháp</a:t>
            </a:r>
            <a:r>
              <a:rPr lang="en-US" sz="2000"/>
              <a:t> </a:t>
            </a:r>
            <a:r>
              <a:rPr lang="en-US" sz="2000" err="1"/>
              <a:t>thực</a:t>
            </a:r>
            <a:r>
              <a:rPr lang="en-US" sz="2000"/>
              <a:t> </a:t>
            </a:r>
            <a:r>
              <a:rPr lang="en-US" sz="2000" err="1"/>
              <a:t>hiện</a:t>
            </a:r>
            <a:endParaRPr lang="en-US" sz="2000"/>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400" b="1"/>
              <a:t>3.2 M</a:t>
            </a:r>
            <a:r>
              <a:rPr lang="en-US" sz="2400" b="1" smtClean="0"/>
              <a:t>ô </a:t>
            </a:r>
            <a:r>
              <a:rPr lang="en-US" sz="2400" b="1"/>
              <a:t>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z="2000" smtClean="0"/>
              <a:t>9</a:t>
            </a:fld>
            <a:endParaRPr lang="en-US" sz="2000"/>
          </a:p>
        </p:txBody>
      </p:sp>
      <p:sp>
        <p:nvSpPr>
          <p:cNvPr id="7" name="TextBox 6">
            <a:extLst>
              <a:ext uri="{FF2B5EF4-FFF2-40B4-BE49-F238E27FC236}">
                <a16:creationId xmlns:a16="http://schemas.microsoft.com/office/drawing/2014/main" id="{EF099FEC-C947-409B-B6DB-B9FC9C0ACFF9}"/>
              </a:ext>
            </a:extLst>
          </p:cNvPr>
          <p:cNvSpPr txBox="1"/>
          <p:nvPr/>
        </p:nvSpPr>
        <p:spPr>
          <a:xfrm>
            <a:off x="1524000" y="5869254"/>
            <a:ext cx="6553200" cy="400110"/>
          </a:xfrm>
          <a:prstGeom prst="rect">
            <a:avLst/>
          </a:prstGeom>
          <a:noFill/>
        </p:spPr>
        <p:txBody>
          <a:bodyPr wrap="square" rtlCol="0">
            <a:spAutoFit/>
          </a:bodyPr>
          <a:lstStyle/>
          <a:p>
            <a:pPr algn="ctr"/>
            <a:r>
              <a:rPr lang="en-US" sz="2000" smtClean="0">
                <a:solidFill>
                  <a:schemeClr val="accent1">
                    <a:lumMod val="50000"/>
                  </a:schemeClr>
                </a:solidFill>
              </a:rPr>
              <a:t>Đê tài </a:t>
            </a:r>
            <a:r>
              <a:rPr lang="vi-VN" sz="2000" smtClean="0">
                <a:solidFill>
                  <a:schemeClr val="accent1">
                    <a:lumMod val="50000"/>
                  </a:schemeClr>
                </a:solidFill>
              </a:rPr>
              <a:t>tham </a:t>
            </a:r>
            <a:r>
              <a:rPr lang="vi-VN" sz="2000">
                <a:solidFill>
                  <a:schemeClr val="accent1">
                    <a:lumMod val="50000"/>
                  </a:schemeClr>
                </a:solidFill>
              </a:rPr>
              <a:t>khảo mô hình tương </a:t>
            </a:r>
            <a:r>
              <a:rPr lang="vi-VN" sz="2000" smtClean="0">
                <a:solidFill>
                  <a:schemeClr val="accent1">
                    <a:lumMod val="50000"/>
                  </a:schemeClr>
                </a:solidFill>
              </a:rPr>
              <a:t>tự</a:t>
            </a:r>
            <a:r>
              <a:rPr lang="en-US" sz="2000">
                <a:solidFill>
                  <a:schemeClr val="accent1">
                    <a:lumMod val="50000"/>
                  </a:schemeClr>
                </a:solidFill>
              </a:rPr>
              <a:t> </a:t>
            </a:r>
            <a:r>
              <a:rPr lang="en-US" sz="2000" smtClean="0">
                <a:solidFill>
                  <a:schemeClr val="accent1">
                    <a:lumMod val="50000"/>
                  </a:schemeClr>
                </a:solidFill>
              </a:rPr>
              <a:t>với vấn đề đặt ra</a:t>
            </a:r>
            <a:endParaRPr lang="en-US" sz="2000">
              <a:solidFill>
                <a:schemeClr val="accent1">
                  <a:lumMod val="50000"/>
                </a:schemeClr>
              </a:solidFill>
            </a:endParaRP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2630</TotalTime>
  <Words>1859</Words>
  <Application>Microsoft Office PowerPoint</Application>
  <PresentationFormat>On-screen Show (4:3)</PresentationFormat>
  <Paragraphs>280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 4. Kết quả thực nghiệm</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asus</cp:lastModifiedBy>
  <cp:revision>531</cp:revision>
  <dcterms:created xsi:type="dcterms:W3CDTF">2008-08-06T06:37:20Z</dcterms:created>
  <dcterms:modified xsi:type="dcterms:W3CDTF">2022-11-25T00:48:26Z</dcterms:modified>
</cp:coreProperties>
</file>