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Roboto Medium"/>
      <p:regular r:id="rId57"/>
      <p:bold r:id="rId58"/>
      <p:italic r:id="rId59"/>
      <p:boldItalic r:id="rId60"/>
    </p:embeddedFont>
    <p:embeddedFont>
      <p:font typeface="Average"/>
      <p:regular r:id="rId61"/>
    </p:embeddedFont>
    <p:embeddedFont>
      <p:font typeface="Oswald"/>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regular.fntdata"/><Relationship Id="rId61" Type="http://schemas.openxmlformats.org/officeDocument/2006/relationships/font" Target="fonts/Average-regular.fntdata"/><Relationship Id="rId20" Type="http://schemas.openxmlformats.org/officeDocument/2006/relationships/slide" Target="slides/slide15.xml"/><Relationship Id="rId63"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edium-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RobotoMedium-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RobotoMedium-italic.fntdata"/><Relationship Id="rId14" Type="http://schemas.openxmlformats.org/officeDocument/2006/relationships/slide" Target="slides/slide9.xml"/><Relationship Id="rId58" Type="http://schemas.openxmlformats.org/officeDocument/2006/relationships/font" Target="fonts/Roboto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a3d8f62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a3d8f62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3d8f62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a3d8f62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a08895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a08895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a08895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a08895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a08895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a08895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7a08895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7a08895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a088958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a08895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7a08895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a08895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7a08895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7a08895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7a08895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a08895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a48ae41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a48ae41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a0889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7a0889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a088958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a088958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a088958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a088958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a088958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a088958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a088958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a088958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7a088958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7a088958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7a088958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7a088958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7a088958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7a088958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7a088958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7a088958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a088958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7a088958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a48ae415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a48ae415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7a088958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7a088958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7a088958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7a088958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7a088958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7a088958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7a0889581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7a088958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7a0889581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7a088958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7a088958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7a088958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7a0889581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7a0889581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7a0889581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7a0889581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7a0889581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7a0889581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7a0889581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7a0889581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48ae415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a48ae415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a0889581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a0889581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7a0889581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7a0889581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7a0889581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7a0889581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7a088958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7a088958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7a0889581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7a0889581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a0889581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7a0889581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a48ae415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a48ae415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a48ae415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a48ae415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48ae415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48ae415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a3d8f6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a3d8f6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a3d8f62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a3d8f62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3d8f62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3d8f6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3d8f62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3d8f62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77525"/>
            <a:ext cx="8520600" cy="229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Creating your Own Chatbot with Dialogflow</a:t>
            </a:r>
            <a:endParaRPr/>
          </a:p>
        </p:txBody>
      </p:sp>
      <p:sp>
        <p:nvSpPr>
          <p:cNvPr id="60" name="Google Shape;60;p13"/>
          <p:cNvSpPr txBox="1"/>
          <p:nvPr/>
        </p:nvSpPr>
        <p:spPr>
          <a:xfrm>
            <a:off x="2183200" y="3415775"/>
            <a:ext cx="4856700" cy="10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Average"/>
                <a:ea typeface="Average"/>
                <a:cs typeface="Average"/>
                <a:sym typeface="Average"/>
              </a:rPr>
              <a:t>Vignesh Ram</a:t>
            </a:r>
            <a:endParaRPr sz="2100">
              <a:solidFill>
                <a:schemeClr val="dk1"/>
              </a:solidFill>
              <a:latin typeface="Average"/>
              <a:ea typeface="Average"/>
              <a:cs typeface="Average"/>
              <a:sym typeface="Average"/>
            </a:endParaRPr>
          </a:p>
          <a:p>
            <a:pPr indent="0" lvl="0" marL="0" rtl="0" algn="ctr">
              <a:spcBef>
                <a:spcPts val="0"/>
              </a:spcBef>
              <a:spcAft>
                <a:spcPts val="0"/>
              </a:spcAft>
              <a:buNone/>
            </a:pPr>
            <a:r>
              <a:rPr lang="en" sz="2100">
                <a:solidFill>
                  <a:schemeClr val="dk1"/>
                </a:solidFill>
                <a:latin typeface="Average"/>
                <a:ea typeface="Average"/>
                <a:cs typeface="Average"/>
                <a:sym typeface="Average"/>
              </a:rPr>
              <a:t>Ai Engineer, Dteam</a:t>
            </a:r>
            <a:endParaRPr sz="210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our own agent</a:t>
            </a:r>
            <a:endParaRPr b="1"/>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users: Click on Create new agent in the left menu.</a:t>
            </a:r>
            <a:endParaRPr/>
          </a:p>
          <a:p>
            <a:pPr indent="-342900" lvl="0" marL="457200" rtl="0" algn="l">
              <a:spcBef>
                <a:spcPts val="0"/>
              </a:spcBef>
              <a:spcAft>
                <a:spcPts val="0"/>
              </a:spcAft>
              <a:buSzPts val="1800"/>
              <a:buChar char="●"/>
            </a:pPr>
            <a:r>
              <a:rPr lang="en"/>
              <a:t>Enter a name for your agent</a:t>
            </a:r>
            <a:endParaRPr/>
          </a:p>
          <a:p>
            <a:pPr indent="-342900" lvl="0" marL="457200" rtl="0" algn="l">
              <a:spcBef>
                <a:spcPts val="0"/>
              </a:spcBef>
              <a:spcAft>
                <a:spcPts val="0"/>
              </a:spcAft>
              <a:buSzPts val="1800"/>
              <a:buChar char="●"/>
            </a:pPr>
            <a:r>
              <a:rPr lang="en"/>
              <a:t>Choose default language</a:t>
            </a:r>
            <a:endParaRPr/>
          </a:p>
          <a:p>
            <a:pPr indent="-342900" lvl="0" marL="457200" rtl="0" algn="l">
              <a:spcBef>
                <a:spcPts val="0"/>
              </a:spcBef>
              <a:spcAft>
                <a:spcPts val="0"/>
              </a:spcAft>
              <a:buSzPts val="1800"/>
              <a:buChar char="●"/>
            </a:pPr>
            <a:r>
              <a:rPr lang="en"/>
              <a:t>Choose default time zone</a:t>
            </a:r>
            <a:endParaRPr/>
          </a:p>
          <a:p>
            <a:pPr indent="-342900" lvl="0" marL="457200" rtl="0" algn="l">
              <a:spcBef>
                <a:spcPts val="0"/>
              </a:spcBef>
              <a:spcAft>
                <a:spcPts val="0"/>
              </a:spcAft>
              <a:buSzPts val="1800"/>
              <a:buChar char="●"/>
            </a:pPr>
            <a:r>
              <a:rPr lang="en"/>
              <a:t>Choose an existing Google project or leave the option on Create a new Google project.</a:t>
            </a:r>
            <a:endParaRPr/>
          </a:p>
          <a:p>
            <a:pPr indent="-342900" lvl="0" marL="457200" rtl="0" algn="l">
              <a:spcBef>
                <a:spcPts val="0"/>
              </a:spcBef>
              <a:spcAft>
                <a:spcPts val="0"/>
              </a:spcAft>
              <a:buSzPts val="1800"/>
              <a:buChar char="●"/>
            </a:pPr>
            <a:r>
              <a:rPr lang="en"/>
              <a:t>Click create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Pre-built Agents and small talks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Prebuilt Agents are a collection of agents developed by the Dialogflow team that are aimed at covering specific use cases. </a:t>
            </a:r>
            <a:endParaRPr/>
          </a:p>
          <a:p>
            <a:pPr indent="-342900" lvl="0" marL="457200" rtl="0" algn="l">
              <a:spcBef>
                <a:spcPts val="0"/>
              </a:spcBef>
              <a:spcAft>
                <a:spcPts val="0"/>
              </a:spcAft>
              <a:buSzPts val="1800"/>
              <a:buChar char="●"/>
            </a:pPr>
            <a:r>
              <a:rPr lang="en"/>
              <a:t>These can be used to establish a base for building conversations that cover specific topics, like dining out, hotel booking, and navigation.</a:t>
            </a:r>
            <a:endParaRPr/>
          </a:p>
          <a:p>
            <a:pPr indent="-342900" lvl="0" marL="457200" rtl="0" algn="l">
              <a:spcBef>
                <a:spcPts val="0"/>
              </a:spcBef>
              <a:spcAft>
                <a:spcPts val="0"/>
              </a:spcAft>
              <a:buSzPts val="1800"/>
              <a:buChar char="●"/>
            </a:pPr>
            <a:r>
              <a:rPr lang="en"/>
              <a:t>Prebuilt Agents include intents and entities that cover the agent's topic. </a:t>
            </a:r>
            <a:endParaRPr/>
          </a:p>
          <a:p>
            <a:pPr indent="-342900" lvl="0" marL="457200" rtl="0" algn="l">
              <a:spcBef>
                <a:spcPts val="0"/>
              </a:spcBef>
              <a:spcAft>
                <a:spcPts val="0"/>
              </a:spcAft>
              <a:buSzPts val="1800"/>
              <a:buChar char="●"/>
            </a:pPr>
            <a:r>
              <a:rPr lang="en"/>
              <a:t>You need to provide responses since they may depend on particular use cases or need to be retrieved from external sources (webhook or third-party API).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a pre-built Agent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a Prebuilt Agent to your account,</a:t>
            </a:r>
            <a:endParaRPr/>
          </a:p>
          <a:p>
            <a:pPr indent="-342900" lvl="0" marL="457200" rtl="0" algn="l">
              <a:spcBef>
                <a:spcPts val="1600"/>
              </a:spcBef>
              <a:spcAft>
                <a:spcPts val="0"/>
              </a:spcAft>
              <a:buSzPts val="1800"/>
              <a:buChar char="●"/>
            </a:pPr>
            <a:r>
              <a:rPr lang="en"/>
              <a:t>Click </a:t>
            </a:r>
            <a:r>
              <a:rPr b="1" lang="en"/>
              <a:t>Pre-built Agents</a:t>
            </a:r>
            <a:r>
              <a:rPr lang="en"/>
              <a:t> left in the menu</a:t>
            </a:r>
            <a:endParaRPr/>
          </a:p>
          <a:p>
            <a:pPr indent="-342900" lvl="0" marL="457200" rtl="0" algn="l">
              <a:spcBef>
                <a:spcPts val="0"/>
              </a:spcBef>
              <a:spcAft>
                <a:spcPts val="0"/>
              </a:spcAft>
              <a:buSzPts val="1800"/>
              <a:buChar char="●"/>
            </a:pPr>
            <a:r>
              <a:rPr lang="en"/>
              <a:t>Click on a Prebuilt Agent tile to get more information.</a:t>
            </a:r>
            <a:endParaRPr/>
          </a:p>
          <a:p>
            <a:pPr indent="-342900" lvl="0" marL="457200" rtl="0" algn="l">
              <a:spcBef>
                <a:spcPts val="0"/>
              </a:spcBef>
              <a:spcAft>
                <a:spcPts val="0"/>
              </a:spcAft>
              <a:buSzPts val="1800"/>
              <a:buChar char="●"/>
            </a:pPr>
            <a:r>
              <a:rPr lang="en"/>
              <a:t>Click </a:t>
            </a:r>
            <a:r>
              <a:rPr b="1" lang="en"/>
              <a:t>Import</a:t>
            </a:r>
            <a:endParaRPr b="1"/>
          </a:p>
          <a:p>
            <a:pPr indent="-342900" lvl="0" marL="457200" rtl="0" algn="l">
              <a:spcBef>
                <a:spcPts val="0"/>
              </a:spcBef>
              <a:spcAft>
                <a:spcPts val="0"/>
              </a:spcAft>
              <a:buSzPts val="1800"/>
              <a:buChar char="●"/>
            </a:pPr>
            <a:r>
              <a:rPr lang="en"/>
              <a:t>Either create a new Google project or choose an existing one</a:t>
            </a:r>
            <a:endParaRPr/>
          </a:p>
          <a:p>
            <a:pPr indent="-342900" lvl="0" marL="457200" rtl="0" algn="l">
              <a:spcBef>
                <a:spcPts val="0"/>
              </a:spcBef>
              <a:spcAft>
                <a:spcPts val="0"/>
              </a:spcAft>
              <a:buSzPts val="1800"/>
              <a:buChar char="●"/>
            </a:pPr>
            <a:r>
              <a:rPr lang="en"/>
              <a:t>Click </a:t>
            </a:r>
            <a:r>
              <a:rPr b="1" lang="en"/>
              <a:t>OK</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190625"/>
            <a:ext cx="8520600" cy="37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Small Talk is used to provide responses to casual conversation. This feature can greatly improve the user experience by covering common questions that may not pertain to your agent's intents you built.</a:t>
            </a:r>
            <a:endParaRPr>
              <a:solidFill>
                <a:schemeClr val="accent6"/>
              </a:solidFill>
            </a:endParaRPr>
          </a:p>
          <a:p>
            <a:pPr indent="0" lvl="0" marL="0" rtl="0" algn="l">
              <a:spcBef>
                <a:spcPts val="1600"/>
              </a:spcBef>
              <a:spcAft>
                <a:spcPts val="0"/>
              </a:spcAft>
              <a:buNone/>
            </a:pPr>
            <a:r>
              <a:rPr b="1" lang="en" sz="2000">
                <a:solidFill>
                  <a:schemeClr val="accent6"/>
                </a:solidFill>
              </a:rPr>
              <a:t>Enable Small Talk for an agent:</a:t>
            </a:r>
            <a:endParaRPr b="1" sz="2000">
              <a:solidFill>
                <a:schemeClr val="accent6"/>
              </a:solidFill>
            </a:endParaRPr>
          </a:p>
          <a:p>
            <a:pPr indent="-355600" lvl="0" marL="457200" rtl="0" algn="l">
              <a:spcBef>
                <a:spcPts val="1600"/>
              </a:spcBef>
              <a:spcAft>
                <a:spcPts val="0"/>
              </a:spcAft>
              <a:buClr>
                <a:schemeClr val="accent6"/>
              </a:buClr>
              <a:buSzPts val="2000"/>
              <a:buChar char="●"/>
            </a:pPr>
            <a:r>
              <a:rPr lang="en" sz="2000">
                <a:solidFill>
                  <a:schemeClr val="accent6"/>
                </a:solidFill>
              </a:rPr>
              <a:t>Click </a:t>
            </a:r>
            <a:r>
              <a:rPr b="1" lang="en" sz="2000">
                <a:solidFill>
                  <a:schemeClr val="accent6"/>
                </a:solidFill>
              </a:rPr>
              <a:t>Small talk </a:t>
            </a:r>
            <a:r>
              <a:rPr lang="en" sz="2000">
                <a:solidFill>
                  <a:schemeClr val="accent6"/>
                </a:solidFill>
              </a:rPr>
              <a:t>on the left menu</a:t>
            </a:r>
            <a:endParaRPr sz="2000">
              <a:solidFill>
                <a:schemeClr val="accent6"/>
              </a:solidFill>
            </a:endParaRPr>
          </a:p>
          <a:p>
            <a:pPr indent="-355600" lvl="0" marL="457200" rtl="0" algn="l">
              <a:spcBef>
                <a:spcPts val="0"/>
              </a:spcBef>
              <a:spcAft>
                <a:spcPts val="0"/>
              </a:spcAft>
              <a:buClr>
                <a:schemeClr val="accent6"/>
              </a:buClr>
              <a:buSzPts val="2000"/>
              <a:buChar char="●"/>
            </a:pPr>
            <a:r>
              <a:rPr lang="en" sz="2000">
                <a:solidFill>
                  <a:schemeClr val="accent6"/>
                </a:solidFill>
              </a:rPr>
              <a:t>Click on the switch to enable </a:t>
            </a:r>
            <a:endParaRPr sz="2000">
              <a:solidFill>
                <a:schemeClr val="accent6"/>
              </a:solidFill>
            </a:endParaRPr>
          </a:p>
          <a:p>
            <a:pPr indent="-355600" lvl="0" marL="457200" rtl="0" algn="l">
              <a:spcBef>
                <a:spcPts val="0"/>
              </a:spcBef>
              <a:spcAft>
                <a:spcPts val="0"/>
              </a:spcAft>
              <a:buClr>
                <a:schemeClr val="accent6"/>
              </a:buClr>
              <a:buSzPts val="2000"/>
              <a:buChar char="●"/>
            </a:pPr>
            <a:r>
              <a:rPr lang="en" sz="2000">
                <a:solidFill>
                  <a:schemeClr val="accent6"/>
                </a:solidFill>
              </a:rPr>
              <a:t>Click on </a:t>
            </a:r>
            <a:r>
              <a:rPr b="1" lang="en" sz="2000">
                <a:solidFill>
                  <a:schemeClr val="accent6"/>
                </a:solidFill>
              </a:rPr>
              <a:t>Save</a:t>
            </a:r>
            <a:r>
              <a:rPr lang="en" sz="2000">
                <a:solidFill>
                  <a:schemeClr val="accent6"/>
                </a:solidFill>
              </a:rPr>
              <a:t> </a:t>
            </a:r>
            <a:endParaRPr sz="2000">
              <a:solidFill>
                <a:schemeClr val="accent6"/>
              </a:solidFill>
            </a:endParaRPr>
          </a:p>
          <a:p>
            <a:pPr indent="0" lvl="0" marL="0" rtl="0" algn="l">
              <a:spcBef>
                <a:spcPts val="1600"/>
              </a:spcBef>
              <a:spcAft>
                <a:spcPts val="0"/>
              </a:spcAft>
              <a:buNone/>
            </a:pPr>
            <a:r>
              <a:t/>
            </a:r>
            <a:endParaRPr sz="2400">
              <a:solidFill>
                <a:schemeClr val="accent6"/>
              </a:solidFill>
            </a:endParaRPr>
          </a:p>
          <a:p>
            <a:pPr indent="0" lvl="0" marL="0" rtl="0" algn="l">
              <a:spcBef>
                <a:spcPts val="1600"/>
              </a:spcBef>
              <a:spcAft>
                <a:spcPts val="1600"/>
              </a:spcAft>
              <a:buNone/>
            </a:pPr>
            <a:r>
              <a:t/>
            </a:r>
            <a:endParaRPr>
              <a:solidFill>
                <a:schemeClr val="accent6"/>
              </a:solidFill>
            </a:endParaRPr>
          </a:p>
        </p:txBody>
      </p:sp>
      <p:sp>
        <p:nvSpPr>
          <p:cNvPr id="131" name="Google Shape;131;p25"/>
          <p:cNvSpPr txBox="1"/>
          <p:nvPr>
            <p:ph type="title"/>
          </p:nvPr>
        </p:nvSpPr>
        <p:spPr>
          <a:xfrm>
            <a:off x="311700" y="214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Talk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32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Customize small talk in the left menu	</a:t>
            </a:r>
            <a:endParaRPr/>
          </a:p>
        </p:txBody>
      </p:sp>
      <p:sp>
        <p:nvSpPr>
          <p:cNvPr id="137" name="Google Shape;137;p26"/>
          <p:cNvSpPr txBox="1"/>
          <p:nvPr>
            <p:ph idx="1" type="body"/>
          </p:nvPr>
        </p:nvSpPr>
        <p:spPr>
          <a:xfrm>
            <a:off x="311700" y="1093050"/>
            <a:ext cx="8520600" cy="38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enabled, Small Talk responses can be customized to fit your branding or product needs. Each response category is organized in folders.</a:t>
            </a:r>
            <a:endParaRPr/>
          </a:p>
          <a:p>
            <a:pPr indent="-342900" lvl="0" marL="457200" rtl="0" algn="l">
              <a:spcBef>
                <a:spcPts val="1600"/>
              </a:spcBef>
              <a:spcAft>
                <a:spcPts val="0"/>
              </a:spcAft>
              <a:buSzPts val="1800"/>
              <a:buChar char="●"/>
            </a:pPr>
            <a:r>
              <a:rPr lang="en"/>
              <a:t>Click </a:t>
            </a:r>
            <a:r>
              <a:rPr b="1" lang="en"/>
              <a:t>Small talk </a:t>
            </a:r>
            <a:r>
              <a:rPr lang="en"/>
              <a:t>in left menu</a:t>
            </a:r>
            <a:endParaRPr/>
          </a:p>
          <a:p>
            <a:pPr indent="-342900" lvl="0" marL="457200" rtl="0" algn="l">
              <a:spcBef>
                <a:spcPts val="0"/>
              </a:spcBef>
              <a:spcAft>
                <a:spcPts val="0"/>
              </a:spcAft>
              <a:buSzPts val="1800"/>
              <a:buChar char="●"/>
            </a:pPr>
            <a:r>
              <a:rPr lang="en"/>
              <a:t>Click on a response category folder</a:t>
            </a:r>
            <a:endParaRPr/>
          </a:p>
          <a:p>
            <a:pPr indent="-342900" lvl="0" marL="457200" rtl="0" algn="l">
              <a:spcBef>
                <a:spcPts val="0"/>
              </a:spcBef>
              <a:spcAft>
                <a:spcPts val="0"/>
              </a:spcAft>
              <a:buSzPts val="1800"/>
              <a:buChar char="●"/>
            </a:pPr>
            <a:r>
              <a:rPr lang="en"/>
              <a:t>Add new or edit existing response</a:t>
            </a:r>
            <a:endParaRPr/>
          </a:p>
          <a:p>
            <a:pPr indent="-342900" lvl="0" marL="457200" rtl="0" algn="l">
              <a:spcBef>
                <a:spcPts val="0"/>
              </a:spcBef>
              <a:spcAft>
                <a:spcPts val="0"/>
              </a:spcAft>
              <a:buSzPts val="1800"/>
              <a:buChar char="●"/>
            </a:pPr>
            <a:r>
              <a:rPr lang="en"/>
              <a:t>Click </a:t>
            </a:r>
            <a:r>
              <a:rPr b="1" lang="en"/>
              <a:t>Save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1712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a:t>Export, import, and restore</a:t>
            </a:r>
            <a:endParaRPr/>
          </a:p>
          <a:p>
            <a:pPr indent="0" lvl="0" marL="0" rtl="0" algn="l">
              <a:spcBef>
                <a:spcPts val="1800"/>
              </a:spcBef>
              <a:spcAft>
                <a:spcPts val="0"/>
              </a:spcAft>
              <a:buNone/>
            </a:pPr>
            <a:r>
              <a:t/>
            </a:r>
            <a:endParaRPr>
              <a:solidFill>
                <a:schemeClr val="lt2"/>
              </a:solidFill>
            </a:endParaRPr>
          </a:p>
        </p:txBody>
      </p:sp>
      <p:sp>
        <p:nvSpPr>
          <p:cNvPr id="143" name="Google Shape;143;p27"/>
          <p:cNvSpPr txBox="1"/>
          <p:nvPr>
            <p:ph idx="1" type="body"/>
          </p:nvPr>
        </p:nvSpPr>
        <p:spPr>
          <a:xfrm>
            <a:off x="311700" y="972575"/>
            <a:ext cx="8520600" cy="378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Agents can be exported, imported, and restored in the Dialogflow console. Import, export, and restore should be used for backing up agents or transferring them from one account to another.</a:t>
            </a:r>
            <a:endParaRPr/>
          </a:p>
          <a:p>
            <a:pPr indent="-342900" lvl="0" marL="457200" rtl="0" algn="l">
              <a:spcBef>
                <a:spcPts val="0"/>
              </a:spcBef>
              <a:spcAft>
                <a:spcPts val="0"/>
              </a:spcAft>
              <a:buSzPts val="1800"/>
              <a:buChar char="●"/>
            </a:pPr>
            <a:r>
              <a:rPr lang="en"/>
              <a:t>Import, export and restore options are in the agent’s settings (the gear icon settings next to the agent’s name) under the export and import tab.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export an Agent follow these steps:</a:t>
            </a:r>
            <a:endParaRPr/>
          </a:p>
          <a:p>
            <a:pPr indent="-342900" lvl="0" marL="457200" rtl="0" algn="l">
              <a:spcBef>
                <a:spcPts val="1600"/>
              </a:spcBef>
              <a:spcAft>
                <a:spcPts val="0"/>
              </a:spcAft>
              <a:buSzPts val="1800"/>
              <a:buChar char="●"/>
            </a:pPr>
            <a:r>
              <a:rPr lang="en"/>
              <a:t>Click on the </a:t>
            </a:r>
            <a:r>
              <a:rPr b="1" lang="en"/>
              <a:t>gear icon</a:t>
            </a:r>
            <a:r>
              <a:rPr lang="en"/>
              <a:t> next to the agent name in the left menu</a:t>
            </a:r>
            <a:endParaRPr/>
          </a:p>
          <a:p>
            <a:pPr indent="-342900" lvl="0" marL="457200" rtl="0" algn="l">
              <a:spcBef>
                <a:spcPts val="0"/>
              </a:spcBef>
              <a:spcAft>
                <a:spcPts val="0"/>
              </a:spcAft>
              <a:buSzPts val="1800"/>
              <a:buChar char="●"/>
            </a:pPr>
            <a:r>
              <a:rPr lang="en"/>
              <a:t>Click on the </a:t>
            </a:r>
            <a:r>
              <a:rPr b="1" lang="en"/>
              <a:t>Export and Import</a:t>
            </a:r>
            <a:r>
              <a:rPr lang="en"/>
              <a:t> tab</a:t>
            </a:r>
            <a:endParaRPr/>
          </a:p>
          <a:p>
            <a:pPr indent="-342900" lvl="0" marL="457200" rtl="0" algn="l">
              <a:spcBef>
                <a:spcPts val="0"/>
              </a:spcBef>
              <a:spcAft>
                <a:spcPts val="0"/>
              </a:spcAft>
              <a:buSzPts val="1800"/>
              <a:buChar char="●"/>
            </a:pPr>
            <a:r>
              <a:rPr lang="en"/>
              <a:t>Click </a:t>
            </a:r>
            <a:r>
              <a:rPr b="1" lang="en"/>
              <a:t>Export as Zip</a:t>
            </a:r>
            <a:endParaRPr b="1"/>
          </a:p>
          <a:p>
            <a:pPr indent="0" lvl="0" marL="0" rtl="0" algn="l">
              <a:spcBef>
                <a:spcPts val="1600"/>
              </a:spcBef>
              <a:spcAft>
                <a:spcPts val="0"/>
              </a:spcAft>
              <a:buNone/>
            </a:pPr>
            <a:r>
              <a:t/>
            </a:r>
            <a:endParaRPr b="1" sz="2200">
              <a:solidFill>
                <a:srgbClr val="202124"/>
              </a:solidFill>
            </a:endParaRPr>
          </a:p>
          <a:p>
            <a:pPr indent="0" lvl="0" marL="0" rtl="0" algn="l">
              <a:spcBef>
                <a:spcPts val="1600"/>
              </a:spcBef>
              <a:spcAft>
                <a:spcPts val="1600"/>
              </a:spcAft>
              <a:buNone/>
            </a:pPr>
            <a:r>
              <a:t/>
            </a:r>
            <a:endParaRPr/>
          </a:p>
        </p:txBody>
      </p:sp>
      <p:sp>
        <p:nvSpPr>
          <p:cNvPr id="149" name="Google Shape;149;p2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t>
            </a:r>
            <a:endParaRPr/>
          </a:p>
          <a:p>
            <a:pPr indent="0" lvl="0" marL="0" rtl="0" algn="l">
              <a:spcBef>
                <a:spcPts val="0"/>
              </a:spcBef>
              <a:spcAft>
                <a:spcPts val="0"/>
              </a:spcAft>
              <a:buNone/>
            </a:pPr>
            <a:r>
              <a:t/>
            </a:r>
            <a:endParaRPr/>
          </a:p>
        </p:txBody>
      </p:sp>
      <p:sp>
        <p:nvSpPr>
          <p:cNvPr id="155" name="Google Shape;155;p2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an agent adds intents and entities to the current agent from the supplied ZIP file.</a:t>
            </a:r>
            <a:endParaRPr/>
          </a:p>
          <a:p>
            <a:pPr indent="-342900" lvl="0" marL="457200" rtl="0" algn="l">
              <a:spcBef>
                <a:spcPts val="1600"/>
              </a:spcBef>
              <a:spcAft>
                <a:spcPts val="0"/>
              </a:spcAft>
              <a:buSzPts val="1800"/>
              <a:buChar char="●"/>
            </a:pPr>
            <a:r>
              <a:rPr lang="en"/>
              <a:t>Click on the </a:t>
            </a:r>
            <a:r>
              <a:rPr b="1" lang="en"/>
              <a:t>gear</a:t>
            </a:r>
            <a:r>
              <a:rPr lang="en"/>
              <a:t> icon next to the agent name in the left menu</a:t>
            </a:r>
            <a:endParaRPr/>
          </a:p>
          <a:p>
            <a:pPr indent="-342900" lvl="0" marL="457200" rtl="0" algn="l">
              <a:spcBef>
                <a:spcPts val="0"/>
              </a:spcBef>
              <a:spcAft>
                <a:spcPts val="0"/>
              </a:spcAft>
              <a:buSzPts val="1800"/>
              <a:buChar char="●"/>
            </a:pPr>
            <a:r>
              <a:rPr lang="en"/>
              <a:t>Click the </a:t>
            </a:r>
            <a:r>
              <a:rPr b="1" lang="en"/>
              <a:t>Import and Export</a:t>
            </a:r>
            <a:r>
              <a:rPr lang="en"/>
              <a:t> tab.</a:t>
            </a:r>
            <a:endParaRPr/>
          </a:p>
          <a:p>
            <a:pPr indent="-342900" lvl="0" marL="457200" rtl="0" algn="l">
              <a:spcBef>
                <a:spcPts val="0"/>
              </a:spcBef>
              <a:spcAft>
                <a:spcPts val="0"/>
              </a:spcAft>
              <a:buSzPts val="1800"/>
              <a:buChar char="●"/>
            </a:pPr>
            <a:r>
              <a:rPr lang="en"/>
              <a:t>Click </a:t>
            </a:r>
            <a:r>
              <a:rPr b="1" lang="en"/>
              <a:t>IMPORT FROM ZIP</a:t>
            </a:r>
            <a:endParaRPr/>
          </a:p>
          <a:p>
            <a:pPr indent="-342900" lvl="0" marL="457200" rtl="0" algn="l">
              <a:spcBef>
                <a:spcPts val="0"/>
              </a:spcBef>
              <a:spcAft>
                <a:spcPts val="0"/>
              </a:spcAft>
              <a:buSzPts val="1800"/>
              <a:buChar char="●"/>
            </a:pPr>
            <a:r>
              <a:rPr lang="en"/>
              <a:t>Navigate to and open the ZIP file you want to import</a:t>
            </a:r>
            <a:endParaRPr/>
          </a:p>
          <a:p>
            <a:pPr indent="-342900" lvl="0" marL="457200" rtl="0" algn="l">
              <a:spcBef>
                <a:spcPts val="0"/>
              </a:spcBef>
              <a:spcAft>
                <a:spcPts val="0"/>
              </a:spcAft>
              <a:buSzPts val="1800"/>
              <a:buChar char="●"/>
            </a:pPr>
            <a:r>
              <a:rPr lang="en"/>
              <a:t>Type “IMPORT” into the text field to confirm</a:t>
            </a:r>
            <a:endParaRPr/>
          </a:p>
          <a:p>
            <a:pPr indent="-342900" lvl="0" marL="457200" rtl="0" algn="l">
              <a:spcBef>
                <a:spcPts val="0"/>
              </a:spcBef>
              <a:spcAft>
                <a:spcPts val="0"/>
              </a:spcAft>
              <a:buSzPts val="1800"/>
              <a:buChar char="●"/>
            </a:pPr>
            <a:r>
              <a:rPr lang="en"/>
              <a:t>Click </a:t>
            </a:r>
            <a:r>
              <a:rPr b="1" lang="en"/>
              <a:t>IMPORT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idx="1" type="body"/>
          </p:nvPr>
        </p:nvSpPr>
        <p:spPr>
          <a:xfrm>
            <a:off x="311700" y="833725"/>
            <a:ext cx="8520600" cy="41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Dialogflow agents use machine learning algorithms to understand natural  language utterances, match them to intents, and extract structured data.</a:t>
            </a:r>
            <a:endParaRPr/>
          </a:p>
          <a:p>
            <a:pPr indent="-342900" lvl="0" marL="457200" rtl="0" algn="l">
              <a:spcBef>
                <a:spcPts val="0"/>
              </a:spcBef>
              <a:spcAft>
                <a:spcPts val="0"/>
              </a:spcAft>
              <a:buSzPts val="1800"/>
              <a:buChar char="●"/>
            </a:pPr>
            <a:r>
              <a:rPr lang="en"/>
              <a:t>An agent learns both from training phrases that you provide and the language models built into Dialogflow. </a:t>
            </a:r>
            <a:endParaRPr/>
          </a:p>
          <a:p>
            <a:pPr indent="-342900" lvl="0" marL="457200" rtl="0" algn="l">
              <a:spcBef>
                <a:spcPts val="0"/>
              </a:spcBef>
              <a:spcAft>
                <a:spcPts val="0"/>
              </a:spcAft>
              <a:buSzPts val="1800"/>
              <a:buChar char="●"/>
            </a:pPr>
            <a:r>
              <a:rPr lang="en"/>
              <a:t>Based on this data, it builds an algorithm for making decisions about which intent should be matched to a user utterance. This algorithm is unique to your agent.</a:t>
            </a:r>
            <a:endParaRPr/>
          </a:p>
          <a:p>
            <a:pPr indent="-342900" lvl="0" marL="457200" rtl="0" algn="l">
              <a:spcBef>
                <a:spcPts val="0"/>
              </a:spcBef>
              <a:spcAft>
                <a:spcPts val="0"/>
              </a:spcAft>
              <a:buSzPts val="1800"/>
              <a:buChar char="●"/>
            </a:pPr>
            <a:r>
              <a:rPr lang="en"/>
              <a:t>Dialogflow updates your agent's machine learning algorithm every time you make changes to intents and entities, import or restore an agent, or train your agent.</a:t>
            </a:r>
            <a:endParaRPr/>
          </a:p>
          <a:p>
            <a:pPr indent="0" lvl="0" marL="0" rtl="0" algn="l">
              <a:spcBef>
                <a:spcPts val="1600"/>
              </a:spcBef>
              <a:spcAft>
                <a:spcPts val="1600"/>
              </a:spcAft>
              <a:buNone/>
            </a:pPr>
            <a:r>
              <a:t/>
            </a:r>
            <a:endParaRPr/>
          </a:p>
        </p:txBody>
      </p:sp>
      <p:sp>
        <p:nvSpPr>
          <p:cNvPr id="161" name="Google Shape;161;p30"/>
          <p:cNvSpPr txBox="1"/>
          <p:nvPr>
            <p:ph type="title"/>
          </p:nvPr>
        </p:nvSpPr>
        <p:spPr>
          <a:xfrm>
            <a:off x="311700" y="1712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a:t>Machine learning</a:t>
            </a:r>
            <a:endParaRPr/>
          </a:p>
          <a:p>
            <a:pPr indent="0" lvl="0" marL="0" rtl="0" algn="l">
              <a:spcBef>
                <a:spcPts val="1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1804575" y="152400"/>
            <a:ext cx="5534855"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nvSpPr>
        <p:spPr>
          <a:xfrm>
            <a:off x="495400" y="527150"/>
            <a:ext cx="80934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About DTeam</a:t>
            </a:r>
            <a:endParaRPr b="1" sz="2400">
              <a:solidFill>
                <a:srgbClr val="FFFFFF"/>
              </a:solidFill>
              <a:latin typeface="Roboto"/>
              <a:ea typeface="Roboto"/>
              <a:cs typeface="Roboto"/>
              <a:sym typeface="Roboto"/>
            </a:endParaRPr>
          </a:p>
        </p:txBody>
      </p:sp>
      <p:sp>
        <p:nvSpPr>
          <p:cNvPr id="66" name="Google Shape;66;p14"/>
          <p:cNvSpPr txBox="1"/>
          <p:nvPr/>
        </p:nvSpPr>
        <p:spPr>
          <a:xfrm>
            <a:off x="950750" y="1283100"/>
            <a:ext cx="3735300" cy="2208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AI Company</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JS, Python</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Based in Chennai</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Enlightenment</a:t>
            </a:r>
            <a:endParaRPr sz="1800">
              <a:solidFill>
                <a:srgbClr val="FFFFFF"/>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t/>
            </a:r>
            <a:endParaRPr sz="1800">
              <a:solidFill>
                <a:srgbClr val="FFFFFF"/>
              </a:solidFill>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Intents - Overview</a:t>
            </a:r>
            <a:endParaRPr/>
          </a:p>
        </p:txBody>
      </p:sp>
      <p:sp>
        <p:nvSpPr>
          <p:cNvPr id="172" name="Google Shape;172;p32"/>
          <p:cNvSpPr txBox="1"/>
          <p:nvPr>
            <p:ph idx="1" type="body"/>
          </p:nvPr>
        </p:nvSpPr>
        <p:spPr>
          <a:xfrm>
            <a:off x="311700" y="112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Dialogflow, the basic flow of conversation involves these steps:</a:t>
            </a:r>
            <a:endParaRPr/>
          </a:p>
          <a:p>
            <a:pPr indent="-342900" lvl="0" marL="457200" rtl="0" algn="l">
              <a:spcBef>
                <a:spcPts val="1600"/>
              </a:spcBef>
              <a:spcAft>
                <a:spcPts val="0"/>
              </a:spcAft>
              <a:buSzPts val="1800"/>
              <a:buChar char="●"/>
            </a:pPr>
            <a:r>
              <a:rPr lang="en"/>
              <a:t>The user giving input</a:t>
            </a:r>
            <a:endParaRPr/>
          </a:p>
          <a:p>
            <a:pPr indent="-342900" lvl="0" marL="457200" rtl="0" algn="l">
              <a:spcBef>
                <a:spcPts val="0"/>
              </a:spcBef>
              <a:spcAft>
                <a:spcPts val="0"/>
              </a:spcAft>
              <a:buSzPts val="1800"/>
              <a:buChar char="●"/>
            </a:pPr>
            <a:r>
              <a:rPr lang="en"/>
              <a:t>Your Dialogflow agent parsing that input</a:t>
            </a:r>
            <a:endParaRPr/>
          </a:p>
          <a:p>
            <a:pPr indent="-342900" lvl="0" marL="457200" rtl="0" algn="l">
              <a:spcBef>
                <a:spcPts val="0"/>
              </a:spcBef>
              <a:spcAft>
                <a:spcPts val="0"/>
              </a:spcAft>
              <a:buSzPts val="1800"/>
              <a:buChar char="●"/>
            </a:pPr>
            <a:r>
              <a:rPr lang="en"/>
              <a:t>Your agent returning a response to the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Intents</a:t>
            </a:r>
            <a:endParaRPr b="1"/>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define how conversations work, you create intents in your agent that map user input to responses. </a:t>
            </a:r>
            <a:endParaRPr/>
          </a:p>
          <a:p>
            <a:pPr indent="-342900" lvl="0" marL="457200" rtl="0" algn="l">
              <a:spcBef>
                <a:spcPts val="0"/>
              </a:spcBef>
              <a:spcAft>
                <a:spcPts val="0"/>
              </a:spcAft>
              <a:buSzPts val="1800"/>
              <a:buChar char="●"/>
            </a:pPr>
            <a:r>
              <a:rPr lang="en"/>
              <a:t>In each intent, you define examples of user utterances that can trigger the intent, what to extract from the utterance, and how to respond.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Intents consist of four main components that allow you to map what your user says to what your agent responds with.</a:t>
            </a:r>
            <a:endParaRPr/>
          </a:p>
          <a:p>
            <a:pPr indent="-342900" lvl="0" marL="457200" rtl="0" algn="l">
              <a:spcBef>
                <a:spcPts val="1600"/>
              </a:spcBef>
              <a:spcAft>
                <a:spcPts val="0"/>
              </a:spcAft>
              <a:buSzPts val="1800"/>
              <a:buChar char="●"/>
            </a:pPr>
            <a:r>
              <a:rPr lang="en"/>
              <a:t>Intent name</a:t>
            </a:r>
            <a:endParaRPr/>
          </a:p>
          <a:p>
            <a:pPr indent="-342900" lvl="0" marL="457200" rtl="0" algn="l">
              <a:spcBef>
                <a:spcPts val="0"/>
              </a:spcBef>
              <a:spcAft>
                <a:spcPts val="0"/>
              </a:spcAft>
              <a:buSzPts val="1800"/>
              <a:buChar char="●"/>
            </a:pPr>
            <a:r>
              <a:rPr lang="en"/>
              <a:t>Training Phrases</a:t>
            </a:r>
            <a:endParaRPr/>
          </a:p>
          <a:p>
            <a:pPr indent="-342900" lvl="0" marL="457200" rtl="0" algn="l">
              <a:spcBef>
                <a:spcPts val="0"/>
              </a:spcBef>
              <a:spcAft>
                <a:spcPts val="0"/>
              </a:spcAft>
              <a:buSzPts val="1800"/>
              <a:buChar char="●"/>
            </a:pPr>
            <a:r>
              <a:rPr lang="en"/>
              <a:t>Action and Parameters</a:t>
            </a:r>
            <a:endParaRPr/>
          </a:p>
          <a:p>
            <a:pPr indent="-342900" lvl="0" marL="457200" rtl="0" algn="l">
              <a:spcBef>
                <a:spcPts val="0"/>
              </a:spcBef>
              <a:spcAft>
                <a:spcPts val="0"/>
              </a:spcAft>
              <a:buSzPts val="1800"/>
              <a:buChar char="●"/>
            </a:pPr>
            <a:r>
              <a:rPr lang="en"/>
              <a:t>Responses</a:t>
            </a:r>
            <a:endParaRPr/>
          </a:p>
          <a:p>
            <a:pPr indent="0" lvl="0" marL="0" rtl="0" algn="l">
              <a:spcBef>
                <a:spcPts val="1600"/>
              </a:spcBef>
              <a:spcAft>
                <a:spcPts val="0"/>
              </a:spcAft>
              <a:buNone/>
            </a:pPr>
            <a:r>
              <a:rPr b="1" lang="en" sz="2200"/>
              <a:t>Intent Name:</a:t>
            </a:r>
            <a:endParaRPr b="1" sz="2200"/>
          </a:p>
          <a:p>
            <a:pPr indent="-342900" lvl="0" marL="457200" rtl="0" algn="l">
              <a:spcBef>
                <a:spcPts val="1600"/>
              </a:spcBef>
              <a:spcAft>
                <a:spcPts val="0"/>
              </a:spcAft>
              <a:buSzPts val="1800"/>
              <a:buChar char="●"/>
            </a:pPr>
            <a:r>
              <a:rPr lang="en"/>
              <a:t>The name of the intent.</a:t>
            </a:r>
            <a:endParaRPr/>
          </a:p>
          <a:p>
            <a:pPr indent="-342900" lvl="0" marL="457200" rtl="0" algn="l">
              <a:spcBef>
                <a:spcPts val="0"/>
              </a:spcBef>
              <a:spcAft>
                <a:spcPts val="0"/>
              </a:spcAft>
              <a:buSzPts val="1800"/>
              <a:buChar char="●"/>
            </a:pPr>
            <a:r>
              <a:rPr lang="en"/>
              <a:t> The intent name is passed to your fulfillment and identifies the matched intent.</a:t>
            </a:r>
            <a:endParaRPr/>
          </a:p>
          <a:p>
            <a:pPr indent="0" lvl="0" marL="0" rtl="0" algn="l">
              <a:spcBef>
                <a:spcPts val="1600"/>
              </a:spcBef>
              <a:spcAft>
                <a:spcPts val="1600"/>
              </a:spcAft>
              <a:buNone/>
            </a:pPr>
            <a:r>
              <a:t/>
            </a:r>
            <a:endParaRPr/>
          </a:p>
        </p:txBody>
      </p:sp>
      <p:sp>
        <p:nvSpPr>
          <p:cNvPr id="184" name="Google Shape;184;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Phrases</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phrases are collections of possible utterances that users might say to match an intent.</a:t>
            </a:r>
            <a:endParaRPr/>
          </a:p>
          <a:p>
            <a:pPr indent="-342900" lvl="0" marL="457200" rtl="0" algn="l">
              <a:spcBef>
                <a:spcPts val="0"/>
              </a:spcBef>
              <a:spcAft>
                <a:spcPts val="0"/>
              </a:spcAft>
              <a:buSzPts val="1800"/>
              <a:buChar char="●"/>
            </a:pPr>
            <a:r>
              <a:rPr lang="en"/>
              <a:t>You'll need to add multiple training phrases within an intent (20 or more examples) so your agent can recognize a greater variety of user input.</a:t>
            </a:r>
            <a:endParaRPr/>
          </a:p>
          <a:p>
            <a:pPr indent="-342900" lvl="0" marL="457200" rtl="0" algn="l">
              <a:spcBef>
                <a:spcPts val="0"/>
              </a:spcBef>
              <a:spcAft>
                <a:spcPts val="0"/>
              </a:spcAft>
              <a:buSzPts val="1800"/>
              <a:buChar char="●"/>
            </a:pPr>
            <a:r>
              <a:rPr lang="en"/>
              <a:t>For example, a training phrase like "</a:t>
            </a:r>
            <a:r>
              <a:rPr i="1" lang="en"/>
              <a:t>I want pizza</a:t>
            </a:r>
            <a:r>
              <a:rPr lang="en"/>
              <a:t>" trains your agent to recognize similar input, like "</a:t>
            </a:r>
            <a:r>
              <a:rPr i="1" lang="en"/>
              <a:t>Get a pizza</a:t>
            </a:r>
            <a:r>
              <a:rPr lang="en"/>
              <a:t>" or "</a:t>
            </a:r>
            <a:r>
              <a:rPr i="1" lang="en"/>
              <a:t>Order pizza</a:t>
            </a:r>
            <a:r>
              <a:rPr lang="en"/>
              <a:t>".</a:t>
            </a:r>
            <a:endParaRPr/>
          </a:p>
          <a:p>
            <a:pPr indent="-342900" lvl="0" marL="457200" rtl="0" algn="l">
              <a:spcBef>
                <a:spcPts val="0"/>
              </a:spcBef>
              <a:spcAft>
                <a:spcPts val="0"/>
              </a:spcAft>
              <a:buSzPts val="1800"/>
              <a:buChar char="●"/>
            </a:pPr>
            <a:r>
              <a:rPr lang="en"/>
              <a:t>As you create intents and training phrases for your agent, Dialogflow constructs a dynamic model behind the scenes to make decisions about how to handle user input.</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Entities represent categories of things— for example, colors, cities, and numbers— and annotation refers to the linking of words or values within training phrases to their corresponding entities.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Dialogflow defines system entities, which are pre-built entities that correspond to commonly used categories like color, time, and city names.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can also create developer-defined entities when you want Dialogflow to recognize a certain category of things that isn't represented by a system entity</a:t>
            </a:r>
            <a:endParaRPr>
              <a:solidFill>
                <a:schemeClr val="dk1"/>
              </a:solidFill>
            </a:endParaRPr>
          </a:p>
        </p:txBody>
      </p:sp>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311700" y="1111150"/>
            <a:ext cx="8520600" cy="37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Within each intent, there is a table under the training phrases section entitled Action and parameters. Once you annotate your training phrases, the corresponding parameters automatically appear in this table. This section also contains a text field named "action".</a:t>
            </a:r>
            <a:endParaRPr/>
          </a:p>
          <a:p>
            <a:pPr indent="0" lvl="0" marL="0" rtl="0" algn="l">
              <a:spcBef>
                <a:spcPts val="1600"/>
              </a:spcBef>
              <a:spcAft>
                <a:spcPts val="0"/>
              </a:spcAft>
              <a:buNone/>
            </a:pPr>
            <a:r>
              <a:rPr b="1" lang="en"/>
              <a:t>VALUES: </a:t>
            </a:r>
            <a:endParaRPr b="1"/>
          </a:p>
          <a:p>
            <a:pPr indent="-342900" lvl="0" marL="457200" rtl="0" algn="l">
              <a:spcBef>
                <a:spcPts val="1600"/>
              </a:spcBef>
              <a:spcAft>
                <a:spcPts val="0"/>
              </a:spcAft>
              <a:buSzPts val="1800"/>
              <a:buChar char="●"/>
            </a:pPr>
            <a:r>
              <a:rPr lang="en"/>
              <a:t>The value of a parameter can be used in responses to refer to that parameter. The value is like a placeholder or the variable assigned to the parameter. For more information on using these in responses, see the extract parameter values section below.</a:t>
            </a:r>
            <a:endParaRPr/>
          </a:p>
        </p:txBody>
      </p:sp>
      <p:sp>
        <p:nvSpPr>
          <p:cNvPr id="202" name="Google Shape;202;p3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Actions and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you define responses, you can reference extracted parameter values and include them in the response. This is helpful for recapping information provided by the user.</a:t>
            </a:r>
            <a:endParaRPr/>
          </a:p>
          <a:p>
            <a:pPr indent="0" lvl="0" marL="0" rtl="0" algn="l">
              <a:spcBef>
                <a:spcPts val="1600"/>
              </a:spcBef>
              <a:spcAft>
                <a:spcPts val="0"/>
              </a:spcAft>
              <a:buNone/>
            </a:pPr>
            <a:r>
              <a:rPr b="1" lang="en"/>
              <a:t>COMPOSITE ENTITIES:</a:t>
            </a:r>
            <a:endParaRPr b="1"/>
          </a:p>
          <a:p>
            <a:pPr indent="-342900" lvl="0" marL="457200" rtl="0" algn="l">
              <a:spcBef>
                <a:spcPts val="1600"/>
              </a:spcBef>
              <a:spcAft>
                <a:spcPts val="0"/>
              </a:spcAft>
              <a:buSzPts val="1800"/>
              <a:buChar char="●"/>
            </a:pPr>
            <a:r>
              <a:rPr lang="en"/>
              <a:t>Composite entities are single entities that reference two or more other entities.</a:t>
            </a:r>
            <a:endParaRPr/>
          </a:p>
          <a:p>
            <a:pPr indent="0" lvl="0" marL="457200" rtl="0" algn="l">
              <a:spcBef>
                <a:spcPts val="1600"/>
              </a:spcBef>
              <a:spcAft>
                <a:spcPts val="1600"/>
              </a:spcAft>
              <a:buNone/>
            </a:pPr>
            <a:r>
              <a:t/>
            </a:r>
            <a:endParaRPr/>
          </a:p>
        </p:txBody>
      </p:sp>
      <p:sp>
        <p:nvSpPr>
          <p:cNvPr id="208" name="Google Shape;208;p38"/>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Parameter Values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intent must define a response that's returned to the user. There are two primary ways you can return a response to the user — either with a pre-defined, static response or with a response generated from a webhook. In both of these cases, you can use extracted parameters in the response.</a:t>
            </a:r>
            <a:endParaRPr/>
          </a:p>
          <a:p>
            <a:pPr indent="-342900" lvl="0" marL="457200" rtl="0" algn="l">
              <a:spcBef>
                <a:spcPts val="0"/>
              </a:spcBef>
              <a:spcAft>
                <a:spcPts val="0"/>
              </a:spcAft>
              <a:buSzPts val="1800"/>
              <a:buChar char="●"/>
            </a:pPr>
            <a:r>
              <a:rPr lang="en"/>
              <a:t>As a general rule, your responses to users should prompt them to provide input that will match one of your other intents</a:t>
            </a:r>
            <a:endParaRPr/>
          </a:p>
          <a:p>
            <a:pPr indent="0" lvl="0" marL="0" rtl="0" algn="l">
              <a:spcBef>
                <a:spcPts val="1600"/>
              </a:spcBef>
              <a:spcAft>
                <a:spcPts val="1600"/>
              </a:spcAft>
              <a:buNone/>
            </a:pPr>
            <a:r>
              <a:t/>
            </a:r>
            <a:endParaRPr/>
          </a:p>
        </p:txBody>
      </p:sp>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Text Responses</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Responses section of your intent, you can define one or more static text responses that will be returned when a user's input matches that particular intent. If you have more than one text response defined, your agent will select responses to return at random (but never use a variation twice in a row) until all responses have been used.</a:t>
            </a:r>
            <a:endParaRPr/>
          </a:p>
          <a:p>
            <a:pPr indent="-342900" lvl="0" marL="457200" rtl="0" algn="l">
              <a:spcBef>
                <a:spcPts val="0"/>
              </a:spcBef>
              <a:spcAft>
                <a:spcPts val="0"/>
              </a:spcAft>
              <a:buSzPts val="1800"/>
              <a:buChar char="●"/>
            </a:pPr>
            <a:r>
              <a:rPr lang="en"/>
              <a:t>We recommend adding several varieties of text responses to make your agent more conversational.</a:t>
            </a:r>
            <a:endParaRPr/>
          </a:p>
          <a:p>
            <a:pPr indent="-342900" lvl="0" marL="457200" rtl="0" algn="l">
              <a:spcBef>
                <a:spcPts val="0"/>
              </a:spcBef>
              <a:spcAft>
                <a:spcPts val="0"/>
              </a:spcAft>
              <a:buSzPts val="1800"/>
              <a:buChar char="●"/>
            </a:pPr>
            <a:r>
              <a:rPr lang="en"/>
              <a:t>You can also specify that a parameter extracted from the user's input be used in your response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want to return dynamic responses to the user, you must use fulfillment, which is code that is deployed as a webhook and responds to HTTP requests from Dialogflow.</a:t>
            </a:r>
            <a:endParaRPr/>
          </a:p>
        </p:txBody>
      </p:sp>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Responses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495400" y="510241"/>
            <a:ext cx="80934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About Me</a:t>
            </a:r>
            <a:endParaRPr b="1" sz="2400">
              <a:solidFill>
                <a:srgbClr val="FFFFFF"/>
              </a:solidFill>
              <a:latin typeface="Roboto"/>
              <a:ea typeface="Roboto"/>
              <a:cs typeface="Roboto"/>
              <a:sym typeface="Roboto"/>
            </a:endParaRPr>
          </a:p>
        </p:txBody>
      </p:sp>
      <p:sp>
        <p:nvSpPr>
          <p:cNvPr id="72" name="Google Shape;72;p15"/>
          <p:cNvSpPr txBox="1"/>
          <p:nvPr/>
        </p:nvSpPr>
        <p:spPr>
          <a:xfrm>
            <a:off x="950750" y="1281000"/>
            <a:ext cx="7038600" cy="3017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BE</a:t>
            </a:r>
            <a:r>
              <a:rPr lang="en" sz="1800">
                <a:solidFill>
                  <a:srgbClr val="FFFFFF"/>
                </a:solidFill>
                <a:latin typeface="Roboto Medium"/>
                <a:ea typeface="Roboto Medium"/>
                <a:cs typeface="Roboto Medium"/>
                <a:sym typeface="Roboto Medium"/>
              </a:rPr>
              <a:t> - Electronics &amp; Communication - ACT, Thalambur, Chennai</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AI Engineer @</a:t>
            </a:r>
            <a:r>
              <a:rPr lang="en" sz="1800">
                <a:solidFill>
                  <a:srgbClr val="FFFFFF"/>
                </a:solidFill>
                <a:latin typeface="Roboto Medium"/>
                <a:ea typeface="Roboto Medium"/>
                <a:cs typeface="Roboto Medium"/>
                <a:sym typeface="Roboto Medium"/>
              </a:rPr>
              <a:t> DTeam</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AI </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Twitter: @vigneshtamizh </a:t>
            </a:r>
            <a:endParaRPr sz="1800">
              <a:solidFill>
                <a:srgbClr val="FFFFFF"/>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rgbClr val="FFFFFF"/>
              </a:buClr>
              <a:buSzPts val="1800"/>
              <a:buFont typeface="Roboto Medium"/>
              <a:buChar char="-"/>
            </a:pPr>
            <a:r>
              <a:rPr lang="en" sz="1800">
                <a:solidFill>
                  <a:srgbClr val="FFFFFF"/>
                </a:solidFill>
                <a:latin typeface="Roboto Medium"/>
                <a:ea typeface="Roboto Medium"/>
                <a:cs typeface="Roboto Medium"/>
                <a:sym typeface="Roboto Medium"/>
              </a:rPr>
              <a:t>Github : https://github.com/vigneshram95</a:t>
            </a:r>
            <a:endParaRPr sz="1800">
              <a:solidFill>
                <a:srgbClr val="FFFFFF"/>
              </a:solidFill>
              <a:latin typeface="Roboto Medium"/>
              <a:ea typeface="Roboto Medium"/>
              <a:cs typeface="Roboto Medium"/>
              <a:sym typeface="Roboto Medium"/>
            </a:endParaRPr>
          </a:p>
          <a:p>
            <a:pPr indent="0" lvl="0" marL="457200" rtl="0" algn="l">
              <a:lnSpc>
                <a:spcPct val="150000"/>
              </a:lnSpc>
              <a:spcBef>
                <a:spcPts val="0"/>
              </a:spcBef>
              <a:spcAft>
                <a:spcPts val="0"/>
              </a:spcAft>
              <a:buNone/>
            </a:pPr>
            <a:r>
              <a:t/>
            </a:r>
            <a:endParaRPr sz="1800">
              <a:solidFill>
                <a:srgbClr val="FFFFFF"/>
              </a:solidFill>
              <a:latin typeface="Roboto Medium"/>
              <a:ea typeface="Roboto Medium"/>
              <a:cs typeface="Roboto Medium"/>
              <a:sym typeface="Roboto Medium"/>
            </a:endParaRPr>
          </a:p>
          <a:p>
            <a:pPr indent="0" lvl="0" marL="0" rtl="0" algn="l">
              <a:lnSpc>
                <a:spcPct val="150000"/>
              </a:lnSpc>
              <a:spcBef>
                <a:spcPts val="0"/>
              </a:spcBef>
              <a:spcAft>
                <a:spcPts val="0"/>
              </a:spcAft>
              <a:buNone/>
            </a:pPr>
            <a:r>
              <a:t/>
            </a:r>
            <a:endParaRPr sz="1800">
              <a:solidFill>
                <a:srgbClr val="FFFFFF"/>
              </a:solidFill>
              <a:latin typeface="Roboto Medium"/>
              <a:ea typeface="Roboto Medium"/>
              <a:cs typeface="Roboto Medium"/>
              <a:sym typeface="Roboto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2"/>
          <p:cNvPicPr preferRelativeResize="0"/>
          <p:nvPr/>
        </p:nvPicPr>
        <p:blipFill>
          <a:blip r:embed="rId3">
            <a:alphaModFix/>
          </a:blip>
          <a:stretch>
            <a:fillRect/>
          </a:stretch>
        </p:blipFill>
        <p:spPr>
          <a:xfrm>
            <a:off x="1000125" y="1600338"/>
            <a:ext cx="7143750" cy="2695575"/>
          </a:xfrm>
          <a:prstGeom prst="rect">
            <a:avLst/>
          </a:prstGeom>
          <a:noFill/>
          <a:ln>
            <a:noFill/>
          </a:ln>
        </p:spPr>
      </p:pic>
      <p:sp>
        <p:nvSpPr>
          <p:cNvPr id="232" name="Google Shape;232;p42"/>
          <p:cNvSpPr txBox="1"/>
          <p:nvPr/>
        </p:nvSpPr>
        <p:spPr>
          <a:xfrm>
            <a:off x="460000" y="271800"/>
            <a:ext cx="8175300" cy="9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3"/>
                </a:solidFill>
              </a:rPr>
              <a:t>Example of how Dialogflow's fulfillment calls an external weather API to construct the response to the user.</a:t>
            </a:r>
            <a:endParaRPr sz="2200">
              <a:solidFill>
                <a:schemeClr val="accent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Intents</a:t>
            </a:r>
            <a:endParaRPr/>
          </a:p>
        </p:txBody>
      </p:sp>
      <p:sp>
        <p:nvSpPr>
          <p:cNvPr id="238" name="Google Shape;238;p43"/>
          <p:cNvSpPr txBox="1"/>
          <p:nvPr>
            <p:ph idx="1" type="body"/>
          </p:nvPr>
        </p:nvSpPr>
        <p:spPr>
          <a:xfrm>
            <a:off x="311700" y="1152475"/>
            <a:ext cx="8520600" cy="376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you create an agent, there are two intents already created and configured for you— the Default Welcome Intent and the Default Fallback Intent. </a:t>
            </a:r>
            <a:endParaRPr/>
          </a:p>
          <a:p>
            <a:pPr indent="-342900" lvl="0" marL="457200" rtl="0" algn="l">
              <a:spcBef>
                <a:spcPts val="0"/>
              </a:spcBef>
              <a:spcAft>
                <a:spcPts val="0"/>
              </a:spcAft>
              <a:buSzPts val="1800"/>
              <a:buChar char="●"/>
            </a:pPr>
            <a:r>
              <a:rPr lang="en"/>
              <a:t>The Default Welcome Intent is called whenever the user begins a conversation with your agent via supported one-click integrations, and should return a response that lets users know what your agent does or what users can say to begin a conversation. </a:t>
            </a:r>
            <a:endParaRPr/>
          </a:p>
          <a:p>
            <a:pPr indent="-342900" lvl="0" marL="457200" rtl="0" algn="l">
              <a:spcBef>
                <a:spcPts val="0"/>
              </a:spcBef>
              <a:spcAft>
                <a:spcPts val="0"/>
              </a:spcAft>
              <a:buSzPts val="1800"/>
              <a:buChar char="●"/>
            </a:pPr>
            <a:r>
              <a:rPr lang="en"/>
              <a:t>The Default Fallback Intent is matched if your agent doesn't recognize user input.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Response section, you can add tabs for some of our supported integrations. </a:t>
            </a:r>
            <a:endParaRPr/>
          </a:p>
          <a:p>
            <a:pPr indent="-342900" lvl="0" marL="457200" rtl="0" algn="l">
              <a:spcBef>
                <a:spcPts val="0"/>
              </a:spcBef>
              <a:spcAft>
                <a:spcPts val="0"/>
              </a:spcAft>
              <a:buSzPts val="1800"/>
              <a:buChar char="●"/>
            </a:pPr>
            <a:r>
              <a:rPr lang="en"/>
              <a:t>This allows you to define default or integration-specific responses. In each tab, you can add up to 10 of the same or different message types. </a:t>
            </a:r>
            <a:endParaRPr/>
          </a:p>
          <a:p>
            <a:pPr indent="-342900" lvl="0" marL="457200" rtl="0" algn="l">
              <a:spcBef>
                <a:spcPts val="0"/>
              </a:spcBef>
              <a:spcAft>
                <a:spcPts val="0"/>
              </a:spcAft>
              <a:buSzPts val="1800"/>
              <a:buChar char="●"/>
            </a:pPr>
            <a:r>
              <a:rPr lang="en"/>
              <a:t>The DEFAULT tab and the integration tabs offer different message types. The integration tabs allow you to add images, cards, and quick replies.</a:t>
            </a:r>
            <a:endParaRPr/>
          </a:p>
          <a:p>
            <a:pPr indent="-342900" lvl="0" marL="457200" rtl="0" algn="l">
              <a:spcBef>
                <a:spcPts val="0"/>
              </a:spcBef>
              <a:spcAft>
                <a:spcPts val="0"/>
              </a:spcAft>
              <a:buSzPts val="1800"/>
              <a:buChar char="●"/>
            </a:pPr>
            <a:r>
              <a:rPr lang="en"/>
              <a:t>Your </a:t>
            </a:r>
            <a:r>
              <a:rPr b="1" lang="en"/>
              <a:t>agent’s</a:t>
            </a:r>
            <a:r>
              <a:rPr lang="en"/>
              <a:t> response can consist of up to </a:t>
            </a:r>
            <a:r>
              <a:rPr b="1" lang="en"/>
              <a:t>10 sequential messages</a:t>
            </a:r>
            <a:r>
              <a:rPr lang="en"/>
              <a:t> that you can reorder in the UI. If you create intents via the /intents endpoint, the order of messages will correspond to the messages array elements order.</a:t>
            </a:r>
            <a:endParaRPr/>
          </a:p>
        </p:txBody>
      </p:sp>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 Messages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Responses</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Text Response</a:t>
            </a:r>
            <a:endParaRPr/>
          </a:p>
          <a:p>
            <a:pPr indent="-342900" lvl="0" marL="457200" rtl="0" algn="l">
              <a:spcBef>
                <a:spcPts val="0"/>
              </a:spcBef>
              <a:spcAft>
                <a:spcPts val="0"/>
              </a:spcAft>
              <a:buSzPts val="1800"/>
              <a:buChar char="●"/>
            </a:pPr>
            <a:r>
              <a:rPr lang="en"/>
              <a:t>Image Response</a:t>
            </a:r>
            <a:endParaRPr/>
          </a:p>
          <a:p>
            <a:pPr indent="-342900" lvl="0" marL="457200" rtl="0" algn="l">
              <a:spcBef>
                <a:spcPts val="0"/>
              </a:spcBef>
              <a:spcAft>
                <a:spcPts val="0"/>
              </a:spcAft>
              <a:buSzPts val="1800"/>
              <a:buChar char="●"/>
            </a:pPr>
            <a:r>
              <a:rPr lang="en"/>
              <a:t>Card Response</a:t>
            </a:r>
            <a:endParaRPr/>
          </a:p>
          <a:p>
            <a:pPr indent="0" lvl="0" marL="0" rtl="0" algn="l">
              <a:spcBef>
                <a:spcPts val="1600"/>
              </a:spcBef>
              <a:spcAft>
                <a:spcPts val="0"/>
              </a:spcAft>
              <a:buNone/>
            </a:pPr>
            <a:r>
              <a:rPr lang="en" sz="3000">
                <a:solidFill>
                  <a:schemeClr val="dk1"/>
                </a:solidFill>
                <a:latin typeface="Oswald"/>
                <a:ea typeface="Oswald"/>
                <a:cs typeface="Oswald"/>
                <a:sym typeface="Oswald"/>
              </a:rPr>
              <a:t>Text Response:</a:t>
            </a:r>
            <a:endParaRPr sz="3000">
              <a:solidFill>
                <a:schemeClr val="dk1"/>
              </a:solidFill>
              <a:latin typeface="Oswald"/>
              <a:ea typeface="Oswald"/>
              <a:cs typeface="Oswald"/>
              <a:sym typeface="Oswald"/>
            </a:endParaRPr>
          </a:p>
          <a:p>
            <a:pPr indent="457200" lvl="0" marL="0" rtl="0" algn="l">
              <a:spcBef>
                <a:spcPts val="1600"/>
              </a:spcBef>
              <a:spcAft>
                <a:spcPts val="1600"/>
              </a:spcAft>
              <a:buNone/>
            </a:pPr>
            <a:r>
              <a:rPr lang="en"/>
              <a:t>Text responses are available in all platforms. Your agent can send up to 10 sequential text messages in response to a user input (assuming no other message types are defined in the intent).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6"/>
          <p:cNvSpPr txBox="1"/>
          <p:nvPr>
            <p:ph idx="1" type="body"/>
          </p:nvPr>
        </p:nvSpPr>
        <p:spPr>
          <a:xfrm>
            <a:off x="311700" y="1152475"/>
            <a:ext cx="8520600" cy="385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image message type lets your agent send images in integrations for Facebook Messenger, Kik, LINE, Skype, Slack, Telegram, and Viber.</a:t>
            </a:r>
            <a:endParaRPr/>
          </a:p>
          <a:p>
            <a:pPr indent="-342900" lvl="0" marL="457200" rtl="0" algn="l">
              <a:spcBef>
                <a:spcPts val="0"/>
              </a:spcBef>
              <a:spcAft>
                <a:spcPts val="0"/>
              </a:spcAft>
              <a:buSzPts val="1800"/>
              <a:buChar char="●"/>
            </a:pPr>
            <a:r>
              <a:rPr lang="en"/>
              <a:t>All you need to do is to store the image and provide the public URL in the response for the agent.</a:t>
            </a:r>
            <a:endParaRPr/>
          </a:p>
          <a:p>
            <a:pPr indent="0" lvl="0" marL="0" rtl="0" algn="l">
              <a:spcBef>
                <a:spcPts val="1600"/>
              </a:spcBef>
              <a:spcAft>
                <a:spcPts val="0"/>
              </a:spcAft>
              <a:buNone/>
            </a:pPr>
            <a:r>
              <a:rPr lang="en" sz="3000">
                <a:solidFill>
                  <a:schemeClr val="dk1"/>
                </a:solidFill>
                <a:latin typeface="Oswald"/>
                <a:ea typeface="Oswald"/>
                <a:cs typeface="Oswald"/>
                <a:sym typeface="Oswald"/>
              </a:rPr>
              <a:t>Card Response:</a:t>
            </a:r>
            <a:endParaRPr sz="3000">
              <a:solidFill>
                <a:schemeClr val="dk1"/>
              </a:solidFill>
              <a:latin typeface="Oswald"/>
              <a:ea typeface="Oswald"/>
              <a:cs typeface="Oswald"/>
              <a:sym typeface="Oswald"/>
            </a:endParaRPr>
          </a:p>
          <a:p>
            <a:pPr indent="-342900" lvl="0" marL="457200" rtl="0" algn="l">
              <a:spcBef>
                <a:spcPts val="1600"/>
              </a:spcBef>
              <a:spcAft>
                <a:spcPts val="0"/>
              </a:spcAft>
              <a:buSzPts val="1800"/>
              <a:buChar char="●"/>
            </a:pPr>
            <a:r>
              <a:rPr lang="en"/>
              <a:t>Cards consist of an image, a card title, a card subtitle, and interactive buttons (for sending user queries or opening links). These elements can be combined depending on the platform's requirements:</a:t>
            </a:r>
            <a:endParaRPr/>
          </a:p>
        </p:txBody>
      </p:sp>
      <p:sp>
        <p:nvSpPr>
          <p:cNvPr id="256" name="Google Shape;25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Response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Replies</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 replies are displayed in messengers as clickable buttons with </a:t>
            </a:r>
            <a:r>
              <a:rPr lang="en"/>
              <a:t>predefined</a:t>
            </a:r>
            <a:r>
              <a:rPr lang="en"/>
              <a:t> user responses. When clicked, the button text is sent to the agent as a user query.</a:t>
            </a:r>
            <a:endParaRPr/>
          </a:p>
          <a:p>
            <a:pPr indent="0" lvl="0" marL="0" rtl="0" algn="l">
              <a:spcBef>
                <a:spcPts val="1600"/>
              </a:spcBef>
              <a:spcAft>
                <a:spcPts val="0"/>
              </a:spcAft>
              <a:buNone/>
            </a:pPr>
            <a:r>
              <a:rPr lang="en" sz="3000">
                <a:solidFill>
                  <a:schemeClr val="dk1"/>
                </a:solidFill>
                <a:latin typeface="Oswald"/>
                <a:ea typeface="Oswald"/>
                <a:cs typeface="Oswald"/>
                <a:sym typeface="Oswald"/>
              </a:rPr>
              <a:t>Requirements/Limitations:</a:t>
            </a:r>
            <a:endParaRPr sz="3000">
              <a:solidFill>
                <a:schemeClr val="dk1"/>
              </a:solidFill>
              <a:latin typeface="Oswald"/>
              <a:ea typeface="Oswald"/>
              <a:cs typeface="Oswald"/>
              <a:sym typeface="Oswald"/>
            </a:endParaRPr>
          </a:p>
          <a:p>
            <a:pPr indent="-342900" lvl="0" marL="457200" rtl="0" algn="l">
              <a:spcBef>
                <a:spcPts val="1600"/>
              </a:spcBef>
              <a:spcAft>
                <a:spcPts val="0"/>
              </a:spcAft>
              <a:buSzPts val="1800"/>
              <a:buChar char="●"/>
            </a:pPr>
            <a:r>
              <a:rPr lang="en"/>
              <a:t>One quick reply element per intent</a:t>
            </a:r>
            <a:endParaRPr/>
          </a:p>
          <a:p>
            <a:pPr indent="-342900" lvl="0" marL="457200" rtl="0" algn="l">
              <a:spcBef>
                <a:spcPts val="0"/>
              </a:spcBef>
              <a:spcAft>
                <a:spcPts val="0"/>
              </a:spcAft>
              <a:buSzPts val="1800"/>
              <a:buChar char="●"/>
            </a:pPr>
            <a:r>
              <a:rPr lang="en"/>
              <a:t>Maximum of 10 replies</a:t>
            </a:r>
            <a:endParaRPr/>
          </a:p>
          <a:p>
            <a:pPr indent="-342900" lvl="0" marL="457200" rtl="0" algn="l">
              <a:spcBef>
                <a:spcPts val="0"/>
              </a:spcBef>
              <a:spcAft>
                <a:spcPts val="0"/>
              </a:spcAft>
              <a:buSzPts val="1800"/>
              <a:buChar char="●"/>
            </a:pPr>
            <a:r>
              <a:rPr lang="en"/>
              <a:t>20 characters per limit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Payload</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 also send a custom payload to self-developed integrations. It won’t be processed by Dialogflow, so you'll need to handle it in your own business logic.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Google Shape;273;p49"/>
          <p:cNvPicPr preferRelativeResize="0"/>
          <p:nvPr/>
        </p:nvPicPr>
        <p:blipFill>
          <a:blip r:embed="rId3">
            <a:alphaModFix/>
          </a:blip>
          <a:stretch>
            <a:fillRect/>
          </a:stretch>
        </p:blipFill>
        <p:spPr>
          <a:xfrm>
            <a:off x="1738300" y="719125"/>
            <a:ext cx="5667375" cy="3705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Entities are Dialogflow's mechanism for identifying and extracting useful data from natural language inputs.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While intents allow your agent to understand the motivation behind a particular user input, entities are used to pick out specific pieces of information that your users mention — anything from street addresses to product names or amounts with units. Any important data you want to get from a user's request will have a corresponding entity.</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1"/>
          <p:cNvSpPr txBox="1"/>
          <p:nvPr>
            <p:ph idx="1" type="body"/>
          </p:nvPr>
        </p:nvSpPr>
        <p:spPr>
          <a:xfrm>
            <a:off x="311700" y="261300"/>
            <a:ext cx="8520600" cy="46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Types of Entities:</a:t>
            </a:r>
            <a:endParaRPr sz="3000">
              <a:solidFill>
                <a:schemeClr val="dk1"/>
              </a:solidFill>
              <a:latin typeface="Oswald"/>
              <a:ea typeface="Oswald"/>
              <a:cs typeface="Oswald"/>
              <a:sym typeface="Oswald"/>
            </a:endParaRPr>
          </a:p>
          <a:p>
            <a:pPr indent="-342900" lvl="0" marL="457200" rtl="0" algn="l">
              <a:spcBef>
                <a:spcPts val="1600"/>
              </a:spcBef>
              <a:spcAft>
                <a:spcPts val="0"/>
              </a:spcAft>
              <a:buSzPts val="1800"/>
              <a:buChar char="●"/>
            </a:pPr>
            <a:r>
              <a:rPr lang="en"/>
              <a:t>System Entities</a:t>
            </a:r>
            <a:endParaRPr/>
          </a:p>
          <a:p>
            <a:pPr indent="-342900" lvl="0" marL="457200" rtl="0" algn="l">
              <a:spcBef>
                <a:spcPts val="0"/>
              </a:spcBef>
              <a:spcAft>
                <a:spcPts val="0"/>
              </a:spcAft>
              <a:buSzPts val="1800"/>
              <a:buChar char="●"/>
            </a:pPr>
            <a:r>
              <a:rPr lang="en"/>
              <a:t>Developer Entities</a:t>
            </a:r>
            <a:endParaRPr/>
          </a:p>
          <a:p>
            <a:pPr indent="-342900" lvl="0" marL="457200" rtl="0" algn="l">
              <a:spcBef>
                <a:spcPts val="0"/>
              </a:spcBef>
              <a:spcAft>
                <a:spcPts val="0"/>
              </a:spcAft>
              <a:buSzPts val="1800"/>
              <a:buChar char="●"/>
            </a:pPr>
            <a:r>
              <a:rPr lang="en"/>
              <a:t>Session Entities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DialogFlow?</a:t>
            </a:r>
            <a:endParaRPr/>
          </a:p>
        </p:txBody>
      </p:sp>
      <p:sp>
        <p:nvSpPr>
          <p:cNvPr id="78" name="Google Shape;78;p1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Give users new ways to interact with your product by building engaging voice and text-based conversational interfaces, such as voice apps and chatbots, powered by AI.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Dialogflow Connect with users on your website, mobile app, the Google Assistant, Amazon Alexa, Facebook Messenger, and other popular platforms and devices.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Dialogflow is a complete closed source product with API and web interface.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Dialogflow was previously known as api.ai and got acquired by Google in 2016.</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setting up your agent, it's best to define your entities prior to adding the training phrases to your intents. </a:t>
            </a:r>
            <a:endParaRPr/>
          </a:p>
          <a:p>
            <a:pPr indent="-342900" lvl="0" marL="457200" rtl="0" algn="l">
              <a:spcBef>
                <a:spcPts val="0"/>
              </a:spcBef>
              <a:spcAft>
                <a:spcPts val="0"/>
              </a:spcAft>
              <a:buSzPts val="1800"/>
              <a:buChar char="●"/>
            </a:pPr>
            <a:r>
              <a:rPr lang="en"/>
              <a:t>This will ensure the correct words are annotated when the training phrases are supplied. You can create entities afterwards, but you'll need to manually annotate the training phrases in each intent.</a:t>
            </a:r>
            <a:endParaRPr/>
          </a:p>
          <a:p>
            <a:pPr indent="0" lvl="0" marL="0" rtl="0" algn="l">
              <a:spcBef>
                <a:spcPts val="1600"/>
              </a:spcBef>
              <a:spcAft>
                <a:spcPts val="1600"/>
              </a:spcAft>
              <a:buNone/>
            </a:pPr>
            <a:r>
              <a:t/>
            </a:r>
            <a:endParaRPr/>
          </a:p>
        </p:txBody>
      </p:sp>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and Manage Entities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3"/>
          <p:cNvSpPr txBox="1"/>
          <p:nvPr>
            <p:ph idx="1" type="body"/>
          </p:nvPr>
        </p:nvSpPr>
        <p:spPr>
          <a:xfrm>
            <a:off x="311700" y="293850"/>
            <a:ext cx="8520600" cy="45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Oswald"/>
                <a:ea typeface="Oswald"/>
                <a:cs typeface="Oswald"/>
                <a:sym typeface="Oswald"/>
              </a:rPr>
              <a:t>Create developer entities:</a:t>
            </a:r>
            <a:endParaRPr sz="3000">
              <a:solidFill>
                <a:schemeClr val="dk1"/>
              </a:solidFill>
              <a:latin typeface="Oswald"/>
              <a:ea typeface="Oswald"/>
              <a:cs typeface="Oswald"/>
              <a:sym typeface="Oswald"/>
            </a:endParaRPr>
          </a:p>
          <a:p>
            <a:pPr indent="-342900" lvl="0" marL="457200" rtl="0" algn="l">
              <a:spcBef>
                <a:spcPts val="1600"/>
              </a:spcBef>
              <a:spcAft>
                <a:spcPts val="0"/>
              </a:spcAft>
              <a:buClr>
                <a:schemeClr val="dk1"/>
              </a:buClr>
              <a:buSzPts val="1800"/>
              <a:buChar char="●"/>
            </a:pPr>
            <a:r>
              <a:rPr lang="en">
                <a:solidFill>
                  <a:schemeClr val="dk1"/>
                </a:solidFill>
              </a:rPr>
              <a:t>In the left menu, click </a:t>
            </a:r>
            <a:r>
              <a:rPr b="1" lang="en">
                <a:solidFill>
                  <a:schemeClr val="dk1"/>
                </a:solidFill>
              </a:rPr>
              <a:t>Entities</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Click </a:t>
            </a:r>
            <a:r>
              <a:rPr b="1" lang="en">
                <a:solidFill>
                  <a:schemeClr val="dk1"/>
                </a:solidFill>
              </a:rPr>
              <a:t>CREATE ENTITY</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Enter a name for the entity at the top of the page.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Click in the first row and enter an entry.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Click in the next column or press Enter and enter related synonyms for the </a:t>
            </a:r>
            <a:r>
              <a:rPr lang="en">
                <a:solidFill>
                  <a:schemeClr val="dk1"/>
                </a:solidFill>
              </a:rPr>
              <a:t>initial</a:t>
            </a:r>
            <a:r>
              <a:rPr lang="en">
                <a:solidFill>
                  <a:schemeClr val="dk1"/>
                </a:solidFill>
              </a:rPr>
              <a:t> entry.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Continue adding entries and synonyms.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Click </a:t>
            </a:r>
            <a:r>
              <a:rPr b="1" lang="en">
                <a:solidFill>
                  <a:schemeClr val="dk1"/>
                </a:solidFill>
              </a:rPr>
              <a:t>SAVE</a:t>
            </a:r>
            <a:r>
              <a:rPr lang="en">
                <a:solidFill>
                  <a:schemeClr val="dk1"/>
                </a:solidFill>
              </a:rPr>
              <a:t>.</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Events allow you to invoke intents based on something that has happened instead of what a user communicates.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Dialogflow supports events from several platforms (like Google Assistant, Slack, and more) based on actions users take on those platforms.</a:t>
            </a:r>
            <a:endParaRPr>
              <a:solidFill>
                <a:schemeClr val="dk1"/>
              </a:solidFill>
            </a:endParaRPr>
          </a:p>
        </p:txBody>
      </p:sp>
      <p:sp>
        <p:nvSpPr>
          <p:cNvPr id="301" name="Google Shape;30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the </a:t>
            </a:r>
            <a:r>
              <a:rPr b="1" lang="en"/>
              <a:t>Events</a:t>
            </a:r>
            <a:r>
              <a:rPr lang="en"/>
              <a:t> section of the intent</a:t>
            </a:r>
            <a:endParaRPr/>
          </a:p>
          <a:p>
            <a:pPr indent="-342900" lvl="0" marL="457200" rtl="0" algn="l">
              <a:spcBef>
                <a:spcPts val="0"/>
              </a:spcBef>
              <a:spcAft>
                <a:spcPts val="0"/>
              </a:spcAft>
              <a:buSzPts val="1800"/>
              <a:buChar char="●"/>
            </a:pPr>
            <a:r>
              <a:rPr lang="en"/>
              <a:t>Type the name of the event you’d like your intent to respond to.</a:t>
            </a:r>
            <a:endParaRPr/>
          </a:p>
          <a:p>
            <a:pPr indent="-342900" lvl="0" marL="457200" rtl="0" algn="l">
              <a:spcBef>
                <a:spcPts val="0"/>
              </a:spcBef>
              <a:spcAft>
                <a:spcPts val="0"/>
              </a:spcAft>
              <a:buSzPts val="1800"/>
              <a:buChar char="●"/>
            </a:pPr>
            <a:r>
              <a:rPr lang="en"/>
              <a:t>Press Enter</a:t>
            </a:r>
            <a:endParaRPr/>
          </a:p>
          <a:p>
            <a:pPr indent="-342900" lvl="0" marL="457200" rtl="0" algn="l">
              <a:spcBef>
                <a:spcPts val="0"/>
              </a:spcBef>
              <a:spcAft>
                <a:spcPts val="0"/>
              </a:spcAft>
              <a:buSzPts val="1800"/>
              <a:buChar char="●"/>
            </a:pPr>
            <a:r>
              <a:rPr lang="en"/>
              <a:t>Click </a:t>
            </a:r>
            <a:r>
              <a:rPr b="1" lang="en"/>
              <a:t>SAVE</a:t>
            </a:r>
            <a:endParaRPr b="1"/>
          </a:p>
        </p:txBody>
      </p:sp>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event to an intent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6"/>
          <p:cNvSpPr txBox="1"/>
          <p:nvPr>
            <p:ph idx="1" type="body"/>
          </p:nvPr>
        </p:nvSpPr>
        <p:spPr>
          <a:xfrm>
            <a:off x="311700" y="793250"/>
            <a:ext cx="8520600" cy="372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Fulfillment is code that's deployed as a webhook that lets your Dialogflow agent call business logic on an intent-by-intent basis.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During a conversation, fulfillment allows you to use the information extracted by Dialogflow's natural language processing to generate dynamic responses or trigger actions on your back-end.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following are some example cases where you can use fulfillment to extend an agent:</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To generate dynamic responses based on information looked up from a database.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To place orders based on products a customer has asked for.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To implement the rules and winning conditions for a game.</a:t>
            </a:r>
            <a:endParaRPr sz="1600">
              <a:solidFill>
                <a:schemeClr val="dk1"/>
              </a:solidFill>
            </a:endParaRPr>
          </a:p>
        </p:txBody>
      </p:sp>
      <p:sp>
        <p:nvSpPr>
          <p:cNvPr id="313" name="Google Shape;313;p56"/>
          <p:cNvSpPr txBox="1"/>
          <p:nvPr>
            <p:ph type="title"/>
          </p:nvPr>
        </p:nvSpPr>
        <p:spPr>
          <a:xfrm>
            <a:off x="311700" y="144775"/>
            <a:ext cx="85206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Fulfillment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7"/>
          <p:cNvSpPr txBox="1"/>
          <p:nvPr>
            <p:ph idx="1" type="body"/>
          </p:nvPr>
        </p:nvSpPr>
        <p:spPr>
          <a:xfrm>
            <a:off x="311700" y="756475"/>
            <a:ext cx="8520600" cy="3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main use cases for real world data within Dialogflow:</a:t>
            </a:r>
            <a:endParaRPr/>
          </a:p>
          <a:p>
            <a:pPr indent="-342900" lvl="0" marL="457200" rtl="0" algn="l">
              <a:spcBef>
                <a:spcPts val="1600"/>
              </a:spcBef>
              <a:spcAft>
                <a:spcPts val="0"/>
              </a:spcAft>
              <a:buSzPts val="1800"/>
              <a:buChar char="●"/>
            </a:pPr>
            <a:r>
              <a:rPr lang="en"/>
              <a:t>Building a new DialogFlow agent using logs of existing customer interactions</a:t>
            </a:r>
            <a:endParaRPr/>
          </a:p>
          <a:p>
            <a:pPr indent="-342900" lvl="1" marL="914400" rtl="0" algn="l">
              <a:spcBef>
                <a:spcPts val="0"/>
              </a:spcBef>
              <a:spcAft>
                <a:spcPts val="0"/>
              </a:spcAft>
              <a:buSzPts val="1800"/>
              <a:buChar char="○"/>
            </a:pPr>
            <a:r>
              <a:rPr lang="en" sz="1800"/>
              <a:t>Use training to add existing data to training phrases</a:t>
            </a:r>
            <a:endParaRPr sz="1800"/>
          </a:p>
          <a:p>
            <a:pPr indent="-342900" lvl="0" marL="457200" rtl="0" algn="l">
              <a:spcBef>
                <a:spcPts val="0"/>
              </a:spcBef>
              <a:spcAft>
                <a:spcPts val="0"/>
              </a:spcAft>
              <a:buSzPts val="1800"/>
              <a:buChar char="●"/>
            </a:pPr>
            <a:r>
              <a:rPr lang="en"/>
              <a:t>Improving the performance of a live Dialogflow agent using its own logs.</a:t>
            </a:r>
            <a:endParaRPr/>
          </a:p>
          <a:p>
            <a:pPr indent="-342900" lvl="1" marL="914400" rtl="0" algn="l">
              <a:spcBef>
                <a:spcPts val="0"/>
              </a:spcBef>
              <a:spcAft>
                <a:spcPts val="0"/>
              </a:spcAft>
              <a:buSzPts val="1800"/>
              <a:buChar char="○"/>
            </a:pPr>
            <a:r>
              <a:rPr lang="en" sz="1800"/>
              <a:t>Use training to add additional data to training phrases</a:t>
            </a:r>
            <a:endParaRPr sz="1800"/>
          </a:p>
          <a:p>
            <a:pPr indent="-342900" lvl="0" marL="457200" rtl="0" algn="l">
              <a:spcBef>
                <a:spcPts val="0"/>
              </a:spcBef>
              <a:spcAft>
                <a:spcPts val="0"/>
              </a:spcAft>
              <a:buSzPts val="1800"/>
              <a:buChar char="●"/>
            </a:pPr>
            <a:r>
              <a:rPr lang="en"/>
              <a:t>Understanding the performance of a live Dialogflow agent to inform your design decisions.</a:t>
            </a:r>
            <a:endParaRPr/>
          </a:p>
          <a:p>
            <a:pPr indent="-342900" lvl="1" marL="914400" rtl="0" algn="l">
              <a:spcBef>
                <a:spcPts val="0"/>
              </a:spcBef>
              <a:spcAft>
                <a:spcPts val="0"/>
              </a:spcAft>
              <a:buSzPts val="1800"/>
              <a:buChar char="○"/>
            </a:pPr>
            <a:r>
              <a:rPr lang="en" sz="1800"/>
              <a:t>Use analytics to assess performance of agent.</a:t>
            </a:r>
            <a:endParaRPr sz="1800"/>
          </a:p>
        </p:txBody>
      </p:sp>
      <p:sp>
        <p:nvSpPr>
          <p:cNvPr id="319" name="Google Shape;319;p57"/>
          <p:cNvSpPr txBox="1"/>
          <p:nvPr>
            <p:ph type="title"/>
          </p:nvPr>
        </p:nvSpPr>
        <p:spPr>
          <a:xfrm>
            <a:off x="311700" y="18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of DialogFlow and Rasa</a:t>
            </a:r>
            <a:endParaRPr/>
          </a:p>
        </p:txBody>
      </p:sp>
      <p:pic>
        <p:nvPicPr>
          <p:cNvPr id="325" name="Google Shape;325;p58"/>
          <p:cNvPicPr preferRelativeResize="0"/>
          <p:nvPr/>
        </p:nvPicPr>
        <p:blipFill>
          <a:blip r:embed="rId3">
            <a:alphaModFix/>
          </a:blip>
          <a:stretch>
            <a:fillRect/>
          </a:stretch>
        </p:blipFill>
        <p:spPr>
          <a:xfrm>
            <a:off x="1538275" y="1206300"/>
            <a:ext cx="6067425" cy="3448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DialogFlow?</a:t>
            </a:r>
            <a:endParaRPr/>
          </a:p>
        </p:txBody>
      </p:sp>
      <p:sp>
        <p:nvSpPr>
          <p:cNvPr id="84" name="Google Shape;84;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Powered by Google’s Machine Learning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Built on Google Infrastructure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Optimized for google assistant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One click integration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It’s Easy to use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90" name="Google Shape;90;p18"/>
          <p:cNvSpPr txBox="1"/>
          <p:nvPr>
            <p:ph idx="1" type="body"/>
          </p:nvPr>
        </p:nvSpPr>
        <p:spPr>
          <a:xfrm>
            <a:off x="159300" y="1170125"/>
            <a:ext cx="8520600" cy="34176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en">
                <a:latin typeface="Roboto Medium"/>
                <a:ea typeface="Roboto Medium"/>
                <a:cs typeface="Roboto Medium"/>
                <a:sym typeface="Roboto Medium"/>
              </a:rPr>
              <a:t>Agent</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Intent</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Entities</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Context</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Events</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Fulfillment</a:t>
            </a:r>
            <a:endParaRPr>
              <a:latin typeface="Roboto Medium"/>
              <a:ea typeface="Roboto Medium"/>
              <a:cs typeface="Roboto Medium"/>
              <a:sym typeface="Roboto Medium"/>
            </a:endParaRPr>
          </a:p>
          <a:p>
            <a:pPr indent="-342900" lvl="0" marL="914400" rtl="0" algn="l">
              <a:spcBef>
                <a:spcPts val="0"/>
              </a:spcBef>
              <a:spcAft>
                <a:spcPts val="0"/>
              </a:spcAft>
              <a:buSzPts val="1800"/>
              <a:buChar char="●"/>
            </a:pPr>
            <a:r>
              <a:rPr lang="en">
                <a:latin typeface="Roboto Medium"/>
                <a:ea typeface="Roboto Medium"/>
                <a:cs typeface="Roboto Medium"/>
                <a:sym typeface="Roboto Medium"/>
              </a:rPr>
              <a:t>Training</a:t>
            </a:r>
            <a:endParaRPr>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99175" y="24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sz="3200"/>
              <a:t>AGENT</a:t>
            </a:r>
            <a:endParaRPr b="1" sz="3200"/>
          </a:p>
        </p:txBody>
      </p:sp>
      <p:pic>
        <p:nvPicPr>
          <p:cNvPr id="96" name="Google Shape;96;p19"/>
          <p:cNvPicPr preferRelativeResize="0"/>
          <p:nvPr/>
        </p:nvPicPr>
        <p:blipFill>
          <a:blip r:embed="rId3">
            <a:alphaModFix/>
          </a:blip>
          <a:stretch>
            <a:fillRect/>
          </a:stretch>
        </p:blipFill>
        <p:spPr>
          <a:xfrm>
            <a:off x="760400" y="1153700"/>
            <a:ext cx="779815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0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Agent</a:t>
            </a:r>
            <a:endParaRPr/>
          </a:p>
        </p:txBody>
      </p:sp>
      <p:sp>
        <p:nvSpPr>
          <p:cNvPr id="102" name="Google Shape;102;p20"/>
          <p:cNvSpPr txBox="1"/>
          <p:nvPr>
            <p:ph idx="1" type="body"/>
          </p:nvPr>
        </p:nvSpPr>
        <p:spPr>
          <a:xfrm>
            <a:off x="311700" y="912350"/>
            <a:ext cx="8520600" cy="407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Agents are our Natural Language Understanding (NLU) Modules.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modules translates text or spoken user request into actionable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translation occurs when a user utterance matches an intent within your agent.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Matched intents delivers a response back to user.</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093025"/>
            <a:ext cx="8520600" cy="9039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4800"/>
              <a:t>Creating our own agent</a:t>
            </a:r>
            <a:r>
              <a:rPr b="1" lang="en" sz="3200"/>
              <a:t> </a:t>
            </a:r>
            <a:endParaRPr b="1" sz="3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