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be4fe59e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be4fe59e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be4fe59e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be4fe59e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25e0e4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25e0e4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be4fe59e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be4fe59e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be4fe59e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be4fe59e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be4fe59e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be4fe59e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c106860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c106860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025e0e40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025e0e4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025e0e40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025e0e40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be4fe59e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be4fe59e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be4fe59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be4fe59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be4fe59e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be4fe59e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be4fe59e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be4fe59e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be4fe59e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be4fe59e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be4fe59e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be4fe59e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be4fe59e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be4fe59e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be4fe59e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be4fe59e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be9d02cfe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be9d02cfe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be4fe59e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be4fe59e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be4fe59e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be4fe59e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be4fe59e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be4fe59e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be4fe59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be4fe59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be4fe59e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be4fe59e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be4fe59e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be4fe59e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be4fe59e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be4fe59e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be4fe59e4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be4fe59e4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be4fe59e4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be4fe59e4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be4fe59e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be4fe59e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be4fe59e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be4fe59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be4fe59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be4fe59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be4fe59e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be4fe59e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be4fe59e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be4fe59e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be4fe59e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be4fe59e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be4fe59e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be4fe59e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rasa.com/docs/core/api/policy/#rasa_core.policies.Policy" TargetMode="External"/><Relationship Id="rId4" Type="http://schemas.openxmlformats.org/officeDocument/2006/relationships/hyperlink" Target="https://rasa.com/docs/core/api/agent/#rasa_core.agent.Agen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rasa.com/docs/get_started_step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youtube.com/watch?v=xu6D_vLP5vY&amp;t=3938s" TargetMode="External"/><Relationship Id="rId4" Type="http://schemas.openxmlformats.org/officeDocument/2006/relationships/hyperlink" Target="http://blog.rasa.com/going-beyond-hey-google-building-a-rasa-powered-google-assistant/" TargetMode="External"/><Relationship Id="rId5" Type="http://schemas.openxmlformats.org/officeDocument/2006/relationships/hyperlink" Target="https://github.com/JustinaPetr/Weatherbot_Tutorial" TargetMode="External"/><Relationship Id="rId6" Type="http://schemas.openxmlformats.org/officeDocument/2006/relationships/hyperlink" Target="https://github.com/JustinaPetr/Weatherbot_Tutori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owardsdatascience.com/a-chatbot-from-future-building-an-end-to-end-conversational-assistant-with-rasa-ai-51a1c93dabf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54800"/>
            <a:ext cx="8520600" cy="116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WEATHER-BOT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97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INPUT MODULES</a:t>
            </a:r>
            <a:endParaRPr b="1"/>
          </a:p>
        </p:txBody>
      </p:sp>
      <p:sp>
        <p:nvSpPr>
          <p:cNvPr id="107" name="Google Shape;107;p22"/>
          <p:cNvSpPr txBox="1"/>
          <p:nvPr>
            <p:ph idx="1" type="body"/>
          </p:nvPr>
        </p:nvSpPr>
        <p:spPr>
          <a:xfrm>
            <a:off x="311700" y="746425"/>
            <a:ext cx="8520600" cy="43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rPr>
              <a:t>RASA NLU - PIPELINE</a:t>
            </a:r>
            <a:endParaRPr b="1" sz="2400">
              <a:solidFill>
                <a:srgbClr val="000000"/>
              </a:solidFill>
            </a:endParaRPr>
          </a:p>
          <a:p>
            <a:pPr indent="0" lvl="0" marL="0" rtl="0" algn="l">
              <a:spcBef>
                <a:spcPts val="1600"/>
              </a:spcBef>
              <a:spcAft>
                <a:spcPts val="0"/>
              </a:spcAft>
              <a:buNone/>
            </a:pPr>
            <a:r>
              <a:t/>
            </a:r>
            <a:endParaRPr b="1" sz="2400"/>
          </a:p>
          <a:p>
            <a:pPr indent="0" lvl="0" marL="0" rtl="0" algn="l">
              <a:spcBef>
                <a:spcPts val="1600"/>
              </a:spcBef>
              <a:spcAft>
                <a:spcPts val="1600"/>
              </a:spcAft>
              <a:buNone/>
            </a:pPr>
            <a:r>
              <a:t/>
            </a:r>
            <a:endParaRPr b="1" sz="2400"/>
          </a:p>
        </p:txBody>
      </p:sp>
      <p:pic>
        <p:nvPicPr>
          <p:cNvPr id="108" name="Google Shape;108;p22"/>
          <p:cNvPicPr preferRelativeResize="0"/>
          <p:nvPr/>
        </p:nvPicPr>
        <p:blipFill>
          <a:blip r:embed="rId3">
            <a:alphaModFix/>
          </a:blip>
          <a:stretch>
            <a:fillRect/>
          </a:stretch>
        </p:blipFill>
        <p:spPr>
          <a:xfrm>
            <a:off x="152400" y="1223900"/>
            <a:ext cx="8839200" cy="3700200"/>
          </a:xfrm>
          <a:prstGeom prst="rect">
            <a:avLst/>
          </a:prstGeom>
          <a:noFill/>
          <a:ln>
            <a:noFill/>
          </a:ln>
        </p:spPr>
      </p:pic>
      <p:sp>
        <p:nvSpPr>
          <p:cNvPr id="109" name="Google Shape;109;p22"/>
          <p:cNvSpPr/>
          <p:nvPr/>
        </p:nvSpPr>
        <p:spPr>
          <a:xfrm>
            <a:off x="274975" y="1397500"/>
            <a:ext cx="3168600" cy="824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RASA NLU process is </a:t>
            </a:r>
            <a:r>
              <a:rPr b="1" lang="en">
                <a:solidFill>
                  <a:srgbClr val="FF0000"/>
                </a:solidFill>
              </a:rPr>
              <a:t>intent classification</a:t>
            </a:r>
            <a:r>
              <a:rPr lang="en">
                <a:solidFill>
                  <a:srgbClr val="FF0000"/>
                </a:solidFill>
              </a:rPr>
              <a:t> and </a:t>
            </a:r>
            <a:r>
              <a:rPr b="1" lang="en">
                <a:solidFill>
                  <a:srgbClr val="FF0000"/>
                </a:solidFill>
              </a:rPr>
              <a:t>entity extraction</a:t>
            </a:r>
            <a:endParaRPr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310500"/>
            <a:ext cx="8520600" cy="43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What do different Parts mean ?</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 </a:t>
            </a:r>
            <a:r>
              <a:rPr b="1" lang="en">
                <a:solidFill>
                  <a:srgbClr val="000000"/>
                </a:solidFill>
              </a:rPr>
              <a:t>INTENTS : </a:t>
            </a:r>
            <a:r>
              <a:rPr lang="en">
                <a:solidFill>
                  <a:srgbClr val="000000"/>
                </a:solidFill>
              </a:rPr>
              <a:t>things you expect user to say.</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 </a:t>
            </a:r>
            <a:r>
              <a:rPr b="1" lang="en">
                <a:solidFill>
                  <a:srgbClr val="000000"/>
                </a:solidFill>
              </a:rPr>
              <a:t>ACTIONS : </a:t>
            </a:r>
            <a:r>
              <a:rPr lang="en">
                <a:solidFill>
                  <a:srgbClr val="000000"/>
                </a:solidFill>
              </a:rPr>
              <a:t>Things your bot can do and say</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 </a:t>
            </a:r>
            <a:r>
              <a:rPr b="1" lang="en">
                <a:solidFill>
                  <a:srgbClr val="000000"/>
                </a:solidFill>
              </a:rPr>
              <a:t>TEMPLATES : </a:t>
            </a:r>
            <a:r>
              <a:rPr lang="en">
                <a:solidFill>
                  <a:srgbClr val="000000"/>
                </a:solidFill>
              </a:rPr>
              <a:t>templates strings for things your bot can say</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 </a:t>
            </a:r>
            <a:r>
              <a:rPr b="1" lang="en">
                <a:solidFill>
                  <a:srgbClr val="000000"/>
                </a:solidFill>
              </a:rPr>
              <a:t>ENTITIES : </a:t>
            </a:r>
            <a:r>
              <a:rPr lang="en">
                <a:solidFill>
                  <a:srgbClr val="000000"/>
                </a:solidFill>
              </a:rPr>
              <a:t> piece of info you want to extract from your message.</a:t>
            </a:r>
            <a:endParaRPr>
              <a:solidFill>
                <a:srgbClr val="000000"/>
              </a:solidFill>
            </a:endParaRPr>
          </a:p>
          <a:p>
            <a:pPr indent="0" lvl="0" marL="0" rtl="0" algn="l">
              <a:spcBef>
                <a:spcPts val="1600"/>
              </a:spcBef>
              <a:spcAft>
                <a:spcPts val="1600"/>
              </a:spcAft>
              <a:buClr>
                <a:schemeClr val="dk1"/>
              </a:buClr>
              <a:buSzPts val="1100"/>
              <a:buFont typeface="Arial"/>
              <a:buNone/>
            </a:pPr>
            <a:r>
              <a:rPr b="1" lang="en">
                <a:solidFill>
                  <a:srgbClr val="000000"/>
                </a:solidFill>
              </a:rPr>
              <a:t>SLOTS : </a:t>
            </a:r>
            <a:r>
              <a:rPr lang="en">
                <a:solidFill>
                  <a:srgbClr val="000000"/>
                </a:solidFill>
              </a:rPr>
              <a:t>Information to keep track of during a conversation. For example (user-age)</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RASA NLU		</a:t>
            </a:r>
            <a:endParaRPr b="1"/>
          </a:p>
        </p:txBody>
      </p:sp>
      <p:sp>
        <p:nvSpPr>
          <p:cNvPr id="120" name="Google Shape;120;p24"/>
          <p:cNvSpPr txBox="1"/>
          <p:nvPr>
            <p:ph idx="1" type="body"/>
          </p:nvPr>
        </p:nvSpPr>
        <p:spPr>
          <a:xfrm>
            <a:off x="311700" y="1152475"/>
            <a:ext cx="8520600" cy="393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Rasa NLU is an open-source natural language processing tool for intent classification and entity extraction in chatbots.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	And returning a structured data like this:</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21" name="Google Shape;121;p24"/>
          <p:cNvPicPr preferRelativeResize="0"/>
          <p:nvPr/>
        </p:nvPicPr>
        <p:blipFill/>
        <p:spPr>
          <a:xfrm>
            <a:off x="732388" y="1914274"/>
            <a:ext cx="7679225" cy="685375"/>
          </a:xfrm>
          <a:prstGeom prst="rect">
            <a:avLst/>
          </a:prstGeom>
          <a:noFill/>
          <a:ln>
            <a:noFill/>
          </a:ln>
        </p:spPr>
      </p:pic>
      <p:pic>
        <p:nvPicPr>
          <p:cNvPr id="122" name="Google Shape;122;p24"/>
          <p:cNvPicPr preferRelativeResize="0"/>
          <p:nvPr/>
        </p:nvPicPr>
        <p:blipFill/>
        <p:spPr>
          <a:xfrm>
            <a:off x="1490663" y="3107188"/>
            <a:ext cx="6162675" cy="143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5"/>
          <p:cNvPicPr preferRelativeResize="0"/>
          <p:nvPr/>
        </p:nvPicPr>
        <p:blipFill>
          <a:blip r:embed="rId3">
            <a:alphaModFix/>
          </a:blip>
          <a:stretch>
            <a:fillRect/>
          </a:stretch>
        </p:blipFill>
        <p:spPr>
          <a:xfrm>
            <a:off x="152400" y="152400"/>
            <a:ext cx="8839200" cy="434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 USED IN WEATHER BOT NLU</a:t>
            </a:r>
            <a:endParaRPr/>
          </a:p>
        </p:txBody>
      </p:sp>
      <p:sp>
        <p:nvSpPr>
          <p:cNvPr id="133" name="Google Shape;133;p26"/>
          <p:cNvSpPr txBox="1"/>
          <p:nvPr>
            <p:ph idx="1" type="body"/>
          </p:nvPr>
        </p:nvSpPr>
        <p:spPr>
          <a:xfrm>
            <a:off x="311700" y="1152475"/>
            <a:ext cx="8520600" cy="39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general rasa provides spacy-sklearn, tensorflow embeddings, MITIE, MITIE-Sklearn, and we can build our own customized pipeline</a:t>
            </a:r>
            <a:endParaRPr/>
          </a:p>
          <a:p>
            <a:pPr indent="0" lvl="0" marL="0" rtl="0" algn="l">
              <a:spcBef>
                <a:spcPts val="1600"/>
              </a:spcBef>
              <a:spcAft>
                <a:spcPts val="0"/>
              </a:spcAft>
              <a:buNone/>
            </a:pPr>
            <a:r>
              <a:rPr lang="en"/>
              <a:t>IN RASA NLU - </a:t>
            </a:r>
            <a:r>
              <a:rPr b="1" lang="en"/>
              <a:t>we have used</a:t>
            </a:r>
            <a:r>
              <a:rPr lang="en"/>
              <a:t> tensorflow embedding pipeline</a:t>
            </a:r>
            <a:endParaRPr/>
          </a:p>
          <a:p>
            <a:pPr indent="0" lvl="0" marL="0" rtl="0" algn="l">
              <a:spcBef>
                <a:spcPts val="1600"/>
              </a:spcBef>
              <a:spcAft>
                <a:spcPts val="0"/>
              </a:spcAft>
              <a:buNone/>
            </a:pPr>
            <a:r>
              <a:rPr lang="en"/>
              <a:t>TENSORFLOW EMBEDDING PIPELINE</a:t>
            </a:r>
            <a:endParaRPr/>
          </a:p>
          <a:p>
            <a:pPr indent="0" lvl="0" marL="228600" marR="228600" rtl="0" algn="l">
              <a:lnSpc>
                <a:spcPct val="142500"/>
              </a:lnSpc>
              <a:spcBef>
                <a:spcPts val="1600"/>
              </a:spcBef>
              <a:spcAft>
                <a:spcPts val="0"/>
              </a:spcAft>
              <a:buNone/>
            </a:pPr>
            <a:r>
              <a:rPr lang="en" sz="1400">
                <a:solidFill>
                  <a:srgbClr val="617287"/>
                </a:solidFill>
                <a:highlight>
                  <a:srgbClr val="F7F8F9"/>
                </a:highlight>
                <a:latin typeface="Courier New"/>
                <a:ea typeface="Courier New"/>
                <a:cs typeface="Courier New"/>
                <a:sym typeface="Courier New"/>
              </a:rPr>
              <a:t>- </a:t>
            </a:r>
            <a:r>
              <a:rPr b="1" lang="en" sz="1400">
                <a:solidFill>
                  <a:srgbClr val="062873"/>
                </a:solidFill>
                <a:highlight>
                  <a:srgbClr val="F7F8F9"/>
                </a:highlight>
                <a:latin typeface="Courier New"/>
                <a:ea typeface="Courier New"/>
                <a:cs typeface="Courier New"/>
                <a:sym typeface="Courier New"/>
              </a:rPr>
              <a:t>name</a:t>
            </a:r>
            <a:r>
              <a:rPr lang="en" sz="1400">
                <a:solidFill>
                  <a:srgbClr val="617287"/>
                </a:solidFill>
                <a:highlight>
                  <a:srgbClr val="F7F8F9"/>
                </a:highlight>
                <a:latin typeface="Courier New"/>
                <a:ea typeface="Courier New"/>
                <a:cs typeface="Courier New"/>
                <a:sym typeface="Courier New"/>
              </a:rPr>
              <a:t>: </a:t>
            </a:r>
            <a:r>
              <a:rPr lang="en" sz="1400">
                <a:solidFill>
                  <a:srgbClr val="4070A0"/>
                </a:solidFill>
                <a:highlight>
                  <a:srgbClr val="F7F8F9"/>
                </a:highlight>
                <a:latin typeface="Courier New"/>
                <a:ea typeface="Courier New"/>
                <a:cs typeface="Courier New"/>
                <a:sym typeface="Courier New"/>
              </a:rPr>
              <a:t>"tokenizer_whitespace"</a:t>
            </a:r>
            <a:br>
              <a:rPr lang="en" sz="1400">
                <a:solidFill>
                  <a:srgbClr val="617287"/>
                </a:solidFill>
                <a:highlight>
                  <a:srgbClr val="F7F8F9"/>
                </a:highlight>
                <a:latin typeface="Courier New"/>
                <a:ea typeface="Courier New"/>
                <a:cs typeface="Courier New"/>
                <a:sym typeface="Courier New"/>
              </a:rPr>
            </a:br>
            <a:r>
              <a:rPr lang="en" sz="1400">
                <a:solidFill>
                  <a:srgbClr val="617287"/>
                </a:solidFill>
                <a:highlight>
                  <a:srgbClr val="F7F8F9"/>
                </a:highlight>
                <a:latin typeface="Courier New"/>
                <a:ea typeface="Courier New"/>
                <a:cs typeface="Courier New"/>
                <a:sym typeface="Courier New"/>
              </a:rPr>
              <a:t>- </a:t>
            </a:r>
            <a:r>
              <a:rPr b="1" lang="en" sz="1400">
                <a:solidFill>
                  <a:srgbClr val="062873"/>
                </a:solidFill>
                <a:highlight>
                  <a:srgbClr val="F7F8F9"/>
                </a:highlight>
                <a:latin typeface="Courier New"/>
                <a:ea typeface="Courier New"/>
                <a:cs typeface="Courier New"/>
                <a:sym typeface="Courier New"/>
              </a:rPr>
              <a:t>name</a:t>
            </a:r>
            <a:r>
              <a:rPr lang="en" sz="1400">
                <a:solidFill>
                  <a:srgbClr val="617287"/>
                </a:solidFill>
                <a:highlight>
                  <a:srgbClr val="F7F8F9"/>
                </a:highlight>
                <a:latin typeface="Courier New"/>
                <a:ea typeface="Courier New"/>
                <a:cs typeface="Courier New"/>
                <a:sym typeface="Courier New"/>
              </a:rPr>
              <a:t>: </a:t>
            </a:r>
            <a:r>
              <a:rPr lang="en" sz="1400">
                <a:solidFill>
                  <a:srgbClr val="4070A0"/>
                </a:solidFill>
                <a:highlight>
                  <a:srgbClr val="F7F8F9"/>
                </a:highlight>
                <a:latin typeface="Courier New"/>
                <a:ea typeface="Courier New"/>
                <a:cs typeface="Courier New"/>
                <a:sym typeface="Courier New"/>
              </a:rPr>
              <a:t>"ner_crf"</a:t>
            </a:r>
            <a:br>
              <a:rPr lang="en" sz="1400">
                <a:solidFill>
                  <a:srgbClr val="617287"/>
                </a:solidFill>
                <a:highlight>
                  <a:srgbClr val="F7F8F9"/>
                </a:highlight>
                <a:latin typeface="Courier New"/>
                <a:ea typeface="Courier New"/>
                <a:cs typeface="Courier New"/>
                <a:sym typeface="Courier New"/>
              </a:rPr>
            </a:br>
            <a:r>
              <a:rPr lang="en" sz="1400">
                <a:solidFill>
                  <a:srgbClr val="617287"/>
                </a:solidFill>
                <a:highlight>
                  <a:srgbClr val="F7F8F9"/>
                </a:highlight>
                <a:latin typeface="Courier New"/>
                <a:ea typeface="Courier New"/>
                <a:cs typeface="Courier New"/>
                <a:sym typeface="Courier New"/>
              </a:rPr>
              <a:t>- </a:t>
            </a:r>
            <a:r>
              <a:rPr b="1" lang="en" sz="1400">
                <a:solidFill>
                  <a:srgbClr val="062873"/>
                </a:solidFill>
                <a:highlight>
                  <a:srgbClr val="F7F8F9"/>
                </a:highlight>
                <a:latin typeface="Courier New"/>
                <a:ea typeface="Courier New"/>
                <a:cs typeface="Courier New"/>
                <a:sym typeface="Courier New"/>
              </a:rPr>
              <a:t>name</a:t>
            </a:r>
            <a:r>
              <a:rPr lang="en" sz="1400">
                <a:solidFill>
                  <a:srgbClr val="617287"/>
                </a:solidFill>
                <a:highlight>
                  <a:srgbClr val="F7F8F9"/>
                </a:highlight>
                <a:latin typeface="Courier New"/>
                <a:ea typeface="Courier New"/>
                <a:cs typeface="Courier New"/>
                <a:sym typeface="Courier New"/>
              </a:rPr>
              <a:t>: </a:t>
            </a:r>
            <a:r>
              <a:rPr lang="en" sz="1400">
                <a:solidFill>
                  <a:srgbClr val="4070A0"/>
                </a:solidFill>
                <a:highlight>
                  <a:srgbClr val="F7F8F9"/>
                </a:highlight>
                <a:latin typeface="Courier New"/>
                <a:ea typeface="Courier New"/>
                <a:cs typeface="Courier New"/>
                <a:sym typeface="Courier New"/>
              </a:rPr>
              <a:t>"ner_synonyms"</a:t>
            </a:r>
            <a:br>
              <a:rPr lang="en" sz="1400">
                <a:solidFill>
                  <a:srgbClr val="617287"/>
                </a:solidFill>
                <a:highlight>
                  <a:srgbClr val="F7F8F9"/>
                </a:highlight>
                <a:latin typeface="Courier New"/>
                <a:ea typeface="Courier New"/>
                <a:cs typeface="Courier New"/>
                <a:sym typeface="Courier New"/>
              </a:rPr>
            </a:br>
            <a:r>
              <a:rPr lang="en" sz="1400">
                <a:solidFill>
                  <a:srgbClr val="617287"/>
                </a:solidFill>
                <a:highlight>
                  <a:srgbClr val="F7F8F9"/>
                </a:highlight>
                <a:latin typeface="Courier New"/>
                <a:ea typeface="Courier New"/>
                <a:cs typeface="Courier New"/>
                <a:sym typeface="Courier New"/>
              </a:rPr>
              <a:t>- </a:t>
            </a:r>
            <a:r>
              <a:rPr b="1" lang="en" sz="1400">
                <a:solidFill>
                  <a:srgbClr val="062873"/>
                </a:solidFill>
                <a:highlight>
                  <a:srgbClr val="F7F8F9"/>
                </a:highlight>
                <a:latin typeface="Courier New"/>
                <a:ea typeface="Courier New"/>
                <a:cs typeface="Courier New"/>
                <a:sym typeface="Courier New"/>
              </a:rPr>
              <a:t>name</a:t>
            </a:r>
            <a:r>
              <a:rPr lang="en" sz="1400">
                <a:solidFill>
                  <a:srgbClr val="617287"/>
                </a:solidFill>
                <a:highlight>
                  <a:srgbClr val="F7F8F9"/>
                </a:highlight>
                <a:latin typeface="Courier New"/>
                <a:ea typeface="Courier New"/>
                <a:cs typeface="Courier New"/>
                <a:sym typeface="Courier New"/>
              </a:rPr>
              <a:t>: </a:t>
            </a:r>
            <a:r>
              <a:rPr lang="en" sz="1400">
                <a:solidFill>
                  <a:srgbClr val="4070A0"/>
                </a:solidFill>
                <a:highlight>
                  <a:srgbClr val="F7F8F9"/>
                </a:highlight>
                <a:latin typeface="Courier New"/>
                <a:ea typeface="Courier New"/>
                <a:cs typeface="Courier New"/>
                <a:sym typeface="Courier New"/>
              </a:rPr>
              <a:t>"intent_featurizer_count_vectors"</a:t>
            </a:r>
            <a:br>
              <a:rPr lang="en" sz="1400">
                <a:solidFill>
                  <a:srgbClr val="617287"/>
                </a:solidFill>
                <a:highlight>
                  <a:srgbClr val="F7F8F9"/>
                </a:highlight>
                <a:latin typeface="Courier New"/>
                <a:ea typeface="Courier New"/>
                <a:cs typeface="Courier New"/>
                <a:sym typeface="Courier New"/>
              </a:rPr>
            </a:br>
            <a:r>
              <a:rPr lang="en" sz="1400">
                <a:solidFill>
                  <a:srgbClr val="617287"/>
                </a:solidFill>
                <a:highlight>
                  <a:srgbClr val="F7F8F9"/>
                </a:highlight>
                <a:latin typeface="Courier New"/>
                <a:ea typeface="Courier New"/>
                <a:cs typeface="Courier New"/>
                <a:sym typeface="Courier New"/>
              </a:rPr>
              <a:t>- </a:t>
            </a:r>
            <a:r>
              <a:rPr b="1" lang="en" sz="1400">
                <a:solidFill>
                  <a:srgbClr val="062873"/>
                </a:solidFill>
                <a:highlight>
                  <a:srgbClr val="F7F8F9"/>
                </a:highlight>
                <a:latin typeface="Courier New"/>
                <a:ea typeface="Courier New"/>
                <a:cs typeface="Courier New"/>
                <a:sym typeface="Courier New"/>
              </a:rPr>
              <a:t>name</a:t>
            </a:r>
            <a:r>
              <a:rPr lang="en" sz="1400">
                <a:solidFill>
                  <a:srgbClr val="617287"/>
                </a:solidFill>
                <a:highlight>
                  <a:srgbClr val="F7F8F9"/>
                </a:highlight>
                <a:latin typeface="Courier New"/>
                <a:ea typeface="Courier New"/>
                <a:cs typeface="Courier New"/>
                <a:sym typeface="Courier New"/>
              </a:rPr>
              <a:t>: </a:t>
            </a:r>
            <a:r>
              <a:rPr lang="en" sz="1400">
                <a:solidFill>
                  <a:srgbClr val="4070A0"/>
                </a:solidFill>
                <a:highlight>
                  <a:srgbClr val="F7F8F9"/>
                </a:highlight>
                <a:latin typeface="Courier New"/>
                <a:ea typeface="Courier New"/>
                <a:cs typeface="Courier New"/>
                <a:sym typeface="Courier New"/>
              </a:rPr>
              <a:t>"intent_classifier_tensorflow_embedding"</a:t>
            </a:r>
            <a:endParaRPr sz="1400">
              <a:solidFill>
                <a:srgbClr val="4070A0"/>
              </a:solidFill>
              <a:highlight>
                <a:srgbClr val="F7F8F9"/>
              </a:highlight>
              <a:latin typeface="Courier New"/>
              <a:ea typeface="Courier New"/>
              <a:cs typeface="Courier New"/>
              <a:sym typeface="Courier New"/>
            </a:endParaRPr>
          </a:p>
          <a:p>
            <a:pPr indent="0" lvl="0" marL="0" marR="228600" rtl="0" algn="l">
              <a:lnSpc>
                <a:spcPct val="142500"/>
              </a:lnSpc>
              <a:spcBef>
                <a:spcPts val="1100"/>
              </a:spcBef>
              <a:spcAft>
                <a:spcPts val="0"/>
              </a:spcAft>
              <a:buClr>
                <a:schemeClr val="dk1"/>
              </a:buClr>
              <a:buSzPts val="1100"/>
              <a:buFont typeface="Arial"/>
              <a:buNone/>
            </a:pPr>
            <a:r>
              <a:t/>
            </a:r>
            <a:endParaRPr sz="1400">
              <a:solidFill>
                <a:srgbClr val="4070A0"/>
              </a:solidFill>
              <a:highlight>
                <a:srgbClr val="F7F8F9"/>
              </a:highlight>
              <a:latin typeface="Courier New"/>
              <a:ea typeface="Courier New"/>
              <a:cs typeface="Courier New"/>
              <a:sym typeface="Courier New"/>
            </a:endParaRPr>
          </a:p>
          <a:p>
            <a:pPr indent="0" lvl="0" marL="0" rtl="0" algn="l">
              <a:spcBef>
                <a:spcPts val="11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57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 	</a:t>
            </a:r>
            <a:endParaRPr/>
          </a:p>
        </p:txBody>
      </p:sp>
      <p:sp>
        <p:nvSpPr>
          <p:cNvPr id="139" name="Google Shape;139;p27"/>
          <p:cNvSpPr txBox="1"/>
          <p:nvPr>
            <p:ph idx="1" type="body"/>
          </p:nvPr>
        </p:nvSpPr>
        <p:spPr>
          <a:xfrm>
            <a:off x="311700" y="1151550"/>
            <a:ext cx="8520600" cy="3692100"/>
          </a:xfrm>
          <a:prstGeom prst="rect">
            <a:avLst/>
          </a:prstGeom>
        </p:spPr>
        <p:txBody>
          <a:bodyPr anchorCtr="0" anchor="t" bIns="91425" lIns="91425" spcFirstLastPara="1" rIns="91425" wrap="square" tIns="91425">
            <a:noAutofit/>
          </a:bodyPr>
          <a:lstStyle/>
          <a:p>
            <a:pPr indent="0" lvl="0" marL="0" marR="228600" rtl="0" algn="l">
              <a:lnSpc>
                <a:spcPct val="142500"/>
              </a:lnSpc>
              <a:spcBef>
                <a:spcPts val="1100"/>
              </a:spcBef>
              <a:spcAft>
                <a:spcPts val="1100"/>
              </a:spcAft>
              <a:buClr>
                <a:schemeClr val="dk1"/>
              </a:buClr>
              <a:buSzPts val="1100"/>
              <a:buFont typeface="Arial"/>
              <a:buNone/>
            </a:pPr>
            <a:r>
              <a:rPr lang="en">
                <a:solidFill>
                  <a:srgbClr val="000000"/>
                </a:solidFill>
                <a:highlight>
                  <a:srgbClr val="F7F8F9"/>
                </a:highlight>
              </a:rPr>
              <a:t>In future we are going to try BERT NER (Number one place in NLP model) and also we are going to use LOOKUP TABLE which will increase the performance of the entity recognition process</a:t>
            </a:r>
            <a:r>
              <a:rPr lang="en" sz="1400">
                <a:solidFill>
                  <a:srgbClr val="000000"/>
                </a:solidFill>
                <a:highlight>
                  <a:srgbClr val="F7F8F9"/>
                </a:highlight>
              </a:rPr>
              <a:t>.</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 </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Ner_crf requires </a:t>
            </a:r>
            <a:r>
              <a:rPr b="1" lang="en">
                <a:solidFill>
                  <a:srgbClr val="000000"/>
                </a:solidFill>
              </a:rPr>
              <a:t>sklearn-crfsuite </a:t>
            </a:r>
            <a:r>
              <a:rPr lang="en">
                <a:solidFill>
                  <a:srgbClr val="000000"/>
                </a:solidFill>
              </a:rPr>
              <a:t>which has </a:t>
            </a:r>
            <a:r>
              <a:rPr b="1" lang="en">
                <a:solidFill>
                  <a:srgbClr val="000000"/>
                </a:solidFill>
              </a:rPr>
              <a:t>conditional random field</a:t>
            </a:r>
            <a:r>
              <a:rPr lang="en">
                <a:solidFill>
                  <a:srgbClr val="000000"/>
                </a:solidFill>
              </a:rPr>
              <a:t> model and it is good for training custom entities</a:t>
            </a:r>
            <a:r>
              <a:rPr lang="en">
                <a:solidFill>
                  <a:srgbClr val="000000"/>
                </a:solidFill>
              </a:rPr>
              <a:t>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idx="1" type="body"/>
          </p:nvPr>
        </p:nvSpPr>
        <p:spPr>
          <a:xfrm>
            <a:off x="311700" y="243000"/>
            <a:ext cx="8520600" cy="432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ENTITIES TYPES</a:t>
            </a:r>
            <a:endParaRPr b="1">
              <a:solidFill>
                <a:srgbClr val="000000"/>
              </a:solidFill>
            </a:endParaRPr>
          </a:p>
        </p:txBody>
      </p:sp>
      <p:pic>
        <p:nvPicPr>
          <p:cNvPr id="151" name="Google Shape;151;p29"/>
          <p:cNvPicPr preferRelativeResize="0"/>
          <p:nvPr/>
        </p:nvPicPr>
        <p:blipFill>
          <a:blip r:embed="rId3">
            <a:alphaModFix/>
          </a:blip>
          <a:stretch>
            <a:fillRect/>
          </a:stretch>
        </p:blipFill>
        <p:spPr>
          <a:xfrm>
            <a:off x="581025" y="804900"/>
            <a:ext cx="7981950" cy="3544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TRAINING DATA FORMAT	</a:t>
            </a:r>
            <a:endParaRPr b="1"/>
          </a:p>
        </p:txBody>
      </p:sp>
      <p:pic>
        <p:nvPicPr>
          <p:cNvPr id="157" name="Google Shape;157;p30"/>
          <p:cNvPicPr preferRelativeResize="0"/>
          <p:nvPr/>
        </p:nvPicPr>
        <p:blipFill>
          <a:blip r:embed="rId3">
            <a:alphaModFix/>
          </a:blip>
          <a:stretch>
            <a:fillRect/>
          </a:stretch>
        </p:blipFill>
        <p:spPr>
          <a:xfrm>
            <a:off x="311700" y="1217438"/>
            <a:ext cx="7938575" cy="2708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300350"/>
            <a:ext cx="8520600" cy="5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		</a:t>
            </a:r>
            <a:r>
              <a:rPr b="1" lang="en"/>
              <a:t>DIALOGUE MANAGEMENT MODEL</a:t>
            </a:r>
            <a:endParaRPr b="1"/>
          </a:p>
        </p:txBody>
      </p:sp>
      <p:pic>
        <p:nvPicPr>
          <p:cNvPr id="163" name="Google Shape;163;p31"/>
          <p:cNvPicPr preferRelativeResize="0"/>
          <p:nvPr/>
        </p:nvPicPr>
        <p:blipFill>
          <a:blip r:embed="rId3">
            <a:alphaModFix/>
          </a:blip>
          <a:stretch>
            <a:fillRect/>
          </a:stretch>
        </p:blipFill>
        <p:spPr>
          <a:xfrm>
            <a:off x="1017638" y="1198025"/>
            <a:ext cx="6848475" cy="339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423025"/>
            <a:ext cx="8520600" cy="44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CONTENTS</a:t>
            </a:r>
            <a:r>
              <a:rPr lang="en" sz="2000">
                <a:solidFill>
                  <a:srgbClr val="000000"/>
                </a:solidFill>
              </a:rPr>
              <a:t>:</a:t>
            </a:r>
            <a:endParaRPr sz="2000">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Retrieval based chatbot - Intro</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References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Stack</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Architecture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Data I/P format</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Expected Results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Inspiration Samples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Code Walkthrough</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Future Progress</a:t>
            </a:r>
            <a:endParaRPr>
              <a:solidFill>
                <a:srgbClr val="000000"/>
              </a:solidFill>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b="1" lang="en"/>
              <a:t>INTERPRETER</a:t>
            </a:r>
            <a:endParaRPr b="1"/>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Interpreter - a block of RASA NLU, here raw text arrives. It throws out the intention of the user along with some meaningful entities.</a:t>
            </a:r>
            <a:endParaRPr/>
          </a:p>
          <a:p>
            <a:pPr indent="-342900" lvl="0" marL="457200" rtl="0" algn="l">
              <a:spcBef>
                <a:spcPts val="0"/>
              </a:spcBef>
              <a:spcAft>
                <a:spcPts val="0"/>
              </a:spcAft>
              <a:buSzPts val="1800"/>
              <a:buChar char="●"/>
            </a:pPr>
            <a:r>
              <a:rPr lang="en"/>
              <a:t>We will save the entities as slots that will drive the conversation.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TRACKER	</a:t>
            </a:r>
            <a:endParaRPr b="1"/>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FFFFFF"/>
                </a:highlight>
              </a:rPr>
              <a:t>All conversations are stored within a tracker store. Rasa Core provides implementations for different store types out of the box. If you want to use another store, you can also build a custom tracker store by extending the TrackerStore class.</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en">
                <a:solidFill>
                  <a:srgbClr val="000000"/>
                </a:solidFill>
                <a:highlight>
                  <a:srgbClr val="FFFFFF"/>
                </a:highlight>
              </a:rPr>
              <a:t>Tracker Stores</a:t>
            </a:r>
            <a:endParaRPr b="1">
              <a:solidFill>
                <a:srgbClr val="000000"/>
              </a:solidFill>
              <a:highlight>
                <a:srgbClr val="FFFFFF"/>
              </a:highlight>
            </a:endParaRPr>
          </a:p>
          <a:p>
            <a:pPr indent="-342900" lvl="0" marL="800100" rtl="0" algn="l">
              <a:lnSpc>
                <a:spcPct val="150000"/>
              </a:lnSpc>
              <a:spcBef>
                <a:spcPts val="0"/>
              </a:spcBef>
              <a:spcAft>
                <a:spcPts val="0"/>
              </a:spcAft>
              <a:buClr>
                <a:srgbClr val="000000"/>
              </a:buClr>
              <a:buSzPts val="1800"/>
              <a:buChar char="●"/>
            </a:pPr>
            <a:r>
              <a:rPr lang="en">
                <a:solidFill>
                  <a:srgbClr val="000000"/>
                </a:solidFill>
              </a:rPr>
              <a:t>InMemoryTrackerStore (default)</a:t>
            </a:r>
            <a:endParaRPr>
              <a:solidFill>
                <a:srgbClr val="000000"/>
              </a:solidFill>
            </a:endParaRPr>
          </a:p>
          <a:p>
            <a:pPr indent="-342900" lvl="0" marL="800100" rtl="0" algn="l">
              <a:lnSpc>
                <a:spcPct val="150000"/>
              </a:lnSpc>
              <a:spcBef>
                <a:spcPts val="0"/>
              </a:spcBef>
              <a:spcAft>
                <a:spcPts val="0"/>
              </a:spcAft>
              <a:buClr>
                <a:srgbClr val="000000"/>
              </a:buClr>
              <a:buSzPts val="1800"/>
              <a:buChar char="●"/>
            </a:pPr>
            <a:r>
              <a:rPr lang="en">
                <a:solidFill>
                  <a:srgbClr val="000000"/>
                </a:solidFill>
              </a:rPr>
              <a:t>RedisTrackerStore</a:t>
            </a:r>
            <a:endParaRPr>
              <a:solidFill>
                <a:srgbClr val="000000"/>
              </a:solidFill>
            </a:endParaRPr>
          </a:p>
          <a:p>
            <a:pPr indent="-342900" lvl="0" marL="800100" rtl="0" algn="l">
              <a:lnSpc>
                <a:spcPct val="150000"/>
              </a:lnSpc>
              <a:spcBef>
                <a:spcPts val="0"/>
              </a:spcBef>
              <a:spcAft>
                <a:spcPts val="0"/>
              </a:spcAft>
              <a:buClr>
                <a:srgbClr val="000000"/>
              </a:buClr>
              <a:buSzPts val="1800"/>
              <a:buChar char="●"/>
            </a:pPr>
            <a:r>
              <a:rPr lang="en">
                <a:solidFill>
                  <a:srgbClr val="000000"/>
                </a:solidFill>
              </a:rPr>
              <a:t>MongoTrackerStore</a:t>
            </a:r>
            <a:endParaRPr>
              <a:solidFill>
                <a:srgbClr val="000000"/>
              </a:solidFill>
            </a:endParaRPr>
          </a:p>
          <a:p>
            <a:pPr indent="-342900" lvl="0" marL="800100" rtl="0" algn="l">
              <a:lnSpc>
                <a:spcPct val="150000"/>
              </a:lnSpc>
              <a:spcBef>
                <a:spcPts val="0"/>
              </a:spcBef>
              <a:spcAft>
                <a:spcPts val="0"/>
              </a:spcAft>
              <a:buClr>
                <a:srgbClr val="000000"/>
              </a:buClr>
              <a:buSzPts val="1800"/>
              <a:buChar char="●"/>
            </a:pPr>
            <a:r>
              <a:rPr lang="en">
                <a:solidFill>
                  <a:srgbClr val="000000"/>
                </a:solidFill>
              </a:rPr>
              <a:t>Custom Tracker Store</a:t>
            </a:r>
            <a:endParaRPr>
              <a:solidFill>
                <a:srgbClr val="000000"/>
              </a:solidFill>
            </a:endParaRPr>
          </a:p>
          <a:p>
            <a:pPr indent="0" lvl="0" marL="457200" rtl="0" algn="l">
              <a:lnSpc>
                <a:spcPct val="150000"/>
              </a:lnSpc>
              <a:spcBef>
                <a:spcPts val="800"/>
              </a:spcBef>
              <a:spcAft>
                <a:spcPts val="0"/>
              </a:spcAft>
              <a:buNone/>
            </a:pPr>
            <a:r>
              <a:t/>
            </a:r>
            <a:endParaRPr sz="1600">
              <a:solidFill>
                <a:srgbClr val="000000"/>
              </a:solidFill>
              <a:highlight>
                <a:srgbClr val="FFFFFF"/>
              </a:highlight>
              <a:latin typeface="Georgia"/>
              <a:ea typeface="Georgia"/>
              <a:cs typeface="Georgia"/>
              <a:sym typeface="Georgia"/>
            </a:endParaRPr>
          </a:p>
          <a:p>
            <a:pPr indent="0" lvl="0" marL="914400" rtl="0" algn="l">
              <a:spcBef>
                <a:spcPts val="800"/>
              </a:spcBef>
              <a:spcAft>
                <a:spcPts val="1600"/>
              </a:spcAft>
              <a:buNone/>
            </a:pPr>
            <a:r>
              <a:t/>
            </a:r>
            <a:endParaRPr sz="1350">
              <a:solidFill>
                <a:srgbClr val="617287"/>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a:p>
            <a:pPr indent="0" lvl="0" marL="0" rtl="0" algn="l">
              <a:spcBef>
                <a:spcPts val="0"/>
              </a:spcBef>
              <a:spcAft>
                <a:spcPts val="0"/>
              </a:spcAft>
              <a:buNone/>
            </a:pPr>
            <a:r>
              <a:rPr lang="en"/>
              <a:t>		</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800"/>
              </a:spcBef>
              <a:spcAft>
                <a:spcPts val="800"/>
              </a:spcAft>
              <a:buClr>
                <a:schemeClr val="dk1"/>
              </a:buClr>
              <a:buSzPts val="1100"/>
              <a:buFont typeface="Arial"/>
              <a:buNone/>
            </a:pPr>
            <a:r>
              <a:rPr lang="en">
                <a:solidFill>
                  <a:schemeClr val="dk1"/>
                </a:solidFill>
                <a:highlight>
                  <a:srgbClr val="FFFFFF"/>
                </a:highlight>
              </a:rPr>
              <a:t>If this is the first message of the conversation, rasa core will create a tracker object with the key — sender_id which is the incoming identifier of the user. In future we can identify the user with this id,hence using past conversation w</a:t>
            </a:r>
            <a:r>
              <a:rPr lang="en" sz="1600">
                <a:solidFill>
                  <a:schemeClr val="dk1"/>
                </a:solidFill>
                <a:highlight>
                  <a:srgbClr val="FFFFFF"/>
                </a:highlight>
              </a:rPr>
              <a:t>e can identify the user’s details. so that further conversation can be carried out easily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POLICY	</a:t>
            </a:r>
            <a:endParaRPr b="1"/>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000000"/>
                </a:solidFill>
              </a:rPr>
              <a:t>The </a:t>
            </a:r>
            <a:r>
              <a:rPr b="1" lang="en" u="sng">
                <a:solidFill>
                  <a:srgbClr val="000000"/>
                </a:solidFill>
                <a:highlight>
                  <a:srgbClr val="FBFBFB"/>
                </a:highlight>
                <a:hlinkClick r:id="rId3"/>
              </a:rPr>
              <a:t>rasa_core.policies.Policy</a:t>
            </a:r>
            <a:r>
              <a:rPr lang="en">
                <a:solidFill>
                  <a:srgbClr val="000000"/>
                </a:solidFill>
              </a:rPr>
              <a:t> class decides which action to take at every step in the conversation.</a:t>
            </a:r>
            <a:endParaRPr>
              <a:solidFill>
                <a:srgbClr val="000000"/>
              </a:solidFill>
            </a:endParaRPr>
          </a:p>
          <a:p>
            <a:pPr indent="0" lvl="0" marL="0" rtl="0" algn="l">
              <a:lnSpc>
                <a:spcPct val="150000"/>
              </a:lnSpc>
              <a:spcBef>
                <a:spcPts val="0"/>
              </a:spcBef>
              <a:spcAft>
                <a:spcPts val="0"/>
              </a:spcAft>
              <a:buClr>
                <a:schemeClr val="dk1"/>
              </a:buClr>
              <a:buSzPts val="1100"/>
              <a:buFont typeface="Arial"/>
              <a:buNone/>
            </a:pPr>
            <a:r>
              <a:rPr lang="en">
                <a:solidFill>
                  <a:srgbClr val="000000"/>
                </a:solidFill>
              </a:rPr>
              <a:t>There are different policies to choose from, and you can include multiple policies in a single </a:t>
            </a:r>
            <a:r>
              <a:rPr b="1" lang="en" u="sng">
                <a:solidFill>
                  <a:srgbClr val="000000"/>
                </a:solidFill>
                <a:highlight>
                  <a:srgbClr val="FBFBFB"/>
                </a:highlight>
                <a:hlinkClick r:id="rId4"/>
              </a:rPr>
              <a:t>rasa_core.agent.Agent</a:t>
            </a:r>
            <a:r>
              <a:rPr lang="en">
                <a:solidFill>
                  <a:srgbClr val="000000"/>
                </a:solidFill>
              </a:rPr>
              <a:t>. At every turn, the policy which predicts the next action with the highest confidence will be used.</a:t>
            </a:r>
            <a:endParaRPr>
              <a:solidFill>
                <a:srgbClr val="000000"/>
              </a:solidFill>
            </a:endParaRPr>
          </a:p>
          <a:p>
            <a:pPr indent="0" lvl="0" marL="0" rtl="0" algn="l">
              <a:spcBef>
                <a:spcPts val="0"/>
              </a:spcBef>
              <a:spcAft>
                <a:spcPts val="0"/>
              </a:spcAft>
              <a:buNone/>
            </a:pPr>
            <a:r>
              <a:t/>
            </a:r>
            <a:endParaRPr b="1" sz="1400"/>
          </a:p>
          <a:p>
            <a:pPr indent="0" lvl="0" marL="0" rtl="0" algn="l">
              <a:spcBef>
                <a:spcPts val="1600"/>
              </a:spcBef>
              <a:spcAft>
                <a:spcPts val="1600"/>
              </a:spcAft>
              <a:buNone/>
            </a:pPr>
            <a:r>
              <a:rPr b="1" lang="en" sz="1400">
                <a:solidFill>
                  <a:srgbClr val="000000"/>
                </a:solidFill>
              </a:rPr>
              <a:t>POLICIES WILL BE CONFIGURED USING CONFIGURATION FILE.</a:t>
            </a:r>
            <a:endParaRPr b="1" sz="14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	</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Policies</a:t>
            </a:r>
            <a:endParaRPr>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 Keras Policy</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Memoization Policy</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Fallback Policy</a:t>
            </a:r>
            <a:endParaRPr sz="1600">
              <a:solidFill>
                <a:srgbClr val="000000"/>
              </a:solidFill>
            </a:endParaRPr>
          </a:p>
          <a:p>
            <a:pPr indent="0" lvl="0" marL="0" rtl="0" algn="l">
              <a:spcBef>
                <a:spcPts val="1600"/>
              </a:spcBef>
              <a:spcAft>
                <a:spcPts val="0"/>
              </a:spcAft>
              <a:buNone/>
            </a:pPr>
            <a:r>
              <a:rPr lang="en" sz="1600">
                <a:solidFill>
                  <a:srgbClr val="000000"/>
                </a:solidFill>
              </a:rPr>
              <a:t>	In future we are going to implement REPD Policy, which is in experiment stage, will update soon</a:t>
            </a:r>
            <a:endParaRPr sz="1600">
              <a:solidFill>
                <a:srgbClr val="000000"/>
              </a:solidFill>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ACTIONS	</a:t>
            </a:r>
            <a:endParaRPr b="1"/>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Actions are the things your bot runs in response to user input. There are three kinds of actions in Rasa Core:</a:t>
            </a:r>
            <a:endParaRPr>
              <a:solidFill>
                <a:srgbClr val="000000"/>
              </a:solidFill>
              <a:highlight>
                <a:srgbClr val="FFFFFF"/>
              </a:highlight>
            </a:endParaRPr>
          </a:p>
          <a:p>
            <a:pPr indent="-342900" lvl="0" marL="457200" rtl="0" algn="l">
              <a:spcBef>
                <a:spcPts val="1600"/>
              </a:spcBef>
              <a:spcAft>
                <a:spcPts val="0"/>
              </a:spcAft>
              <a:buClr>
                <a:srgbClr val="000000"/>
              </a:buClr>
              <a:buSzPts val="1800"/>
              <a:buChar char="●"/>
            </a:pPr>
            <a:r>
              <a:rPr b="1" lang="en">
                <a:solidFill>
                  <a:srgbClr val="000000"/>
                </a:solidFill>
                <a:highlight>
                  <a:srgbClr val="FFFFFF"/>
                </a:highlight>
              </a:rPr>
              <a:t>Default actions</a:t>
            </a:r>
            <a:r>
              <a:rPr lang="en">
                <a:solidFill>
                  <a:srgbClr val="000000"/>
                </a:solidFill>
                <a:highlight>
                  <a:srgbClr val="FFFFFF"/>
                </a:highlight>
              </a:rPr>
              <a:t> - (action_listen, action_restart,action_default_fallback)</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en">
                <a:solidFill>
                  <a:srgbClr val="000000"/>
                </a:solidFill>
                <a:highlight>
                  <a:srgbClr val="FFFFFF"/>
                </a:highlight>
              </a:rPr>
              <a:t>Utter actions</a:t>
            </a:r>
            <a:r>
              <a:rPr lang="en">
                <a:solidFill>
                  <a:srgbClr val="000000"/>
                </a:solidFill>
                <a:highlight>
                  <a:srgbClr val="FFFFFF"/>
                </a:highlight>
              </a:rPr>
              <a:t> - starting with utter_, which just sends a message to the user</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en">
                <a:solidFill>
                  <a:srgbClr val="000000"/>
                </a:solidFill>
                <a:highlight>
                  <a:srgbClr val="FFFFFF"/>
                </a:highlight>
              </a:rPr>
              <a:t>Custom actions</a:t>
            </a:r>
            <a:r>
              <a:rPr lang="en">
                <a:solidFill>
                  <a:srgbClr val="000000"/>
                </a:solidFill>
                <a:highlight>
                  <a:srgbClr val="FFFFFF"/>
                </a:highlight>
              </a:rPr>
              <a:t> - any other action, these actions can run </a:t>
            </a:r>
            <a:r>
              <a:rPr lang="en">
                <a:solidFill>
                  <a:srgbClr val="000000"/>
                </a:solidFill>
                <a:highlight>
                  <a:srgbClr val="FFFFFF"/>
                </a:highlight>
              </a:rPr>
              <a:t>arbitrary</a:t>
            </a:r>
            <a:r>
              <a:rPr lang="en">
                <a:solidFill>
                  <a:srgbClr val="000000"/>
                </a:solidFill>
                <a:highlight>
                  <a:srgbClr val="FFFFFF"/>
                </a:highlight>
              </a:rPr>
              <a:t> code</a:t>
            </a:r>
            <a:endParaRPr>
              <a:solidFill>
                <a:srgbClr val="000000"/>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8"/>
          <p:cNvSpPr/>
          <p:nvPr/>
        </p:nvSpPr>
        <p:spPr>
          <a:xfrm>
            <a:off x="1954350" y="1392175"/>
            <a:ext cx="1438500" cy="55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Load </a:t>
            </a:r>
            <a:r>
              <a:rPr lang="en"/>
              <a:t>Data	</a:t>
            </a:r>
            <a:endParaRPr/>
          </a:p>
        </p:txBody>
      </p:sp>
      <p:sp>
        <p:nvSpPr>
          <p:cNvPr id="205" name="Google Shape;205;p38"/>
          <p:cNvSpPr/>
          <p:nvPr/>
        </p:nvSpPr>
        <p:spPr>
          <a:xfrm>
            <a:off x="5523600" y="1392175"/>
            <a:ext cx="1438500" cy="55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a:t>
            </a:r>
            <a:endParaRPr/>
          </a:p>
        </p:txBody>
      </p:sp>
      <p:sp>
        <p:nvSpPr>
          <p:cNvPr id="206" name="Google Shape;206;p38"/>
          <p:cNvSpPr/>
          <p:nvPr/>
        </p:nvSpPr>
        <p:spPr>
          <a:xfrm>
            <a:off x="3738975" y="2073950"/>
            <a:ext cx="1438500" cy="55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Load Agent</a:t>
            </a:r>
            <a:endParaRPr/>
          </a:p>
        </p:txBody>
      </p:sp>
      <p:sp>
        <p:nvSpPr>
          <p:cNvPr id="207" name="Google Shape;207;p38"/>
          <p:cNvSpPr/>
          <p:nvPr/>
        </p:nvSpPr>
        <p:spPr>
          <a:xfrm>
            <a:off x="285075" y="835775"/>
            <a:ext cx="1397700" cy="583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Training Data	</a:t>
            </a:r>
            <a:endParaRPr/>
          </a:p>
        </p:txBody>
      </p:sp>
      <p:sp>
        <p:nvSpPr>
          <p:cNvPr id="208" name="Google Shape;208;p38"/>
          <p:cNvSpPr/>
          <p:nvPr/>
        </p:nvSpPr>
        <p:spPr>
          <a:xfrm>
            <a:off x="285075" y="2128300"/>
            <a:ext cx="1397700" cy="583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Config</a:t>
            </a:r>
            <a:endParaRPr/>
          </a:p>
        </p:txBody>
      </p:sp>
      <p:sp>
        <p:nvSpPr>
          <p:cNvPr id="209" name="Google Shape;209;p38"/>
          <p:cNvSpPr/>
          <p:nvPr/>
        </p:nvSpPr>
        <p:spPr>
          <a:xfrm>
            <a:off x="3759375" y="835775"/>
            <a:ext cx="1397700" cy="583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Generate story Graph</a:t>
            </a:r>
            <a:endParaRPr/>
          </a:p>
        </p:txBody>
      </p:sp>
      <p:sp>
        <p:nvSpPr>
          <p:cNvPr id="210" name="Google Shape;210;p38"/>
          <p:cNvSpPr/>
          <p:nvPr/>
        </p:nvSpPr>
        <p:spPr>
          <a:xfrm>
            <a:off x="4451600" y="4265275"/>
            <a:ext cx="1696200" cy="583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Parameters</a:t>
            </a:r>
            <a:endParaRPr/>
          </a:p>
        </p:txBody>
      </p:sp>
      <p:sp>
        <p:nvSpPr>
          <p:cNvPr id="211" name="Google Shape;211;p38"/>
          <p:cNvSpPr/>
          <p:nvPr/>
        </p:nvSpPr>
        <p:spPr>
          <a:xfrm>
            <a:off x="2477275" y="4277900"/>
            <a:ext cx="1564800" cy="583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Featurizers</a:t>
            </a:r>
            <a:endParaRPr/>
          </a:p>
        </p:txBody>
      </p:sp>
      <p:sp>
        <p:nvSpPr>
          <p:cNvPr id="212" name="Google Shape;212;p38"/>
          <p:cNvSpPr/>
          <p:nvPr/>
        </p:nvSpPr>
        <p:spPr>
          <a:xfrm>
            <a:off x="2560825" y="3057225"/>
            <a:ext cx="1397700" cy="583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Policies</a:t>
            </a:r>
            <a:endParaRPr/>
          </a:p>
        </p:txBody>
      </p:sp>
      <p:sp>
        <p:nvSpPr>
          <p:cNvPr id="213" name="Google Shape;213;p38"/>
          <p:cNvSpPr/>
          <p:nvPr/>
        </p:nvSpPr>
        <p:spPr>
          <a:xfrm>
            <a:off x="7447725" y="1378675"/>
            <a:ext cx="1397700" cy="583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Persist</a:t>
            </a:r>
            <a:endParaRPr/>
          </a:p>
        </p:txBody>
      </p:sp>
      <p:cxnSp>
        <p:nvCxnSpPr>
          <p:cNvPr id="214" name="Google Shape;214;p38"/>
          <p:cNvCxnSpPr>
            <a:stCxn id="207" idx="2"/>
            <a:endCxn id="204" idx="0"/>
          </p:cNvCxnSpPr>
          <p:nvPr/>
        </p:nvCxnSpPr>
        <p:spPr>
          <a:xfrm>
            <a:off x="1609838" y="1127525"/>
            <a:ext cx="1063800" cy="264600"/>
          </a:xfrm>
          <a:prstGeom prst="bentConnector2">
            <a:avLst/>
          </a:prstGeom>
          <a:noFill/>
          <a:ln cap="flat" cmpd="sng" w="9525">
            <a:solidFill>
              <a:schemeClr val="dk2"/>
            </a:solidFill>
            <a:prstDash val="solid"/>
            <a:round/>
            <a:headEnd len="med" w="med" type="none"/>
            <a:tailEnd len="med" w="med" type="none"/>
          </a:ln>
        </p:spPr>
      </p:cxnSp>
      <p:cxnSp>
        <p:nvCxnSpPr>
          <p:cNvPr id="215" name="Google Shape;215;p38"/>
          <p:cNvCxnSpPr>
            <a:stCxn id="208" idx="2"/>
            <a:endCxn id="204" idx="2"/>
          </p:cNvCxnSpPr>
          <p:nvPr/>
        </p:nvCxnSpPr>
        <p:spPr>
          <a:xfrm flipH="1" rot="10800000">
            <a:off x="1609838" y="1948750"/>
            <a:ext cx="1063800" cy="471300"/>
          </a:xfrm>
          <a:prstGeom prst="bentConnector2">
            <a:avLst/>
          </a:prstGeom>
          <a:noFill/>
          <a:ln cap="flat" cmpd="sng" w="9525">
            <a:solidFill>
              <a:schemeClr val="dk2"/>
            </a:solidFill>
            <a:prstDash val="solid"/>
            <a:round/>
            <a:headEnd len="med" w="med" type="none"/>
            <a:tailEnd len="med" w="med" type="none"/>
          </a:ln>
        </p:spPr>
      </p:cxnSp>
      <p:cxnSp>
        <p:nvCxnSpPr>
          <p:cNvPr id="216" name="Google Shape;216;p38"/>
          <p:cNvCxnSpPr>
            <a:stCxn id="204" idx="3"/>
            <a:endCxn id="209" idx="5"/>
          </p:cNvCxnSpPr>
          <p:nvPr/>
        </p:nvCxnSpPr>
        <p:spPr>
          <a:xfrm flipH="1" rot="10800000">
            <a:off x="3392850" y="1127425"/>
            <a:ext cx="439500" cy="543000"/>
          </a:xfrm>
          <a:prstGeom prst="bentConnector3">
            <a:avLst>
              <a:gd fmla="val 41698" name="adj1"/>
            </a:avLst>
          </a:prstGeom>
          <a:noFill/>
          <a:ln cap="flat" cmpd="sng" w="9525">
            <a:solidFill>
              <a:schemeClr val="dk2"/>
            </a:solidFill>
            <a:prstDash val="solid"/>
            <a:round/>
            <a:headEnd len="med" w="med" type="none"/>
            <a:tailEnd len="med" w="med" type="none"/>
          </a:ln>
        </p:spPr>
      </p:cxnSp>
      <p:cxnSp>
        <p:nvCxnSpPr>
          <p:cNvPr id="217" name="Google Shape;217;p38"/>
          <p:cNvCxnSpPr>
            <a:stCxn id="204" idx="3"/>
            <a:endCxn id="206" idx="1"/>
          </p:cNvCxnSpPr>
          <p:nvPr/>
        </p:nvCxnSpPr>
        <p:spPr>
          <a:xfrm>
            <a:off x="3392850" y="1670425"/>
            <a:ext cx="346200" cy="681900"/>
          </a:xfrm>
          <a:prstGeom prst="bentConnector3">
            <a:avLst>
              <a:gd fmla="val 49989" name="adj1"/>
            </a:avLst>
          </a:prstGeom>
          <a:noFill/>
          <a:ln cap="flat" cmpd="sng" w="9525">
            <a:solidFill>
              <a:schemeClr val="dk2"/>
            </a:solidFill>
            <a:prstDash val="solid"/>
            <a:round/>
            <a:headEnd len="med" w="med" type="none"/>
            <a:tailEnd len="med" w="med" type="none"/>
          </a:ln>
        </p:spPr>
      </p:cxnSp>
      <p:cxnSp>
        <p:nvCxnSpPr>
          <p:cNvPr id="218" name="Google Shape;218;p38"/>
          <p:cNvCxnSpPr>
            <a:stCxn id="209" idx="2"/>
            <a:endCxn id="205" idx="0"/>
          </p:cNvCxnSpPr>
          <p:nvPr/>
        </p:nvCxnSpPr>
        <p:spPr>
          <a:xfrm>
            <a:off x="5084138" y="1127525"/>
            <a:ext cx="1158600" cy="264600"/>
          </a:xfrm>
          <a:prstGeom prst="bentConnector2">
            <a:avLst/>
          </a:prstGeom>
          <a:noFill/>
          <a:ln cap="flat" cmpd="sng" w="9525">
            <a:solidFill>
              <a:schemeClr val="dk2"/>
            </a:solidFill>
            <a:prstDash val="solid"/>
            <a:round/>
            <a:headEnd len="med" w="med" type="none"/>
            <a:tailEnd len="med" w="med" type="none"/>
          </a:ln>
        </p:spPr>
      </p:cxnSp>
      <p:cxnSp>
        <p:nvCxnSpPr>
          <p:cNvPr id="219" name="Google Shape;219;p38"/>
          <p:cNvCxnSpPr>
            <a:stCxn id="206" idx="3"/>
            <a:endCxn id="205" idx="2"/>
          </p:cNvCxnSpPr>
          <p:nvPr/>
        </p:nvCxnSpPr>
        <p:spPr>
          <a:xfrm flipH="1" rot="10800000">
            <a:off x="5177475" y="1948700"/>
            <a:ext cx="1065300" cy="403500"/>
          </a:xfrm>
          <a:prstGeom prst="bentConnector2">
            <a:avLst/>
          </a:prstGeom>
          <a:noFill/>
          <a:ln cap="flat" cmpd="sng" w="9525">
            <a:solidFill>
              <a:schemeClr val="dk2"/>
            </a:solidFill>
            <a:prstDash val="solid"/>
            <a:round/>
            <a:headEnd len="med" w="med" type="none"/>
            <a:tailEnd len="med" w="med" type="none"/>
          </a:ln>
        </p:spPr>
      </p:cxnSp>
      <p:cxnSp>
        <p:nvCxnSpPr>
          <p:cNvPr id="220" name="Google Shape;220;p38"/>
          <p:cNvCxnSpPr>
            <a:stCxn id="205" idx="3"/>
            <a:endCxn id="213" idx="5"/>
          </p:cNvCxnSpPr>
          <p:nvPr/>
        </p:nvCxnSpPr>
        <p:spPr>
          <a:xfrm>
            <a:off x="6962100" y="1670425"/>
            <a:ext cx="558600" cy="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38"/>
          <p:cNvCxnSpPr>
            <a:stCxn id="206" idx="2"/>
            <a:endCxn id="212" idx="0"/>
          </p:cNvCxnSpPr>
          <p:nvPr/>
        </p:nvCxnSpPr>
        <p:spPr>
          <a:xfrm rot="5400000">
            <a:off x="3645525" y="2244650"/>
            <a:ext cx="426900" cy="1198500"/>
          </a:xfrm>
          <a:prstGeom prst="bentConnector3">
            <a:avLst>
              <a:gd fmla="val 49985" name="adj1"/>
            </a:avLst>
          </a:prstGeom>
          <a:noFill/>
          <a:ln cap="flat" cmpd="sng" w="9525">
            <a:solidFill>
              <a:schemeClr val="dk2"/>
            </a:solidFill>
            <a:prstDash val="solid"/>
            <a:round/>
            <a:headEnd len="med" w="med" type="none"/>
            <a:tailEnd len="med" w="med" type="none"/>
          </a:ln>
        </p:spPr>
      </p:cxnSp>
      <p:cxnSp>
        <p:nvCxnSpPr>
          <p:cNvPr id="222" name="Google Shape;222;p38"/>
          <p:cNvCxnSpPr>
            <a:endCxn id="204" idx="0"/>
          </p:cNvCxnSpPr>
          <p:nvPr/>
        </p:nvCxnSpPr>
        <p:spPr>
          <a:xfrm>
            <a:off x="2673600" y="1147975"/>
            <a:ext cx="0" cy="2442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38"/>
          <p:cNvCxnSpPr>
            <a:endCxn id="204" idx="2"/>
          </p:cNvCxnSpPr>
          <p:nvPr/>
        </p:nvCxnSpPr>
        <p:spPr>
          <a:xfrm rot="10800000">
            <a:off x="2673600" y="1948675"/>
            <a:ext cx="13500" cy="4614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38"/>
          <p:cNvCxnSpPr>
            <a:endCxn id="209" idx="5"/>
          </p:cNvCxnSpPr>
          <p:nvPr/>
        </p:nvCxnSpPr>
        <p:spPr>
          <a:xfrm flipH="1" rot="10800000">
            <a:off x="3583013" y="1127525"/>
            <a:ext cx="249300" cy="204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38"/>
          <p:cNvCxnSpPr>
            <a:stCxn id="206" idx="1"/>
            <a:endCxn id="206" idx="1"/>
          </p:cNvCxnSpPr>
          <p:nvPr/>
        </p:nvCxnSpPr>
        <p:spPr>
          <a:xfrm>
            <a:off x="3738975" y="2352200"/>
            <a:ext cx="0" cy="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38"/>
          <p:cNvCxnSpPr>
            <a:endCxn id="205" idx="0"/>
          </p:cNvCxnSpPr>
          <p:nvPr/>
        </p:nvCxnSpPr>
        <p:spPr>
          <a:xfrm>
            <a:off x="6242850" y="1161475"/>
            <a:ext cx="0" cy="2307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38"/>
          <p:cNvCxnSpPr>
            <a:endCxn id="205" idx="2"/>
          </p:cNvCxnSpPr>
          <p:nvPr/>
        </p:nvCxnSpPr>
        <p:spPr>
          <a:xfrm rot="10800000">
            <a:off x="6242850" y="1948675"/>
            <a:ext cx="0" cy="4071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38"/>
          <p:cNvCxnSpPr>
            <a:endCxn id="212" idx="0"/>
          </p:cNvCxnSpPr>
          <p:nvPr/>
        </p:nvCxnSpPr>
        <p:spPr>
          <a:xfrm flipH="1">
            <a:off x="3259675" y="2858025"/>
            <a:ext cx="11100" cy="1992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38"/>
          <p:cNvCxnSpPr>
            <a:stCxn id="211" idx="2"/>
            <a:endCxn id="210" idx="5"/>
          </p:cNvCxnSpPr>
          <p:nvPr/>
        </p:nvCxnSpPr>
        <p:spPr>
          <a:xfrm flipH="1" rot="10800000">
            <a:off x="3969138" y="4557050"/>
            <a:ext cx="555300" cy="12600"/>
          </a:xfrm>
          <a:prstGeom prst="straightConnector1">
            <a:avLst/>
          </a:prstGeom>
          <a:noFill/>
          <a:ln cap="flat" cmpd="sng" w="9525">
            <a:solidFill>
              <a:schemeClr val="dk2"/>
            </a:solidFill>
            <a:prstDash val="solid"/>
            <a:round/>
            <a:headEnd len="med" w="med" type="none"/>
            <a:tailEnd len="med" w="med" type="triangle"/>
          </a:ln>
        </p:spPr>
      </p:cxnSp>
      <p:cxnSp>
        <p:nvCxnSpPr>
          <p:cNvPr id="230" name="Google Shape;230;p38"/>
          <p:cNvCxnSpPr>
            <a:stCxn id="212" idx="4"/>
            <a:endCxn id="211" idx="0"/>
          </p:cNvCxnSpPr>
          <p:nvPr/>
        </p:nvCxnSpPr>
        <p:spPr>
          <a:xfrm>
            <a:off x="3259675" y="3640725"/>
            <a:ext cx="0" cy="637200"/>
          </a:xfrm>
          <a:prstGeom prst="straightConnector1">
            <a:avLst/>
          </a:prstGeom>
          <a:noFill/>
          <a:ln cap="flat" cmpd="sng" w="9525">
            <a:solidFill>
              <a:schemeClr val="dk2"/>
            </a:solidFill>
            <a:prstDash val="solid"/>
            <a:round/>
            <a:headEnd len="med" w="med" type="none"/>
            <a:tailEnd len="med" w="med" type="triangle"/>
          </a:ln>
        </p:spPr>
      </p:cxnSp>
      <p:sp>
        <p:nvSpPr>
          <p:cNvPr id="231" name="Google Shape;231;p38"/>
          <p:cNvSpPr txBox="1"/>
          <p:nvPr/>
        </p:nvSpPr>
        <p:spPr>
          <a:xfrm>
            <a:off x="1492925" y="211500"/>
            <a:ext cx="6432600" cy="4035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1100"/>
              <a:buFont typeface="Arial"/>
              <a:buNone/>
            </a:pPr>
            <a:r>
              <a:rPr b="1" lang="en" sz="1800">
                <a:solidFill>
                  <a:schemeClr val="dk1"/>
                </a:solidFill>
              </a:rPr>
              <a:t>TRAINING DATA - ARCHITECTURE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9"/>
          <p:cNvSpPr txBox="1"/>
          <p:nvPr>
            <p:ph idx="1" type="body"/>
          </p:nvPr>
        </p:nvSpPr>
        <p:spPr>
          <a:xfrm>
            <a:off x="311700" y="303350"/>
            <a:ext cx="8520600" cy="4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solidFill>
                  <a:srgbClr val="000000"/>
                </a:solidFill>
              </a:rPr>
              <a:t>TRAINING DATA</a:t>
            </a:r>
            <a:endParaRPr b="1">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37" name="Google Shape;237;p39"/>
          <p:cNvSpPr/>
          <p:nvPr/>
        </p:nvSpPr>
        <p:spPr>
          <a:xfrm>
            <a:off x="1891000" y="1179800"/>
            <a:ext cx="4248300" cy="89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rPr lang="en"/>
              <a:t>Questions and  Answers</a:t>
            </a:r>
            <a:endParaRPr/>
          </a:p>
          <a:p>
            <a:pPr indent="0" lvl="0" marL="914400" rtl="0" algn="l">
              <a:spcBef>
                <a:spcPts val="0"/>
              </a:spcBef>
              <a:spcAft>
                <a:spcPts val="0"/>
              </a:spcAft>
              <a:buNone/>
            </a:pPr>
            <a:r>
              <a:rPr lang="en"/>
              <a:t>         (conversation)</a:t>
            </a:r>
            <a:endParaRPr/>
          </a:p>
        </p:txBody>
      </p:sp>
      <p:sp>
        <p:nvSpPr>
          <p:cNvPr id="238" name="Google Shape;238;p39"/>
          <p:cNvSpPr/>
          <p:nvPr/>
        </p:nvSpPr>
        <p:spPr>
          <a:xfrm>
            <a:off x="2672500" y="3058175"/>
            <a:ext cx="2685300" cy="89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    STORIES.MD</a:t>
            </a:r>
            <a:endParaRPr/>
          </a:p>
        </p:txBody>
      </p:sp>
      <p:cxnSp>
        <p:nvCxnSpPr>
          <p:cNvPr id="239" name="Google Shape;239;p39"/>
          <p:cNvCxnSpPr>
            <a:stCxn id="237" idx="2"/>
            <a:endCxn id="238" idx="0"/>
          </p:cNvCxnSpPr>
          <p:nvPr/>
        </p:nvCxnSpPr>
        <p:spPr>
          <a:xfrm>
            <a:off x="4015150" y="2075000"/>
            <a:ext cx="0" cy="98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 	</a:t>
            </a:r>
            <a:endParaRPr/>
          </a:p>
        </p:txBody>
      </p:sp>
      <p:sp>
        <p:nvSpPr>
          <p:cNvPr id="245" name="Google Shape;24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Questions and Answer session will hold the conversations</a:t>
            </a:r>
            <a:endParaRPr>
              <a:solidFill>
                <a:srgbClr val="000000"/>
              </a:solidFill>
            </a:endParaRPr>
          </a:p>
          <a:p>
            <a:pPr indent="0" lvl="0" marL="0" rtl="0" algn="l">
              <a:spcBef>
                <a:spcPts val="1600"/>
              </a:spcBef>
              <a:spcAft>
                <a:spcPts val="1600"/>
              </a:spcAft>
              <a:buNone/>
            </a:pPr>
            <a:r>
              <a:rPr lang="en">
                <a:solidFill>
                  <a:srgbClr val="000000"/>
                </a:solidFill>
              </a:rPr>
              <a:t>All these conversations will be stored as a md file</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1"/>
          <p:cNvSpPr/>
          <p:nvPr/>
        </p:nvSpPr>
        <p:spPr>
          <a:xfrm>
            <a:off x="466450" y="2112675"/>
            <a:ext cx="1512900" cy="51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Messaging platform</a:t>
            </a:r>
            <a:endParaRPr b="1" sz="1000"/>
          </a:p>
        </p:txBody>
      </p:sp>
      <p:sp>
        <p:nvSpPr>
          <p:cNvPr id="251" name="Google Shape;251;p41"/>
          <p:cNvSpPr/>
          <p:nvPr/>
        </p:nvSpPr>
        <p:spPr>
          <a:xfrm>
            <a:off x="1399325" y="2982550"/>
            <a:ext cx="1865700" cy="51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chemeClr val="dk1"/>
                </a:solidFill>
              </a:rPr>
              <a:t>   </a:t>
            </a:r>
            <a:r>
              <a:rPr b="1" lang="en" sz="1100">
                <a:solidFill>
                  <a:schemeClr val="dk1"/>
                </a:solidFill>
              </a:rPr>
              <a:t>connector</a:t>
            </a:r>
            <a:endParaRPr/>
          </a:p>
        </p:txBody>
      </p:sp>
      <p:sp>
        <p:nvSpPr>
          <p:cNvPr id="252" name="Google Shape;252;p41"/>
          <p:cNvSpPr/>
          <p:nvPr/>
        </p:nvSpPr>
        <p:spPr>
          <a:xfrm>
            <a:off x="1399325" y="1116750"/>
            <a:ext cx="1865700" cy="51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sz="1100"/>
              <a:t>connector</a:t>
            </a:r>
            <a:endParaRPr b="1" sz="1100"/>
          </a:p>
        </p:txBody>
      </p:sp>
      <p:sp>
        <p:nvSpPr>
          <p:cNvPr id="253" name="Google Shape;253;p41"/>
          <p:cNvSpPr/>
          <p:nvPr/>
        </p:nvSpPr>
        <p:spPr>
          <a:xfrm>
            <a:off x="3945875" y="1116750"/>
            <a:ext cx="1512900" cy="51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  </a:t>
            </a:r>
            <a:r>
              <a:rPr b="1" lang="en"/>
              <a:t>RASA NLU</a:t>
            </a:r>
            <a:endParaRPr b="1"/>
          </a:p>
        </p:txBody>
      </p:sp>
      <p:sp>
        <p:nvSpPr>
          <p:cNvPr id="254" name="Google Shape;254;p41"/>
          <p:cNvSpPr/>
          <p:nvPr/>
        </p:nvSpPr>
        <p:spPr>
          <a:xfrm>
            <a:off x="3945875" y="2982550"/>
            <a:ext cx="1512900" cy="51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 </a:t>
            </a:r>
            <a:r>
              <a:rPr b="1" lang="en"/>
              <a:t>O/P MODULE</a:t>
            </a:r>
            <a:endParaRPr b="1"/>
          </a:p>
        </p:txBody>
      </p:sp>
      <p:sp>
        <p:nvSpPr>
          <p:cNvPr id="255" name="Google Shape;255;p41"/>
          <p:cNvSpPr/>
          <p:nvPr/>
        </p:nvSpPr>
        <p:spPr>
          <a:xfrm>
            <a:off x="6391575" y="1507575"/>
            <a:ext cx="1701900" cy="172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DIALOGUE MANAGEMENT MODEL</a:t>
            </a:r>
            <a:endParaRPr b="1"/>
          </a:p>
        </p:txBody>
      </p:sp>
      <p:cxnSp>
        <p:nvCxnSpPr>
          <p:cNvPr id="256" name="Google Shape;256;p41"/>
          <p:cNvCxnSpPr>
            <a:endCxn id="251" idx="1"/>
          </p:cNvCxnSpPr>
          <p:nvPr/>
        </p:nvCxnSpPr>
        <p:spPr>
          <a:xfrm flipH="1" rot="-5400000">
            <a:off x="847775" y="2689450"/>
            <a:ext cx="598800" cy="504300"/>
          </a:xfrm>
          <a:prstGeom prst="bentConnector2">
            <a:avLst/>
          </a:prstGeom>
          <a:noFill/>
          <a:ln cap="flat" cmpd="sng" w="9525">
            <a:solidFill>
              <a:schemeClr val="dk2"/>
            </a:solidFill>
            <a:prstDash val="solid"/>
            <a:round/>
            <a:headEnd len="med" w="med" type="none"/>
            <a:tailEnd len="med" w="med" type="none"/>
          </a:ln>
        </p:spPr>
      </p:cxnSp>
      <p:cxnSp>
        <p:nvCxnSpPr>
          <p:cNvPr id="257" name="Google Shape;257;p41"/>
          <p:cNvCxnSpPr>
            <a:endCxn id="252" idx="1"/>
          </p:cNvCxnSpPr>
          <p:nvPr/>
        </p:nvCxnSpPr>
        <p:spPr>
          <a:xfrm rot="-5400000">
            <a:off x="809975" y="1535850"/>
            <a:ext cx="750000" cy="428700"/>
          </a:xfrm>
          <a:prstGeom prst="bentConnector2">
            <a:avLst/>
          </a:prstGeom>
          <a:noFill/>
          <a:ln cap="flat" cmpd="sng" w="9525">
            <a:solidFill>
              <a:schemeClr val="dk2"/>
            </a:solidFill>
            <a:prstDash val="solid"/>
            <a:round/>
            <a:headEnd len="med" w="med" type="none"/>
            <a:tailEnd len="med" w="med" type="none"/>
          </a:ln>
        </p:spPr>
      </p:cxnSp>
      <p:cxnSp>
        <p:nvCxnSpPr>
          <p:cNvPr id="258" name="Google Shape;258;p41"/>
          <p:cNvCxnSpPr>
            <a:stCxn id="252" idx="3"/>
            <a:endCxn id="253" idx="1"/>
          </p:cNvCxnSpPr>
          <p:nvPr/>
        </p:nvCxnSpPr>
        <p:spPr>
          <a:xfrm>
            <a:off x="3265025" y="1375200"/>
            <a:ext cx="681000" cy="0"/>
          </a:xfrm>
          <a:prstGeom prst="straightConnector1">
            <a:avLst/>
          </a:prstGeom>
          <a:noFill/>
          <a:ln cap="flat" cmpd="sng" w="9525">
            <a:solidFill>
              <a:schemeClr val="dk2"/>
            </a:solidFill>
            <a:prstDash val="solid"/>
            <a:round/>
            <a:headEnd len="med" w="med" type="none"/>
            <a:tailEnd len="med" w="med" type="triangle"/>
          </a:ln>
        </p:spPr>
      </p:cxnSp>
      <p:cxnSp>
        <p:nvCxnSpPr>
          <p:cNvPr id="259" name="Google Shape;259;p41"/>
          <p:cNvCxnSpPr>
            <a:stCxn id="254" idx="1"/>
            <a:endCxn id="251" idx="3"/>
          </p:cNvCxnSpPr>
          <p:nvPr/>
        </p:nvCxnSpPr>
        <p:spPr>
          <a:xfrm rot="10800000">
            <a:off x="3265175" y="3241000"/>
            <a:ext cx="680700" cy="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p41"/>
          <p:cNvCxnSpPr>
            <a:stCxn id="253" idx="3"/>
            <a:endCxn id="253" idx="3"/>
          </p:cNvCxnSpPr>
          <p:nvPr/>
        </p:nvCxnSpPr>
        <p:spPr>
          <a:xfrm>
            <a:off x="5458775" y="1375200"/>
            <a:ext cx="0" cy="0"/>
          </a:xfrm>
          <a:prstGeom prst="straightConnector1">
            <a:avLst/>
          </a:prstGeom>
          <a:noFill/>
          <a:ln cap="flat" cmpd="sng" w="9525">
            <a:solidFill>
              <a:schemeClr val="dk2"/>
            </a:solidFill>
            <a:prstDash val="solid"/>
            <a:round/>
            <a:headEnd len="med" w="med" type="none"/>
            <a:tailEnd len="med" w="med" type="triangle"/>
          </a:ln>
        </p:spPr>
      </p:cxnSp>
      <p:cxnSp>
        <p:nvCxnSpPr>
          <p:cNvPr id="261" name="Google Shape;261;p41"/>
          <p:cNvCxnSpPr>
            <a:stCxn id="253" idx="3"/>
            <a:endCxn id="255" idx="0"/>
          </p:cNvCxnSpPr>
          <p:nvPr/>
        </p:nvCxnSpPr>
        <p:spPr>
          <a:xfrm>
            <a:off x="5458775" y="1375200"/>
            <a:ext cx="1783800" cy="132300"/>
          </a:xfrm>
          <a:prstGeom prst="bentConnector2">
            <a:avLst/>
          </a:prstGeom>
          <a:noFill/>
          <a:ln cap="flat" cmpd="sng" w="9525">
            <a:solidFill>
              <a:schemeClr val="dk2"/>
            </a:solidFill>
            <a:prstDash val="solid"/>
            <a:round/>
            <a:headEnd len="med" w="med" type="none"/>
            <a:tailEnd len="med" w="med" type="triangle"/>
          </a:ln>
        </p:spPr>
      </p:cxnSp>
      <p:cxnSp>
        <p:nvCxnSpPr>
          <p:cNvPr id="262" name="Google Shape;262;p41"/>
          <p:cNvCxnSpPr>
            <a:stCxn id="255" idx="2"/>
            <a:endCxn id="254" idx="3"/>
          </p:cNvCxnSpPr>
          <p:nvPr/>
        </p:nvCxnSpPr>
        <p:spPr>
          <a:xfrm rot="5400000">
            <a:off x="6347475" y="2345925"/>
            <a:ext cx="6300" cy="1783800"/>
          </a:xfrm>
          <a:prstGeom prst="bentConnector2">
            <a:avLst/>
          </a:prstGeom>
          <a:noFill/>
          <a:ln cap="flat" cmpd="sng" w="9525">
            <a:solidFill>
              <a:schemeClr val="dk2"/>
            </a:solidFill>
            <a:prstDash val="solid"/>
            <a:round/>
            <a:headEnd len="med" w="med" type="none"/>
            <a:tailEnd len="med" w="med" type="none"/>
          </a:ln>
        </p:spPr>
      </p:cxnSp>
      <p:cxnSp>
        <p:nvCxnSpPr>
          <p:cNvPr id="263" name="Google Shape;263;p41"/>
          <p:cNvCxnSpPr>
            <a:stCxn id="255" idx="2"/>
            <a:endCxn id="254" idx="3"/>
          </p:cNvCxnSpPr>
          <p:nvPr/>
        </p:nvCxnSpPr>
        <p:spPr>
          <a:xfrm flipH="1">
            <a:off x="5458725" y="3234675"/>
            <a:ext cx="1783800" cy="63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p41"/>
          <p:cNvCxnSpPr/>
          <p:nvPr/>
        </p:nvCxnSpPr>
        <p:spPr>
          <a:xfrm rot="10800000">
            <a:off x="895075" y="2629575"/>
            <a:ext cx="12600" cy="605100"/>
          </a:xfrm>
          <a:prstGeom prst="straightConnector1">
            <a:avLst/>
          </a:prstGeom>
          <a:noFill/>
          <a:ln cap="flat" cmpd="sng" w="9525">
            <a:solidFill>
              <a:schemeClr val="dk2"/>
            </a:solidFill>
            <a:prstDash val="solid"/>
            <a:round/>
            <a:headEnd len="med" w="med" type="none"/>
            <a:tailEnd len="med" w="med" type="triangle"/>
          </a:ln>
        </p:spPr>
      </p:cxnSp>
      <p:cxnSp>
        <p:nvCxnSpPr>
          <p:cNvPr id="265" name="Google Shape;265;p41"/>
          <p:cNvCxnSpPr>
            <a:endCxn id="252" idx="1"/>
          </p:cNvCxnSpPr>
          <p:nvPr/>
        </p:nvCxnSpPr>
        <p:spPr>
          <a:xfrm flipH="1" rot="10800000">
            <a:off x="983225" y="1375200"/>
            <a:ext cx="416100" cy="18900"/>
          </a:xfrm>
          <a:prstGeom prst="straightConnector1">
            <a:avLst/>
          </a:prstGeom>
          <a:noFill/>
          <a:ln cap="flat" cmpd="sng" w="9525">
            <a:solidFill>
              <a:schemeClr val="dk2"/>
            </a:solidFill>
            <a:prstDash val="solid"/>
            <a:round/>
            <a:headEnd len="med" w="med" type="none"/>
            <a:tailEnd len="med" w="med" type="triangle"/>
          </a:ln>
        </p:spPr>
      </p:cxnSp>
      <p:sp>
        <p:nvSpPr>
          <p:cNvPr id="266" name="Google Shape;266;p41"/>
          <p:cNvSpPr/>
          <p:nvPr/>
        </p:nvSpPr>
        <p:spPr>
          <a:xfrm>
            <a:off x="4039750" y="2066325"/>
            <a:ext cx="1331400" cy="47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chemeClr val="dk1"/>
                </a:solidFill>
              </a:rPr>
              <a:t>LOOKUP TABLE</a:t>
            </a:r>
            <a:endParaRPr b="1" sz="1100"/>
          </a:p>
        </p:txBody>
      </p:sp>
      <p:cxnSp>
        <p:nvCxnSpPr>
          <p:cNvPr id="267" name="Google Shape;267;p41"/>
          <p:cNvCxnSpPr>
            <a:stCxn id="266" idx="0"/>
            <a:endCxn id="253" idx="2"/>
          </p:cNvCxnSpPr>
          <p:nvPr/>
        </p:nvCxnSpPr>
        <p:spPr>
          <a:xfrm rot="10800000">
            <a:off x="4702450" y="1633725"/>
            <a:ext cx="3000" cy="43260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41"/>
          <p:cNvSpPr txBox="1"/>
          <p:nvPr/>
        </p:nvSpPr>
        <p:spPr>
          <a:xfrm>
            <a:off x="2239325" y="252225"/>
            <a:ext cx="4329300" cy="5169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b="1" lang="en" sz="1800"/>
              <a:t>GENERAL ARCHITECTURE </a:t>
            </a:r>
            <a:endParaRPr b="1" sz="1800"/>
          </a:p>
          <a:p>
            <a:pPr indent="457200" lvl="0" marL="457200" rtl="0" algn="l">
              <a:spcBef>
                <a:spcPts val="0"/>
              </a:spcBef>
              <a:spcAft>
                <a:spcPts val="0"/>
              </a:spcAft>
              <a:buNone/>
            </a:pPr>
            <a:r>
              <a:rPr b="1" lang="en"/>
              <a:t>       With (lookup table)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RETRIEVAL BASED CHATBOT	</a:t>
            </a:r>
            <a:endParaRPr b="1"/>
          </a:p>
        </p:txBody>
      </p:sp>
      <p:sp>
        <p:nvSpPr>
          <p:cNvPr id="65" name="Google Shape;65;p15"/>
          <p:cNvSpPr txBox="1"/>
          <p:nvPr>
            <p:ph idx="1" type="body"/>
          </p:nvPr>
        </p:nvSpPr>
        <p:spPr>
          <a:xfrm>
            <a:off x="311700" y="1152475"/>
            <a:ext cx="8520600" cy="3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highlight>
                  <a:srgbClr val="FFFFFF"/>
                </a:highlight>
              </a:rPr>
              <a:t>Retrieval-based models have a repository of </a:t>
            </a:r>
            <a:r>
              <a:rPr lang="en" sz="1900">
                <a:solidFill>
                  <a:srgbClr val="000000"/>
                </a:solidFill>
                <a:highlight>
                  <a:srgbClr val="FFFFFF"/>
                </a:highlight>
              </a:rPr>
              <a:t>predefined</a:t>
            </a:r>
            <a:r>
              <a:rPr lang="en" sz="1900">
                <a:solidFill>
                  <a:srgbClr val="000000"/>
                </a:solidFill>
                <a:highlight>
                  <a:srgbClr val="FFFFFF"/>
                </a:highlight>
              </a:rPr>
              <a:t> responses they can use, which is unlike generative models that can generate responses they’ve never seen before.</a:t>
            </a:r>
            <a:endParaRPr sz="1900">
              <a:solidFill>
                <a:srgbClr val="000000"/>
              </a:solidFill>
              <a:highlight>
                <a:srgbClr val="FFFFFF"/>
              </a:highlight>
            </a:endParaRPr>
          </a:p>
          <a:p>
            <a:pPr indent="0" lvl="0" marL="0" rtl="0" algn="l">
              <a:spcBef>
                <a:spcPts val="1600"/>
              </a:spcBef>
              <a:spcAft>
                <a:spcPts val="0"/>
              </a:spcAft>
              <a:buNone/>
            </a:pPr>
            <a:r>
              <a:rPr lang="en" sz="1900">
                <a:solidFill>
                  <a:srgbClr val="000000"/>
                </a:solidFill>
                <a:highlight>
                  <a:srgbClr val="FFFFFF"/>
                </a:highlight>
              </a:rPr>
              <a:t>In a retrieval-based model AI is going to select the best pre-defined response, whereas in Generative based model, we will not define any responses. It is going to generate a best response for context or question.</a:t>
            </a:r>
            <a:endParaRPr sz="1900">
              <a:solidFill>
                <a:srgbClr val="000000"/>
              </a:solidFill>
              <a:highlight>
                <a:srgbClr val="FFFFFF"/>
              </a:highlight>
            </a:endParaRPr>
          </a:p>
          <a:p>
            <a:pPr indent="0" lvl="0" marL="0" rtl="0" algn="l">
              <a:spcBef>
                <a:spcPts val="1600"/>
              </a:spcBef>
              <a:spcAft>
                <a:spcPts val="1600"/>
              </a:spcAft>
              <a:buNone/>
            </a:pPr>
            <a:r>
              <a:rPr lang="en" sz="1900">
                <a:solidFill>
                  <a:srgbClr val="000000"/>
                </a:solidFill>
                <a:highlight>
                  <a:srgbClr val="FFFFFF"/>
                </a:highlight>
              </a:rPr>
              <a:t>For example</a:t>
            </a:r>
            <a:r>
              <a:rPr lang="en" sz="1300">
                <a:solidFill>
                  <a:srgbClr val="000000"/>
                </a:solidFill>
                <a:highlight>
                  <a:srgbClr val="FFFFFF"/>
                </a:highlight>
              </a:rPr>
              <a:t>  </a:t>
            </a:r>
            <a:r>
              <a:rPr lang="en" sz="1900">
                <a:solidFill>
                  <a:srgbClr val="000000"/>
                </a:solidFill>
                <a:highlight>
                  <a:srgbClr val="FFFFFF"/>
                </a:highlight>
              </a:rPr>
              <a:t>if we give two response like hello, how can i help you ? and good bye, if a user say about context of greetings, AI is going to select the greeting response from the above two response.</a:t>
            </a:r>
            <a:endParaRPr sz="1900">
              <a:solidFill>
                <a:srgbClr val="000000"/>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p:nvPr/>
        </p:nvSpPr>
        <p:spPr>
          <a:xfrm>
            <a:off x="512150" y="1917450"/>
            <a:ext cx="2367000" cy="130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RASA STACK LOCAL SERVER</a:t>
            </a:r>
            <a:r>
              <a:rPr lang="en"/>
              <a:t>	</a:t>
            </a:r>
            <a:endParaRPr/>
          </a:p>
        </p:txBody>
      </p:sp>
      <p:sp>
        <p:nvSpPr>
          <p:cNvPr id="274" name="Google Shape;274;p42"/>
          <p:cNvSpPr/>
          <p:nvPr/>
        </p:nvSpPr>
        <p:spPr>
          <a:xfrm>
            <a:off x="3388500" y="1917450"/>
            <a:ext cx="2367000" cy="130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t>    </a:t>
            </a:r>
            <a:r>
              <a:rPr b="1" lang="en"/>
              <a:t>NGROK</a:t>
            </a:r>
            <a:r>
              <a:rPr lang="en"/>
              <a:t>	</a:t>
            </a:r>
            <a:endParaRPr/>
          </a:p>
        </p:txBody>
      </p:sp>
      <p:sp>
        <p:nvSpPr>
          <p:cNvPr id="275" name="Google Shape;275;p42"/>
          <p:cNvSpPr/>
          <p:nvPr/>
        </p:nvSpPr>
        <p:spPr>
          <a:xfrm>
            <a:off x="6215100" y="1917450"/>
            <a:ext cx="2367000" cy="130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MESSAGING PLATFORM</a:t>
            </a:r>
            <a:endParaRPr b="1"/>
          </a:p>
        </p:txBody>
      </p:sp>
      <p:cxnSp>
        <p:nvCxnSpPr>
          <p:cNvPr id="276" name="Google Shape;276;p42"/>
          <p:cNvCxnSpPr>
            <a:stCxn id="273" idx="3"/>
            <a:endCxn id="274" idx="1"/>
          </p:cNvCxnSpPr>
          <p:nvPr/>
        </p:nvCxnSpPr>
        <p:spPr>
          <a:xfrm>
            <a:off x="2879150" y="2571750"/>
            <a:ext cx="509400" cy="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42"/>
          <p:cNvCxnSpPr>
            <a:stCxn id="274" idx="3"/>
            <a:endCxn id="275" idx="1"/>
          </p:cNvCxnSpPr>
          <p:nvPr/>
        </p:nvCxnSpPr>
        <p:spPr>
          <a:xfrm>
            <a:off x="5755500" y="2571750"/>
            <a:ext cx="459600" cy="0"/>
          </a:xfrm>
          <a:prstGeom prst="straightConnector1">
            <a:avLst/>
          </a:prstGeom>
          <a:noFill/>
          <a:ln cap="flat" cmpd="sng" w="9525">
            <a:solidFill>
              <a:schemeClr val="dk2"/>
            </a:solidFill>
            <a:prstDash val="solid"/>
            <a:round/>
            <a:headEnd len="med" w="med" type="none"/>
            <a:tailEnd len="med" w="med" type="none"/>
          </a:ln>
        </p:spPr>
      </p:cxnSp>
      <p:sp>
        <p:nvSpPr>
          <p:cNvPr id="278" name="Google Shape;278;p42"/>
          <p:cNvSpPr txBox="1"/>
          <p:nvPr/>
        </p:nvSpPr>
        <p:spPr>
          <a:xfrm>
            <a:off x="2093875" y="302525"/>
            <a:ext cx="45858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2400"/>
              <a:t>NGROK</a:t>
            </a:r>
            <a:endParaRPr b="1" sz="2400"/>
          </a:p>
        </p:txBody>
      </p:sp>
      <p:sp>
        <p:nvSpPr>
          <p:cNvPr id="279" name="Google Shape;279;p42"/>
          <p:cNvSpPr/>
          <p:nvPr/>
        </p:nvSpPr>
        <p:spPr>
          <a:xfrm>
            <a:off x="2699150" y="2492075"/>
            <a:ext cx="869400" cy="273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2"/>
          <p:cNvSpPr/>
          <p:nvPr/>
        </p:nvSpPr>
        <p:spPr>
          <a:xfrm>
            <a:off x="5550600" y="2435250"/>
            <a:ext cx="869400" cy="273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2"/>
          <p:cNvSpPr txBox="1"/>
          <p:nvPr/>
        </p:nvSpPr>
        <p:spPr>
          <a:xfrm>
            <a:off x="1126625" y="4034950"/>
            <a:ext cx="6793500" cy="569100"/>
          </a:xfrm>
          <a:prstGeom prst="rect">
            <a:avLst/>
          </a:prstGeom>
          <a:noFill/>
          <a:ln>
            <a:noFill/>
          </a:ln>
        </p:spPr>
        <p:txBody>
          <a:bodyPr anchorCtr="0" anchor="t" bIns="91425" lIns="91425" spcFirstLastPara="1" rIns="91425" wrap="square" tIns="91425">
            <a:noAutofit/>
          </a:bodyPr>
          <a:lstStyle/>
          <a:p>
            <a:pPr indent="457200" lvl="0" marL="914400" rtl="0" algn="l">
              <a:spcBef>
                <a:spcPts val="0"/>
              </a:spcBef>
              <a:spcAft>
                <a:spcPts val="0"/>
              </a:spcAft>
              <a:buNone/>
            </a:pPr>
            <a:r>
              <a:rPr b="1" lang="en"/>
              <a:t>ESTABLISHeS</a:t>
            </a:r>
            <a:r>
              <a:rPr b="1" lang="en"/>
              <a:t> A LINK BETWEEN LOCAL SERVER</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b="1" lang="en"/>
              <a:t> </a:t>
            </a:r>
            <a:r>
              <a:rPr b="1" lang="en"/>
              <a:t>INSPIRATIONAL SAMPLE</a:t>
            </a:r>
            <a:endParaRPr b="1"/>
          </a:p>
        </p:txBody>
      </p:sp>
      <p:sp>
        <p:nvSpPr>
          <p:cNvPr id="287" name="Google Shape;28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endParaRPr>
          </a:p>
          <a:p>
            <a:pPr indent="0" lvl="0" marL="0" rtl="0" algn="l">
              <a:spcBef>
                <a:spcPts val="1600"/>
              </a:spcBef>
              <a:spcAft>
                <a:spcPts val="0"/>
              </a:spcAft>
              <a:buNone/>
            </a:pPr>
            <a:r>
              <a:rPr b="1" lang="en">
                <a:solidFill>
                  <a:srgbClr val="000000"/>
                </a:solidFill>
              </a:rPr>
              <a:t>SARA : </a:t>
            </a:r>
            <a:r>
              <a:rPr lang="en">
                <a:solidFill>
                  <a:srgbClr val="000000"/>
                </a:solidFill>
              </a:rPr>
              <a:t>Chatbot available at rasa.com</a:t>
            </a:r>
            <a:endParaRPr>
              <a:solidFill>
                <a:srgbClr val="000000"/>
              </a:solidFill>
            </a:endParaRPr>
          </a:p>
          <a:p>
            <a:pPr indent="0" lvl="0" marL="0" rtl="0" algn="l">
              <a:spcBef>
                <a:spcPts val="1600"/>
              </a:spcBef>
              <a:spcAft>
                <a:spcPts val="0"/>
              </a:spcAft>
              <a:buNone/>
            </a:pPr>
            <a:r>
              <a:rPr lang="en">
                <a:solidFill>
                  <a:srgbClr val="000000"/>
                </a:solidFill>
              </a:rPr>
              <a:t>Link below : </a:t>
            </a:r>
            <a:r>
              <a:rPr lang="en" u="sng">
                <a:solidFill>
                  <a:schemeClr val="hlink"/>
                </a:solidFill>
                <a:hlinkClick r:id="rId3"/>
              </a:rPr>
              <a:t>https://rasa.com/docs/get_started_step1/</a:t>
            </a:r>
            <a:endParaRPr>
              <a:solidFill>
                <a:srgbClr val="000000"/>
              </a:solidFill>
            </a:endParaRPr>
          </a:p>
          <a:p>
            <a:pPr indent="0" lvl="0" marL="0" rtl="0" algn="l">
              <a:spcBef>
                <a:spcPts val="1600"/>
              </a:spcBef>
              <a:spcAft>
                <a:spcPts val="1600"/>
              </a:spcAft>
              <a:buNone/>
            </a:pPr>
            <a:r>
              <a:rPr lang="en">
                <a:solidFill>
                  <a:srgbClr val="000000"/>
                </a:solidFill>
              </a:rPr>
              <a:t>	</a:t>
            </a:r>
            <a:endParaRPr>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CODE </a:t>
            </a:r>
            <a:endParaRPr b="1"/>
          </a:p>
        </p:txBody>
      </p:sp>
      <p:sp>
        <p:nvSpPr>
          <p:cNvPr id="293" name="Google Shape;293;p44"/>
          <p:cNvSpPr txBox="1"/>
          <p:nvPr>
            <p:ph idx="1" type="body"/>
          </p:nvPr>
        </p:nvSpPr>
        <p:spPr>
          <a:xfrm>
            <a:off x="311700" y="1152475"/>
            <a:ext cx="8520600" cy="388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NLU MODEL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nlu_model.py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Data.json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Config.yml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RASA CORE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Stories.md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domain.yml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Train_init.py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train_online.py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Dialogue_management_model.py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Connectors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Custom connector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Default connector</a:t>
            </a:r>
            <a:endParaRPr>
              <a:solidFill>
                <a:srgbClr val="000000"/>
              </a:solidFill>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 	</a:t>
            </a:r>
            <a:endParaRPr/>
          </a:p>
        </p:txBody>
      </p:sp>
      <p:sp>
        <p:nvSpPr>
          <p:cNvPr id="299" name="Google Shape;29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Custom Actions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Endpoints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Action.py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STEPS TO DEPLOY RASA	CHATBOT		</a:t>
            </a:r>
            <a:endParaRPr b="1"/>
          </a:p>
        </p:txBody>
      </p:sp>
      <p:sp>
        <p:nvSpPr>
          <p:cNvPr id="305" name="Google Shape;305;p46"/>
          <p:cNvSpPr txBox="1"/>
          <p:nvPr>
            <p:ph idx="1" type="body"/>
          </p:nvPr>
        </p:nvSpPr>
        <p:spPr>
          <a:xfrm>
            <a:off x="311700" y="1152475"/>
            <a:ext cx="8520600" cy="3861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First start the custom action server :</a:t>
            </a:r>
            <a:endParaRPr sz="1400">
              <a:solidFill>
                <a:srgbClr val="000000"/>
              </a:solidFill>
            </a:endParaRPr>
          </a:p>
          <a:p>
            <a:pPr indent="0" lvl="0" marL="457200" rtl="0" algn="l">
              <a:spcBef>
                <a:spcPts val="1600"/>
              </a:spcBef>
              <a:spcAft>
                <a:spcPts val="0"/>
              </a:spcAft>
              <a:buNone/>
            </a:pPr>
            <a:r>
              <a:rPr b="1" lang="en" sz="1200">
                <a:solidFill>
                  <a:srgbClr val="000000"/>
                </a:solidFill>
              </a:rPr>
              <a:t>“python -m rasa_core_sdk.endpoint --actions actions”</a:t>
            </a:r>
            <a:endParaRPr b="1" sz="12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Second start the RASA stack :</a:t>
            </a:r>
            <a:endParaRPr sz="1400">
              <a:solidFill>
                <a:srgbClr val="000000"/>
              </a:solidFill>
            </a:endParaRPr>
          </a:p>
          <a:p>
            <a:pPr indent="0" lvl="0" marL="457200" rtl="0" algn="l">
              <a:spcBef>
                <a:spcPts val="1600"/>
              </a:spcBef>
              <a:spcAft>
                <a:spcPts val="0"/>
              </a:spcAft>
              <a:buNone/>
            </a:pPr>
            <a:r>
              <a:rPr b="1" lang="en" sz="1100">
                <a:solidFill>
                  <a:srgbClr val="000000"/>
                </a:solidFill>
              </a:rPr>
              <a:t>“</a:t>
            </a:r>
            <a:r>
              <a:rPr b="1" lang="en" sz="1200">
                <a:solidFill>
                  <a:srgbClr val="000000"/>
                </a:solidFill>
              </a:rPr>
              <a:t>python -m rasa_core.run --enable_api -d models/dialogue -u models/nlu/default/weathernlu --credentials credentials.yml --endpoint endpoints.yml”</a:t>
            </a:r>
            <a:endParaRPr b="1" sz="12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Third start the </a:t>
            </a:r>
            <a:r>
              <a:rPr b="1" lang="en" sz="1400">
                <a:solidFill>
                  <a:srgbClr val="000000"/>
                </a:solidFill>
              </a:rPr>
              <a:t>NGROK</a:t>
            </a:r>
            <a:endParaRPr b="1" sz="1400">
              <a:solidFill>
                <a:srgbClr val="000000"/>
              </a:solidFill>
            </a:endParaRPr>
          </a:p>
          <a:p>
            <a:pPr indent="0" lvl="0" marL="0" rtl="0" algn="l">
              <a:spcBef>
                <a:spcPts val="1600"/>
              </a:spcBef>
              <a:spcAft>
                <a:spcPts val="0"/>
              </a:spcAft>
              <a:buNone/>
            </a:pPr>
            <a:r>
              <a:rPr b="1" lang="en" sz="1200">
                <a:solidFill>
                  <a:srgbClr val="000000"/>
                </a:solidFill>
              </a:rPr>
              <a:t>	“ngrok http 5005”</a:t>
            </a:r>
            <a:endParaRPr b="1" sz="1200">
              <a:solidFill>
                <a:srgbClr val="000000"/>
              </a:solidFill>
            </a:endParaRPr>
          </a:p>
          <a:p>
            <a:pPr indent="-304800" lvl="0" marL="457200" rtl="0" algn="l">
              <a:spcBef>
                <a:spcPts val="1600"/>
              </a:spcBef>
              <a:spcAft>
                <a:spcPts val="0"/>
              </a:spcAft>
              <a:buClr>
                <a:srgbClr val="000000"/>
              </a:buClr>
              <a:buSzPts val="1200"/>
              <a:buChar char="●"/>
            </a:pPr>
            <a:r>
              <a:rPr lang="en" sz="1200">
                <a:solidFill>
                  <a:srgbClr val="000000"/>
                </a:solidFill>
              </a:rPr>
              <a:t>Copy the NGROK URL to the messaging platform (settings)</a:t>
            </a:r>
            <a:endParaRPr sz="1200">
              <a:solidFill>
                <a:srgbClr val="000000"/>
              </a:solidFill>
            </a:endParaRPr>
          </a:p>
          <a:p>
            <a:pPr indent="0" lvl="0" marL="0" rtl="0" algn="l">
              <a:spcBef>
                <a:spcPts val="1600"/>
              </a:spcBef>
              <a:spcAft>
                <a:spcPts val="1600"/>
              </a:spcAft>
              <a:buNone/>
            </a:pPr>
            <a:r>
              <a:t/>
            </a:r>
            <a:endParaRPr b="1" sz="1200">
              <a:solidFill>
                <a:srgbClr val="263238"/>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FUTURE IMPLEMENTATION	</a:t>
            </a:r>
            <a:endParaRPr b="1"/>
          </a:p>
        </p:txBody>
      </p:sp>
      <p:sp>
        <p:nvSpPr>
          <p:cNvPr id="311" name="Google Shape;31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BERT NER  -&gt; </a:t>
            </a:r>
            <a:r>
              <a:rPr lang="en">
                <a:solidFill>
                  <a:srgbClr val="000000"/>
                </a:solidFill>
              </a:rPr>
              <a:t>TRIAL</a:t>
            </a:r>
            <a:r>
              <a:rPr lang="en">
                <a:solidFill>
                  <a:srgbClr val="000000"/>
                </a:solidFill>
              </a:rPr>
              <a:t> &amp; ERROR METHOD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LOOKUP TABLE -&gt; TRIAL &amp; ERROR METHOD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EMBEDDED POLICY (REDP)</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FALLBACK POLICY</a:t>
            </a:r>
            <a:endParaRPr>
              <a:solidFill>
                <a:srgbClr val="000000"/>
              </a:solidFill>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REFERENCES</a:t>
            </a:r>
            <a:r>
              <a:rPr lang="en"/>
              <a:t>		</a:t>
            </a:r>
            <a:endParaRPr/>
          </a:p>
        </p:txBody>
      </p:sp>
      <p:sp>
        <p:nvSpPr>
          <p:cNvPr id="71" name="Google Shape;71;p16"/>
          <p:cNvSpPr txBox="1"/>
          <p:nvPr>
            <p:ph idx="1" type="body"/>
          </p:nvPr>
        </p:nvSpPr>
        <p:spPr>
          <a:xfrm>
            <a:off x="236075" y="1089450"/>
            <a:ext cx="8520600" cy="39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For SLACK </a:t>
            </a:r>
            <a:endParaRPr>
              <a:solidFill>
                <a:srgbClr val="000000"/>
              </a:solidFill>
            </a:endParaRPr>
          </a:p>
          <a:p>
            <a:pPr indent="-342900" lvl="0" marL="457200" rtl="0" algn="l">
              <a:spcBef>
                <a:spcPts val="1600"/>
              </a:spcBef>
              <a:spcAft>
                <a:spcPts val="0"/>
              </a:spcAft>
              <a:buSzPts val="1800"/>
              <a:buChar char="●"/>
            </a:pPr>
            <a:r>
              <a:rPr lang="en" u="sng">
                <a:solidFill>
                  <a:schemeClr val="hlink"/>
                </a:solidFill>
                <a:hlinkClick r:id="rId3"/>
              </a:rPr>
              <a:t>https://www.youtube.com/watch?v=xu6D_vLP5vY&amp;t=3938s</a:t>
            </a:r>
            <a:r>
              <a:rPr lang="en"/>
              <a:t> (RASA NLU v0.12.3, CORE v0.9.8)</a:t>
            </a:r>
            <a:endParaRPr/>
          </a:p>
          <a:p>
            <a:pPr indent="0" lvl="0" marL="0" rtl="0" algn="l">
              <a:spcBef>
                <a:spcPts val="1600"/>
              </a:spcBef>
              <a:spcAft>
                <a:spcPts val="0"/>
              </a:spcAft>
              <a:buNone/>
            </a:pPr>
            <a:r>
              <a:rPr lang="en">
                <a:solidFill>
                  <a:srgbClr val="000000"/>
                </a:solidFill>
              </a:rPr>
              <a:t>For GOOGLE-ASSISTANT</a:t>
            </a:r>
            <a:endParaRPr>
              <a:solidFill>
                <a:srgbClr val="000000"/>
              </a:solidFill>
            </a:endParaRPr>
          </a:p>
          <a:p>
            <a:pPr indent="-342900" lvl="0" marL="457200" rtl="0" algn="l">
              <a:spcBef>
                <a:spcPts val="1600"/>
              </a:spcBef>
              <a:spcAft>
                <a:spcPts val="0"/>
              </a:spcAft>
              <a:buSzPts val="1800"/>
              <a:buChar char="●"/>
            </a:pPr>
            <a:r>
              <a:rPr lang="en" u="sng">
                <a:solidFill>
                  <a:schemeClr val="hlink"/>
                </a:solidFill>
                <a:hlinkClick r:id="rId4"/>
              </a:rPr>
              <a:t>http://blog.rasa.com/going-beyond-hey-google-building-a-rasa-powered-google-assistant/</a:t>
            </a:r>
            <a:endParaRPr/>
          </a:p>
          <a:p>
            <a:pPr indent="0" lvl="0" marL="0" rtl="0" algn="l">
              <a:spcBef>
                <a:spcPts val="1600"/>
              </a:spcBef>
              <a:spcAft>
                <a:spcPts val="0"/>
              </a:spcAft>
              <a:buNone/>
            </a:pPr>
            <a:r>
              <a:rPr lang="en">
                <a:solidFill>
                  <a:srgbClr val="000000"/>
                </a:solidFill>
              </a:rPr>
              <a:t>Code reference :</a:t>
            </a:r>
            <a:endParaRPr>
              <a:solidFill>
                <a:srgbClr val="000000"/>
              </a:solidFill>
            </a:endParaRPr>
          </a:p>
          <a:p>
            <a:pPr indent="-342900" lvl="0" marL="457200" rtl="0" algn="l">
              <a:spcBef>
                <a:spcPts val="1600"/>
              </a:spcBef>
              <a:spcAft>
                <a:spcPts val="0"/>
              </a:spcAft>
              <a:buSzPts val="1800"/>
              <a:buChar char="●"/>
            </a:pPr>
            <a:r>
              <a:rPr lang="en" u="sng">
                <a:solidFill>
                  <a:schemeClr val="hlink"/>
                </a:solidFill>
                <a:hlinkClick r:id="rId5"/>
              </a:rPr>
              <a:t>https://github.com/JustinaPetr/Weatherbot_Tutori</a:t>
            </a:r>
            <a:r>
              <a:rPr lang="en" u="sng">
                <a:solidFill>
                  <a:schemeClr val="hlink"/>
                </a:solidFill>
                <a:hlinkClick r:id="rId6"/>
              </a:rPr>
              <a:t>al</a:t>
            </a:r>
            <a:endParaRPr/>
          </a:p>
          <a:p>
            <a:pPr indent="0" lvl="0" marL="9144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	</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https://towardsdatascience.com/a-chatbot-from-future-building-an-end-to-end-conversational-assistant-with-rasa-ai-51a1c93dabf2</a:t>
            </a:r>
            <a:endParaRPr/>
          </a:p>
          <a:p>
            <a:pPr indent="0" lvl="0" marL="457200" rtl="0" algn="l">
              <a:spcBef>
                <a:spcPts val="16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TECH STACK </a:t>
            </a:r>
            <a:endParaRPr b="1"/>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RASA STACK</a:t>
            </a:r>
            <a:endParaRPr>
              <a:solidFill>
                <a:srgbClr val="000000"/>
              </a:solidFill>
            </a:endParaRPr>
          </a:p>
          <a:p>
            <a:pPr indent="-342900" lvl="0" marL="914400" rtl="0" algn="l">
              <a:spcBef>
                <a:spcPts val="0"/>
              </a:spcBef>
              <a:spcAft>
                <a:spcPts val="0"/>
              </a:spcAft>
              <a:buClr>
                <a:srgbClr val="000000"/>
              </a:buClr>
              <a:buSzPts val="1800"/>
              <a:buChar char="●"/>
            </a:pPr>
            <a:r>
              <a:rPr lang="en">
                <a:solidFill>
                  <a:srgbClr val="000000"/>
                </a:solidFill>
              </a:rPr>
              <a:t>RASA NLU (v0.13.8)</a:t>
            </a:r>
            <a:endParaRPr>
              <a:solidFill>
                <a:srgbClr val="000000"/>
              </a:solidFill>
            </a:endParaRPr>
          </a:p>
          <a:p>
            <a:pPr indent="-342900" lvl="0" marL="914400" rtl="0" algn="l">
              <a:spcBef>
                <a:spcPts val="0"/>
              </a:spcBef>
              <a:spcAft>
                <a:spcPts val="0"/>
              </a:spcAft>
              <a:buClr>
                <a:srgbClr val="000000"/>
              </a:buClr>
              <a:buSzPts val="1800"/>
              <a:buChar char="●"/>
            </a:pPr>
            <a:r>
              <a:rPr lang="en">
                <a:solidFill>
                  <a:srgbClr val="000000"/>
                </a:solidFill>
              </a:rPr>
              <a:t>RASA CORE (v0.12.3)</a:t>
            </a:r>
            <a:endParaRPr>
              <a:solidFill>
                <a:srgbClr val="000000"/>
              </a:solidFill>
            </a:endParaRPr>
          </a:p>
          <a:p>
            <a:pPr indent="0" lvl="0" marL="0" rtl="0" algn="l">
              <a:spcBef>
                <a:spcPts val="1600"/>
              </a:spcBef>
              <a:spcAft>
                <a:spcPts val="0"/>
              </a:spcAft>
              <a:buNone/>
            </a:pPr>
            <a:r>
              <a:rPr lang="en">
                <a:solidFill>
                  <a:srgbClr val="000000"/>
                </a:solidFill>
              </a:rPr>
              <a:t>2. MESSAGING PLATFORM</a:t>
            </a:r>
            <a:endParaRPr>
              <a:solidFill>
                <a:srgbClr val="000000"/>
              </a:solidFill>
            </a:endParaRPr>
          </a:p>
          <a:p>
            <a:pPr indent="-342900" lvl="0" marL="914400" rtl="0" algn="l">
              <a:spcBef>
                <a:spcPts val="1600"/>
              </a:spcBef>
              <a:spcAft>
                <a:spcPts val="0"/>
              </a:spcAft>
              <a:buClr>
                <a:srgbClr val="000000"/>
              </a:buClr>
              <a:buSzPts val="1800"/>
              <a:buChar char="●"/>
            </a:pPr>
            <a:r>
              <a:rPr lang="en">
                <a:solidFill>
                  <a:srgbClr val="000000"/>
                </a:solidFill>
              </a:rPr>
              <a:t>SLACK</a:t>
            </a:r>
            <a:endParaRPr>
              <a:solidFill>
                <a:srgbClr val="000000"/>
              </a:solidFill>
            </a:endParaRPr>
          </a:p>
          <a:p>
            <a:pPr indent="-342900" lvl="0" marL="914400" rtl="0" algn="l">
              <a:spcBef>
                <a:spcPts val="0"/>
              </a:spcBef>
              <a:spcAft>
                <a:spcPts val="0"/>
              </a:spcAft>
              <a:buClr>
                <a:srgbClr val="000000"/>
              </a:buClr>
              <a:buSzPts val="1800"/>
              <a:buChar char="●"/>
            </a:pPr>
            <a:r>
              <a:rPr lang="en">
                <a:solidFill>
                  <a:srgbClr val="000000"/>
                </a:solidFill>
              </a:rPr>
              <a:t>GOOGLE ASSISTANT</a:t>
            </a:r>
            <a:endParaRPr>
              <a:solidFill>
                <a:srgbClr val="000000"/>
              </a:solidFill>
            </a:endParaRPr>
          </a:p>
          <a:p>
            <a:pPr indent="0" lvl="0" marL="0" rtl="0" algn="l">
              <a:spcBef>
                <a:spcPts val="1600"/>
              </a:spcBef>
              <a:spcAft>
                <a:spcPts val="1600"/>
              </a:spcAft>
              <a:buNone/>
            </a:pPr>
            <a:r>
              <a:rPr lang="en">
                <a:solidFill>
                  <a:srgbClr val="000000"/>
                </a:solidFill>
              </a:rPr>
              <a:t>3. NGROK  - Tunnels to localhost webhook</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336425"/>
            <a:ext cx="8520600" cy="4675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
              <a:t>				</a:t>
            </a:r>
            <a:r>
              <a:rPr b="1" lang="en" sz="2200">
                <a:solidFill>
                  <a:srgbClr val="000000"/>
                </a:solidFill>
              </a:rPr>
              <a:t>ARCHITECTURE</a:t>
            </a:r>
            <a:endParaRPr b="1" sz="2200">
              <a:solidFill>
                <a:srgbClr val="000000"/>
              </a:solidFill>
            </a:endParaRPr>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pic>
        <p:nvPicPr>
          <p:cNvPr id="89" name="Google Shape;89;p19"/>
          <p:cNvPicPr preferRelativeResize="0"/>
          <p:nvPr/>
        </p:nvPicPr>
        <p:blipFill>
          <a:blip r:embed="rId3">
            <a:alphaModFix/>
          </a:blip>
          <a:stretch>
            <a:fillRect/>
          </a:stretch>
        </p:blipFill>
        <p:spPr>
          <a:xfrm>
            <a:off x="0" y="850775"/>
            <a:ext cx="9144001" cy="3838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MESSAGING PLATFORMS</a:t>
            </a:r>
            <a:r>
              <a:rPr lang="en"/>
              <a:t>	</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FACEBOOK</a:t>
            </a:r>
            <a:endParaRPr/>
          </a:p>
          <a:p>
            <a:pPr indent="-342900" lvl="0" marL="457200" rtl="0" algn="l">
              <a:spcBef>
                <a:spcPts val="0"/>
              </a:spcBef>
              <a:spcAft>
                <a:spcPts val="0"/>
              </a:spcAft>
              <a:buSzPts val="1800"/>
              <a:buChar char="●"/>
            </a:pPr>
            <a:r>
              <a:rPr lang="en"/>
              <a:t>SLACK</a:t>
            </a:r>
            <a:endParaRPr/>
          </a:p>
          <a:p>
            <a:pPr indent="-342900" lvl="0" marL="457200" rtl="0" algn="l">
              <a:spcBef>
                <a:spcPts val="0"/>
              </a:spcBef>
              <a:spcAft>
                <a:spcPts val="0"/>
              </a:spcAft>
              <a:buSzPts val="1800"/>
              <a:buChar char="●"/>
            </a:pPr>
            <a:r>
              <a:rPr lang="en"/>
              <a:t>TELEGRAM</a:t>
            </a:r>
            <a:endParaRPr/>
          </a:p>
          <a:p>
            <a:pPr indent="-342900" lvl="0" marL="457200" rtl="0" algn="l">
              <a:spcBef>
                <a:spcPts val="0"/>
              </a:spcBef>
              <a:spcAft>
                <a:spcPts val="0"/>
              </a:spcAft>
              <a:buSzPts val="1800"/>
              <a:buChar char="●"/>
            </a:pPr>
            <a:r>
              <a:rPr lang="en"/>
              <a:t>CISCO WEBEX TEAMS</a:t>
            </a:r>
            <a:endParaRPr/>
          </a:p>
          <a:p>
            <a:pPr indent="-342900" lvl="0" marL="457200" rtl="0" algn="l">
              <a:spcBef>
                <a:spcPts val="0"/>
              </a:spcBef>
              <a:spcAft>
                <a:spcPts val="0"/>
              </a:spcAft>
              <a:buSzPts val="1800"/>
              <a:buChar char="●"/>
            </a:pPr>
            <a:r>
              <a:rPr lang="en"/>
              <a:t>MATTERMOST</a:t>
            </a:r>
            <a:endParaRPr/>
          </a:p>
          <a:p>
            <a:pPr indent="-342900" lvl="0" marL="457200" rtl="0" algn="l">
              <a:spcBef>
                <a:spcPts val="0"/>
              </a:spcBef>
              <a:spcAft>
                <a:spcPts val="0"/>
              </a:spcAft>
              <a:buSzPts val="1800"/>
              <a:buChar char="●"/>
            </a:pPr>
            <a:r>
              <a:rPr lang="en"/>
              <a:t>MICROSOFT BOT FRAMEWORK</a:t>
            </a:r>
            <a:endParaRPr/>
          </a:p>
          <a:p>
            <a:pPr indent="-342900" lvl="0" marL="457200" rtl="0" algn="l">
              <a:spcBef>
                <a:spcPts val="0"/>
              </a:spcBef>
              <a:spcAft>
                <a:spcPts val="0"/>
              </a:spcAft>
              <a:buSzPts val="1800"/>
              <a:buChar char="●"/>
            </a:pPr>
            <a:r>
              <a:rPr lang="en"/>
              <a:t>TWILIO</a:t>
            </a:r>
            <a:endParaRPr/>
          </a:p>
          <a:p>
            <a:pPr indent="0" lvl="0" marL="0" rtl="0" algn="l">
              <a:spcBef>
                <a:spcPts val="1600"/>
              </a:spcBef>
              <a:spcAft>
                <a:spcPts val="1600"/>
              </a:spcAft>
              <a:buNone/>
            </a:pPr>
            <a:r>
              <a:rPr lang="en"/>
              <a:t>CUSTOM - Apart from these we can code for custom connectors in any language.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CONNECTOR MODULES</a:t>
            </a:r>
            <a:endParaRPr b="1"/>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CONNECTOR module is a connector between rasa stack and Messaging Platforms</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