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0" r:id="rId7"/>
    <p:sldId id="258"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p:scale>
          <a:sx n="93" d="100"/>
          <a:sy n="93" d="100"/>
        </p:scale>
        <p:origin x="26"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F2212D-B81B-40E1-AC03-827F5B5730F0}"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47676F4-DC03-423F-8B81-1EC3BBF0FB26}">
      <dgm:prSet/>
      <dgm:spPr/>
      <dgm:t>
        <a:bodyPr/>
        <a:lstStyle/>
        <a:p>
          <a:r>
            <a:rPr lang="en-US"/>
            <a:t>It created and added a vertex to the graph with label, to make sure no two vertices have the same label.</a:t>
          </a:r>
        </a:p>
      </dgm:t>
    </dgm:pt>
    <dgm:pt modelId="{8FF2440B-D9F2-42CA-A5EE-098EAB0EA6B7}" type="parTrans" cxnId="{E3E634CB-C7A1-41E6-9442-AABD415B87B9}">
      <dgm:prSet/>
      <dgm:spPr/>
      <dgm:t>
        <a:bodyPr/>
        <a:lstStyle/>
        <a:p>
          <a:endParaRPr lang="en-US"/>
        </a:p>
      </dgm:t>
    </dgm:pt>
    <dgm:pt modelId="{F9A7768F-80CB-487A-ACF8-3CBE306417C9}" type="sibTrans" cxnId="{E3E634CB-C7A1-41E6-9442-AABD415B87B9}">
      <dgm:prSet/>
      <dgm:spPr/>
      <dgm:t>
        <a:bodyPr/>
        <a:lstStyle/>
        <a:p>
          <a:endParaRPr lang="en-US"/>
        </a:p>
      </dgm:t>
    </dgm:pt>
    <dgm:pt modelId="{F7CF5F28-0CBD-442A-897A-64BC5B5C9AA6}">
      <dgm:prSet/>
      <dgm:spPr/>
      <dgm:t>
        <a:bodyPr/>
        <a:lstStyle/>
        <a:p>
          <a:r>
            <a:rPr lang="en-US"/>
            <a:t>It removes the vertex with label from the graph.</a:t>
          </a:r>
        </a:p>
      </dgm:t>
    </dgm:pt>
    <dgm:pt modelId="{B127C4CC-DE21-4761-A837-22BA783BEBEB}" type="parTrans" cxnId="{3A127A65-88AF-468D-9C27-2EB2B8749514}">
      <dgm:prSet/>
      <dgm:spPr/>
      <dgm:t>
        <a:bodyPr/>
        <a:lstStyle/>
        <a:p>
          <a:endParaRPr lang="en-US"/>
        </a:p>
      </dgm:t>
    </dgm:pt>
    <dgm:pt modelId="{EA8AA0E2-E446-4904-88E0-E0B80AACF2E4}" type="sibTrans" cxnId="{3A127A65-88AF-468D-9C27-2EB2B8749514}">
      <dgm:prSet/>
      <dgm:spPr/>
      <dgm:t>
        <a:bodyPr/>
        <a:lstStyle/>
        <a:p>
          <a:endParaRPr lang="en-US"/>
        </a:p>
      </dgm:t>
    </dgm:pt>
    <dgm:pt modelId="{698BC005-FB95-4535-8545-EAEED9C59A28}">
      <dgm:prSet/>
      <dgm:spPr/>
      <dgm:t>
        <a:bodyPr/>
        <a:lstStyle/>
        <a:p>
          <a:r>
            <a:rPr lang="en-US"/>
            <a:t>It adds an edge of value weight to the graph between the vertex with label1 and the vertex with label2.</a:t>
          </a:r>
        </a:p>
      </dgm:t>
    </dgm:pt>
    <dgm:pt modelId="{FA65DE72-6A46-42C9-BD4B-F2346E18E153}" type="parTrans" cxnId="{2F536060-78B9-4BA2-822D-37D5B1BF78B6}">
      <dgm:prSet/>
      <dgm:spPr/>
      <dgm:t>
        <a:bodyPr/>
        <a:lstStyle/>
        <a:p>
          <a:endParaRPr lang="en-US"/>
        </a:p>
      </dgm:t>
    </dgm:pt>
    <dgm:pt modelId="{A0421C7D-E40E-4B85-8BB1-406F6BBBA5B1}" type="sibTrans" cxnId="{2F536060-78B9-4BA2-822D-37D5B1BF78B6}">
      <dgm:prSet/>
      <dgm:spPr/>
      <dgm:t>
        <a:bodyPr/>
        <a:lstStyle/>
        <a:p>
          <a:endParaRPr lang="en-US"/>
        </a:p>
      </dgm:t>
    </dgm:pt>
    <dgm:pt modelId="{1A415AE4-5E47-41DD-888C-A05B201F0A04}">
      <dgm:prSet/>
      <dgm:spPr/>
      <dgm:t>
        <a:bodyPr/>
        <a:lstStyle/>
        <a:p>
          <a:r>
            <a:rPr lang="en-US"/>
            <a:t>It removes the edge from the graph between the vertex with label1 and the vertex with label2.</a:t>
          </a:r>
        </a:p>
      </dgm:t>
    </dgm:pt>
    <dgm:pt modelId="{6C6DC540-7ED3-42DD-B93E-441AC32F20D0}" type="parTrans" cxnId="{60E17BD9-E9B3-4ED4-9527-AA3A37AFEEB6}">
      <dgm:prSet/>
      <dgm:spPr/>
      <dgm:t>
        <a:bodyPr/>
        <a:lstStyle/>
        <a:p>
          <a:endParaRPr lang="en-US"/>
        </a:p>
      </dgm:t>
    </dgm:pt>
    <dgm:pt modelId="{B7395C25-F1F2-4562-928E-90821D40C354}" type="sibTrans" cxnId="{60E17BD9-E9B3-4ED4-9527-AA3A37AFEEB6}">
      <dgm:prSet/>
      <dgm:spPr/>
      <dgm:t>
        <a:bodyPr/>
        <a:lstStyle/>
        <a:p>
          <a:endParaRPr lang="en-US"/>
        </a:p>
      </dgm:t>
    </dgm:pt>
    <dgm:pt modelId="{179FD963-D982-4CCF-B1E9-979B449CFA01}">
      <dgm:prSet/>
      <dgm:spPr/>
      <dgm:t>
        <a:bodyPr/>
        <a:lstStyle/>
        <a:p>
          <a:r>
            <a:rPr lang="en-US" dirty="0"/>
            <a:t>It calculates the shortest path between the vertex with start Label and the vertex with end Label using Dijkstra's Algorithm. </a:t>
          </a:r>
        </a:p>
      </dgm:t>
    </dgm:pt>
    <dgm:pt modelId="{75B87E4D-6EF2-423F-9C43-BC2FD11717F3}" type="parTrans" cxnId="{8C37C576-5CE4-49E5-ADD9-0DF4A42D98DA}">
      <dgm:prSet/>
      <dgm:spPr/>
      <dgm:t>
        <a:bodyPr/>
        <a:lstStyle/>
        <a:p>
          <a:endParaRPr lang="en-US"/>
        </a:p>
      </dgm:t>
    </dgm:pt>
    <dgm:pt modelId="{D9F58A55-46EA-4AD7-B2E6-25A63FE336BB}" type="sibTrans" cxnId="{8C37C576-5CE4-49E5-ADD9-0DF4A42D98DA}">
      <dgm:prSet/>
      <dgm:spPr/>
      <dgm:t>
        <a:bodyPr/>
        <a:lstStyle/>
        <a:p>
          <a:endParaRPr lang="en-US"/>
        </a:p>
      </dgm:t>
    </dgm:pt>
    <dgm:pt modelId="{ACB47337-4110-4C49-8E49-4B321FDA8156}" type="pres">
      <dgm:prSet presAssocID="{D9F2212D-B81B-40E1-AC03-827F5B5730F0}" presName="vert0" presStyleCnt="0">
        <dgm:presLayoutVars>
          <dgm:dir/>
          <dgm:animOne val="branch"/>
          <dgm:animLvl val="lvl"/>
        </dgm:presLayoutVars>
      </dgm:prSet>
      <dgm:spPr/>
    </dgm:pt>
    <dgm:pt modelId="{A629641E-AF56-48D3-96B4-5388FEC82501}" type="pres">
      <dgm:prSet presAssocID="{447676F4-DC03-423F-8B81-1EC3BBF0FB26}" presName="thickLine" presStyleLbl="alignNode1" presStyleIdx="0" presStyleCnt="5"/>
      <dgm:spPr/>
    </dgm:pt>
    <dgm:pt modelId="{B2944F2C-BB2F-4B7A-8645-3940D330F4A6}" type="pres">
      <dgm:prSet presAssocID="{447676F4-DC03-423F-8B81-1EC3BBF0FB26}" presName="horz1" presStyleCnt="0"/>
      <dgm:spPr/>
    </dgm:pt>
    <dgm:pt modelId="{6D31D731-94B0-47EC-8BE5-6B2F55B19168}" type="pres">
      <dgm:prSet presAssocID="{447676F4-DC03-423F-8B81-1EC3BBF0FB26}" presName="tx1" presStyleLbl="revTx" presStyleIdx="0" presStyleCnt="5"/>
      <dgm:spPr/>
    </dgm:pt>
    <dgm:pt modelId="{A2E0D51C-2827-4B53-BAAB-01DBF442AB48}" type="pres">
      <dgm:prSet presAssocID="{447676F4-DC03-423F-8B81-1EC3BBF0FB26}" presName="vert1" presStyleCnt="0"/>
      <dgm:spPr/>
    </dgm:pt>
    <dgm:pt modelId="{D34CAC79-3D17-4620-A72A-393B2C38FFA5}" type="pres">
      <dgm:prSet presAssocID="{F7CF5F28-0CBD-442A-897A-64BC5B5C9AA6}" presName="thickLine" presStyleLbl="alignNode1" presStyleIdx="1" presStyleCnt="5"/>
      <dgm:spPr/>
    </dgm:pt>
    <dgm:pt modelId="{5AA3F8EB-608E-4749-A07A-576F3C275AEC}" type="pres">
      <dgm:prSet presAssocID="{F7CF5F28-0CBD-442A-897A-64BC5B5C9AA6}" presName="horz1" presStyleCnt="0"/>
      <dgm:spPr/>
    </dgm:pt>
    <dgm:pt modelId="{A4ED5CDE-B7A4-4E44-B789-F7E8F3CB06B7}" type="pres">
      <dgm:prSet presAssocID="{F7CF5F28-0CBD-442A-897A-64BC5B5C9AA6}" presName="tx1" presStyleLbl="revTx" presStyleIdx="1" presStyleCnt="5"/>
      <dgm:spPr/>
    </dgm:pt>
    <dgm:pt modelId="{B1D4043B-2D08-4C1A-8C9E-782EC9412B59}" type="pres">
      <dgm:prSet presAssocID="{F7CF5F28-0CBD-442A-897A-64BC5B5C9AA6}" presName="vert1" presStyleCnt="0"/>
      <dgm:spPr/>
    </dgm:pt>
    <dgm:pt modelId="{0F7FD71E-DEA9-4053-9A50-DBD969A49D48}" type="pres">
      <dgm:prSet presAssocID="{698BC005-FB95-4535-8545-EAEED9C59A28}" presName="thickLine" presStyleLbl="alignNode1" presStyleIdx="2" presStyleCnt="5"/>
      <dgm:spPr/>
    </dgm:pt>
    <dgm:pt modelId="{1904F5D0-4E83-430E-8AAE-B0B6DA759A67}" type="pres">
      <dgm:prSet presAssocID="{698BC005-FB95-4535-8545-EAEED9C59A28}" presName="horz1" presStyleCnt="0"/>
      <dgm:spPr/>
    </dgm:pt>
    <dgm:pt modelId="{34DDBE61-B012-4BD4-8DD2-6F181D6BDCB2}" type="pres">
      <dgm:prSet presAssocID="{698BC005-FB95-4535-8545-EAEED9C59A28}" presName="tx1" presStyleLbl="revTx" presStyleIdx="2" presStyleCnt="5"/>
      <dgm:spPr/>
    </dgm:pt>
    <dgm:pt modelId="{0F96D5D3-D76D-4332-8F20-EDDAB08F1C06}" type="pres">
      <dgm:prSet presAssocID="{698BC005-FB95-4535-8545-EAEED9C59A28}" presName="vert1" presStyleCnt="0"/>
      <dgm:spPr/>
    </dgm:pt>
    <dgm:pt modelId="{9957B347-EA3F-4062-9CB9-1E3FD3120DBC}" type="pres">
      <dgm:prSet presAssocID="{1A415AE4-5E47-41DD-888C-A05B201F0A04}" presName="thickLine" presStyleLbl="alignNode1" presStyleIdx="3" presStyleCnt="5"/>
      <dgm:spPr/>
    </dgm:pt>
    <dgm:pt modelId="{CB883089-E950-438E-97DC-D3EE5611F81C}" type="pres">
      <dgm:prSet presAssocID="{1A415AE4-5E47-41DD-888C-A05B201F0A04}" presName="horz1" presStyleCnt="0"/>
      <dgm:spPr/>
    </dgm:pt>
    <dgm:pt modelId="{38A74840-DE3C-46E6-99F7-B4058B8A5E64}" type="pres">
      <dgm:prSet presAssocID="{1A415AE4-5E47-41DD-888C-A05B201F0A04}" presName="tx1" presStyleLbl="revTx" presStyleIdx="3" presStyleCnt="5"/>
      <dgm:spPr/>
    </dgm:pt>
    <dgm:pt modelId="{D4E06E15-86B2-44CA-A52F-584B522897ED}" type="pres">
      <dgm:prSet presAssocID="{1A415AE4-5E47-41DD-888C-A05B201F0A04}" presName="vert1" presStyleCnt="0"/>
      <dgm:spPr/>
    </dgm:pt>
    <dgm:pt modelId="{8081D514-9172-4802-AD0B-DC4A4272CE18}" type="pres">
      <dgm:prSet presAssocID="{179FD963-D982-4CCF-B1E9-979B449CFA01}" presName="thickLine" presStyleLbl="alignNode1" presStyleIdx="4" presStyleCnt="5"/>
      <dgm:spPr/>
    </dgm:pt>
    <dgm:pt modelId="{48E7FFA1-940A-48A2-AADC-D2CB29BBF3D8}" type="pres">
      <dgm:prSet presAssocID="{179FD963-D982-4CCF-B1E9-979B449CFA01}" presName="horz1" presStyleCnt="0"/>
      <dgm:spPr/>
    </dgm:pt>
    <dgm:pt modelId="{B0C89618-E437-4A7E-AF77-964ABDB4D2B8}" type="pres">
      <dgm:prSet presAssocID="{179FD963-D982-4CCF-B1E9-979B449CFA01}" presName="tx1" presStyleLbl="revTx" presStyleIdx="4" presStyleCnt="5"/>
      <dgm:spPr/>
    </dgm:pt>
    <dgm:pt modelId="{40CD12DF-C2BA-4F6B-B3F8-9DD2ECE914D3}" type="pres">
      <dgm:prSet presAssocID="{179FD963-D982-4CCF-B1E9-979B449CFA01}" presName="vert1" presStyleCnt="0"/>
      <dgm:spPr/>
    </dgm:pt>
  </dgm:ptLst>
  <dgm:cxnLst>
    <dgm:cxn modelId="{A5B0442B-3484-4BAA-95F1-3D453F001EA0}" type="presOf" srcId="{179FD963-D982-4CCF-B1E9-979B449CFA01}" destId="{B0C89618-E437-4A7E-AF77-964ABDB4D2B8}" srcOrd="0" destOrd="0" presId="urn:microsoft.com/office/officeart/2008/layout/LinedList"/>
    <dgm:cxn modelId="{BEABDD34-A510-4FD2-9969-515A97696D5B}" type="presOf" srcId="{D9F2212D-B81B-40E1-AC03-827F5B5730F0}" destId="{ACB47337-4110-4C49-8E49-4B321FDA8156}" srcOrd="0" destOrd="0" presId="urn:microsoft.com/office/officeart/2008/layout/LinedList"/>
    <dgm:cxn modelId="{2F536060-78B9-4BA2-822D-37D5B1BF78B6}" srcId="{D9F2212D-B81B-40E1-AC03-827F5B5730F0}" destId="{698BC005-FB95-4535-8545-EAEED9C59A28}" srcOrd="2" destOrd="0" parTransId="{FA65DE72-6A46-42C9-BD4B-F2346E18E153}" sibTransId="{A0421C7D-E40E-4B85-8BB1-406F6BBBA5B1}"/>
    <dgm:cxn modelId="{3A127A65-88AF-468D-9C27-2EB2B8749514}" srcId="{D9F2212D-B81B-40E1-AC03-827F5B5730F0}" destId="{F7CF5F28-0CBD-442A-897A-64BC5B5C9AA6}" srcOrd="1" destOrd="0" parTransId="{B127C4CC-DE21-4761-A837-22BA783BEBEB}" sibTransId="{EA8AA0E2-E446-4904-88E0-E0B80AACF2E4}"/>
    <dgm:cxn modelId="{DDAC074B-8B43-43F7-9219-50D9168D8ECD}" type="presOf" srcId="{447676F4-DC03-423F-8B81-1EC3BBF0FB26}" destId="{6D31D731-94B0-47EC-8BE5-6B2F55B19168}" srcOrd="0" destOrd="0" presId="urn:microsoft.com/office/officeart/2008/layout/LinedList"/>
    <dgm:cxn modelId="{8C37C576-5CE4-49E5-ADD9-0DF4A42D98DA}" srcId="{D9F2212D-B81B-40E1-AC03-827F5B5730F0}" destId="{179FD963-D982-4CCF-B1E9-979B449CFA01}" srcOrd="4" destOrd="0" parTransId="{75B87E4D-6EF2-423F-9C43-BC2FD11717F3}" sibTransId="{D9F58A55-46EA-4AD7-B2E6-25A63FE336BB}"/>
    <dgm:cxn modelId="{E3E634CB-C7A1-41E6-9442-AABD415B87B9}" srcId="{D9F2212D-B81B-40E1-AC03-827F5B5730F0}" destId="{447676F4-DC03-423F-8B81-1EC3BBF0FB26}" srcOrd="0" destOrd="0" parTransId="{8FF2440B-D9F2-42CA-A5EE-098EAB0EA6B7}" sibTransId="{F9A7768F-80CB-487A-ACF8-3CBE306417C9}"/>
    <dgm:cxn modelId="{7A8880D3-DCB5-4C37-99D4-1FCA2E0D09E9}" type="presOf" srcId="{1A415AE4-5E47-41DD-888C-A05B201F0A04}" destId="{38A74840-DE3C-46E6-99F7-B4058B8A5E64}" srcOrd="0" destOrd="0" presId="urn:microsoft.com/office/officeart/2008/layout/LinedList"/>
    <dgm:cxn modelId="{60E17BD9-E9B3-4ED4-9527-AA3A37AFEEB6}" srcId="{D9F2212D-B81B-40E1-AC03-827F5B5730F0}" destId="{1A415AE4-5E47-41DD-888C-A05B201F0A04}" srcOrd="3" destOrd="0" parTransId="{6C6DC540-7ED3-42DD-B93E-441AC32F20D0}" sibTransId="{B7395C25-F1F2-4562-928E-90821D40C354}"/>
    <dgm:cxn modelId="{479664DC-F473-4851-ACD7-CFEB778E40F7}" type="presOf" srcId="{698BC005-FB95-4535-8545-EAEED9C59A28}" destId="{34DDBE61-B012-4BD4-8DD2-6F181D6BDCB2}" srcOrd="0" destOrd="0" presId="urn:microsoft.com/office/officeart/2008/layout/LinedList"/>
    <dgm:cxn modelId="{0EA615F9-65E9-406F-B2D1-6436E93FB21E}" type="presOf" srcId="{F7CF5F28-0CBD-442A-897A-64BC5B5C9AA6}" destId="{A4ED5CDE-B7A4-4E44-B789-F7E8F3CB06B7}" srcOrd="0" destOrd="0" presId="urn:microsoft.com/office/officeart/2008/layout/LinedList"/>
    <dgm:cxn modelId="{386178DA-82CB-42A7-A354-20EEF492726D}" type="presParOf" srcId="{ACB47337-4110-4C49-8E49-4B321FDA8156}" destId="{A629641E-AF56-48D3-96B4-5388FEC82501}" srcOrd="0" destOrd="0" presId="urn:microsoft.com/office/officeart/2008/layout/LinedList"/>
    <dgm:cxn modelId="{E821AA5A-477D-4D11-9D14-78C5D73E289E}" type="presParOf" srcId="{ACB47337-4110-4C49-8E49-4B321FDA8156}" destId="{B2944F2C-BB2F-4B7A-8645-3940D330F4A6}" srcOrd="1" destOrd="0" presId="urn:microsoft.com/office/officeart/2008/layout/LinedList"/>
    <dgm:cxn modelId="{18ABFFE3-66F7-4D41-8612-724BB6FE0BC9}" type="presParOf" srcId="{B2944F2C-BB2F-4B7A-8645-3940D330F4A6}" destId="{6D31D731-94B0-47EC-8BE5-6B2F55B19168}" srcOrd="0" destOrd="0" presId="urn:microsoft.com/office/officeart/2008/layout/LinedList"/>
    <dgm:cxn modelId="{F8D100BE-1A9A-479C-9210-AD97969E1ECC}" type="presParOf" srcId="{B2944F2C-BB2F-4B7A-8645-3940D330F4A6}" destId="{A2E0D51C-2827-4B53-BAAB-01DBF442AB48}" srcOrd="1" destOrd="0" presId="urn:microsoft.com/office/officeart/2008/layout/LinedList"/>
    <dgm:cxn modelId="{1C3C8A99-6F68-4F4D-9C61-8E766D89ECB4}" type="presParOf" srcId="{ACB47337-4110-4C49-8E49-4B321FDA8156}" destId="{D34CAC79-3D17-4620-A72A-393B2C38FFA5}" srcOrd="2" destOrd="0" presId="urn:microsoft.com/office/officeart/2008/layout/LinedList"/>
    <dgm:cxn modelId="{7D4FA34C-E510-4901-B2E4-EB7269C2F4D2}" type="presParOf" srcId="{ACB47337-4110-4C49-8E49-4B321FDA8156}" destId="{5AA3F8EB-608E-4749-A07A-576F3C275AEC}" srcOrd="3" destOrd="0" presId="urn:microsoft.com/office/officeart/2008/layout/LinedList"/>
    <dgm:cxn modelId="{92DBBD46-E5B5-40D2-B4FE-8A1E81AD8BA5}" type="presParOf" srcId="{5AA3F8EB-608E-4749-A07A-576F3C275AEC}" destId="{A4ED5CDE-B7A4-4E44-B789-F7E8F3CB06B7}" srcOrd="0" destOrd="0" presId="urn:microsoft.com/office/officeart/2008/layout/LinedList"/>
    <dgm:cxn modelId="{65BA7DFB-F8CD-4C00-9B87-C938E3EE7254}" type="presParOf" srcId="{5AA3F8EB-608E-4749-A07A-576F3C275AEC}" destId="{B1D4043B-2D08-4C1A-8C9E-782EC9412B59}" srcOrd="1" destOrd="0" presId="urn:microsoft.com/office/officeart/2008/layout/LinedList"/>
    <dgm:cxn modelId="{9F93033C-57E0-4191-8E1F-2F24D71FBD66}" type="presParOf" srcId="{ACB47337-4110-4C49-8E49-4B321FDA8156}" destId="{0F7FD71E-DEA9-4053-9A50-DBD969A49D48}" srcOrd="4" destOrd="0" presId="urn:microsoft.com/office/officeart/2008/layout/LinedList"/>
    <dgm:cxn modelId="{E470A290-E2DE-4585-B9D8-4669EE6C25D2}" type="presParOf" srcId="{ACB47337-4110-4C49-8E49-4B321FDA8156}" destId="{1904F5D0-4E83-430E-8AAE-B0B6DA759A67}" srcOrd="5" destOrd="0" presId="urn:microsoft.com/office/officeart/2008/layout/LinedList"/>
    <dgm:cxn modelId="{FE2D6215-6252-4C84-ABE9-7AA661BDBA2F}" type="presParOf" srcId="{1904F5D0-4E83-430E-8AAE-B0B6DA759A67}" destId="{34DDBE61-B012-4BD4-8DD2-6F181D6BDCB2}" srcOrd="0" destOrd="0" presId="urn:microsoft.com/office/officeart/2008/layout/LinedList"/>
    <dgm:cxn modelId="{CFB5DD83-8CF7-459C-B674-213CA59FD2FE}" type="presParOf" srcId="{1904F5D0-4E83-430E-8AAE-B0B6DA759A67}" destId="{0F96D5D3-D76D-4332-8F20-EDDAB08F1C06}" srcOrd="1" destOrd="0" presId="urn:microsoft.com/office/officeart/2008/layout/LinedList"/>
    <dgm:cxn modelId="{EF052215-74EA-4ECC-B7C4-49A833BBBCB9}" type="presParOf" srcId="{ACB47337-4110-4C49-8E49-4B321FDA8156}" destId="{9957B347-EA3F-4062-9CB9-1E3FD3120DBC}" srcOrd="6" destOrd="0" presId="urn:microsoft.com/office/officeart/2008/layout/LinedList"/>
    <dgm:cxn modelId="{EA39BA2F-7047-4F4F-BBC0-929BD858A1E3}" type="presParOf" srcId="{ACB47337-4110-4C49-8E49-4B321FDA8156}" destId="{CB883089-E950-438E-97DC-D3EE5611F81C}" srcOrd="7" destOrd="0" presId="urn:microsoft.com/office/officeart/2008/layout/LinedList"/>
    <dgm:cxn modelId="{0398D572-6385-4417-8F1A-976DF92CCB00}" type="presParOf" srcId="{CB883089-E950-438E-97DC-D3EE5611F81C}" destId="{38A74840-DE3C-46E6-99F7-B4058B8A5E64}" srcOrd="0" destOrd="0" presId="urn:microsoft.com/office/officeart/2008/layout/LinedList"/>
    <dgm:cxn modelId="{E44A97F5-CB67-463C-B4C5-574A316A37BC}" type="presParOf" srcId="{CB883089-E950-438E-97DC-D3EE5611F81C}" destId="{D4E06E15-86B2-44CA-A52F-584B522897ED}" srcOrd="1" destOrd="0" presId="urn:microsoft.com/office/officeart/2008/layout/LinedList"/>
    <dgm:cxn modelId="{C17CDA71-AD6F-4A2E-BB94-CA0B2E2C917B}" type="presParOf" srcId="{ACB47337-4110-4C49-8E49-4B321FDA8156}" destId="{8081D514-9172-4802-AD0B-DC4A4272CE18}" srcOrd="8" destOrd="0" presId="urn:microsoft.com/office/officeart/2008/layout/LinedList"/>
    <dgm:cxn modelId="{62734A28-39CF-479A-BF36-7733C79BC7E1}" type="presParOf" srcId="{ACB47337-4110-4C49-8E49-4B321FDA8156}" destId="{48E7FFA1-940A-48A2-AADC-D2CB29BBF3D8}" srcOrd="9" destOrd="0" presId="urn:microsoft.com/office/officeart/2008/layout/LinedList"/>
    <dgm:cxn modelId="{593F0506-18AD-49E1-8B74-0DE2301BF8E5}" type="presParOf" srcId="{48E7FFA1-940A-48A2-AADC-D2CB29BBF3D8}" destId="{B0C89618-E437-4A7E-AF77-964ABDB4D2B8}" srcOrd="0" destOrd="0" presId="urn:microsoft.com/office/officeart/2008/layout/LinedList"/>
    <dgm:cxn modelId="{D2D9EC35-8ECC-429E-9277-94B6CB1A20BB}" type="presParOf" srcId="{48E7FFA1-940A-48A2-AADC-D2CB29BBF3D8}" destId="{40CD12DF-C2BA-4F6B-B3F8-9DD2ECE914D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9641E-AF56-48D3-96B4-5388FEC82501}">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31D731-94B0-47EC-8BE5-6B2F55B19168}">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It created and added a vertex to the graph with label, to make sure no two vertices have the same label.</a:t>
          </a:r>
        </a:p>
      </dsp:txBody>
      <dsp:txXfrm>
        <a:off x="0" y="623"/>
        <a:ext cx="6492875" cy="1020830"/>
      </dsp:txXfrm>
    </dsp:sp>
    <dsp:sp modelId="{D34CAC79-3D17-4620-A72A-393B2C38FFA5}">
      <dsp:nvSpPr>
        <dsp:cNvPr id="0" name=""/>
        <dsp:cNvSpPr/>
      </dsp:nvSpPr>
      <dsp:spPr>
        <a:xfrm>
          <a:off x="0" y="1021453"/>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ED5CDE-B7A4-4E44-B789-F7E8F3CB06B7}">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It removes the vertex with label from the graph.</a:t>
          </a:r>
        </a:p>
      </dsp:txBody>
      <dsp:txXfrm>
        <a:off x="0" y="1021453"/>
        <a:ext cx="6492875" cy="1020830"/>
      </dsp:txXfrm>
    </dsp:sp>
    <dsp:sp modelId="{0F7FD71E-DEA9-4053-9A50-DBD969A49D48}">
      <dsp:nvSpPr>
        <dsp:cNvPr id="0" name=""/>
        <dsp:cNvSpPr/>
      </dsp:nvSpPr>
      <dsp:spPr>
        <a:xfrm>
          <a:off x="0" y="204228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DDBE61-B012-4BD4-8DD2-6F181D6BDCB2}">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It adds an edge of value weight to the graph between the vertex with label1 and the vertex with label2.</a:t>
          </a:r>
        </a:p>
      </dsp:txBody>
      <dsp:txXfrm>
        <a:off x="0" y="2042284"/>
        <a:ext cx="6492875" cy="1020830"/>
      </dsp:txXfrm>
    </dsp:sp>
    <dsp:sp modelId="{9957B347-EA3F-4062-9CB9-1E3FD3120DBC}">
      <dsp:nvSpPr>
        <dsp:cNvPr id="0" name=""/>
        <dsp:cNvSpPr/>
      </dsp:nvSpPr>
      <dsp:spPr>
        <a:xfrm>
          <a:off x="0" y="3063115"/>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A74840-DE3C-46E6-99F7-B4058B8A5E64}">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It removes the edge from the graph between the vertex with label1 and the vertex with label2.</a:t>
          </a:r>
        </a:p>
      </dsp:txBody>
      <dsp:txXfrm>
        <a:off x="0" y="3063115"/>
        <a:ext cx="6492875" cy="1020830"/>
      </dsp:txXfrm>
    </dsp:sp>
    <dsp:sp modelId="{8081D514-9172-4802-AD0B-DC4A4272CE18}">
      <dsp:nvSpPr>
        <dsp:cNvPr id="0" name=""/>
        <dsp:cNvSpPr/>
      </dsp:nvSpPr>
      <dsp:spPr>
        <a:xfrm>
          <a:off x="0" y="408394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C89618-E437-4A7E-AF77-964ABDB4D2B8}">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It calculates the shortest path between the vertex with start Label and the vertex with end Label using Dijkstra's Algorithm. </a:t>
          </a:r>
        </a:p>
      </dsp:txBody>
      <dsp:txXfrm>
        <a:off x="0" y="4083946"/>
        <a:ext cx="6492875" cy="102083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66C4-2120-43D8-A16A-9C64E9F237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1A14F5-2861-4730-A443-EFAD862C18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F721E1-07F4-4469-8395-B63A7562F5F7}"/>
              </a:ext>
            </a:extLst>
          </p:cNvPr>
          <p:cNvSpPr>
            <a:spLocks noGrp="1"/>
          </p:cNvSpPr>
          <p:nvPr>
            <p:ph type="dt" sz="half" idx="10"/>
          </p:nvPr>
        </p:nvSpPr>
        <p:spPr/>
        <p:txBody>
          <a:bodyPr/>
          <a:lstStyle/>
          <a:p>
            <a:fld id="{884659BF-25F4-45A9-837E-4A41515D0FA0}" type="datetimeFigureOut">
              <a:rPr lang="en-US" smtClean="0"/>
              <a:t>11/30/2020</a:t>
            </a:fld>
            <a:endParaRPr lang="en-US"/>
          </a:p>
        </p:txBody>
      </p:sp>
      <p:sp>
        <p:nvSpPr>
          <p:cNvPr id="5" name="Footer Placeholder 4">
            <a:extLst>
              <a:ext uri="{FF2B5EF4-FFF2-40B4-BE49-F238E27FC236}">
                <a16:creationId xmlns:a16="http://schemas.microsoft.com/office/drawing/2014/main" id="{56711E86-9FA5-426C-AA59-D840C6A76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9BFDD-7824-439A-A2C3-6C34B4B89BDD}"/>
              </a:ext>
            </a:extLst>
          </p:cNvPr>
          <p:cNvSpPr>
            <a:spLocks noGrp="1"/>
          </p:cNvSpPr>
          <p:nvPr>
            <p:ph type="sldNum" sz="quarter" idx="12"/>
          </p:nvPr>
        </p:nvSpPr>
        <p:spPr/>
        <p:txBody>
          <a:bodyPr/>
          <a:lstStyle/>
          <a:p>
            <a:fld id="{66DCB1F7-E8DE-419E-8880-7C6171B0D412}" type="slidenum">
              <a:rPr lang="en-US" smtClean="0"/>
              <a:t>‹#›</a:t>
            </a:fld>
            <a:endParaRPr lang="en-US"/>
          </a:p>
        </p:txBody>
      </p:sp>
    </p:spTree>
    <p:extLst>
      <p:ext uri="{BB962C8B-B14F-4D97-AF65-F5344CB8AC3E}">
        <p14:creationId xmlns:p14="http://schemas.microsoft.com/office/powerpoint/2010/main" val="2836386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B5F3-BEA0-4EA2-8DE5-36E2ABAFCD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61600-6CDE-4730-88E7-B2CE9D4B99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09A65C-F785-4FAE-B54F-6589E788FA54}"/>
              </a:ext>
            </a:extLst>
          </p:cNvPr>
          <p:cNvSpPr>
            <a:spLocks noGrp="1"/>
          </p:cNvSpPr>
          <p:nvPr>
            <p:ph type="dt" sz="half" idx="10"/>
          </p:nvPr>
        </p:nvSpPr>
        <p:spPr/>
        <p:txBody>
          <a:bodyPr/>
          <a:lstStyle/>
          <a:p>
            <a:fld id="{884659BF-25F4-45A9-837E-4A41515D0FA0}" type="datetimeFigureOut">
              <a:rPr lang="en-US" smtClean="0"/>
              <a:t>11/30/2020</a:t>
            </a:fld>
            <a:endParaRPr lang="en-US"/>
          </a:p>
        </p:txBody>
      </p:sp>
      <p:sp>
        <p:nvSpPr>
          <p:cNvPr id="5" name="Footer Placeholder 4">
            <a:extLst>
              <a:ext uri="{FF2B5EF4-FFF2-40B4-BE49-F238E27FC236}">
                <a16:creationId xmlns:a16="http://schemas.microsoft.com/office/drawing/2014/main" id="{1160B5E2-E6BE-4087-BF39-5AB7EB8A0F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24663-B029-4254-8A72-BD17F170E80D}"/>
              </a:ext>
            </a:extLst>
          </p:cNvPr>
          <p:cNvSpPr>
            <a:spLocks noGrp="1"/>
          </p:cNvSpPr>
          <p:nvPr>
            <p:ph type="sldNum" sz="quarter" idx="12"/>
          </p:nvPr>
        </p:nvSpPr>
        <p:spPr/>
        <p:txBody>
          <a:bodyPr/>
          <a:lstStyle/>
          <a:p>
            <a:fld id="{66DCB1F7-E8DE-419E-8880-7C6171B0D412}" type="slidenum">
              <a:rPr lang="en-US" smtClean="0"/>
              <a:t>‹#›</a:t>
            </a:fld>
            <a:endParaRPr lang="en-US"/>
          </a:p>
        </p:txBody>
      </p:sp>
    </p:spTree>
    <p:extLst>
      <p:ext uri="{BB962C8B-B14F-4D97-AF65-F5344CB8AC3E}">
        <p14:creationId xmlns:p14="http://schemas.microsoft.com/office/powerpoint/2010/main" val="3584881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A0247A-8A19-4944-8766-7E372A902C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FA6204-254C-4A30-9BEA-5972010DE7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B3ED4-AC39-4AB4-AFF4-B13E9E663017}"/>
              </a:ext>
            </a:extLst>
          </p:cNvPr>
          <p:cNvSpPr>
            <a:spLocks noGrp="1"/>
          </p:cNvSpPr>
          <p:nvPr>
            <p:ph type="dt" sz="half" idx="10"/>
          </p:nvPr>
        </p:nvSpPr>
        <p:spPr/>
        <p:txBody>
          <a:bodyPr/>
          <a:lstStyle/>
          <a:p>
            <a:fld id="{884659BF-25F4-45A9-837E-4A41515D0FA0}" type="datetimeFigureOut">
              <a:rPr lang="en-US" smtClean="0"/>
              <a:t>11/30/2020</a:t>
            </a:fld>
            <a:endParaRPr lang="en-US"/>
          </a:p>
        </p:txBody>
      </p:sp>
      <p:sp>
        <p:nvSpPr>
          <p:cNvPr id="5" name="Footer Placeholder 4">
            <a:extLst>
              <a:ext uri="{FF2B5EF4-FFF2-40B4-BE49-F238E27FC236}">
                <a16:creationId xmlns:a16="http://schemas.microsoft.com/office/drawing/2014/main" id="{25D7E84B-2EAF-499D-BF8B-EB136112B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48562-35BE-497A-8F82-70F8EB9C12AF}"/>
              </a:ext>
            </a:extLst>
          </p:cNvPr>
          <p:cNvSpPr>
            <a:spLocks noGrp="1"/>
          </p:cNvSpPr>
          <p:nvPr>
            <p:ph type="sldNum" sz="quarter" idx="12"/>
          </p:nvPr>
        </p:nvSpPr>
        <p:spPr/>
        <p:txBody>
          <a:bodyPr/>
          <a:lstStyle/>
          <a:p>
            <a:fld id="{66DCB1F7-E8DE-419E-8880-7C6171B0D412}" type="slidenum">
              <a:rPr lang="en-US" smtClean="0"/>
              <a:t>‹#›</a:t>
            </a:fld>
            <a:endParaRPr lang="en-US"/>
          </a:p>
        </p:txBody>
      </p:sp>
    </p:spTree>
    <p:extLst>
      <p:ext uri="{BB962C8B-B14F-4D97-AF65-F5344CB8AC3E}">
        <p14:creationId xmlns:p14="http://schemas.microsoft.com/office/powerpoint/2010/main" val="323584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7E64-A81E-417E-9B73-171F0C8039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B0E3D8-C7FD-4302-8BE3-63F40F4D2C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E105B3-AA6D-416F-A925-F678D46168EE}"/>
              </a:ext>
            </a:extLst>
          </p:cNvPr>
          <p:cNvSpPr>
            <a:spLocks noGrp="1"/>
          </p:cNvSpPr>
          <p:nvPr>
            <p:ph type="dt" sz="half" idx="10"/>
          </p:nvPr>
        </p:nvSpPr>
        <p:spPr/>
        <p:txBody>
          <a:bodyPr/>
          <a:lstStyle/>
          <a:p>
            <a:fld id="{884659BF-25F4-45A9-837E-4A41515D0FA0}" type="datetimeFigureOut">
              <a:rPr lang="en-US" smtClean="0"/>
              <a:t>11/30/2020</a:t>
            </a:fld>
            <a:endParaRPr lang="en-US"/>
          </a:p>
        </p:txBody>
      </p:sp>
      <p:sp>
        <p:nvSpPr>
          <p:cNvPr id="5" name="Footer Placeholder 4">
            <a:extLst>
              <a:ext uri="{FF2B5EF4-FFF2-40B4-BE49-F238E27FC236}">
                <a16:creationId xmlns:a16="http://schemas.microsoft.com/office/drawing/2014/main" id="{3A7EBD20-361F-40DD-BA61-92C0A57EA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02F6FD-3403-4085-991A-E4A5C391E06A}"/>
              </a:ext>
            </a:extLst>
          </p:cNvPr>
          <p:cNvSpPr>
            <a:spLocks noGrp="1"/>
          </p:cNvSpPr>
          <p:nvPr>
            <p:ph type="sldNum" sz="quarter" idx="12"/>
          </p:nvPr>
        </p:nvSpPr>
        <p:spPr/>
        <p:txBody>
          <a:bodyPr/>
          <a:lstStyle/>
          <a:p>
            <a:fld id="{66DCB1F7-E8DE-419E-8880-7C6171B0D412}" type="slidenum">
              <a:rPr lang="en-US" smtClean="0"/>
              <a:t>‹#›</a:t>
            </a:fld>
            <a:endParaRPr lang="en-US"/>
          </a:p>
        </p:txBody>
      </p:sp>
    </p:spTree>
    <p:extLst>
      <p:ext uri="{BB962C8B-B14F-4D97-AF65-F5344CB8AC3E}">
        <p14:creationId xmlns:p14="http://schemas.microsoft.com/office/powerpoint/2010/main" val="4286857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2244-92D3-48A0-9655-992453355C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7AD9E7-8B9A-4886-B198-69EFCF4374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2BE082-4A8B-41A8-ACE8-2C7AA397DCDF}"/>
              </a:ext>
            </a:extLst>
          </p:cNvPr>
          <p:cNvSpPr>
            <a:spLocks noGrp="1"/>
          </p:cNvSpPr>
          <p:nvPr>
            <p:ph type="dt" sz="half" idx="10"/>
          </p:nvPr>
        </p:nvSpPr>
        <p:spPr/>
        <p:txBody>
          <a:bodyPr/>
          <a:lstStyle/>
          <a:p>
            <a:fld id="{884659BF-25F4-45A9-837E-4A41515D0FA0}" type="datetimeFigureOut">
              <a:rPr lang="en-US" smtClean="0"/>
              <a:t>11/30/2020</a:t>
            </a:fld>
            <a:endParaRPr lang="en-US"/>
          </a:p>
        </p:txBody>
      </p:sp>
      <p:sp>
        <p:nvSpPr>
          <p:cNvPr id="5" name="Footer Placeholder 4">
            <a:extLst>
              <a:ext uri="{FF2B5EF4-FFF2-40B4-BE49-F238E27FC236}">
                <a16:creationId xmlns:a16="http://schemas.microsoft.com/office/drawing/2014/main" id="{6ED473B7-77DC-401E-8F9F-54D766F158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2830D-5D6A-4FA2-B5C9-F89B2CD751AC}"/>
              </a:ext>
            </a:extLst>
          </p:cNvPr>
          <p:cNvSpPr>
            <a:spLocks noGrp="1"/>
          </p:cNvSpPr>
          <p:nvPr>
            <p:ph type="sldNum" sz="quarter" idx="12"/>
          </p:nvPr>
        </p:nvSpPr>
        <p:spPr/>
        <p:txBody>
          <a:bodyPr/>
          <a:lstStyle/>
          <a:p>
            <a:fld id="{66DCB1F7-E8DE-419E-8880-7C6171B0D412}" type="slidenum">
              <a:rPr lang="en-US" smtClean="0"/>
              <a:t>‹#›</a:t>
            </a:fld>
            <a:endParaRPr lang="en-US"/>
          </a:p>
        </p:txBody>
      </p:sp>
    </p:spTree>
    <p:extLst>
      <p:ext uri="{BB962C8B-B14F-4D97-AF65-F5344CB8AC3E}">
        <p14:creationId xmlns:p14="http://schemas.microsoft.com/office/powerpoint/2010/main" val="3140084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D15C5-92E5-4352-9954-CD06ACE67B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7D41D9-1858-4F1C-B764-B0315F9E5F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C4E955-F9C7-4292-84B2-8FE4EC5703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1E98B8-397B-490A-99DD-7467D10E3AC1}"/>
              </a:ext>
            </a:extLst>
          </p:cNvPr>
          <p:cNvSpPr>
            <a:spLocks noGrp="1"/>
          </p:cNvSpPr>
          <p:nvPr>
            <p:ph type="dt" sz="half" idx="10"/>
          </p:nvPr>
        </p:nvSpPr>
        <p:spPr/>
        <p:txBody>
          <a:bodyPr/>
          <a:lstStyle/>
          <a:p>
            <a:fld id="{884659BF-25F4-45A9-837E-4A41515D0FA0}" type="datetimeFigureOut">
              <a:rPr lang="en-US" smtClean="0"/>
              <a:t>11/30/2020</a:t>
            </a:fld>
            <a:endParaRPr lang="en-US"/>
          </a:p>
        </p:txBody>
      </p:sp>
      <p:sp>
        <p:nvSpPr>
          <p:cNvPr id="6" name="Footer Placeholder 5">
            <a:extLst>
              <a:ext uri="{FF2B5EF4-FFF2-40B4-BE49-F238E27FC236}">
                <a16:creationId xmlns:a16="http://schemas.microsoft.com/office/drawing/2014/main" id="{501B2BC0-105C-4B18-B2C7-A90626C6D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1AEC43-B532-4D0A-A4AD-BC1B35C5464A}"/>
              </a:ext>
            </a:extLst>
          </p:cNvPr>
          <p:cNvSpPr>
            <a:spLocks noGrp="1"/>
          </p:cNvSpPr>
          <p:nvPr>
            <p:ph type="sldNum" sz="quarter" idx="12"/>
          </p:nvPr>
        </p:nvSpPr>
        <p:spPr/>
        <p:txBody>
          <a:bodyPr/>
          <a:lstStyle/>
          <a:p>
            <a:fld id="{66DCB1F7-E8DE-419E-8880-7C6171B0D412}" type="slidenum">
              <a:rPr lang="en-US" smtClean="0"/>
              <a:t>‹#›</a:t>
            </a:fld>
            <a:endParaRPr lang="en-US"/>
          </a:p>
        </p:txBody>
      </p:sp>
    </p:spTree>
    <p:extLst>
      <p:ext uri="{BB962C8B-B14F-4D97-AF65-F5344CB8AC3E}">
        <p14:creationId xmlns:p14="http://schemas.microsoft.com/office/powerpoint/2010/main" val="405083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4B3E-9186-4E3B-8951-5BBEAFC6D6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7547AA-EA2F-4DF5-BFFA-7123225375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2CE7AB-2413-4B5D-BB3A-CC4E696451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8335F8-592C-4875-8486-6FFA758C0D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B303A8-6DB7-4988-872F-A8F3B648D9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7D73C2-E76B-49C0-BDBC-BA97E7BE8B98}"/>
              </a:ext>
            </a:extLst>
          </p:cNvPr>
          <p:cNvSpPr>
            <a:spLocks noGrp="1"/>
          </p:cNvSpPr>
          <p:nvPr>
            <p:ph type="dt" sz="half" idx="10"/>
          </p:nvPr>
        </p:nvSpPr>
        <p:spPr/>
        <p:txBody>
          <a:bodyPr/>
          <a:lstStyle/>
          <a:p>
            <a:fld id="{884659BF-25F4-45A9-837E-4A41515D0FA0}" type="datetimeFigureOut">
              <a:rPr lang="en-US" smtClean="0"/>
              <a:t>11/30/2020</a:t>
            </a:fld>
            <a:endParaRPr lang="en-US"/>
          </a:p>
        </p:txBody>
      </p:sp>
      <p:sp>
        <p:nvSpPr>
          <p:cNvPr id="8" name="Footer Placeholder 7">
            <a:extLst>
              <a:ext uri="{FF2B5EF4-FFF2-40B4-BE49-F238E27FC236}">
                <a16:creationId xmlns:a16="http://schemas.microsoft.com/office/drawing/2014/main" id="{472CF9E3-687E-4445-9B0C-802BA7B542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156E8E-7A12-4F5B-82B4-BC648271A590}"/>
              </a:ext>
            </a:extLst>
          </p:cNvPr>
          <p:cNvSpPr>
            <a:spLocks noGrp="1"/>
          </p:cNvSpPr>
          <p:nvPr>
            <p:ph type="sldNum" sz="quarter" idx="12"/>
          </p:nvPr>
        </p:nvSpPr>
        <p:spPr/>
        <p:txBody>
          <a:bodyPr/>
          <a:lstStyle/>
          <a:p>
            <a:fld id="{66DCB1F7-E8DE-419E-8880-7C6171B0D412}" type="slidenum">
              <a:rPr lang="en-US" smtClean="0"/>
              <a:t>‹#›</a:t>
            </a:fld>
            <a:endParaRPr lang="en-US"/>
          </a:p>
        </p:txBody>
      </p:sp>
    </p:spTree>
    <p:extLst>
      <p:ext uri="{BB962C8B-B14F-4D97-AF65-F5344CB8AC3E}">
        <p14:creationId xmlns:p14="http://schemas.microsoft.com/office/powerpoint/2010/main" val="29757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16DCE-D104-4665-B53D-6D02849FB6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AF7E72-A44E-47B6-956D-AC668A69C2B7}"/>
              </a:ext>
            </a:extLst>
          </p:cNvPr>
          <p:cNvSpPr>
            <a:spLocks noGrp="1"/>
          </p:cNvSpPr>
          <p:nvPr>
            <p:ph type="dt" sz="half" idx="10"/>
          </p:nvPr>
        </p:nvSpPr>
        <p:spPr/>
        <p:txBody>
          <a:bodyPr/>
          <a:lstStyle/>
          <a:p>
            <a:fld id="{884659BF-25F4-45A9-837E-4A41515D0FA0}" type="datetimeFigureOut">
              <a:rPr lang="en-US" smtClean="0"/>
              <a:t>11/30/2020</a:t>
            </a:fld>
            <a:endParaRPr lang="en-US"/>
          </a:p>
        </p:txBody>
      </p:sp>
      <p:sp>
        <p:nvSpPr>
          <p:cNvPr id="4" name="Footer Placeholder 3">
            <a:extLst>
              <a:ext uri="{FF2B5EF4-FFF2-40B4-BE49-F238E27FC236}">
                <a16:creationId xmlns:a16="http://schemas.microsoft.com/office/drawing/2014/main" id="{744648FF-6E50-4E68-813C-D9DE1B4118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08A062-F63A-46F9-8024-4F1B0A19E066}"/>
              </a:ext>
            </a:extLst>
          </p:cNvPr>
          <p:cNvSpPr>
            <a:spLocks noGrp="1"/>
          </p:cNvSpPr>
          <p:nvPr>
            <p:ph type="sldNum" sz="quarter" idx="12"/>
          </p:nvPr>
        </p:nvSpPr>
        <p:spPr/>
        <p:txBody>
          <a:bodyPr/>
          <a:lstStyle/>
          <a:p>
            <a:fld id="{66DCB1F7-E8DE-419E-8880-7C6171B0D412}" type="slidenum">
              <a:rPr lang="en-US" smtClean="0"/>
              <a:t>‹#›</a:t>
            </a:fld>
            <a:endParaRPr lang="en-US"/>
          </a:p>
        </p:txBody>
      </p:sp>
    </p:spTree>
    <p:extLst>
      <p:ext uri="{BB962C8B-B14F-4D97-AF65-F5344CB8AC3E}">
        <p14:creationId xmlns:p14="http://schemas.microsoft.com/office/powerpoint/2010/main" val="3960763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54EE63-B3DD-4696-A0DC-AC6157FB5C0E}"/>
              </a:ext>
            </a:extLst>
          </p:cNvPr>
          <p:cNvSpPr>
            <a:spLocks noGrp="1"/>
          </p:cNvSpPr>
          <p:nvPr>
            <p:ph type="dt" sz="half" idx="10"/>
          </p:nvPr>
        </p:nvSpPr>
        <p:spPr/>
        <p:txBody>
          <a:bodyPr/>
          <a:lstStyle/>
          <a:p>
            <a:fld id="{884659BF-25F4-45A9-837E-4A41515D0FA0}" type="datetimeFigureOut">
              <a:rPr lang="en-US" smtClean="0"/>
              <a:t>11/30/2020</a:t>
            </a:fld>
            <a:endParaRPr lang="en-US"/>
          </a:p>
        </p:txBody>
      </p:sp>
      <p:sp>
        <p:nvSpPr>
          <p:cNvPr id="3" name="Footer Placeholder 2">
            <a:extLst>
              <a:ext uri="{FF2B5EF4-FFF2-40B4-BE49-F238E27FC236}">
                <a16:creationId xmlns:a16="http://schemas.microsoft.com/office/drawing/2014/main" id="{FE694C11-25D9-4F3B-8D85-5A99CC5F84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E86ECA-D901-4617-B603-988A986EE969}"/>
              </a:ext>
            </a:extLst>
          </p:cNvPr>
          <p:cNvSpPr>
            <a:spLocks noGrp="1"/>
          </p:cNvSpPr>
          <p:nvPr>
            <p:ph type="sldNum" sz="quarter" idx="12"/>
          </p:nvPr>
        </p:nvSpPr>
        <p:spPr/>
        <p:txBody>
          <a:bodyPr/>
          <a:lstStyle/>
          <a:p>
            <a:fld id="{66DCB1F7-E8DE-419E-8880-7C6171B0D412}" type="slidenum">
              <a:rPr lang="en-US" smtClean="0"/>
              <a:t>‹#›</a:t>
            </a:fld>
            <a:endParaRPr lang="en-US"/>
          </a:p>
        </p:txBody>
      </p:sp>
    </p:spTree>
    <p:extLst>
      <p:ext uri="{BB962C8B-B14F-4D97-AF65-F5344CB8AC3E}">
        <p14:creationId xmlns:p14="http://schemas.microsoft.com/office/powerpoint/2010/main" val="1609567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04D0-E955-4839-95D2-CFFB9E3BD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4D80DB-4223-4EF3-A6E7-A30E8F2644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53AD74-3940-4998-9611-358F7CCEF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DE8A1E-8E07-4032-9A6B-18054C9A87E9}"/>
              </a:ext>
            </a:extLst>
          </p:cNvPr>
          <p:cNvSpPr>
            <a:spLocks noGrp="1"/>
          </p:cNvSpPr>
          <p:nvPr>
            <p:ph type="dt" sz="half" idx="10"/>
          </p:nvPr>
        </p:nvSpPr>
        <p:spPr/>
        <p:txBody>
          <a:bodyPr/>
          <a:lstStyle/>
          <a:p>
            <a:fld id="{884659BF-25F4-45A9-837E-4A41515D0FA0}" type="datetimeFigureOut">
              <a:rPr lang="en-US" smtClean="0"/>
              <a:t>11/30/2020</a:t>
            </a:fld>
            <a:endParaRPr lang="en-US"/>
          </a:p>
        </p:txBody>
      </p:sp>
      <p:sp>
        <p:nvSpPr>
          <p:cNvPr id="6" name="Footer Placeholder 5">
            <a:extLst>
              <a:ext uri="{FF2B5EF4-FFF2-40B4-BE49-F238E27FC236}">
                <a16:creationId xmlns:a16="http://schemas.microsoft.com/office/drawing/2014/main" id="{4FFE4690-9DB3-4F2D-8709-311C71EE7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27BE37-5AF4-4AC3-8B4E-DD126BEE13F9}"/>
              </a:ext>
            </a:extLst>
          </p:cNvPr>
          <p:cNvSpPr>
            <a:spLocks noGrp="1"/>
          </p:cNvSpPr>
          <p:nvPr>
            <p:ph type="sldNum" sz="quarter" idx="12"/>
          </p:nvPr>
        </p:nvSpPr>
        <p:spPr/>
        <p:txBody>
          <a:bodyPr/>
          <a:lstStyle/>
          <a:p>
            <a:fld id="{66DCB1F7-E8DE-419E-8880-7C6171B0D412}" type="slidenum">
              <a:rPr lang="en-US" smtClean="0"/>
              <a:t>‹#›</a:t>
            </a:fld>
            <a:endParaRPr lang="en-US"/>
          </a:p>
        </p:txBody>
      </p:sp>
    </p:spTree>
    <p:extLst>
      <p:ext uri="{BB962C8B-B14F-4D97-AF65-F5344CB8AC3E}">
        <p14:creationId xmlns:p14="http://schemas.microsoft.com/office/powerpoint/2010/main" val="163722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45E4-8FCA-4E22-BAFA-F8197C53A7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4F6B81-49D5-4D88-8F0C-AFCAAD7B4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CDFCE7-2F20-45A0-AC20-0ACC0B768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B0883A-2D0E-476F-A67B-530FEBF24EF7}"/>
              </a:ext>
            </a:extLst>
          </p:cNvPr>
          <p:cNvSpPr>
            <a:spLocks noGrp="1"/>
          </p:cNvSpPr>
          <p:nvPr>
            <p:ph type="dt" sz="half" idx="10"/>
          </p:nvPr>
        </p:nvSpPr>
        <p:spPr/>
        <p:txBody>
          <a:bodyPr/>
          <a:lstStyle/>
          <a:p>
            <a:fld id="{884659BF-25F4-45A9-837E-4A41515D0FA0}" type="datetimeFigureOut">
              <a:rPr lang="en-US" smtClean="0"/>
              <a:t>11/30/2020</a:t>
            </a:fld>
            <a:endParaRPr lang="en-US"/>
          </a:p>
        </p:txBody>
      </p:sp>
      <p:sp>
        <p:nvSpPr>
          <p:cNvPr id="6" name="Footer Placeholder 5">
            <a:extLst>
              <a:ext uri="{FF2B5EF4-FFF2-40B4-BE49-F238E27FC236}">
                <a16:creationId xmlns:a16="http://schemas.microsoft.com/office/drawing/2014/main" id="{52D758D9-ED25-41AE-88C8-A35253493B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5F83C-0D3F-4407-8819-656F5FD2EDB9}"/>
              </a:ext>
            </a:extLst>
          </p:cNvPr>
          <p:cNvSpPr>
            <a:spLocks noGrp="1"/>
          </p:cNvSpPr>
          <p:nvPr>
            <p:ph type="sldNum" sz="quarter" idx="12"/>
          </p:nvPr>
        </p:nvSpPr>
        <p:spPr/>
        <p:txBody>
          <a:bodyPr/>
          <a:lstStyle/>
          <a:p>
            <a:fld id="{66DCB1F7-E8DE-419E-8880-7C6171B0D412}" type="slidenum">
              <a:rPr lang="en-US" smtClean="0"/>
              <a:t>‹#›</a:t>
            </a:fld>
            <a:endParaRPr lang="en-US"/>
          </a:p>
        </p:txBody>
      </p:sp>
    </p:spTree>
    <p:extLst>
      <p:ext uri="{BB962C8B-B14F-4D97-AF65-F5344CB8AC3E}">
        <p14:creationId xmlns:p14="http://schemas.microsoft.com/office/powerpoint/2010/main" val="4290434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CEA8AE-221E-44F2-9237-A58331E3FF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D6A95A-4318-41E3-AD01-4F82966274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1CAE9-FC8E-4D6A-B711-05E4D16C1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659BF-25F4-45A9-837E-4A41515D0FA0}" type="datetimeFigureOut">
              <a:rPr lang="en-US" smtClean="0"/>
              <a:t>11/30/2020</a:t>
            </a:fld>
            <a:endParaRPr lang="en-US"/>
          </a:p>
        </p:txBody>
      </p:sp>
      <p:sp>
        <p:nvSpPr>
          <p:cNvPr id="5" name="Footer Placeholder 4">
            <a:extLst>
              <a:ext uri="{FF2B5EF4-FFF2-40B4-BE49-F238E27FC236}">
                <a16:creationId xmlns:a16="http://schemas.microsoft.com/office/drawing/2014/main" id="{AD246933-617F-4CBA-B39A-710F348F09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D6985F-3983-435A-B334-58BD1DA906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CB1F7-E8DE-419E-8880-7C6171B0D412}" type="slidenum">
              <a:rPr lang="en-US" smtClean="0"/>
              <a:t>‹#›</a:t>
            </a:fld>
            <a:endParaRPr lang="en-US"/>
          </a:p>
        </p:txBody>
      </p:sp>
    </p:spTree>
    <p:extLst>
      <p:ext uri="{BB962C8B-B14F-4D97-AF65-F5344CB8AC3E}">
        <p14:creationId xmlns:p14="http://schemas.microsoft.com/office/powerpoint/2010/main" val="3830998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a:extLst>
              <a:ext uri="{FF2B5EF4-FFF2-40B4-BE49-F238E27FC236}">
                <a16:creationId xmlns:a16="http://schemas.microsoft.com/office/drawing/2014/main" id="{967ECC97-EDC4-43FD-8B7A-2630400F47C4}"/>
              </a:ext>
            </a:extLst>
          </p:cNvPr>
          <p:cNvPicPr>
            <a:picLocks noChangeAspect="1"/>
          </p:cNvPicPr>
          <p:nvPr/>
        </p:nvPicPr>
        <p:blipFill rotWithShape="1">
          <a:blip r:embed="rId2"/>
          <a:srcRect r="24160"/>
          <a:stretch/>
        </p:blipFill>
        <p:spPr>
          <a:xfrm>
            <a:off x="3523488" y="10"/>
            <a:ext cx="8668512" cy="6857990"/>
          </a:xfrm>
          <a:prstGeom prst="rect">
            <a:avLst/>
          </a:prstGeom>
        </p:spPr>
      </p:pic>
      <p:sp>
        <p:nvSpPr>
          <p:cNvPr id="17"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8D5011-1406-4F1B-9DCF-B1C137FB4208}"/>
              </a:ext>
            </a:extLst>
          </p:cNvPr>
          <p:cNvSpPr>
            <a:spLocks noGrp="1"/>
          </p:cNvSpPr>
          <p:nvPr>
            <p:ph type="ctrTitle"/>
          </p:nvPr>
        </p:nvSpPr>
        <p:spPr>
          <a:xfrm>
            <a:off x="477980" y="1122363"/>
            <a:ext cx="11044279" cy="3204134"/>
          </a:xfrm>
        </p:spPr>
        <p:txBody>
          <a:bodyPr anchor="b">
            <a:normAutofit fontScale="90000"/>
          </a:bodyPr>
          <a:lstStyle/>
          <a:p>
            <a:pPr algn="l"/>
            <a:br>
              <a:rPr lang="en-US" sz="8000" b="0" i="0" dirty="0">
                <a:effectLst/>
                <a:latin typeface="var(--font-sofia)"/>
              </a:rPr>
            </a:br>
            <a:r>
              <a:rPr lang="en-US" sz="8000" b="0" i="0" dirty="0">
                <a:effectLst/>
                <a:latin typeface="var(--font-sofia)"/>
              </a:rPr>
              <a:t>COP 4530 Final Project</a:t>
            </a:r>
            <a:br>
              <a:rPr lang="en-US" sz="8000" b="0" i="0" dirty="0">
                <a:effectLst/>
                <a:latin typeface="var(--font-sofia)"/>
              </a:rPr>
            </a:br>
            <a:r>
              <a:rPr lang="en-US" sz="8000" b="0" i="0" dirty="0">
                <a:effectLst/>
                <a:latin typeface="var(--font-sofia)"/>
              </a:rPr>
              <a:t>Dijkstra’s Algorithm</a:t>
            </a:r>
            <a:br>
              <a:rPr lang="en-US" sz="1400" b="0" i="0" dirty="0">
                <a:effectLst/>
                <a:latin typeface="var(--font-sofia)"/>
              </a:rPr>
            </a:br>
            <a:endParaRPr lang="en-US" sz="4800" dirty="0"/>
          </a:p>
        </p:txBody>
      </p:sp>
      <p:sp>
        <p:nvSpPr>
          <p:cNvPr id="3" name="Subtitle 2">
            <a:extLst>
              <a:ext uri="{FF2B5EF4-FFF2-40B4-BE49-F238E27FC236}">
                <a16:creationId xmlns:a16="http://schemas.microsoft.com/office/drawing/2014/main" id="{CC467AB0-451D-4869-8427-4952A74B2CA6}"/>
              </a:ext>
            </a:extLst>
          </p:cNvPr>
          <p:cNvSpPr>
            <a:spLocks noGrp="1"/>
          </p:cNvSpPr>
          <p:nvPr>
            <p:ph type="subTitle" idx="1"/>
          </p:nvPr>
        </p:nvSpPr>
        <p:spPr>
          <a:xfrm>
            <a:off x="477980" y="4872922"/>
            <a:ext cx="11199600" cy="1208141"/>
          </a:xfrm>
        </p:spPr>
        <p:txBody>
          <a:bodyPr>
            <a:normAutofit/>
          </a:bodyPr>
          <a:lstStyle/>
          <a:p>
            <a:pPr algn="l"/>
            <a:r>
              <a:rPr lang="en-US" sz="2000" dirty="0"/>
              <a:t>						</a:t>
            </a:r>
            <a:r>
              <a:rPr lang="en-US" sz="2300" dirty="0"/>
              <a:t>Final Project By Dev Tejwani and </a:t>
            </a:r>
            <a:r>
              <a:rPr lang="en-US" sz="2300" dirty="0" err="1"/>
              <a:t>Barath</a:t>
            </a:r>
            <a:r>
              <a:rPr lang="en-US" sz="2300" dirty="0"/>
              <a:t> Dandu</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08537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276C28-A15E-44A6-A843-CD1E51ED5A66}"/>
              </a:ext>
            </a:extLst>
          </p:cNvPr>
          <p:cNvSpPr>
            <a:spLocks noGrp="1"/>
          </p:cNvSpPr>
          <p:nvPr>
            <p:ph type="title"/>
          </p:nvPr>
        </p:nvSpPr>
        <p:spPr>
          <a:xfrm>
            <a:off x="804671" y="640263"/>
            <a:ext cx="3284331" cy="5254510"/>
          </a:xfrm>
        </p:spPr>
        <p:txBody>
          <a:bodyPr>
            <a:normAutofit/>
          </a:bodyPr>
          <a:lstStyle/>
          <a:p>
            <a:r>
              <a:rPr lang="en-US" dirty="0"/>
              <a:t>Description</a:t>
            </a:r>
          </a:p>
        </p:txBody>
      </p:sp>
      <p:sp>
        <p:nvSpPr>
          <p:cNvPr id="3" name="Content Placeholder 2">
            <a:extLst>
              <a:ext uri="{FF2B5EF4-FFF2-40B4-BE49-F238E27FC236}">
                <a16:creationId xmlns:a16="http://schemas.microsoft.com/office/drawing/2014/main" id="{6B8405F9-BF6A-4DA7-87A1-57F1E01DAACE}"/>
              </a:ext>
            </a:extLst>
          </p:cNvPr>
          <p:cNvSpPr>
            <a:spLocks noGrp="1"/>
          </p:cNvSpPr>
          <p:nvPr>
            <p:ph idx="1"/>
          </p:nvPr>
        </p:nvSpPr>
        <p:spPr>
          <a:xfrm>
            <a:off x="5358384" y="640263"/>
            <a:ext cx="6028944" cy="5254510"/>
          </a:xfrm>
        </p:spPr>
        <p:txBody>
          <a:bodyPr anchor="ctr">
            <a:normAutofit/>
          </a:bodyPr>
          <a:lstStyle/>
          <a:p>
            <a:r>
              <a:rPr lang="en-US" sz="2200">
                <a:solidFill>
                  <a:schemeClr val="bg1"/>
                </a:solidFill>
              </a:rPr>
              <a:t>It was created by Dijkstra's algorithm </a:t>
            </a:r>
          </a:p>
          <a:p>
            <a:r>
              <a:rPr lang="en-US" sz="2200">
                <a:solidFill>
                  <a:schemeClr val="bg1"/>
                </a:solidFill>
              </a:rPr>
              <a:t>It is called the single-source shortest path</a:t>
            </a:r>
          </a:p>
          <a:p>
            <a:r>
              <a:rPr lang="en-US" sz="2200">
                <a:solidFill>
                  <a:schemeClr val="bg1"/>
                </a:solidFill>
              </a:rPr>
              <a:t>It computes length of the shortest path from the source to each of the remaining vertices in the graph. </a:t>
            </a:r>
          </a:p>
          <a:p>
            <a:r>
              <a:rPr lang="en-US" sz="2200">
                <a:solidFill>
                  <a:schemeClr val="bg1"/>
                </a:solidFill>
              </a:rPr>
              <a:t>The algorithm is considered a Greedy algorithm as they use problem solving methods based on actions to see if there is a better long-term strategy. </a:t>
            </a:r>
          </a:p>
          <a:p>
            <a:r>
              <a:rPr lang="en-US" altLang="en-US" sz="2200">
                <a:solidFill>
                  <a:schemeClr val="bg1"/>
                </a:solidFill>
                <a:latin typeface="Arial" panose="020B0604020202020204" pitchFamily="34" charset="0"/>
              </a:rPr>
              <a:t>Works on both directed and undirected graphs. However, all edges must have nonnegative weights.</a:t>
            </a:r>
          </a:p>
          <a:p>
            <a:endParaRPr lang="en-US" sz="2200">
              <a:solidFill>
                <a:schemeClr val="bg1"/>
              </a:solidFill>
            </a:endParaRPr>
          </a:p>
        </p:txBody>
      </p:sp>
    </p:spTree>
    <p:extLst>
      <p:ext uri="{BB962C8B-B14F-4D97-AF65-F5344CB8AC3E}">
        <p14:creationId xmlns:p14="http://schemas.microsoft.com/office/powerpoint/2010/main" val="39400580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5D5519C-496C-41F8-B70C-E44C1BC047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782" r="9092" b="14486"/>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008D9E-6AC9-424A-8511-F4BAE0FDC34C}"/>
              </a:ext>
            </a:extLst>
          </p:cNvPr>
          <p:cNvSpPr>
            <a:spLocks noGrp="1"/>
          </p:cNvSpPr>
          <p:nvPr>
            <p:ph type="title"/>
          </p:nvPr>
        </p:nvSpPr>
        <p:spPr>
          <a:xfrm>
            <a:off x="371093" y="1595074"/>
            <a:ext cx="4926686" cy="848406"/>
          </a:xfrm>
        </p:spPr>
        <p:txBody>
          <a:bodyPr anchor="b">
            <a:normAutofit/>
          </a:bodyPr>
          <a:lstStyle/>
          <a:p>
            <a:r>
              <a:rPr lang="en-US" sz="2800" dirty="0"/>
              <a:t>Real World Uses</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378E8D8-2991-4FEF-884C-10E56076E326}"/>
              </a:ext>
            </a:extLst>
          </p:cNvPr>
          <p:cNvSpPr>
            <a:spLocks noGrp="1"/>
          </p:cNvSpPr>
          <p:nvPr>
            <p:ph idx="1"/>
          </p:nvPr>
        </p:nvSpPr>
        <p:spPr>
          <a:xfrm>
            <a:off x="371093" y="2581069"/>
            <a:ext cx="5066101" cy="3344243"/>
          </a:xfrm>
        </p:spPr>
        <p:txBody>
          <a:bodyPr anchor="t">
            <a:normAutofit/>
          </a:bodyPr>
          <a:lstStyle/>
          <a:p>
            <a:pPr marL="0" indent="0">
              <a:spcBef>
                <a:spcPct val="0"/>
              </a:spcBef>
              <a:buFontTx/>
              <a:buNone/>
            </a:pPr>
            <a:r>
              <a:rPr lang="en-US" altLang="en-US" sz="2000" dirty="0">
                <a:latin typeface="Arial" panose="020B0604020202020204" pitchFamily="34" charset="0"/>
              </a:rPr>
              <a:t>- Traffic Information Systems are most prominent use  </a:t>
            </a:r>
            <a:endParaRPr lang="en-US" altLang="en-US" sz="2000" dirty="0"/>
          </a:p>
          <a:p>
            <a:pPr marL="0" indent="0">
              <a:spcBef>
                <a:spcPct val="0"/>
              </a:spcBef>
              <a:buFontTx/>
              <a:buNone/>
            </a:pPr>
            <a:r>
              <a:rPr lang="en-US" altLang="en-US" sz="2000" dirty="0">
                <a:latin typeface="Arial" panose="020B0604020202020204" pitchFamily="34" charset="0"/>
              </a:rPr>
              <a:t>- Mapping (Map Quest, Google Maps) </a:t>
            </a:r>
            <a:endParaRPr lang="en-US" altLang="en-US" sz="2000" dirty="0"/>
          </a:p>
          <a:p>
            <a:pPr marL="0" indent="0">
              <a:spcBef>
                <a:spcPct val="0"/>
              </a:spcBef>
              <a:buFontTx/>
              <a:buNone/>
            </a:pPr>
            <a:r>
              <a:rPr lang="en-US" altLang="en-US" sz="2000" dirty="0">
                <a:latin typeface="Arial" panose="020B0604020202020204" pitchFamily="34" charset="0"/>
              </a:rPr>
              <a:t>- Routing Systems</a:t>
            </a:r>
          </a:p>
          <a:p>
            <a:r>
              <a:rPr lang="en-US" sz="2000" dirty="0">
                <a:latin typeface="Arial" charset="0"/>
              </a:rPr>
              <a:t>Epidemiology: Researchers use networks to model the spread of infectious diseases and design prevention and response strategies.</a:t>
            </a:r>
          </a:p>
          <a:p>
            <a:endParaRPr lang="en-US" sz="1700" dirty="0"/>
          </a:p>
        </p:txBody>
      </p:sp>
    </p:spTree>
    <p:extLst>
      <p:ext uri="{BB962C8B-B14F-4D97-AF65-F5344CB8AC3E}">
        <p14:creationId xmlns:p14="http://schemas.microsoft.com/office/powerpoint/2010/main" val="227648141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679CCB-0E77-4AA7-856F-EE9BF84517FE}"/>
              </a:ext>
            </a:extLst>
          </p:cNvPr>
          <p:cNvSpPr>
            <a:spLocks noGrp="1"/>
          </p:cNvSpPr>
          <p:nvPr>
            <p:ph type="title"/>
          </p:nvPr>
        </p:nvSpPr>
        <p:spPr>
          <a:xfrm>
            <a:off x="804671" y="640263"/>
            <a:ext cx="3284331" cy="5254510"/>
          </a:xfrm>
        </p:spPr>
        <p:txBody>
          <a:bodyPr>
            <a:normAutofit/>
          </a:bodyPr>
          <a:lstStyle/>
          <a:p>
            <a:r>
              <a:rPr lang="en-US" dirty="0"/>
              <a:t>HOW IT WORKS</a:t>
            </a:r>
          </a:p>
        </p:txBody>
      </p:sp>
      <p:sp>
        <p:nvSpPr>
          <p:cNvPr id="3" name="Content Placeholder 2">
            <a:extLst>
              <a:ext uri="{FF2B5EF4-FFF2-40B4-BE49-F238E27FC236}">
                <a16:creationId xmlns:a16="http://schemas.microsoft.com/office/drawing/2014/main" id="{DA22AFD4-A752-4FE1-BDFC-4D76231A7A46}"/>
              </a:ext>
            </a:extLst>
          </p:cNvPr>
          <p:cNvSpPr>
            <a:spLocks noGrp="1"/>
          </p:cNvSpPr>
          <p:nvPr>
            <p:ph idx="1"/>
          </p:nvPr>
        </p:nvSpPr>
        <p:spPr>
          <a:xfrm>
            <a:off x="5358384" y="640263"/>
            <a:ext cx="6028944" cy="5254510"/>
          </a:xfrm>
        </p:spPr>
        <p:txBody>
          <a:bodyPr anchor="ctr">
            <a:normAutofit lnSpcReduction="10000"/>
          </a:bodyPr>
          <a:lstStyle/>
          <a:p>
            <a:r>
              <a:rPr lang="en-US" sz="2200" dirty="0">
                <a:solidFill>
                  <a:schemeClr val="bg1"/>
                </a:solidFill>
              </a:rPr>
              <a:t>Maintains an estimate distance of vertex of the length from its source of the shortest path for each vertex. </a:t>
            </a:r>
          </a:p>
          <a:p>
            <a:endParaRPr lang="en-US" sz="2200" dirty="0">
              <a:solidFill>
                <a:schemeClr val="bg1"/>
              </a:solidFill>
            </a:endParaRPr>
          </a:p>
          <a:p>
            <a:r>
              <a:rPr lang="en-US" sz="2200" dirty="0">
                <a:solidFill>
                  <a:schemeClr val="bg1"/>
                </a:solidFill>
              </a:rPr>
              <a:t>The algorithm will process the vertices one by one in some order. Processing a vertex means finding new path and updating distance for all vertex belonging to adjacent vertex if necessary. This process is called relaxation.</a:t>
            </a:r>
          </a:p>
          <a:p>
            <a:endParaRPr lang="en-US" sz="2200" dirty="0">
              <a:solidFill>
                <a:schemeClr val="bg1"/>
              </a:solidFill>
            </a:endParaRPr>
          </a:p>
          <a:p>
            <a:r>
              <a:rPr lang="en-US" sz="2200" dirty="0">
                <a:solidFill>
                  <a:schemeClr val="bg1"/>
                </a:solidFill>
              </a:rPr>
              <a:t>It maintains a subset  of vertices, for which the true shortest distance is known. </a:t>
            </a:r>
          </a:p>
          <a:p>
            <a:endParaRPr lang="en-US" sz="2200" dirty="0">
              <a:solidFill>
                <a:schemeClr val="bg1"/>
              </a:solidFill>
            </a:endParaRPr>
          </a:p>
          <a:p>
            <a:r>
              <a:rPr lang="en-US" sz="2200" dirty="0">
                <a:solidFill>
                  <a:schemeClr val="bg1"/>
                </a:solidFill>
              </a:rPr>
              <a:t>The vertices are selected one by one to be added to source.  The next selected vertex is always a vertex whose distance estimate is minimum</a:t>
            </a:r>
          </a:p>
          <a:p>
            <a:endParaRPr lang="en-US" sz="2000" dirty="0">
              <a:solidFill>
                <a:schemeClr val="bg1"/>
              </a:solidFill>
            </a:endParaRPr>
          </a:p>
        </p:txBody>
      </p:sp>
    </p:spTree>
    <p:extLst>
      <p:ext uri="{BB962C8B-B14F-4D97-AF65-F5344CB8AC3E}">
        <p14:creationId xmlns:p14="http://schemas.microsoft.com/office/powerpoint/2010/main" val="172704321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D79E223-BFBF-4184-9178-6EA645F6F6ED}"/>
              </a:ext>
            </a:extLst>
          </p:cNvPr>
          <p:cNvSpPr>
            <a:spLocks noGrp="1"/>
          </p:cNvSpPr>
          <p:nvPr>
            <p:ph type="title"/>
          </p:nvPr>
        </p:nvSpPr>
        <p:spPr>
          <a:xfrm>
            <a:off x="804672" y="640264"/>
            <a:ext cx="5157216" cy="1073724"/>
          </a:xfrm>
        </p:spPr>
        <p:txBody>
          <a:bodyPr>
            <a:normAutofit/>
          </a:bodyPr>
          <a:lstStyle/>
          <a:p>
            <a:r>
              <a:rPr lang="en-US" sz="4000" dirty="0"/>
              <a:t>Working</a:t>
            </a:r>
          </a:p>
        </p:txBody>
      </p:sp>
      <p:sp>
        <p:nvSpPr>
          <p:cNvPr id="9" name="Content Placeholder 8">
            <a:extLst>
              <a:ext uri="{FF2B5EF4-FFF2-40B4-BE49-F238E27FC236}">
                <a16:creationId xmlns:a16="http://schemas.microsoft.com/office/drawing/2014/main" id="{192585E1-1952-4754-924C-20725529B8F3}"/>
              </a:ext>
            </a:extLst>
          </p:cNvPr>
          <p:cNvSpPr>
            <a:spLocks noGrp="1"/>
          </p:cNvSpPr>
          <p:nvPr>
            <p:ph idx="1"/>
          </p:nvPr>
        </p:nvSpPr>
        <p:spPr>
          <a:xfrm>
            <a:off x="804672" y="1783695"/>
            <a:ext cx="5157216" cy="4111078"/>
          </a:xfrm>
        </p:spPr>
        <p:txBody>
          <a:bodyPr>
            <a:normAutofit/>
          </a:bodyPr>
          <a:lstStyle/>
          <a:p>
            <a:r>
              <a:rPr lang="en-US" sz="2000" dirty="0"/>
              <a:t>Create a set called unvisited set. To every node assign distance value, zero for source node and infinity to all nodes. Mark the source node as current node. From current node calculate distance between it and its unvisited neighbors. Then compare newly calculated distance to previous distance and assign the smaller one. After visiting a node remove it from unvisited set. When the destination node has been marked visited stop as the algorithm has finished its course. Otherwise select unvisited node with the least distance and repeat the process from current node step. </a:t>
            </a:r>
          </a:p>
        </p:txBody>
      </p:sp>
      <p:pic>
        <p:nvPicPr>
          <p:cNvPr id="5" name="Content Placeholder 4" descr="Diagram&#10;&#10;Description automatically generated">
            <a:extLst>
              <a:ext uri="{FF2B5EF4-FFF2-40B4-BE49-F238E27FC236}">
                <a16:creationId xmlns:a16="http://schemas.microsoft.com/office/drawing/2014/main" id="{E0E27DB7-94CA-42EF-B899-6AA76934C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642" y="1493315"/>
            <a:ext cx="4736963" cy="3715921"/>
          </a:xfrm>
          <a:prstGeom prst="rect">
            <a:avLst/>
          </a:prstGeom>
        </p:spPr>
      </p:pic>
    </p:spTree>
    <p:extLst>
      <p:ext uri="{BB962C8B-B14F-4D97-AF65-F5344CB8AC3E}">
        <p14:creationId xmlns:p14="http://schemas.microsoft.com/office/powerpoint/2010/main" val="76351903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5DF33D-9BE7-4E4C-9643-9EDA4D86AA93}"/>
              </a:ext>
            </a:extLst>
          </p:cNvPr>
          <p:cNvSpPr>
            <a:spLocks noGrp="1"/>
          </p:cNvSpPr>
          <p:nvPr>
            <p:ph type="title"/>
          </p:nvPr>
        </p:nvSpPr>
        <p:spPr>
          <a:xfrm>
            <a:off x="804671" y="640263"/>
            <a:ext cx="3284331" cy="5254510"/>
          </a:xfrm>
        </p:spPr>
        <p:txBody>
          <a:bodyPr>
            <a:normAutofit/>
          </a:bodyPr>
          <a:lstStyle/>
          <a:p>
            <a:r>
              <a:rPr lang="en-US" sz="3400"/>
              <a:t>Implementation:</a:t>
            </a:r>
          </a:p>
        </p:txBody>
      </p:sp>
      <p:sp>
        <p:nvSpPr>
          <p:cNvPr id="11" name="Content Placeholder 2">
            <a:extLst>
              <a:ext uri="{FF2B5EF4-FFF2-40B4-BE49-F238E27FC236}">
                <a16:creationId xmlns:a16="http://schemas.microsoft.com/office/drawing/2014/main" id="{6F9D725D-BA81-4DEA-A9EA-A45AE599B9E7}"/>
              </a:ext>
            </a:extLst>
          </p:cNvPr>
          <p:cNvSpPr>
            <a:spLocks noGrp="1"/>
          </p:cNvSpPr>
          <p:nvPr>
            <p:ph idx="1"/>
          </p:nvPr>
        </p:nvSpPr>
        <p:spPr>
          <a:xfrm>
            <a:off x="5358384" y="640263"/>
            <a:ext cx="6028944" cy="5254510"/>
          </a:xfrm>
        </p:spPr>
        <p:txBody>
          <a:bodyPr anchor="ctr">
            <a:normAutofit/>
          </a:bodyPr>
          <a:lstStyle/>
          <a:p>
            <a:r>
              <a:rPr lang="en-US" sz="2200" dirty="0">
                <a:solidFill>
                  <a:schemeClr val="bg1"/>
                </a:solidFill>
              </a:rPr>
              <a:t>The simplest implementation is to store vertices in an array. This will produce a running time of O(|V|^2 )</a:t>
            </a:r>
          </a:p>
          <a:p>
            <a:pPr marL="0" indent="0">
              <a:buNone/>
            </a:pPr>
            <a:endParaRPr lang="en-US" sz="2200" dirty="0">
              <a:solidFill>
                <a:schemeClr val="bg1"/>
              </a:solidFill>
            </a:endParaRPr>
          </a:p>
          <a:p>
            <a:r>
              <a:rPr lang="en-US" sz="2200" dirty="0">
                <a:solidFill>
                  <a:schemeClr val="bg1"/>
                </a:solidFill>
              </a:rPr>
              <a:t>For graphs with very few edges and many nodes, it can be implemented more efficiently storing the graph in an adjacency list using a binary heap or priority queue. This will produce a running time of O((|E|+|V|) log |V|)</a:t>
            </a:r>
          </a:p>
          <a:p>
            <a:endParaRPr lang="en-US" sz="2200" dirty="0">
              <a:solidFill>
                <a:schemeClr val="bg1"/>
              </a:solidFill>
            </a:endParaRPr>
          </a:p>
        </p:txBody>
      </p:sp>
    </p:spTree>
    <p:extLst>
      <p:ext uri="{BB962C8B-B14F-4D97-AF65-F5344CB8AC3E}">
        <p14:creationId xmlns:p14="http://schemas.microsoft.com/office/powerpoint/2010/main" val="355351208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9DCF41A4-0E8F-4F10-B2ED-FDCC0908C3F4}"/>
              </a:ext>
            </a:extLst>
          </p:cNvPr>
          <p:cNvSpPr>
            <a:spLocks noGrp="1"/>
          </p:cNvSpPr>
          <p:nvPr>
            <p:ph type="title"/>
          </p:nvPr>
        </p:nvSpPr>
        <p:spPr>
          <a:xfrm>
            <a:off x="535020" y="685800"/>
            <a:ext cx="2780271" cy="5105400"/>
          </a:xfrm>
        </p:spPr>
        <p:txBody>
          <a:bodyPr>
            <a:normAutofit/>
          </a:bodyPr>
          <a:lstStyle/>
          <a:p>
            <a:r>
              <a:rPr lang="en-US" sz="3400" dirty="0">
                <a:solidFill>
                  <a:srgbClr val="FFFFFF"/>
                </a:solidFill>
              </a:rPr>
              <a:t>Functions Implemented:</a:t>
            </a:r>
          </a:p>
        </p:txBody>
      </p:sp>
      <p:graphicFrame>
        <p:nvGraphicFramePr>
          <p:cNvPr id="5" name="Content Placeholder 2">
            <a:extLst>
              <a:ext uri="{FF2B5EF4-FFF2-40B4-BE49-F238E27FC236}">
                <a16:creationId xmlns:a16="http://schemas.microsoft.com/office/drawing/2014/main" id="{5B02EACA-1ED7-421D-8728-BE0A900583AD}"/>
              </a:ext>
            </a:extLst>
          </p:cNvPr>
          <p:cNvGraphicFramePr>
            <a:graphicFrameLocks noGrp="1"/>
          </p:cNvGraphicFramePr>
          <p:nvPr>
            <p:ph idx="1"/>
            <p:extLst>
              <p:ext uri="{D42A27DB-BD31-4B8C-83A1-F6EECF244321}">
                <p14:modId xmlns:p14="http://schemas.microsoft.com/office/powerpoint/2010/main" val="325323916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9206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FC379B7-23B4-4670-86EA-05246A03B9A1}"/>
              </a:ext>
            </a:extLst>
          </p:cNvPr>
          <p:cNvSpPr>
            <a:spLocks noGrp="1"/>
          </p:cNvSpPr>
          <p:nvPr>
            <p:ph type="title"/>
          </p:nvPr>
        </p:nvSpPr>
        <p:spPr>
          <a:xfrm>
            <a:off x="841248" y="704850"/>
            <a:ext cx="3785616" cy="2978150"/>
          </a:xfrm>
        </p:spPr>
        <p:txBody>
          <a:bodyPr anchor="b">
            <a:normAutofit/>
          </a:bodyPr>
          <a:lstStyle/>
          <a:p>
            <a:r>
              <a:rPr lang="en-US" dirty="0"/>
              <a:t>Limitations:</a:t>
            </a:r>
          </a:p>
        </p:txBody>
      </p:sp>
      <p:sp>
        <p:nvSpPr>
          <p:cNvPr id="3" name="Content Placeholder 2">
            <a:extLst>
              <a:ext uri="{FF2B5EF4-FFF2-40B4-BE49-F238E27FC236}">
                <a16:creationId xmlns:a16="http://schemas.microsoft.com/office/drawing/2014/main" id="{DE22505E-EA83-4496-955C-49B9739DD829}"/>
              </a:ext>
            </a:extLst>
          </p:cNvPr>
          <p:cNvSpPr>
            <a:spLocks noGrp="1"/>
          </p:cNvSpPr>
          <p:nvPr>
            <p:ph idx="1"/>
          </p:nvPr>
        </p:nvSpPr>
        <p:spPr>
          <a:xfrm>
            <a:off x="6038850" y="704850"/>
            <a:ext cx="5314950" cy="5251450"/>
          </a:xfrm>
        </p:spPr>
        <p:txBody>
          <a:bodyPr anchor="ctr">
            <a:normAutofit/>
          </a:bodyPr>
          <a:lstStyle/>
          <a:p>
            <a:r>
              <a:rPr lang="en-US" sz="2100">
                <a:solidFill>
                  <a:schemeClr val="bg1"/>
                </a:solidFill>
              </a:rPr>
              <a:t>The biggest limitation is that it cannot handle negative edges, and this makes it so that it always cannot find the right shortest path as it always sees negative edges as the shortest path. </a:t>
            </a:r>
          </a:p>
          <a:p>
            <a:r>
              <a:rPr lang="en-US" sz="2100">
                <a:solidFill>
                  <a:schemeClr val="bg1"/>
                </a:solidFill>
              </a:rPr>
              <a:t>The other disadvantage is that it does a blind search to find the shortest path which leads to it wasting a lot of time.</a:t>
            </a:r>
          </a:p>
        </p:txBody>
      </p:sp>
    </p:spTree>
    <p:extLst>
      <p:ext uri="{BB962C8B-B14F-4D97-AF65-F5344CB8AC3E}">
        <p14:creationId xmlns:p14="http://schemas.microsoft.com/office/powerpoint/2010/main" val="307409578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E50141-61E0-41A8-B111-E307A717E328}"/>
              </a:ext>
            </a:extLst>
          </p:cNvPr>
          <p:cNvSpPr>
            <a:spLocks noGrp="1"/>
          </p:cNvSpPr>
          <p:nvPr>
            <p:ph type="title"/>
          </p:nvPr>
        </p:nvSpPr>
        <p:spPr>
          <a:xfrm>
            <a:off x="804671" y="640263"/>
            <a:ext cx="3284331" cy="5254510"/>
          </a:xfrm>
        </p:spPr>
        <p:txBody>
          <a:bodyPr>
            <a:normAutofit/>
          </a:bodyPr>
          <a:lstStyle/>
          <a:p>
            <a:r>
              <a:rPr lang="en-US" b="1" dirty="0"/>
              <a:t>Conclusion </a:t>
            </a:r>
          </a:p>
        </p:txBody>
      </p:sp>
      <p:sp>
        <p:nvSpPr>
          <p:cNvPr id="3" name="Content Placeholder 2">
            <a:extLst>
              <a:ext uri="{FF2B5EF4-FFF2-40B4-BE49-F238E27FC236}">
                <a16:creationId xmlns:a16="http://schemas.microsoft.com/office/drawing/2014/main" id="{74F68B00-CB41-45D6-BF16-5B91712A4149}"/>
              </a:ext>
            </a:extLst>
          </p:cNvPr>
          <p:cNvSpPr>
            <a:spLocks noGrp="1"/>
          </p:cNvSpPr>
          <p:nvPr>
            <p:ph idx="1"/>
          </p:nvPr>
        </p:nvSpPr>
        <p:spPr>
          <a:xfrm>
            <a:off x="4957442" y="640263"/>
            <a:ext cx="6429886" cy="5254510"/>
          </a:xfrm>
        </p:spPr>
        <p:txBody>
          <a:bodyPr anchor="ctr">
            <a:normAutofit/>
          </a:bodyPr>
          <a:lstStyle/>
          <a:p>
            <a:r>
              <a:rPr lang="en-US" sz="2200" dirty="0">
                <a:solidFill>
                  <a:schemeClr val="bg1"/>
                </a:solidFill>
              </a:rPr>
              <a:t>We have successfully implemented Dijkstra's Algorithm to implement an undirected weighted Graph ADT and to find the shortest path between two vertices. </a:t>
            </a:r>
          </a:p>
          <a:p>
            <a:r>
              <a:rPr lang="en-US" sz="2200" dirty="0">
                <a:solidFill>
                  <a:schemeClr val="bg1"/>
                </a:solidFill>
              </a:rPr>
              <a:t>The project has passed all 18 assertions and test cases. </a:t>
            </a:r>
          </a:p>
          <a:p>
            <a:r>
              <a:rPr lang="en-US" sz="2200" dirty="0">
                <a:solidFill>
                  <a:schemeClr val="bg1"/>
                </a:solidFill>
              </a:rPr>
              <a:t>It helped us learn how to work in teams and how to coordinate in a professional environment. </a:t>
            </a:r>
          </a:p>
          <a:p>
            <a:r>
              <a:rPr lang="en-US" sz="2200" dirty="0">
                <a:solidFill>
                  <a:schemeClr val="bg1"/>
                </a:solidFill>
              </a:rPr>
              <a:t>This algorithm can truly be called the greedy algorithm as it chooses the nearest possible vertex known as local optimum. </a:t>
            </a:r>
          </a:p>
        </p:txBody>
      </p:sp>
    </p:spTree>
    <p:extLst>
      <p:ext uri="{BB962C8B-B14F-4D97-AF65-F5344CB8AC3E}">
        <p14:creationId xmlns:p14="http://schemas.microsoft.com/office/powerpoint/2010/main" val="184118509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var(--font-sofia)</vt:lpstr>
      <vt:lpstr>Office Theme</vt:lpstr>
      <vt:lpstr> COP 4530 Final Project Dijkstra’s Algorithm </vt:lpstr>
      <vt:lpstr>Description</vt:lpstr>
      <vt:lpstr>Real World Uses</vt:lpstr>
      <vt:lpstr>HOW IT WORKS</vt:lpstr>
      <vt:lpstr>Working</vt:lpstr>
      <vt:lpstr>Implementation:</vt:lpstr>
      <vt:lpstr>Functions Implemented:</vt:lpstr>
      <vt:lpstr>Limitations: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COP 4530 Final Project Dijkstra’s Algorithm </dc:title>
  <dc:creator>Tejwani, Dev</dc:creator>
  <cp:lastModifiedBy>Tejwani, Dev</cp:lastModifiedBy>
  <cp:revision>1</cp:revision>
  <dcterms:created xsi:type="dcterms:W3CDTF">2020-12-01T01:39:20Z</dcterms:created>
  <dcterms:modified xsi:type="dcterms:W3CDTF">2020-12-01T01:40:19Z</dcterms:modified>
</cp:coreProperties>
</file>