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60" r:id="rId7"/>
    <p:sldId id="265" r:id="rId8"/>
    <p:sldId id="259" r:id="rId9"/>
    <p:sldId id="261" r:id="rId10"/>
    <p:sldId id="263" r:id="rId11"/>
    <p:sldId id="264" r:id="rId12"/>
    <p:sldId id="262" r:id="rId13"/>
    <p:sldId id="269" r:id="rId14"/>
    <p:sldId id="268"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68" autoAdjust="0"/>
    <p:restoredTop sz="94660"/>
  </p:normalViewPr>
  <p:slideViewPr>
    <p:cSldViewPr snapToGrid="0">
      <p:cViewPr varScale="1">
        <p:scale>
          <a:sx n="80" d="100"/>
          <a:sy n="80"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3FE84-4DCD-4AE4-AB43-348FF756EF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F58DB550-D9F7-4D78-9C29-C77D3D16D2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105DDD70-E160-4112-90F2-82CA7E0CC870}"/>
              </a:ext>
            </a:extLst>
          </p:cNvPr>
          <p:cNvSpPr>
            <a:spLocks noGrp="1"/>
          </p:cNvSpPr>
          <p:nvPr>
            <p:ph type="dt" sz="half" idx="10"/>
          </p:nvPr>
        </p:nvSpPr>
        <p:spPr/>
        <p:txBody>
          <a:bodyPr/>
          <a:lstStyle/>
          <a:p>
            <a:fld id="{7135CB7B-3EF5-464B-AFAF-F3997D0CE3CD}" type="datetimeFigureOut">
              <a:rPr lang="tr-TR" smtClean="0"/>
              <a:t>9.09.2021</a:t>
            </a:fld>
            <a:endParaRPr lang="tr-TR"/>
          </a:p>
        </p:txBody>
      </p:sp>
      <p:sp>
        <p:nvSpPr>
          <p:cNvPr id="5" name="Footer Placeholder 4">
            <a:extLst>
              <a:ext uri="{FF2B5EF4-FFF2-40B4-BE49-F238E27FC236}">
                <a16:creationId xmlns:a16="http://schemas.microsoft.com/office/drawing/2014/main" id="{7E996C42-AC1C-4E76-BC2D-21003B1BCAD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B9DE07A-D7C3-4302-94B5-47A0622DBE3F}"/>
              </a:ext>
            </a:extLst>
          </p:cNvPr>
          <p:cNvSpPr>
            <a:spLocks noGrp="1"/>
          </p:cNvSpPr>
          <p:nvPr>
            <p:ph type="sldNum" sz="quarter" idx="12"/>
          </p:nvPr>
        </p:nvSpPr>
        <p:spPr/>
        <p:txBody>
          <a:bodyPr/>
          <a:lstStyle/>
          <a:p>
            <a:fld id="{5F831E8A-5499-425B-8F82-C004F7E74C91}" type="slidenum">
              <a:rPr lang="tr-TR" smtClean="0"/>
              <a:t>‹#›</a:t>
            </a:fld>
            <a:endParaRPr lang="tr-TR"/>
          </a:p>
        </p:txBody>
      </p:sp>
    </p:spTree>
    <p:extLst>
      <p:ext uri="{BB962C8B-B14F-4D97-AF65-F5344CB8AC3E}">
        <p14:creationId xmlns:p14="http://schemas.microsoft.com/office/powerpoint/2010/main" val="151183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3267-5607-4A9A-9270-A280EBDF2AF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F4B24E03-6A70-4ABE-B7F0-5EB690F158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8D83CAA-368C-456C-A038-E7B338D93E6B}"/>
              </a:ext>
            </a:extLst>
          </p:cNvPr>
          <p:cNvSpPr>
            <a:spLocks noGrp="1"/>
          </p:cNvSpPr>
          <p:nvPr>
            <p:ph type="dt" sz="half" idx="10"/>
          </p:nvPr>
        </p:nvSpPr>
        <p:spPr/>
        <p:txBody>
          <a:bodyPr/>
          <a:lstStyle/>
          <a:p>
            <a:fld id="{7135CB7B-3EF5-464B-AFAF-F3997D0CE3CD}" type="datetimeFigureOut">
              <a:rPr lang="tr-TR" smtClean="0"/>
              <a:t>9.09.2021</a:t>
            </a:fld>
            <a:endParaRPr lang="tr-TR"/>
          </a:p>
        </p:txBody>
      </p:sp>
      <p:sp>
        <p:nvSpPr>
          <p:cNvPr id="5" name="Footer Placeholder 4">
            <a:extLst>
              <a:ext uri="{FF2B5EF4-FFF2-40B4-BE49-F238E27FC236}">
                <a16:creationId xmlns:a16="http://schemas.microsoft.com/office/drawing/2014/main" id="{925E1C52-58A0-454A-B7AD-20C92A7D574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52EA4AB-DDB7-40ED-96BA-EBDE58C565E6}"/>
              </a:ext>
            </a:extLst>
          </p:cNvPr>
          <p:cNvSpPr>
            <a:spLocks noGrp="1"/>
          </p:cNvSpPr>
          <p:nvPr>
            <p:ph type="sldNum" sz="quarter" idx="12"/>
          </p:nvPr>
        </p:nvSpPr>
        <p:spPr/>
        <p:txBody>
          <a:bodyPr/>
          <a:lstStyle/>
          <a:p>
            <a:fld id="{5F831E8A-5499-425B-8F82-C004F7E74C91}" type="slidenum">
              <a:rPr lang="tr-TR" smtClean="0"/>
              <a:t>‹#›</a:t>
            </a:fld>
            <a:endParaRPr lang="tr-TR"/>
          </a:p>
        </p:txBody>
      </p:sp>
    </p:spTree>
    <p:extLst>
      <p:ext uri="{BB962C8B-B14F-4D97-AF65-F5344CB8AC3E}">
        <p14:creationId xmlns:p14="http://schemas.microsoft.com/office/powerpoint/2010/main" val="146413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D7F27F-32DC-46F5-8300-DD6B1CFEEA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DB9800C3-1C18-484A-AB8C-1368D4D51D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0BCA018-6121-41E9-A8AC-A198CC48E811}"/>
              </a:ext>
            </a:extLst>
          </p:cNvPr>
          <p:cNvSpPr>
            <a:spLocks noGrp="1"/>
          </p:cNvSpPr>
          <p:nvPr>
            <p:ph type="dt" sz="half" idx="10"/>
          </p:nvPr>
        </p:nvSpPr>
        <p:spPr/>
        <p:txBody>
          <a:bodyPr/>
          <a:lstStyle/>
          <a:p>
            <a:fld id="{7135CB7B-3EF5-464B-AFAF-F3997D0CE3CD}" type="datetimeFigureOut">
              <a:rPr lang="tr-TR" smtClean="0"/>
              <a:t>9.09.2021</a:t>
            </a:fld>
            <a:endParaRPr lang="tr-TR"/>
          </a:p>
        </p:txBody>
      </p:sp>
      <p:sp>
        <p:nvSpPr>
          <p:cNvPr id="5" name="Footer Placeholder 4">
            <a:extLst>
              <a:ext uri="{FF2B5EF4-FFF2-40B4-BE49-F238E27FC236}">
                <a16:creationId xmlns:a16="http://schemas.microsoft.com/office/drawing/2014/main" id="{B1D07CE7-3AF5-4F07-A9A6-6BCE0F3B892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2076AF1-0BFA-4231-9864-014D57492CF9}"/>
              </a:ext>
            </a:extLst>
          </p:cNvPr>
          <p:cNvSpPr>
            <a:spLocks noGrp="1"/>
          </p:cNvSpPr>
          <p:nvPr>
            <p:ph type="sldNum" sz="quarter" idx="12"/>
          </p:nvPr>
        </p:nvSpPr>
        <p:spPr/>
        <p:txBody>
          <a:bodyPr/>
          <a:lstStyle/>
          <a:p>
            <a:fld id="{5F831E8A-5499-425B-8F82-C004F7E74C91}" type="slidenum">
              <a:rPr lang="tr-TR" smtClean="0"/>
              <a:t>‹#›</a:t>
            </a:fld>
            <a:endParaRPr lang="tr-TR"/>
          </a:p>
        </p:txBody>
      </p:sp>
    </p:spTree>
    <p:extLst>
      <p:ext uri="{BB962C8B-B14F-4D97-AF65-F5344CB8AC3E}">
        <p14:creationId xmlns:p14="http://schemas.microsoft.com/office/powerpoint/2010/main" val="398133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50B5-9E43-4141-9722-F08BAD03275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B9C7A7E6-5CE6-4DE8-A544-12EA43541E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FF7BE28-8F05-4204-A2FC-6B396332B158}"/>
              </a:ext>
            </a:extLst>
          </p:cNvPr>
          <p:cNvSpPr>
            <a:spLocks noGrp="1"/>
          </p:cNvSpPr>
          <p:nvPr>
            <p:ph type="dt" sz="half" idx="10"/>
          </p:nvPr>
        </p:nvSpPr>
        <p:spPr/>
        <p:txBody>
          <a:bodyPr/>
          <a:lstStyle/>
          <a:p>
            <a:fld id="{7135CB7B-3EF5-464B-AFAF-F3997D0CE3CD}" type="datetimeFigureOut">
              <a:rPr lang="tr-TR" smtClean="0"/>
              <a:t>9.09.2021</a:t>
            </a:fld>
            <a:endParaRPr lang="tr-TR"/>
          </a:p>
        </p:txBody>
      </p:sp>
      <p:sp>
        <p:nvSpPr>
          <p:cNvPr id="5" name="Footer Placeholder 4">
            <a:extLst>
              <a:ext uri="{FF2B5EF4-FFF2-40B4-BE49-F238E27FC236}">
                <a16:creationId xmlns:a16="http://schemas.microsoft.com/office/drawing/2014/main" id="{21CC541F-C49B-4A4D-A36F-D4CA50F3846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FAB53BA-B9B0-40DC-A9E7-6E37D6BABAA4}"/>
              </a:ext>
            </a:extLst>
          </p:cNvPr>
          <p:cNvSpPr>
            <a:spLocks noGrp="1"/>
          </p:cNvSpPr>
          <p:nvPr>
            <p:ph type="sldNum" sz="quarter" idx="12"/>
          </p:nvPr>
        </p:nvSpPr>
        <p:spPr/>
        <p:txBody>
          <a:bodyPr/>
          <a:lstStyle/>
          <a:p>
            <a:fld id="{5F831E8A-5499-425B-8F82-C004F7E74C91}" type="slidenum">
              <a:rPr lang="tr-TR" smtClean="0"/>
              <a:t>‹#›</a:t>
            </a:fld>
            <a:endParaRPr lang="tr-TR"/>
          </a:p>
        </p:txBody>
      </p:sp>
    </p:spTree>
    <p:extLst>
      <p:ext uri="{BB962C8B-B14F-4D97-AF65-F5344CB8AC3E}">
        <p14:creationId xmlns:p14="http://schemas.microsoft.com/office/powerpoint/2010/main" val="47591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D9059-87D8-45AD-AA7C-8040893C5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8C1816EA-F7DB-4373-A247-A3C34E3862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9BA34-3F34-4A46-B1C8-95BE40DF7A2F}"/>
              </a:ext>
            </a:extLst>
          </p:cNvPr>
          <p:cNvSpPr>
            <a:spLocks noGrp="1"/>
          </p:cNvSpPr>
          <p:nvPr>
            <p:ph type="dt" sz="half" idx="10"/>
          </p:nvPr>
        </p:nvSpPr>
        <p:spPr/>
        <p:txBody>
          <a:bodyPr/>
          <a:lstStyle/>
          <a:p>
            <a:fld id="{7135CB7B-3EF5-464B-AFAF-F3997D0CE3CD}" type="datetimeFigureOut">
              <a:rPr lang="tr-TR" smtClean="0"/>
              <a:t>9.09.2021</a:t>
            </a:fld>
            <a:endParaRPr lang="tr-TR"/>
          </a:p>
        </p:txBody>
      </p:sp>
      <p:sp>
        <p:nvSpPr>
          <p:cNvPr id="5" name="Footer Placeholder 4">
            <a:extLst>
              <a:ext uri="{FF2B5EF4-FFF2-40B4-BE49-F238E27FC236}">
                <a16:creationId xmlns:a16="http://schemas.microsoft.com/office/drawing/2014/main" id="{0DF59A27-5E3C-4E55-BE37-2936F457B9AB}"/>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7907EF7-6AB7-4DD6-BFE7-F81F9D675BC4}"/>
              </a:ext>
            </a:extLst>
          </p:cNvPr>
          <p:cNvSpPr>
            <a:spLocks noGrp="1"/>
          </p:cNvSpPr>
          <p:nvPr>
            <p:ph type="sldNum" sz="quarter" idx="12"/>
          </p:nvPr>
        </p:nvSpPr>
        <p:spPr/>
        <p:txBody>
          <a:bodyPr/>
          <a:lstStyle/>
          <a:p>
            <a:fld id="{5F831E8A-5499-425B-8F82-C004F7E74C91}" type="slidenum">
              <a:rPr lang="tr-TR" smtClean="0"/>
              <a:t>‹#›</a:t>
            </a:fld>
            <a:endParaRPr lang="tr-TR"/>
          </a:p>
        </p:txBody>
      </p:sp>
    </p:spTree>
    <p:extLst>
      <p:ext uri="{BB962C8B-B14F-4D97-AF65-F5344CB8AC3E}">
        <p14:creationId xmlns:p14="http://schemas.microsoft.com/office/powerpoint/2010/main" val="14310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1709-8106-4F6C-8B79-59D7662D8C3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98174D0-4C44-45D5-AA1C-3C8A5A0B90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745D4A7B-79E1-43D9-9454-29A9A101CF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5A91F4E0-647E-4F6D-9ECC-F2816987992A}"/>
              </a:ext>
            </a:extLst>
          </p:cNvPr>
          <p:cNvSpPr>
            <a:spLocks noGrp="1"/>
          </p:cNvSpPr>
          <p:nvPr>
            <p:ph type="dt" sz="half" idx="10"/>
          </p:nvPr>
        </p:nvSpPr>
        <p:spPr/>
        <p:txBody>
          <a:bodyPr/>
          <a:lstStyle/>
          <a:p>
            <a:fld id="{7135CB7B-3EF5-464B-AFAF-F3997D0CE3CD}" type="datetimeFigureOut">
              <a:rPr lang="tr-TR" smtClean="0"/>
              <a:t>9.09.2021</a:t>
            </a:fld>
            <a:endParaRPr lang="tr-TR"/>
          </a:p>
        </p:txBody>
      </p:sp>
      <p:sp>
        <p:nvSpPr>
          <p:cNvPr id="6" name="Footer Placeholder 5">
            <a:extLst>
              <a:ext uri="{FF2B5EF4-FFF2-40B4-BE49-F238E27FC236}">
                <a16:creationId xmlns:a16="http://schemas.microsoft.com/office/drawing/2014/main" id="{F9985031-545B-4DC9-8E4A-A4986E9BF271}"/>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0F32E66A-72BA-4636-85B0-3233D1B80779}"/>
              </a:ext>
            </a:extLst>
          </p:cNvPr>
          <p:cNvSpPr>
            <a:spLocks noGrp="1"/>
          </p:cNvSpPr>
          <p:nvPr>
            <p:ph type="sldNum" sz="quarter" idx="12"/>
          </p:nvPr>
        </p:nvSpPr>
        <p:spPr/>
        <p:txBody>
          <a:bodyPr/>
          <a:lstStyle/>
          <a:p>
            <a:fld id="{5F831E8A-5499-425B-8F82-C004F7E74C91}" type="slidenum">
              <a:rPr lang="tr-TR" smtClean="0"/>
              <a:t>‹#›</a:t>
            </a:fld>
            <a:endParaRPr lang="tr-TR"/>
          </a:p>
        </p:txBody>
      </p:sp>
    </p:spTree>
    <p:extLst>
      <p:ext uri="{BB962C8B-B14F-4D97-AF65-F5344CB8AC3E}">
        <p14:creationId xmlns:p14="http://schemas.microsoft.com/office/powerpoint/2010/main" val="107809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B6ED-529E-4A61-BFB2-9C804842DAA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4417F367-D989-4984-96F9-6CD9B2A278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7C5DE2-66EA-46DE-8D5B-BC3AC06F02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2303F9A9-B3A9-424B-B1BD-B25F1D9845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9AAB63-50F8-4EB1-A2ED-ED7D325DA6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6980AABE-B64A-478D-AD2C-1D8D3D28C144}"/>
              </a:ext>
            </a:extLst>
          </p:cNvPr>
          <p:cNvSpPr>
            <a:spLocks noGrp="1"/>
          </p:cNvSpPr>
          <p:nvPr>
            <p:ph type="dt" sz="half" idx="10"/>
          </p:nvPr>
        </p:nvSpPr>
        <p:spPr/>
        <p:txBody>
          <a:bodyPr/>
          <a:lstStyle/>
          <a:p>
            <a:fld id="{7135CB7B-3EF5-464B-AFAF-F3997D0CE3CD}" type="datetimeFigureOut">
              <a:rPr lang="tr-TR" smtClean="0"/>
              <a:t>9.09.2021</a:t>
            </a:fld>
            <a:endParaRPr lang="tr-TR"/>
          </a:p>
        </p:txBody>
      </p:sp>
      <p:sp>
        <p:nvSpPr>
          <p:cNvPr id="8" name="Footer Placeholder 7">
            <a:extLst>
              <a:ext uri="{FF2B5EF4-FFF2-40B4-BE49-F238E27FC236}">
                <a16:creationId xmlns:a16="http://schemas.microsoft.com/office/drawing/2014/main" id="{57929B3B-7A62-476C-A586-997D9A15467A}"/>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6800EDE6-C322-47A6-89C4-18FEFD9F94AF}"/>
              </a:ext>
            </a:extLst>
          </p:cNvPr>
          <p:cNvSpPr>
            <a:spLocks noGrp="1"/>
          </p:cNvSpPr>
          <p:nvPr>
            <p:ph type="sldNum" sz="quarter" idx="12"/>
          </p:nvPr>
        </p:nvSpPr>
        <p:spPr/>
        <p:txBody>
          <a:bodyPr/>
          <a:lstStyle/>
          <a:p>
            <a:fld id="{5F831E8A-5499-425B-8F82-C004F7E74C91}" type="slidenum">
              <a:rPr lang="tr-TR" smtClean="0"/>
              <a:t>‹#›</a:t>
            </a:fld>
            <a:endParaRPr lang="tr-TR"/>
          </a:p>
        </p:txBody>
      </p:sp>
    </p:spTree>
    <p:extLst>
      <p:ext uri="{BB962C8B-B14F-4D97-AF65-F5344CB8AC3E}">
        <p14:creationId xmlns:p14="http://schemas.microsoft.com/office/powerpoint/2010/main" val="3614338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BA85-803E-4B60-B2C9-F0B5545EBAFB}"/>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01563686-D4A3-4893-B631-3D7072FCD646}"/>
              </a:ext>
            </a:extLst>
          </p:cNvPr>
          <p:cNvSpPr>
            <a:spLocks noGrp="1"/>
          </p:cNvSpPr>
          <p:nvPr>
            <p:ph type="dt" sz="half" idx="10"/>
          </p:nvPr>
        </p:nvSpPr>
        <p:spPr/>
        <p:txBody>
          <a:bodyPr/>
          <a:lstStyle/>
          <a:p>
            <a:fld id="{7135CB7B-3EF5-464B-AFAF-F3997D0CE3CD}" type="datetimeFigureOut">
              <a:rPr lang="tr-TR" smtClean="0"/>
              <a:t>9.09.2021</a:t>
            </a:fld>
            <a:endParaRPr lang="tr-TR"/>
          </a:p>
        </p:txBody>
      </p:sp>
      <p:sp>
        <p:nvSpPr>
          <p:cNvPr id="4" name="Footer Placeholder 3">
            <a:extLst>
              <a:ext uri="{FF2B5EF4-FFF2-40B4-BE49-F238E27FC236}">
                <a16:creationId xmlns:a16="http://schemas.microsoft.com/office/drawing/2014/main" id="{402E30F9-7CDD-415F-8DC7-1D7BDFB43247}"/>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F1E7EF0-253F-4FB2-8969-3458224F4DD4}"/>
              </a:ext>
            </a:extLst>
          </p:cNvPr>
          <p:cNvSpPr>
            <a:spLocks noGrp="1"/>
          </p:cNvSpPr>
          <p:nvPr>
            <p:ph type="sldNum" sz="quarter" idx="12"/>
          </p:nvPr>
        </p:nvSpPr>
        <p:spPr/>
        <p:txBody>
          <a:bodyPr/>
          <a:lstStyle/>
          <a:p>
            <a:fld id="{5F831E8A-5499-425B-8F82-C004F7E74C91}" type="slidenum">
              <a:rPr lang="tr-TR" smtClean="0"/>
              <a:t>‹#›</a:t>
            </a:fld>
            <a:endParaRPr lang="tr-TR"/>
          </a:p>
        </p:txBody>
      </p:sp>
    </p:spTree>
    <p:extLst>
      <p:ext uri="{BB962C8B-B14F-4D97-AF65-F5344CB8AC3E}">
        <p14:creationId xmlns:p14="http://schemas.microsoft.com/office/powerpoint/2010/main" val="603927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05D503-7D37-4D4B-B08E-BDE1FEA1EBF1}"/>
              </a:ext>
            </a:extLst>
          </p:cNvPr>
          <p:cNvSpPr>
            <a:spLocks noGrp="1"/>
          </p:cNvSpPr>
          <p:nvPr>
            <p:ph type="dt" sz="half" idx="10"/>
          </p:nvPr>
        </p:nvSpPr>
        <p:spPr/>
        <p:txBody>
          <a:bodyPr/>
          <a:lstStyle/>
          <a:p>
            <a:fld id="{7135CB7B-3EF5-464B-AFAF-F3997D0CE3CD}" type="datetimeFigureOut">
              <a:rPr lang="tr-TR" smtClean="0"/>
              <a:t>9.09.2021</a:t>
            </a:fld>
            <a:endParaRPr lang="tr-TR"/>
          </a:p>
        </p:txBody>
      </p:sp>
      <p:sp>
        <p:nvSpPr>
          <p:cNvPr id="3" name="Footer Placeholder 2">
            <a:extLst>
              <a:ext uri="{FF2B5EF4-FFF2-40B4-BE49-F238E27FC236}">
                <a16:creationId xmlns:a16="http://schemas.microsoft.com/office/drawing/2014/main" id="{EC75E4B7-CAC8-49C0-9BF0-56F171334CE5}"/>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CF6CEB90-CDD7-408C-BB5C-16FDF74B302F}"/>
              </a:ext>
            </a:extLst>
          </p:cNvPr>
          <p:cNvSpPr>
            <a:spLocks noGrp="1"/>
          </p:cNvSpPr>
          <p:nvPr>
            <p:ph type="sldNum" sz="quarter" idx="12"/>
          </p:nvPr>
        </p:nvSpPr>
        <p:spPr/>
        <p:txBody>
          <a:bodyPr/>
          <a:lstStyle/>
          <a:p>
            <a:fld id="{5F831E8A-5499-425B-8F82-C004F7E74C91}" type="slidenum">
              <a:rPr lang="tr-TR" smtClean="0"/>
              <a:t>‹#›</a:t>
            </a:fld>
            <a:endParaRPr lang="tr-TR"/>
          </a:p>
        </p:txBody>
      </p:sp>
    </p:spTree>
    <p:extLst>
      <p:ext uri="{BB962C8B-B14F-4D97-AF65-F5344CB8AC3E}">
        <p14:creationId xmlns:p14="http://schemas.microsoft.com/office/powerpoint/2010/main" val="104576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6BC4-2793-4C55-BF0E-C032FAD1E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41CE7EDA-7E9B-4E18-B1DB-149B6043B1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0547DF75-799D-4F08-94DF-8777D971C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91C57-8BE7-4AA1-9C61-4F97F8D5C099}"/>
              </a:ext>
            </a:extLst>
          </p:cNvPr>
          <p:cNvSpPr>
            <a:spLocks noGrp="1"/>
          </p:cNvSpPr>
          <p:nvPr>
            <p:ph type="dt" sz="half" idx="10"/>
          </p:nvPr>
        </p:nvSpPr>
        <p:spPr/>
        <p:txBody>
          <a:bodyPr/>
          <a:lstStyle/>
          <a:p>
            <a:fld id="{7135CB7B-3EF5-464B-AFAF-F3997D0CE3CD}" type="datetimeFigureOut">
              <a:rPr lang="tr-TR" smtClean="0"/>
              <a:t>9.09.2021</a:t>
            </a:fld>
            <a:endParaRPr lang="tr-TR"/>
          </a:p>
        </p:txBody>
      </p:sp>
      <p:sp>
        <p:nvSpPr>
          <p:cNvPr id="6" name="Footer Placeholder 5">
            <a:extLst>
              <a:ext uri="{FF2B5EF4-FFF2-40B4-BE49-F238E27FC236}">
                <a16:creationId xmlns:a16="http://schemas.microsoft.com/office/drawing/2014/main" id="{D5A2C39E-A14A-4683-8CE4-DD4A15D4F8FA}"/>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8E2392C-D339-483B-B7BC-341B0B0252E3}"/>
              </a:ext>
            </a:extLst>
          </p:cNvPr>
          <p:cNvSpPr>
            <a:spLocks noGrp="1"/>
          </p:cNvSpPr>
          <p:nvPr>
            <p:ph type="sldNum" sz="quarter" idx="12"/>
          </p:nvPr>
        </p:nvSpPr>
        <p:spPr/>
        <p:txBody>
          <a:bodyPr/>
          <a:lstStyle/>
          <a:p>
            <a:fld id="{5F831E8A-5499-425B-8F82-C004F7E74C91}" type="slidenum">
              <a:rPr lang="tr-TR" smtClean="0"/>
              <a:t>‹#›</a:t>
            </a:fld>
            <a:endParaRPr lang="tr-TR"/>
          </a:p>
        </p:txBody>
      </p:sp>
    </p:spTree>
    <p:extLst>
      <p:ext uri="{BB962C8B-B14F-4D97-AF65-F5344CB8AC3E}">
        <p14:creationId xmlns:p14="http://schemas.microsoft.com/office/powerpoint/2010/main" val="2184543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DCF0-2FD8-458B-A6DD-98A13B60E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DBFFF0D2-47A8-4BDD-8CB7-FFC8AEBB07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41C3D96E-1D34-4113-AA8A-10218785A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87BD7-94E4-44D0-9563-9D7A985A5A81}"/>
              </a:ext>
            </a:extLst>
          </p:cNvPr>
          <p:cNvSpPr>
            <a:spLocks noGrp="1"/>
          </p:cNvSpPr>
          <p:nvPr>
            <p:ph type="dt" sz="half" idx="10"/>
          </p:nvPr>
        </p:nvSpPr>
        <p:spPr/>
        <p:txBody>
          <a:bodyPr/>
          <a:lstStyle/>
          <a:p>
            <a:fld id="{7135CB7B-3EF5-464B-AFAF-F3997D0CE3CD}" type="datetimeFigureOut">
              <a:rPr lang="tr-TR" smtClean="0"/>
              <a:t>9.09.2021</a:t>
            </a:fld>
            <a:endParaRPr lang="tr-TR"/>
          </a:p>
        </p:txBody>
      </p:sp>
      <p:sp>
        <p:nvSpPr>
          <p:cNvPr id="6" name="Footer Placeholder 5">
            <a:extLst>
              <a:ext uri="{FF2B5EF4-FFF2-40B4-BE49-F238E27FC236}">
                <a16:creationId xmlns:a16="http://schemas.microsoft.com/office/drawing/2014/main" id="{F79691D3-8F40-4A58-A9C9-AF415F834BBE}"/>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3AD4ED9-0DC8-46D9-9D0D-2AAF96645791}"/>
              </a:ext>
            </a:extLst>
          </p:cNvPr>
          <p:cNvSpPr>
            <a:spLocks noGrp="1"/>
          </p:cNvSpPr>
          <p:nvPr>
            <p:ph type="sldNum" sz="quarter" idx="12"/>
          </p:nvPr>
        </p:nvSpPr>
        <p:spPr/>
        <p:txBody>
          <a:bodyPr/>
          <a:lstStyle/>
          <a:p>
            <a:fld id="{5F831E8A-5499-425B-8F82-C004F7E74C91}" type="slidenum">
              <a:rPr lang="tr-TR" smtClean="0"/>
              <a:t>‹#›</a:t>
            </a:fld>
            <a:endParaRPr lang="tr-TR"/>
          </a:p>
        </p:txBody>
      </p:sp>
    </p:spTree>
    <p:extLst>
      <p:ext uri="{BB962C8B-B14F-4D97-AF65-F5344CB8AC3E}">
        <p14:creationId xmlns:p14="http://schemas.microsoft.com/office/powerpoint/2010/main" val="215213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C48CE4-8FA1-4D9C-AE68-64A97CE10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8F59A481-4031-469E-A2CC-37721A99B0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E3A6A3E-484C-43D9-B517-2850862BB1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5CB7B-3EF5-464B-AFAF-F3997D0CE3CD}" type="datetimeFigureOut">
              <a:rPr lang="tr-TR" smtClean="0"/>
              <a:t>9.09.2021</a:t>
            </a:fld>
            <a:endParaRPr lang="tr-TR"/>
          </a:p>
        </p:txBody>
      </p:sp>
      <p:sp>
        <p:nvSpPr>
          <p:cNvPr id="5" name="Footer Placeholder 4">
            <a:extLst>
              <a:ext uri="{FF2B5EF4-FFF2-40B4-BE49-F238E27FC236}">
                <a16:creationId xmlns:a16="http://schemas.microsoft.com/office/drawing/2014/main" id="{F749FB25-5E7A-4644-BC76-4A616B968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a:extLst>
              <a:ext uri="{FF2B5EF4-FFF2-40B4-BE49-F238E27FC236}">
                <a16:creationId xmlns:a16="http://schemas.microsoft.com/office/drawing/2014/main" id="{E4BCB09C-0A16-4C74-B0FC-A6076F2120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31E8A-5499-425B-8F82-C004F7E74C91}" type="slidenum">
              <a:rPr lang="tr-TR" smtClean="0"/>
              <a:t>‹#›</a:t>
            </a:fld>
            <a:endParaRPr lang="tr-TR"/>
          </a:p>
        </p:txBody>
      </p:sp>
    </p:spTree>
    <p:extLst>
      <p:ext uri="{BB962C8B-B14F-4D97-AF65-F5344CB8AC3E}">
        <p14:creationId xmlns:p14="http://schemas.microsoft.com/office/powerpoint/2010/main" val="22915039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32" name="Straight Connector 3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Rectangle 3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91C224-2865-4897-A528-FD7FB5965A0F}"/>
              </a:ext>
            </a:extLst>
          </p:cNvPr>
          <p:cNvSpPr>
            <a:spLocks noGrp="1"/>
          </p:cNvSpPr>
          <p:nvPr>
            <p:ph type="ctrTitle"/>
          </p:nvPr>
        </p:nvSpPr>
        <p:spPr>
          <a:xfrm>
            <a:off x="1524000" y="1584683"/>
            <a:ext cx="9144000" cy="2551829"/>
          </a:xfrm>
        </p:spPr>
        <p:txBody>
          <a:bodyPr anchor="ctr">
            <a:normAutofit/>
          </a:bodyPr>
          <a:lstStyle/>
          <a:p>
            <a:r>
              <a:rPr lang="tr-TR" sz="6600"/>
              <a:t>Open Source Licenses</a:t>
            </a:r>
          </a:p>
        </p:txBody>
      </p:sp>
    </p:spTree>
    <p:extLst>
      <p:ext uri="{BB962C8B-B14F-4D97-AF65-F5344CB8AC3E}">
        <p14:creationId xmlns:p14="http://schemas.microsoft.com/office/powerpoint/2010/main" val="565607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969CAA-7F75-41E6-89F0-EB9AF283EBE8}"/>
              </a:ext>
            </a:extLst>
          </p:cNvPr>
          <p:cNvSpPr>
            <a:spLocks noGrp="1"/>
          </p:cNvSpPr>
          <p:nvPr>
            <p:ph type="title"/>
          </p:nvPr>
        </p:nvSpPr>
        <p:spPr>
          <a:xfrm>
            <a:off x="589560" y="856180"/>
            <a:ext cx="4560584" cy="1128068"/>
          </a:xfrm>
        </p:spPr>
        <p:txBody>
          <a:bodyPr anchor="ctr">
            <a:normAutofit/>
          </a:bodyPr>
          <a:lstStyle/>
          <a:p>
            <a:r>
              <a:rPr lang="tr-TR" sz="4000" b="1" dirty="0" err="1"/>
              <a:t>The</a:t>
            </a:r>
            <a:r>
              <a:rPr lang="tr-TR" sz="4000" b="1" dirty="0"/>
              <a:t> </a:t>
            </a:r>
            <a:r>
              <a:rPr lang="tr-TR" sz="4000" b="1" dirty="0" err="1"/>
              <a:t>Apache</a:t>
            </a:r>
            <a:r>
              <a:rPr lang="tr-TR" sz="4000" b="1" dirty="0"/>
              <a:t> License</a:t>
            </a:r>
          </a:p>
        </p:txBody>
      </p:sp>
      <p:grpSp>
        <p:nvGrpSpPr>
          <p:cNvPr id="53" name="Group 5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7" name="Rectangle 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Content Placeholder 17">
            <a:extLst>
              <a:ext uri="{FF2B5EF4-FFF2-40B4-BE49-F238E27FC236}">
                <a16:creationId xmlns:a16="http://schemas.microsoft.com/office/drawing/2014/main" id="{8A303985-A587-4989-ACA9-EBAA5F130C6C}"/>
              </a:ext>
            </a:extLst>
          </p:cNvPr>
          <p:cNvSpPr>
            <a:spLocks noGrp="1"/>
          </p:cNvSpPr>
          <p:nvPr>
            <p:ph idx="1"/>
          </p:nvPr>
        </p:nvSpPr>
        <p:spPr>
          <a:xfrm>
            <a:off x="590719" y="2330505"/>
            <a:ext cx="4937884" cy="3979585"/>
          </a:xfrm>
        </p:spPr>
        <p:txBody>
          <a:bodyPr anchor="ctr">
            <a:noAutofit/>
          </a:bodyPr>
          <a:lstStyle/>
          <a:p>
            <a:r>
              <a:rPr lang="en-US" sz="2000" b="0" i="0" dirty="0">
                <a:solidFill>
                  <a:srgbClr val="000000"/>
                </a:solidFill>
                <a:effectLst/>
              </a:rPr>
              <a:t>You can freely use, modify, distribute and sell a software licensed under the Apache License without worrying about the use of software: </a:t>
            </a:r>
            <a:r>
              <a:rPr lang="en-US" sz="2000" b="0" i="1" dirty="0">
                <a:solidFill>
                  <a:srgbClr val="000000"/>
                </a:solidFill>
                <a:effectLst/>
              </a:rPr>
              <a:t>personal, internal or commercial.</a:t>
            </a:r>
            <a:endParaRPr lang="tr-TR" sz="2000" b="0" i="1" dirty="0">
              <a:solidFill>
                <a:srgbClr val="000000"/>
              </a:solidFill>
              <a:effectLst/>
            </a:endParaRPr>
          </a:p>
          <a:p>
            <a:r>
              <a:rPr lang="tr-TR" sz="2000" b="0" i="0" dirty="0">
                <a:solidFill>
                  <a:srgbClr val="000000"/>
                </a:solidFill>
                <a:effectLst/>
              </a:rPr>
              <a:t>R</a:t>
            </a:r>
            <a:r>
              <a:rPr lang="en-US" sz="2000" b="0" i="0" dirty="0" err="1">
                <a:solidFill>
                  <a:srgbClr val="000000"/>
                </a:solidFill>
                <a:effectLst/>
              </a:rPr>
              <a:t>ights</a:t>
            </a:r>
            <a:r>
              <a:rPr lang="en-US" sz="2000" b="0" i="0" dirty="0">
                <a:solidFill>
                  <a:srgbClr val="000000"/>
                </a:solidFill>
                <a:effectLst/>
              </a:rPr>
              <a:t> to users that can be applied to both copyrights and patents, unlike other permissive licenses that are applicable only to copyrights and not patents. The rights given are perpetual, worldwide, irrevocable, but also non-exclusive — so you can use the licensed work, and so can anyone else.</a:t>
            </a:r>
            <a:endParaRPr lang="tr-TR" sz="2000" i="1" dirty="0">
              <a:solidFill>
                <a:srgbClr val="000000"/>
              </a:solidFill>
            </a:endParaRPr>
          </a:p>
        </p:txBody>
      </p:sp>
      <p:sp>
        <p:nvSpPr>
          <p:cNvPr id="59" name="Rectangle 5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14ABAA6-5D0A-42C2-AB19-17C8035197CA}"/>
              </a:ext>
            </a:extLst>
          </p:cNvPr>
          <p:cNvPicPr>
            <a:picLocks noChangeAspect="1"/>
          </p:cNvPicPr>
          <p:nvPr/>
        </p:nvPicPr>
        <p:blipFill>
          <a:blip r:embed="rId2"/>
          <a:stretch>
            <a:fillRect/>
          </a:stretch>
        </p:blipFill>
        <p:spPr>
          <a:xfrm>
            <a:off x="6178328" y="2201489"/>
            <a:ext cx="5024330" cy="2454385"/>
          </a:xfrm>
          <a:prstGeom prst="rect">
            <a:avLst/>
          </a:prstGeom>
        </p:spPr>
      </p:pic>
    </p:spTree>
    <p:extLst>
      <p:ext uri="{BB962C8B-B14F-4D97-AF65-F5344CB8AC3E}">
        <p14:creationId xmlns:p14="http://schemas.microsoft.com/office/powerpoint/2010/main" val="2088102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969CAA-7F75-41E6-89F0-EB9AF283EBE8}"/>
              </a:ext>
            </a:extLst>
          </p:cNvPr>
          <p:cNvSpPr>
            <a:spLocks noGrp="1"/>
          </p:cNvSpPr>
          <p:nvPr>
            <p:ph type="title"/>
          </p:nvPr>
        </p:nvSpPr>
        <p:spPr>
          <a:xfrm>
            <a:off x="589560" y="856180"/>
            <a:ext cx="4560584" cy="1128068"/>
          </a:xfrm>
        </p:spPr>
        <p:txBody>
          <a:bodyPr anchor="ctr">
            <a:normAutofit/>
          </a:bodyPr>
          <a:lstStyle/>
          <a:p>
            <a:r>
              <a:rPr lang="tr-TR" sz="4000" b="1" dirty="0" err="1"/>
              <a:t>The</a:t>
            </a:r>
            <a:r>
              <a:rPr lang="tr-TR" sz="4000" b="1" dirty="0"/>
              <a:t> </a:t>
            </a:r>
            <a:r>
              <a:rPr lang="tr-TR" sz="4000" b="1" dirty="0" err="1"/>
              <a:t>Apache</a:t>
            </a:r>
            <a:r>
              <a:rPr lang="tr-TR" sz="4000" b="1" dirty="0"/>
              <a:t> License</a:t>
            </a:r>
          </a:p>
        </p:txBody>
      </p:sp>
      <p:grpSp>
        <p:nvGrpSpPr>
          <p:cNvPr id="53" name="Group 5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7" name="Rectangle 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Content Placeholder 17">
            <a:extLst>
              <a:ext uri="{FF2B5EF4-FFF2-40B4-BE49-F238E27FC236}">
                <a16:creationId xmlns:a16="http://schemas.microsoft.com/office/drawing/2014/main" id="{8A303985-A587-4989-ACA9-EBAA5F130C6C}"/>
              </a:ext>
            </a:extLst>
          </p:cNvPr>
          <p:cNvSpPr>
            <a:spLocks noGrp="1"/>
          </p:cNvSpPr>
          <p:nvPr>
            <p:ph idx="1"/>
          </p:nvPr>
        </p:nvSpPr>
        <p:spPr>
          <a:xfrm>
            <a:off x="496824" y="2330505"/>
            <a:ext cx="4961441" cy="3979585"/>
          </a:xfrm>
        </p:spPr>
        <p:txBody>
          <a:bodyPr anchor="ctr">
            <a:noAutofit/>
          </a:bodyPr>
          <a:lstStyle/>
          <a:p>
            <a:r>
              <a:rPr lang="en-US" sz="1800" b="0" i="0" dirty="0">
                <a:solidFill>
                  <a:srgbClr val="000000"/>
                </a:solidFill>
                <a:effectLst/>
              </a:rPr>
              <a:t> It requires you to explicitly list out all the modifications that you’ve done in the original software, i.e., you’re required to preserve modification notices</a:t>
            </a:r>
            <a:r>
              <a:rPr lang="tr-TR" sz="1800" b="0" i="0" dirty="0">
                <a:solidFill>
                  <a:srgbClr val="000000"/>
                </a:solidFill>
                <a:effectLst/>
              </a:rPr>
              <a:t>.</a:t>
            </a:r>
          </a:p>
          <a:p>
            <a:r>
              <a:rPr lang="tr-TR" sz="1800" dirty="0">
                <a:solidFill>
                  <a:srgbClr val="000000"/>
                </a:solidFill>
              </a:rPr>
              <a:t>Y</a:t>
            </a:r>
            <a:r>
              <a:rPr lang="en-US" sz="1800" b="0" i="0" dirty="0" err="1">
                <a:solidFill>
                  <a:srgbClr val="000000"/>
                </a:solidFill>
                <a:effectLst/>
              </a:rPr>
              <a:t>ou</a:t>
            </a:r>
            <a:r>
              <a:rPr lang="en-US" sz="1800" b="0" i="0" dirty="0">
                <a:solidFill>
                  <a:srgbClr val="000000"/>
                </a:solidFill>
                <a:effectLst/>
              </a:rPr>
              <a:t> can’t name your product in any way that hints at the product being endorsed by Apache.</a:t>
            </a:r>
            <a:r>
              <a:rPr lang="tr-TR" sz="1800" b="0" i="0" dirty="0">
                <a:solidFill>
                  <a:srgbClr val="000000"/>
                </a:solidFill>
                <a:effectLst/>
              </a:rPr>
              <a:t> </a:t>
            </a:r>
            <a:r>
              <a:rPr lang="en-US" sz="1800" b="1" i="0" dirty="0">
                <a:solidFill>
                  <a:schemeClr val="bg1"/>
                </a:solidFill>
                <a:effectLst/>
                <a:highlight>
                  <a:srgbClr val="008000"/>
                </a:highlight>
              </a:rPr>
              <a:t>“</a:t>
            </a:r>
            <a:r>
              <a:rPr lang="en-US" sz="1800" b="1" i="1" dirty="0" err="1">
                <a:solidFill>
                  <a:schemeClr val="bg1"/>
                </a:solidFill>
                <a:effectLst/>
                <a:highlight>
                  <a:srgbClr val="008000"/>
                </a:highlight>
              </a:rPr>
              <a:t>SuperWonderServer</a:t>
            </a:r>
            <a:r>
              <a:rPr lang="en-US" sz="1800" b="1" i="1" dirty="0">
                <a:solidFill>
                  <a:schemeClr val="bg1"/>
                </a:solidFill>
                <a:effectLst/>
                <a:highlight>
                  <a:srgbClr val="008000"/>
                </a:highlight>
              </a:rPr>
              <a:t> powered by Apache</a:t>
            </a:r>
            <a:r>
              <a:rPr lang="en-US" sz="1800" b="1" i="0" dirty="0">
                <a:solidFill>
                  <a:schemeClr val="bg1"/>
                </a:solidFill>
                <a:effectLst/>
                <a:highlight>
                  <a:srgbClr val="008000"/>
                </a:highlight>
              </a:rPr>
              <a:t>” </a:t>
            </a:r>
            <a:r>
              <a:rPr lang="en-US" sz="1800" b="1" i="0" dirty="0">
                <a:solidFill>
                  <a:schemeClr val="bg1"/>
                </a:solidFill>
                <a:effectLst/>
                <a:highlight>
                  <a:srgbClr val="FF0000"/>
                </a:highlight>
              </a:rPr>
              <a:t>“</a:t>
            </a:r>
            <a:r>
              <a:rPr lang="en-US" sz="1800" b="1" i="1" dirty="0">
                <a:solidFill>
                  <a:schemeClr val="bg1"/>
                </a:solidFill>
                <a:effectLst/>
                <a:highlight>
                  <a:srgbClr val="FF0000"/>
                </a:highlight>
              </a:rPr>
              <a:t>Apache </a:t>
            </a:r>
            <a:r>
              <a:rPr lang="en-US" sz="1800" b="1" i="1" dirty="0" err="1">
                <a:solidFill>
                  <a:schemeClr val="bg1"/>
                </a:solidFill>
                <a:effectLst/>
                <a:highlight>
                  <a:srgbClr val="FF0000"/>
                </a:highlight>
              </a:rPr>
              <a:t>SuperWonderServer</a:t>
            </a:r>
            <a:r>
              <a:rPr lang="en-US" sz="1800" b="1" i="0" dirty="0">
                <a:solidFill>
                  <a:schemeClr val="bg1"/>
                </a:solidFill>
                <a:effectLst/>
                <a:highlight>
                  <a:srgbClr val="FF0000"/>
                </a:highlight>
              </a:rPr>
              <a:t>”</a:t>
            </a:r>
            <a:r>
              <a:rPr lang="en-US" sz="1800" b="1" i="0" dirty="0">
                <a:solidFill>
                  <a:schemeClr val="bg1"/>
                </a:solidFill>
                <a:effectLst/>
              </a:rPr>
              <a:t>. </a:t>
            </a:r>
            <a:endParaRPr lang="tr-TR" sz="1800" b="1" i="0" dirty="0">
              <a:solidFill>
                <a:schemeClr val="bg1"/>
              </a:solidFill>
              <a:effectLst/>
            </a:endParaRPr>
          </a:p>
          <a:p>
            <a:r>
              <a:rPr lang="tr-TR" sz="1800" b="0" i="0" dirty="0">
                <a:solidFill>
                  <a:srgbClr val="000000"/>
                </a:solidFill>
                <a:effectLst/>
              </a:rPr>
              <a:t>Y</a:t>
            </a:r>
            <a:r>
              <a:rPr lang="en-US" sz="1800" b="0" i="0" dirty="0" err="1">
                <a:solidFill>
                  <a:srgbClr val="000000"/>
                </a:solidFill>
                <a:effectLst/>
              </a:rPr>
              <a:t>ou</a:t>
            </a:r>
            <a:r>
              <a:rPr lang="en-US" sz="1800" b="0" i="0" dirty="0">
                <a:solidFill>
                  <a:srgbClr val="000000"/>
                </a:solidFill>
                <a:effectLst/>
              </a:rPr>
              <a:t> must not name your product in a way that it looks like an endorsement from Apache. You must also not use any of the Apache marks (like the multi-colored feather) anywhere in your product or its documentation.</a:t>
            </a:r>
            <a:endParaRPr lang="en-US" sz="1800" dirty="0"/>
          </a:p>
        </p:txBody>
      </p:sp>
      <p:sp>
        <p:nvSpPr>
          <p:cNvPr id="59" name="Rectangle 5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14ABAA6-5D0A-42C2-AB19-17C8035197CA}"/>
              </a:ext>
            </a:extLst>
          </p:cNvPr>
          <p:cNvPicPr>
            <a:picLocks noChangeAspect="1"/>
          </p:cNvPicPr>
          <p:nvPr/>
        </p:nvPicPr>
        <p:blipFill>
          <a:blip r:embed="rId2"/>
          <a:stretch>
            <a:fillRect/>
          </a:stretch>
        </p:blipFill>
        <p:spPr>
          <a:xfrm>
            <a:off x="6178328" y="2201489"/>
            <a:ext cx="5024330" cy="2454385"/>
          </a:xfrm>
          <a:prstGeom prst="rect">
            <a:avLst/>
          </a:prstGeom>
        </p:spPr>
      </p:pic>
    </p:spTree>
    <p:extLst>
      <p:ext uri="{BB962C8B-B14F-4D97-AF65-F5344CB8AC3E}">
        <p14:creationId xmlns:p14="http://schemas.microsoft.com/office/powerpoint/2010/main" val="295155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69CAA-7F75-41E6-89F0-EB9AF283EBE8}"/>
              </a:ext>
            </a:extLst>
          </p:cNvPr>
          <p:cNvSpPr>
            <a:spLocks noGrp="1"/>
          </p:cNvSpPr>
          <p:nvPr>
            <p:ph type="title"/>
          </p:nvPr>
        </p:nvSpPr>
        <p:spPr>
          <a:xfrm>
            <a:off x="589559" y="856180"/>
            <a:ext cx="5096249" cy="1128068"/>
          </a:xfrm>
        </p:spPr>
        <p:txBody>
          <a:bodyPr anchor="ctr">
            <a:normAutofit/>
          </a:bodyPr>
          <a:lstStyle/>
          <a:p>
            <a:r>
              <a:rPr lang="tr-TR" sz="3400" b="1" dirty="0"/>
              <a:t>General </a:t>
            </a:r>
            <a:r>
              <a:rPr lang="tr-TR" sz="3400" b="1" dirty="0" err="1"/>
              <a:t>Public</a:t>
            </a:r>
            <a:r>
              <a:rPr lang="tr-TR" sz="3400" b="1" dirty="0"/>
              <a:t> License (GPL)</a:t>
            </a:r>
          </a:p>
        </p:txBody>
      </p:sp>
      <p:grpSp>
        <p:nvGrpSpPr>
          <p:cNvPr id="53" name="Group 5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17">
            <a:extLst>
              <a:ext uri="{FF2B5EF4-FFF2-40B4-BE49-F238E27FC236}">
                <a16:creationId xmlns:a16="http://schemas.microsoft.com/office/drawing/2014/main" id="{8A303985-A587-4989-ACA9-EBAA5F130C6C}"/>
              </a:ext>
            </a:extLst>
          </p:cNvPr>
          <p:cNvSpPr>
            <a:spLocks noGrp="1"/>
          </p:cNvSpPr>
          <p:nvPr>
            <p:ph idx="1"/>
          </p:nvPr>
        </p:nvSpPr>
        <p:spPr>
          <a:xfrm>
            <a:off x="665085" y="2224322"/>
            <a:ext cx="4559425" cy="3979585"/>
          </a:xfrm>
        </p:spPr>
        <p:txBody>
          <a:bodyPr anchor="ctr">
            <a:normAutofit/>
          </a:bodyPr>
          <a:lstStyle/>
          <a:p>
            <a:pPr algn="just"/>
            <a:r>
              <a:rPr lang="tr-TR" sz="2000" b="1" i="0" dirty="0">
                <a:solidFill>
                  <a:schemeClr val="bg1"/>
                </a:solidFill>
                <a:effectLst/>
                <a:highlight>
                  <a:srgbClr val="FF0000"/>
                </a:highlight>
              </a:rPr>
              <a:t>COPY-LEFT !!!</a:t>
            </a:r>
          </a:p>
          <a:p>
            <a:pPr algn="just"/>
            <a:r>
              <a:rPr lang="tr-TR" sz="2000" b="0" i="0" dirty="0">
                <a:solidFill>
                  <a:srgbClr val="000000"/>
                </a:solidFill>
                <a:effectLst/>
              </a:rPr>
              <a:t>A</a:t>
            </a:r>
            <a:r>
              <a:rPr lang="en-US" sz="2000" b="0" i="0" dirty="0" err="1">
                <a:solidFill>
                  <a:srgbClr val="000000"/>
                </a:solidFill>
                <a:effectLst/>
              </a:rPr>
              <a:t>ny</a:t>
            </a:r>
            <a:r>
              <a:rPr lang="en-US" sz="2000" b="0" i="0" dirty="0">
                <a:solidFill>
                  <a:srgbClr val="000000"/>
                </a:solidFill>
                <a:effectLst/>
              </a:rPr>
              <a:t> software that is written based on any GPL component must be released as open source. </a:t>
            </a:r>
            <a:endParaRPr lang="tr-TR" sz="2000" b="0" i="0" dirty="0">
              <a:solidFill>
                <a:srgbClr val="000000"/>
              </a:solidFill>
              <a:effectLst/>
            </a:endParaRPr>
          </a:p>
          <a:p>
            <a:pPr algn="just"/>
            <a:r>
              <a:rPr lang="tr-TR" sz="2000" dirty="0">
                <a:solidFill>
                  <a:srgbClr val="000000"/>
                </a:solidFill>
              </a:rPr>
              <a:t>A</a:t>
            </a:r>
            <a:r>
              <a:rPr lang="en-US" sz="2000" b="0" i="0" dirty="0" err="1">
                <a:solidFill>
                  <a:srgbClr val="000000"/>
                </a:solidFill>
                <a:effectLst/>
              </a:rPr>
              <a:t>ny</a:t>
            </a:r>
            <a:r>
              <a:rPr lang="en-US" sz="2000" b="0" i="0" dirty="0">
                <a:solidFill>
                  <a:srgbClr val="000000"/>
                </a:solidFill>
                <a:effectLst/>
              </a:rPr>
              <a:t> software that uses any GPL open</a:t>
            </a:r>
            <a:r>
              <a:rPr lang="tr-TR" sz="2000" b="0" i="0" dirty="0">
                <a:solidFill>
                  <a:srgbClr val="000000"/>
                </a:solidFill>
                <a:effectLst/>
              </a:rPr>
              <a:t>-</a:t>
            </a:r>
            <a:r>
              <a:rPr lang="en-US" sz="2000" b="0" i="0" dirty="0">
                <a:solidFill>
                  <a:srgbClr val="000000"/>
                </a:solidFill>
                <a:effectLst/>
              </a:rPr>
              <a:t> source component </a:t>
            </a:r>
            <a:r>
              <a:rPr lang="en-US" sz="2000" b="0" i="1" dirty="0">
                <a:solidFill>
                  <a:srgbClr val="000000"/>
                </a:solidFill>
                <a:effectLst/>
              </a:rPr>
              <a:t>(regardless of its percentage in the entire code) </a:t>
            </a:r>
            <a:r>
              <a:rPr lang="en-US" sz="2000" b="0" i="0" dirty="0">
                <a:solidFill>
                  <a:srgbClr val="000000"/>
                </a:solidFill>
                <a:effectLst/>
              </a:rPr>
              <a:t>is required to release its </a:t>
            </a:r>
            <a:r>
              <a:rPr lang="en-US" sz="2000" b="1" i="1" dirty="0">
                <a:solidFill>
                  <a:srgbClr val="000000"/>
                </a:solidFill>
                <a:effectLst/>
              </a:rPr>
              <a:t>full source code and all of the rights to modify and distribute the entire code.</a:t>
            </a:r>
            <a:endParaRPr lang="en-US" sz="2000" b="1" i="1" dirty="0"/>
          </a:p>
        </p:txBody>
      </p:sp>
      <p:sp>
        <p:nvSpPr>
          <p:cNvPr id="59" name="Rectangle 5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2A80263-6D17-4E12-A3A5-C9D4572DF13F}"/>
              </a:ext>
            </a:extLst>
          </p:cNvPr>
          <p:cNvPicPr>
            <a:picLocks noChangeAspect="1"/>
          </p:cNvPicPr>
          <p:nvPr/>
        </p:nvPicPr>
        <p:blipFill rotWithShape="1">
          <a:blip r:embed="rId2"/>
          <a:srcRect r="-1" b="858"/>
          <a:stretch/>
        </p:blipFill>
        <p:spPr>
          <a:xfrm>
            <a:off x="6768205" y="1565250"/>
            <a:ext cx="3844576" cy="3726864"/>
          </a:xfrm>
          <a:prstGeom prst="rect">
            <a:avLst/>
          </a:prstGeom>
        </p:spPr>
      </p:pic>
    </p:spTree>
    <p:extLst>
      <p:ext uri="{BB962C8B-B14F-4D97-AF65-F5344CB8AC3E}">
        <p14:creationId xmlns:p14="http://schemas.microsoft.com/office/powerpoint/2010/main" val="2936607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7" name="Rectangle 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Content Placeholder 17">
            <a:extLst>
              <a:ext uri="{FF2B5EF4-FFF2-40B4-BE49-F238E27FC236}">
                <a16:creationId xmlns:a16="http://schemas.microsoft.com/office/drawing/2014/main" id="{8A303985-A587-4989-ACA9-EBAA5F130C6C}"/>
              </a:ext>
            </a:extLst>
          </p:cNvPr>
          <p:cNvSpPr>
            <a:spLocks noGrp="1"/>
          </p:cNvSpPr>
          <p:nvPr>
            <p:ph idx="1"/>
          </p:nvPr>
        </p:nvSpPr>
        <p:spPr>
          <a:xfrm>
            <a:off x="665085" y="2224322"/>
            <a:ext cx="4559425" cy="3979585"/>
          </a:xfrm>
        </p:spPr>
        <p:txBody>
          <a:bodyPr anchor="ctr">
            <a:noAutofit/>
          </a:bodyPr>
          <a:lstStyle/>
          <a:p>
            <a:pPr algn="just"/>
            <a:r>
              <a:rPr lang="en-US" sz="1800" b="0" i="0" dirty="0">
                <a:solidFill>
                  <a:srgbClr val="333333"/>
                </a:solidFill>
                <a:effectLst/>
              </a:rPr>
              <a:t>If you use GPL-licensed code in your program that you wish to distribute to others, then you must also license your program under the GPL.</a:t>
            </a:r>
          </a:p>
          <a:p>
            <a:pPr algn="just"/>
            <a:r>
              <a:rPr lang="en-US" sz="1800" b="0" i="1" dirty="0">
                <a:solidFill>
                  <a:srgbClr val="333333"/>
                </a:solidFill>
                <a:effectLst/>
              </a:rPr>
              <a:t>For example, if a developer writes and distributes Program A that incorporates a third party’s Library B which is licensed under the GPL, Program A must also be licensed under the GPL. It should be noted that Program A does not automatically become licensed under the GPL just because it incorporates Library B, but it would breach the terms of Library B’s </a:t>
            </a:r>
            <a:r>
              <a:rPr lang="en-US" sz="1800" b="0" i="1" dirty="0" err="1">
                <a:solidFill>
                  <a:srgbClr val="333333"/>
                </a:solidFill>
                <a:effectLst/>
              </a:rPr>
              <a:t>licence</a:t>
            </a:r>
            <a:r>
              <a:rPr lang="en-US" sz="1800" b="0" i="1" dirty="0">
                <a:solidFill>
                  <a:srgbClr val="333333"/>
                </a:solidFill>
                <a:effectLst/>
              </a:rPr>
              <a:t> if Program A was </a:t>
            </a:r>
            <a:r>
              <a:rPr lang="en-US" sz="1800" b="1" i="1" dirty="0">
                <a:solidFill>
                  <a:srgbClr val="333333"/>
                </a:solidFill>
                <a:effectLst/>
              </a:rPr>
              <a:t>distributed</a:t>
            </a:r>
            <a:r>
              <a:rPr lang="en-US" sz="1800" b="0" i="1" dirty="0">
                <a:solidFill>
                  <a:srgbClr val="333333"/>
                </a:solidFill>
                <a:effectLst/>
              </a:rPr>
              <a:t> under a non-GPL </a:t>
            </a:r>
            <a:r>
              <a:rPr lang="en-US" sz="1800" b="0" i="1" dirty="0" err="1">
                <a:solidFill>
                  <a:srgbClr val="333333"/>
                </a:solidFill>
                <a:effectLst/>
              </a:rPr>
              <a:t>licence</a:t>
            </a:r>
            <a:r>
              <a:rPr lang="en-US" sz="1800" b="0" i="1" dirty="0">
                <a:solidFill>
                  <a:srgbClr val="333333"/>
                </a:solidFill>
                <a:effectLst/>
              </a:rPr>
              <a:t>.</a:t>
            </a:r>
          </a:p>
        </p:txBody>
      </p:sp>
      <p:sp>
        <p:nvSpPr>
          <p:cNvPr id="59" name="Rectangle 5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02A80263-6D17-4E12-A3A5-C9D4572DF13F}"/>
              </a:ext>
            </a:extLst>
          </p:cNvPr>
          <p:cNvPicPr>
            <a:picLocks noChangeAspect="1"/>
          </p:cNvPicPr>
          <p:nvPr/>
        </p:nvPicPr>
        <p:blipFill rotWithShape="1">
          <a:blip r:embed="rId2"/>
          <a:srcRect r="-1" b="858"/>
          <a:stretch/>
        </p:blipFill>
        <p:spPr>
          <a:xfrm>
            <a:off x="6665484" y="1465674"/>
            <a:ext cx="4050017" cy="3926015"/>
          </a:xfrm>
          <a:prstGeom prst="rect">
            <a:avLst/>
          </a:prstGeom>
        </p:spPr>
      </p:pic>
      <p:sp>
        <p:nvSpPr>
          <p:cNvPr id="12" name="Title 1">
            <a:extLst>
              <a:ext uri="{FF2B5EF4-FFF2-40B4-BE49-F238E27FC236}">
                <a16:creationId xmlns:a16="http://schemas.microsoft.com/office/drawing/2014/main" id="{7DBAC45A-6641-4E28-82EA-21DA6C3C605B}"/>
              </a:ext>
            </a:extLst>
          </p:cNvPr>
          <p:cNvSpPr txBox="1">
            <a:spLocks/>
          </p:cNvSpPr>
          <p:nvPr/>
        </p:nvSpPr>
        <p:spPr>
          <a:xfrm>
            <a:off x="620816" y="961866"/>
            <a:ext cx="5096249" cy="11280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400" b="1" dirty="0"/>
              <a:t>General </a:t>
            </a:r>
            <a:r>
              <a:rPr lang="tr-TR" sz="3400" b="1" dirty="0" err="1"/>
              <a:t>Public</a:t>
            </a:r>
            <a:r>
              <a:rPr lang="tr-TR" sz="3400" b="1" dirty="0"/>
              <a:t> License (GPL)</a:t>
            </a:r>
          </a:p>
        </p:txBody>
      </p:sp>
    </p:spTree>
    <p:extLst>
      <p:ext uri="{BB962C8B-B14F-4D97-AF65-F5344CB8AC3E}">
        <p14:creationId xmlns:p14="http://schemas.microsoft.com/office/powerpoint/2010/main" val="42222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E62F17-FDBF-45FC-8A4A-CAC8CE474E9E}"/>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dirty="0">
                <a:solidFill>
                  <a:schemeClr val="tx1"/>
                </a:solidFill>
                <a:latin typeface="+mj-lt"/>
                <a:ea typeface="+mj-ea"/>
                <a:cs typeface="+mj-cs"/>
              </a:rPr>
              <a:t>Thank</a:t>
            </a:r>
            <a:r>
              <a:rPr lang="tr-TR" sz="8000" kern="1200" dirty="0">
                <a:solidFill>
                  <a:schemeClr val="tx1"/>
                </a:solidFill>
                <a:latin typeface="+mj-lt"/>
                <a:ea typeface="+mj-ea"/>
                <a:cs typeface="+mj-cs"/>
              </a:rPr>
              <a:t> </a:t>
            </a:r>
            <a:r>
              <a:rPr lang="tr-TR" sz="8000" kern="1200" dirty="0" err="1">
                <a:solidFill>
                  <a:schemeClr val="tx1"/>
                </a:solidFill>
                <a:latin typeface="+mj-lt"/>
                <a:ea typeface="+mj-ea"/>
                <a:cs typeface="+mj-cs"/>
              </a:rPr>
              <a:t>you</a:t>
            </a:r>
            <a:r>
              <a:rPr lang="en-US" sz="8000" kern="1200" dirty="0">
                <a:solidFill>
                  <a:schemeClr val="tx1"/>
                </a:solidFill>
                <a:latin typeface="+mj-lt"/>
                <a:ea typeface="+mj-ea"/>
                <a:cs typeface="+mj-cs"/>
              </a:rPr>
              <a:t>!</a:t>
            </a:r>
            <a:br>
              <a:rPr lang="tr-TR" sz="8000" kern="1200" dirty="0">
                <a:solidFill>
                  <a:schemeClr val="tx1"/>
                </a:solidFill>
                <a:latin typeface="+mj-lt"/>
                <a:ea typeface="+mj-ea"/>
                <a:cs typeface="+mj-cs"/>
              </a:rPr>
            </a:br>
            <a:r>
              <a:rPr lang="tr-TR" sz="8000" kern="1200" dirty="0">
                <a:solidFill>
                  <a:schemeClr val="tx1"/>
                </a:solidFill>
                <a:latin typeface="+mj-lt"/>
                <a:ea typeface="+mj-ea"/>
                <a:cs typeface="+mj-cs"/>
              </a:rPr>
              <a:t> </a:t>
            </a:r>
            <a:r>
              <a:rPr lang="tr-TR" sz="3000" kern="1200" dirty="0">
                <a:solidFill>
                  <a:schemeClr val="tx1"/>
                </a:solidFill>
                <a:latin typeface="+mj-lt"/>
                <a:ea typeface="+mj-ea"/>
                <a:cs typeface="+mj-cs"/>
              </a:rPr>
              <a:t>Dilara Tekinoğlu</a:t>
            </a:r>
            <a:endParaRPr lang="en-US" sz="3000" kern="1200" dirty="0">
              <a:solidFill>
                <a:schemeClr val="tx1"/>
              </a:solidFill>
              <a:latin typeface="+mj-lt"/>
              <a:ea typeface="+mj-ea"/>
              <a:cs typeface="+mj-cs"/>
            </a:endParaRPr>
          </a:p>
        </p:txBody>
      </p:sp>
      <p:sp>
        <p:nvSpPr>
          <p:cNvPr id="27" name="Rectangle 26">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1584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23FC4-68DC-4195-96F5-E10917978658}"/>
              </a:ext>
            </a:extLst>
          </p:cNvPr>
          <p:cNvSpPr>
            <a:spLocks noGrp="1"/>
          </p:cNvSpPr>
          <p:nvPr>
            <p:ph type="title"/>
          </p:nvPr>
        </p:nvSpPr>
        <p:spPr>
          <a:xfrm>
            <a:off x="808638" y="386930"/>
            <a:ext cx="9236700" cy="1188950"/>
          </a:xfrm>
        </p:spPr>
        <p:txBody>
          <a:bodyPr anchor="b">
            <a:normAutofit/>
          </a:bodyPr>
          <a:lstStyle/>
          <a:p>
            <a:r>
              <a:rPr lang="tr-TR" sz="5400"/>
              <a:t>What is open source software?</a:t>
            </a:r>
          </a:p>
        </p:txBody>
      </p:sp>
      <p:grpSp>
        <p:nvGrpSpPr>
          <p:cNvPr id="37" name="Group 3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8" name="Rectangle 3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DBD6B0-B0DF-4C83-8536-D29CC31CC21E}"/>
              </a:ext>
            </a:extLst>
          </p:cNvPr>
          <p:cNvSpPr>
            <a:spLocks noGrp="1"/>
          </p:cNvSpPr>
          <p:nvPr>
            <p:ph idx="1"/>
          </p:nvPr>
        </p:nvSpPr>
        <p:spPr>
          <a:xfrm>
            <a:off x="793660" y="2599510"/>
            <a:ext cx="10143668" cy="2179880"/>
          </a:xfrm>
        </p:spPr>
        <p:txBody>
          <a:bodyPr anchor="ctr">
            <a:normAutofit/>
          </a:bodyPr>
          <a:lstStyle/>
          <a:p>
            <a:r>
              <a:rPr lang="en-US" sz="2400" b="0" i="0" dirty="0">
                <a:effectLst/>
                <a:latin typeface="Swiss 721 SWA"/>
              </a:rPr>
              <a:t>Open</a:t>
            </a:r>
            <a:r>
              <a:rPr lang="tr-TR" sz="2400" b="0" i="0" dirty="0">
                <a:effectLst/>
                <a:latin typeface="Swiss 721 SWA"/>
              </a:rPr>
              <a:t>-</a:t>
            </a:r>
            <a:r>
              <a:rPr lang="en-US" sz="2400" b="0" i="0" dirty="0">
                <a:effectLst/>
                <a:latin typeface="Swiss 721 SWA"/>
              </a:rPr>
              <a:t>source software is software with source code that anyone can inspect, modify, and enhance.</a:t>
            </a:r>
            <a:endParaRPr lang="tr-TR" sz="2400" dirty="0"/>
          </a:p>
        </p:txBody>
      </p:sp>
    </p:spTree>
    <p:extLst>
      <p:ext uri="{BB962C8B-B14F-4D97-AF65-F5344CB8AC3E}">
        <p14:creationId xmlns:p14="http://schemas.microsoft.com/office/powerpoint/2010/main" val="426495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23FC4-68DC-4195-96F5-E10917978658}"/>
              </a:ext>
            </a:extLst>
          </p:cNvPr>
          <p:cNvSpPr>
            <a:spLocks noGrp="1"/>
          </p:cNvSpPr>
          <p:nvPr>
            <p:ph type="title"/>
          </p:nvPr>
        </p:nvSpPr>
        <p:spPr>
          <a:xfrm>
            <a:off x="808638" y="386930"/>
            <a:ext cx="9236700" cy="1188950"/>
          </a:xfrm>
        </p:spPr>
        <p:txBody>
          <a:bodyPr anchor="b">
            <a:normAutofit/>
          </a:bodyPr>
          <a:lstStyle/>
          <a:p>
            <a:r>
              <a:rPr lang="en-US" sz="5400" dirty="0"/>
              <a:t>What is open-source license?</a:t>
            </a:r>
          </a:p>
        </p:txBody>
      </p:sp>
      <p:grpSp>
        <p:nvGrpSpPr>
          <p:cNvPr id="44" name="Group 4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45" name="Rectangle 4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DBD6B0-B0DF-4C83-8536-D29CC31CC21E}"/>
              </a:ext>
            </a:extLst>
          </p:cNvPr>
          <p:cNvSpPr>
            <a:spLocks noGrp="1"/>
          </p:cNvSpPr>
          <p:nvPr>
            <p:ph idx="1"/>
          </p:nvPr>
        </p:nvSpPr>
        <p:spPr>
          <a:xfrm>
            <a:off x="808638" y="2389218"/>
            <a:ext cx="10143668" cy="3435531"/>
          </a:xfrm>
        </p:spPr>
        <p:txBody>
          <a:bodyPr anchor="ctr">
            <a:normAutofit/>
          </a:bodyPr>
          <a:lstStyle/>
          <a:p>
            <a:r>
              <a:rPr lang="en-US" sz="2400" b="0" i="0" dirty="0">
                <a:effectLst/>
              </a:rPr>
              <a:t> </a:t>
            </a:r>
            <a:r>
              <a:rPr lang="tr-TR" sz="2400" dirty="0"/>
              <a:t>Open-</a:t>
            </a:r>
            <a:r>
              <a:rPr lang="tr-TR" sz="2400" dirty="0" err="1"/>
              <a:t>source</a:t>
            </a:r>
            <a:r>
              <a:rPr lang="en-US" sz="2400" b="0" i="0" dirty="0">
                <a:effectLst/>
              </a:rPr>
              <a:t> licenses are legal and binding contracts between the author and the user of a software component, declaring that the software can be used in commercial applications under specified conditions. </a:t>
            </a:r>
            <a:endParaRPr lang="tr-TR" sz="2400" b="0" i="0" dirty="0">
              <a:effectLst/>
            </a:endParaRPr>
          </a:p>
          <a:p>
            <a:r>
              <a:rPr lang="en-US" sz="2400" b="1" i="0" dirty="0">
                <a:effectLst/>
              </a:rPr>
              <a:t>The license is what turns code into an open-source component. </a:t>
            </a:r>
            <a:endParaRPr lang="tr-TR" sz="2400" b="1" i="0" dirty="0">
              <a:effectLst/>
            </a:endParaRPr>
          </a:p>
          <a:p>
            <a:r>
              <a:rPr lang="en-US" sz="2400" b="0" i="0" dirty="0">
                <a:effectLst/>
              </a:rPr>
              <a:t>Without an open-source license, the software component is unusable by others, even if it has been publicly posted on GitHub.</a:t>
            </a:r>
            <a:endParaRPr lang="tr-TR" sz="2400" dirty="0"/>
          </a:p>
        </p:txBody>
      </p:sp>
    </p:spTree>
    <p:extLst>
      <p:ext uri="{BB962C8B-B14F-4D97-AF65-F5344CB8AC3E}">
        <p14:creationId xmlns:p14="http://schemas.microsoft.com/office/powerpoint/2010/main" val="4279753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6C4A80-897F-468B-8BB8-3080081E75E2}"/>
              </a:ext>
            </a:extLst>
          </p:cNvPr>
          <p:cNvSpPr>
            <a:spLocks noGrp="1"/>
          </p:cNvSpPr>
          <p:nvPr>
            <p:ph type="title"/>
          </p:nvPr>
        </p:nvSpPr>
        <p:spPr>
          <a:xfrm>
            <a:off x="438372" y="670773"/>
            <a:ext cx="11315253" cy="752920"/>
          </a:xfrm>
        </p:spPr>
        <p:txBody>
          <a:bodyPr anchor="b">
            <a:noAutofit/>
          </a:bodyPr>
          <a:lstStyle/>
          <a:p>
            <a:r>
              <a:rPr lang="en-US" sz="3400" dirty="0"/>
              <a:t>Can </a:t>
            </a:r>
            <a:r>
              <a:rPr lang="tr-TR" sz="3400" dirty="0"/>
              <a:t>o</a:t>
            </a:r>
            <a:r>
              <a:rPr lang="en-US" sz="3400" dirty="0"/>
              <a:t>pen</a:t>
            </a:r>
            <a:r>
              <a:rPr lang="tr-TR" sz="3400" dirty="0"/>
              <a:t>-s</a:t>
            </a:r>
            <a:r>
              <a:rPr lang="en-US" sz="3400" dirty="0" err="1"/>
              <a:t>ource</a:t>
            </a:r>
            <a:r>
              <a:rPr lang="en-US" sz="3400" dirty="0"/>
              <a:t> software be used for commercial</a:t>
            </a:r>
            <a:r>
              <a:rPr lang="tr-TR" sz="3400" dirty="0"/>
              <a:t> </a:t>
            </a:r>
            <a:r>
              <a:rPr lang="en-US" sz="3400" dirty="0"/>
              <a:t>purposes?</a:t>
            </a:r>
            <a:endParaRPr lang="tr-TR" sz="3600" dirty="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369E77-FDC2-4B8F-90A6-0AF4921E976C}"/>
              </a:ext>
            </a:extLst>
          </p:cNvPr>
          <p:cNvSpPr>
            <a:spLocks noGrp="1"/>
          </p:cNvSpPr>
          <p:nvPr>
            <p:ph idx="1"/>
          </p:nvPr>
        </p:nvSpPr>
        <p:spPr>
          <a:xfrm>
            <a:off x="793660" y="2599510"/>
            <a:ext cx="10143668" cy="2179880"/>
          </a:xfrm>
        </p:spPr>
        <p:txBody>
          <a:bodyPr anchor="ctr">
            <a:normAutofit/>
          </a:bodyPr>
          <a:lstStyle/>
          <a:p>
            <a:pPr algn="just">
              <a:lnSpc>
                <a:spcPct val="100000"/>
              </a:lnSpc>
              <a:spcBef>
                <a:spcPts val="0"/>
              </a:spcBef>
            </a:pPr>
            <a:r>
              <a:rPr lang="en-US" sz="2200" b="1" dirty="0"/>
              <a:t>Absolutely. </a:t>
            </a:r>
            <a:r>
              <a:rPr lang="en-US" sz="2200" dirty="0"/>
              <a:t>All </a:t>
            </a:r>
            <a:r>
              <a:rPr lang="tr-TR" sz="2200" dirty="0"/>
              <a:t>o</a:t>
            </a:r>
            <a:r>
              <a:rPr lang="en-US" sz="2200" dirty="0"/>
              <a:t>pen</a:t>
            </a:r>
            <a:r>
              <a:rPr lang="tr-TR" sz="2200" dirty="0"/>
              <a:t>-s</a:t>
            </a:r>
            <a:r>
              <a:rPr lang="en-US" sz="2200" dirty="0" err="1"/>
              <a:t>ource</a:t>
            </a:r>
            <a:r>
              <a:rPr lang="en-US" sz="2200" dirty="0"/>
              <a:t> software can be used for commercial purpose. You can even sell </a:t>
            </a:r>
            <a:r>
              <a:rPr lang="tr-TR" sz="2200" dirty="0"/>
              <a:t>o</a:t>
            </a:r>
            <a:r>
              <a:rPr lang="en-US" sz="2200" dirty="0"/>
              <a:t>pen</a:t>
            </a:r>
            <a:r>
              <a:rPr lang="tr-TR" sz="2200" dirty="0"/>
              <a:t>-s</a:t>
            </a:r>
            <a:r>
              <a:rPr lang="en-US" sz="2200" dirty="0" err="1"/>
              <a:t>ource</a:t>
            </a:r>
            <a:r>
              <a:rPr lang="en-US" sz="2200" dirty="0"/>
              <a:t> software.</a:t>
            </a:r>
            <a:endParaRPr lang="tr-TR" sz="2200" dirty="0"/>
          </a:p>
          <a:p>
            <a:pPr algn="just">
              <a:lnSpc>
                <a:spcPct val="100000"/>
              </a:lnSpc>
              <a:spcBef>
                <a:spcPts val="0"/>
              </a:spcBef>
            </a:pPr>
            <a:endParaRPr lang="en-US" sz="2200" dirty="0"/>
          </a:p>
          <a:p>
            <a:pPr algn="just">
              <a:lnSpc>
                <a:spcPct val="100000"/>
              </a:lnSpc>
              <a:spcBef>
                <a:spcPts val="0"/>
              </a:spcBef>
            </a:pPr>
            <a:r>
              <a:rPr lang="en-US" sz="2200" dirty="0"/>
              <a:t>However, note that commercial is not the same as proprietary. </a:t>
            </a:r>
            <a:r>
              <a:rPr lang="tr-TR" sz="2200" dirty="0"/>
              <a:t> Y</a:t>
            </a:r>
            <a:r>
              <a:rPr lang="en-US" sz="2200" dirty="0" err="1"/>
              <a:t>ou</a:t>
            </a:r>
            <a:r>
              <a:rPr lang="en-US" sz="2200" dirty="0"/>
              <a:t> can</a:t>
            </a:r>
            <a:r>
              <a:rPr lang="tr-TR" sz="2200" dirty="0"/>
              <a:t>not</a:t>
            </a:r>
            <a:r>
              <a:rPr lang="en-US" sz="2200" dirty="0"/>
              <a:t> place further restrictions on people who receive the software from you.</a:t>
            </a:r>
            <a:endParaRPr lang="tr-TR" sz="2200" dirty="0"/>
          </a:p>
        </p:txBody>
      </p:sp>
    </p:spTree>
    <p:extLst>
      <p:ext uri="{BB962C8B-B14F-4D97-AF65-F5344CB8AC3E}">
        <p14:creationId xmlns:p14="http://schemas.microsoft.com/office/powerpoint/2010/main" val="3829249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6C4A80-897F-468B-8BB8-3080081E75E2}"/>
              </a:ext>
            </a:extLst>
          </p:cNvPr>
          <p:cNvSpPr>
            <a:spLocks noGrp="1"/>
          </p:cNvSpPr>
          <p:nvPr>
            <p:ph type="title"/>
          </p:nvPr>
        </p:nvSpPr>
        <p:spPr>
          <a:xfrm>
            <a:off x="808638" y="386930"/>
            <a:ext cx="9236700" cy="1188950"/>
          </a:xfrm>
        </p:spPr>
        <p:txBody>
          <a:bodyPr anchor="b">
            <a:normAutofit/>
          </a:bodyPr>
          <a:lstStyle/>
          <a:p>
            <a:r>
              <a:rPr lang="en-US" sz="3600" dirty="0"/>
              <a:t>Can I stop "evil people" from using my program?</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0369E77-FDC2-4B8F-90A6-0AF4921E976C}"/>
              </a:ext>
            </a:extLst>
          </p:cNvPr>
          <p:cNvSpPr>
            <a:spLocks noGrp="1"/>
          </p:cNvSpPr>
          <p:nvPr>
            <p:ph idx="1"/>
          </p:nvPr>
        </p:nvSpPr>
        <p:spPr>
          <a:xfrm>
            <a:off x="793660" y="2599509"/>
            <a:ext cx="10143668" cy="1705205"/>
          </a:xfrm>
        </p:spPr>
        <p:txBody>
          <a:bodyPr anchor="ctr">
            <a:normAutofit/>
          </a:bodyPr>
          <a:lstStyle/>
          <a:p>
            <a:r>
              <a:rPr lang="en-US" sz="2200" dirty="0"/>
              <a:t>No. The</a:t>
            </a:r>
            <a:r>
              <a:rPr lang="tr-TR" sz="2200" dirty="0"/>
              <a:t> o</a:t>
            </a:r>
            <a:r>
              <a:rPr lang="en-US" sz="2200" dirty="0"/>
              <a:t>pen</a:t>
            </a:r>
            <a:r>
              <a:rPr lang="tr-TR" sz="2200" dirty="0"/>
              <a:t>-s</a:t>
            </a:r>
            <a:r>
              <a:rPr lang="en-US" sz="2200" dirty="0" err="1"/>
              <a:t>ource</a:t>
            </a:r>
            <a:r>
              <a:rPr lang="en-US" sz="2200" dirty="0"/>
              <a:t> </a:t>
            </a:r>
            <a:r>
              <a:rPr lang="tr-TR" sz="2200" dirty="0"/>
              <a:t>d</a:t>
            </a:r>
            <a:r>
              <a:rPr lang="en-US" sz="2200" dirty="0" err="1"/>
              <a:t>efinition</a:t>
            </a:r>
            <a:r>
              <a:rPr lang="en-US" sz="2200" dirty="0"/>
              <a:t> specifies that </a:t>
            </a:r>
            <a:r>
              <a:rPr lang="tr-TR" sz="2200" dirty="0"/>
              <a:t>o</a:t>
            </a:r>
            <a:r>
              <a:rPr lang="en-US" sz="2200" dirty="0"/>
              <a:t>pen</a:t>
            </a:r>
            <a:r>
              <a:rPr lang="tr-TR" sz="2200" dirty="0"/>
              <a:t>-s</a:t>
            </a:r>
            <a:r>
              <a:rPr lang="en-US" sz="2200" dirty="0" err="1"/>
              <a:t>ource</a:t>
            </a:r>
            <a:r>
              <a:rPr lang="en-US" sz="2200" dirty="0"/>
              <a:t> licenses may not discriminate against persons or groups. Giving everyone freedom means giving evil people freedom, too.</a:t>
            </a:r>
            <a:endParaRPr lang="tr-TR" sz="2200" dirty="0"/>
          </a:p>
        </p:txBody>
      </p:sp>
    </p:spTree>
    <p:extLst>
      <p:ext uri="{BB962C8B-B14F-4D97-AF65-F5344CB8AC3E}">
        <p14:creationId xmlns:p14="http://schemas.microsoft.com/office/powerpoint/2010/main" val="177680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B5D43A0-205F-4568-8418-967A85C165A7}"/>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tr-TR" sz="3700" dirty="0" err="1"/>
              <a:t>Two</a:t>
            </a:r>
            <a:r>
              <a:rPr lang="tr-TR" sz="3700" kern="1200" dirty="0">
                <a:solidFill>
                  <a:schemeClr val="tx1"/>
                </a:solidFill>
                <a:latin typeface="+mj-lt"/>
                <a:ea typeface="+mj-ea"/>
                <a:cs typeface="+mj-cs"/>
              </a:rPr>
              <a:t> Main </a:t>
            </a:r>
            <a:r>
              <a:rPr lang="tr-TR" sz="3700" kern="1200" dirty="0" err="1">
                <a:solidFill>
                  <a:schemeClr val="tx1"/>
                </a:solidFill>
                <a:latin typeface="+mj-lt"/>
                <a:ea typeface="+mj-ea"/>
                <a:cs typeface="+mj-cs"/>
              </a:rPr>
              <a:t>Types</a:t>
            </a:r>
            <a:endParaRPr lang="en-US" sz="3700"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9E16495-9057-4096-9B7A-1B460D35BF08}"/>
              </a:ext>
            </a:extLst>
          </p:cNvPr>
          <p:cNvPicPr>
            <a:picLocks noChangeAspect="1"/>
          </p:cNvPicPr>
          <p:nvPr/>
        </p:nvPicPr>
        <p:blipFill>
          <a:blip r:embed="rId2"/>
          <a:stretch>
            <a:fillRect/>
          </a:stretch>
        </p:blipFill>
        <p:spPr>
          <a:xfrm>
            <a:off x="874786" y="858525"/>
            <a:ext cx="6949208" cy="5211906"/>
          </a:xfrm>
          <a:prstGeom prst="rect">
            <a:avLst/>
          </a:prstGeom>
        </p:spPr>
      </p:pic>
      <p:sp>
        <p:nvSpPr>
          <p:cNvPr id="26" name="Rectangle 2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259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Open Source Licenses in 2021: Trends and Predictions | WhiteSource">
            <a:extLst>
              <a:ext uri="{FF2B5EF4-FFF2-40B4-BE49-F238E27FC236}">
                <a16:creationId xmlns:a16="http://schemas.microsoft.com/office/drawing/2014/main" id="{75595062-C2DD-4783-835B-9E8F2F0F5B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12799" y="457200"/>
            <a:ext cx="10566401"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25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57">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C7105-47B8-437F-B07E-50FC28171EEC}"/>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a:t>Distribution</a:t>
            </a:r>
          </a:p>
        </p:txBody>
      </p:sp>
      <p:sp>
        <p:nvSpPr>
          <p:cNvPr id="67" name="Rectangle 5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3A54EF2-6754-431A-8950-17D8CE63E843}"/>
              </a:ext>
            </a:extLst>
          </p:cNvPr>
          <p:cNvPicPr>
            <a:picLocks noGrp="1" noChangeAspect="1"/>
          </p:cNvPicPr>
          <p:nvPr>
            <p:ph idx="1"/>
          </p:nvPr>
        </p:nvPicPr>
        <p:blipFill rotWithShape="1">
          <a:blip r:embed="rId2"/>
          <a:srcRect l="118" r="17769"/>
          <a:stretch/>
        </p:blipFill>
        <p:spPr>
          <a:xfrm>
            <a:off x="545238" y="858525"/>
            <a:ext cx="7608304" cy="5211906"/>
          </a:xfrm>
          <a:prstGeom prst="rect">
            <a:avLst/>
          </a:prstGeom>
        </p:spPr>
      </p:pic>
      <p:sp>
        <p:nvSpPr>
          <p:cNvPr id="69" name="Rectangle 6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8394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69CAA-7F75-41E6-89F0-EB9AF283EBE8}"/>
              </a:ext>
            </a:extLst>
          </p:cNvPr>
          <p:cNvSpPr>
            <a:spLocks noGrp="1"/>
          </p:cNvSpPr>
          <p:nvPr>
            <p:ph type="title"/>
          </p:nvPr>
        </p:nvSpPr>
        <p:spPr>
          <a:xfrm>
            <a:off x="589560" y="856180"/>
            <a:ext cx="4560584" cy="1128068"/>
          </a:xfrm>
        </p:spPr>
        <p:txBody>
          <a:bodyPr anchor="ctr">
            <a:normAutofit/>
          </a:bodyPr>
          <a:lstStyle/>
          <a:p>
            <a:r>
              <a:rPr lang="tr-TR" sz="4000" b="1" dirty="0"/>
              <a:t>MIT License</a:t>
            </a:r>
          </a:p>
        </p:txBody>
      </p:sp>
      <p:grpSp>
        <p:nvGrpSpPr>
          <p:cNvPr id="38" name="Group 3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9" name="Rectangle 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Rectangle 4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17">
            <a:extLst>
              <a:ext uri="{FF2B5EF4-FFF2-40B4-BE49-F238E27FC236}">
                <a16:creationId xmlns:a16="http://schemas.microsoft.com/office/drawing/2014/main" id="{8A303985-A587-4989-ACA9-EBAA5F130C6C}"/>
              </a:ext>
            </a:extLst>
          </p:cNvPr>
          <p:cNvSpPr>
            <a:spLocks noGrp="1"/>
          </p:cNvSpPr>
          <p:nvPr>
            <p:ph idx="1"/>
          </p:nvPr>
        </p:nvSpPr>
        <p:spPr>
          <a:xfrm>
            <a:off x="590719" y="2330505"/>
            <a:ext cx="4559425" cy="2199995"/>
          </a:xfrm>
        </p:spPr>
        <p:txBody>
          <a:bodyPr anchor="ctr">
            <a:normAutofit/>
          </a:bodyPr>
          <a:lstStyle/>
          <a:p>
            <a:r>
              <a:rPr lang="en-US" sz="2000" b="0" i="0" dirty="0">
                <a:solidFill>
                  <a:srgbClr val="000000"/>
                </a:solidFill>
                <a:effectLst/>
              </a:rPr>
              <a:t>Basically, you can do whatever you want with software licensed under the MIT license —  as long as you add a copy of the original MIT license and copyright notice to it. </a:t>
            </a:r>
            <a:endParaRPr lang="en-US" sz="2000" dirty="0"/>
          </a:p>
        </p:txBody>
      </p:sp>
      <p:sp>
        <p:nvSpPr>
          <p:cNvPr id="44" name="Rectangle 4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FFA805A-ECA3-4CC9-82A1-0919AC01EECA}"/>
              </a:ext>
            </a:extLst>
          </p:cNvPr>
          <p:cNvPicPr>
            <a:picLocks noChangeAspect="1"/>
          </p:cNvPicPr>
          <p:nvPr/>
        </p:nvPicPr>
        <p:blipFill rotWithShape="1">
          <a:blip r:embed="rId2"/>
          <a:srcRect t="949" r="-2" b="2806"/>
          <a:stretch/>
        </p:blipFill>
        <p:spPr>
          <a:xfrm>
            <a:off x="5977788" y="799352"/>
            <a:ext cx="5425410" cy="5259296"/>
          </a:xfrm>
          <a:prstGeom prst="rect">
            <a:avLst/>
          </a:prstGeom>
        </p:spPr>
      </p:pic>
    </p:spTree>
    <p:extLst>
      <p:ext uri="{BB962C8B-B14F-4D97-AF65-F5344CB8AC3E}">
        <p14:creationId xmlns:p14="http://schemas.microsoft.com/office/powerpoint/2010/main" val="3739439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632</Words>
  <Application>Microsoft Office PowerPoint</Application>
  <PresentationFormat>Widescreen</PresentationFormat>
  <Paragraphs>32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Swiss 721 SWA</vt:lpstr>
      <vt:lpstr>Office Theme</vt:lpstr>
      <vt:lpstr>Open Source Licenses</vt:lpstr>
      <vt:lpstr>What is open source software?</vt:lpstr>
      <vt:lpstr>What is open-source license?</vt:lpstr>
      <vt:lpstr>Can open-source software be used for commercial purposes?</vt:lpstr>
      <vt:lpstr>Can I stop "evil people" from using my program?</vt:lpstr>
      <vt:lpstr>Two Main Types</vt:lpstr>
      <vt:lpstr>PowerPoint Presentation</vt:lpstr>
      <vt:lpstr>Distribution</vt:lpstr>
      <vt:lpstr>MIT License</vt:lpstr>
      <vt:lpstr>The Apache License</vt:lpstr>
      <vt:lpstr>The Apache License</vt:lpstr>
      <vt:lpstr>General Public License (GPL)</vt:lpstr>
      <vt:lpstr>PowerPoint Presentation</vt:lpstr>
      <vt:lpstr>Thank you!  Dilara Tekinoğlu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Licenses</dc:title>
  <dc:creator>Dilara Tunçtürk</dc:creator>
  <cp:lastModifiedBy>Dilara Tunçtürk</cp:lastModifiedBy>
  <cp:revision>3</cp:revision>
  <dcterms:created xsi:type="dcterms:W3CDTF">2021-09-09T08:55:24Z</dcterms:created>
  <dcterms:modified xsi:type="dcterms:W3CDTF">2021-09-09T13:17:57Z</dcterms:modified>
</cp:coreProperties>
</file>