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FEC8-A74E-4D37-8077-E26E8BFEF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113EC-5A99-450B-B4AF-61EBFB2B6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A152A-E9FE-4AC7-AC88-861373E4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12F5-C0AD-438F-971B-A3131979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8393-317F-474C-B847-382F69C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48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3662-E15F-4DF5-895B-677E9F24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6DC3-258D-4058-956F-4C86F6262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FD3C-70A4-49D3-BCAA-6C44C23E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F0C89-6687-4D19-B59E-A3D68054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71CF-8349-4E33-B9C0-D43228B4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5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F6673-BF2E-42A2-895B-D5FB441EC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51BEE-E04A-44C3-846B-5E6685CB4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5167F-E2EF-4E36-8865-D097F10F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4182-2849-4D83-8358-DCC3BC1F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6889-BFAF-47F6-91B0-A2F7689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760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0AA9-9DE9-4AA8-A401-F82B9854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DE40-C870-44AF-A0DB-39F9DCD7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BBCA1-3DFE-46D1-B1F3-EBF61E54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DB08-1900-4A7E-8F36-0184B99B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1E9C-D785-425D-B6A2-DDA51B0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2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C3DB-67CB-4B5B-AA81-816032F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0BA3E-FA56-4BCA-81BF-F4E7AD23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0AFC3-E058-4040-A026-3A6B0F5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CAD8-46D8-4FB1-9294-B00C32DF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99B0-7222-438D-9B3B-D9B33232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17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333D-7DA5-483A-8314-D0B836D6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6CD0-A7CF-4FC2-ABA6-0C0384A2D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41B8E-A7E7-42E3-9AC9-043365408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BD3B-D52A-4193-B57E-634093F4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DC5ED-77A4-44EF-AB4D-2AB2D5AC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7241F-E73B-462F-9E74-2C8AC773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60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DF67-74BB-4231-A3CD-0C694C98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C950-E4B7-4079-81DA-EA46D84E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61D4-54B1-4998-9745-DEB5EBB4C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DDE9B-1D93-483A-A4B0-129E5DF78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E7A9A-8F30-485D-A9DA-F3D07BF39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26D81-7C59-4CEF-9815-8E45CB29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B2438-6386-4F1F-A751-48012032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2BC4C-20C0-4D4D-8A6C-4B947513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20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B10B-AA54-4725-9649-7EF127D1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92E7F-66EA-411B-A7A4-8F707AF2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A5934-0F34-446D-B839-6BD0E31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7FDA7-61FE-4E1E-8285-D895D73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484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9EF30-2F60-4A22-A830-53329FB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A09F0-F5C3-493D-A94C-9F1D9D99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12333-6FDA-4104-BEE3-E2B532F6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8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0CC4-4EBA-404C-BB89-A01001A7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184F-88BA-4AE4-8BBD-EE80135F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2FC58-5C6E-4330-9413-06C55D24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FFD98-CFD6-4C80-97CE-043E6AAC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434F0-1B56-4560-9C7A-EEE0946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50E3-DF5E-4E5D-AB64-AA122CC3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19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41D2-399B-44AC-88C9-AC790E80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8DECE-E63F-4063-AA1E-FBD37608A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DF99-75A0-4DF3-9DDA-E32751A47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55A6-1C96-4AAA-A1AD-51ADB79B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CC26-2B60-4BEB-AC6A-4CF5A115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D3D2-FF54-4233-A0A6-ED481714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92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E194B-080B-475D-8906-415F03F6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134FF-75E8-4E25-9C44-2EB74AE7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5F07-93D8-4136-96DB-756387A0E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0364-2041-4FA4-8D68-A948EC2D1A31}" type="datetimeFigureOut">
              <a:rPr lang="tr-TR" smtClean="0"/>
              <a:t>12.08.2021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EB698-A024-44B6-9684-8506C9AD9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70FF-40E1-4E1A-A614-CA2BB20D8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0917-5835-46E2-8D0D-E1DDB15076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8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9B42F6-2C10-4110-B299-439E4F60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Autofit/>
          </a:bodyPr>
          <a:lstStyle/>
          <a:p>
            <a:r>
              <a:rPr lang="tr-TR" sz="5000" dirty="0">
                <a:solidFill>
                  <a:schemeClr val="tx2"/>
                </a:solidFill>
              </a:rPr>
              <a:t>OPEN-CLOSED PRINCIPLE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1" name="Picture 3">
            <a:extLst>
              <a:ext uri="{FF2B5EF4-FFF2-40B4-BE49-F238E27FC236}">
                <a16:creationId xmlns:a16="http://schemas.microsoft.com/office/drawing/2014/main" id="{93BDF4F2-1F2D-4A87-855A-92A0E606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076" y="320231"/>
            <a:ext cx="7666396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C01E-5872-47E2-9A06-87CD51CC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3000" b="0" i="1" dirty="0">
                <a:solidFill>
                  <a:srgbClr val="757575"/>
                </a:solidFill>
                <a:effectLst/>
                <a:latin typeface="fell"/>
              </a:rPr>
              <a:t>C</a:t>
            </a:r>
            <a:r>
              <a:rPr lang="en-US" sz="3000" b="0" i="1" dirty="0">
                <a:solidFill>
                  <a:srgbClr val="757575"/>
                </a:solidFill>
                <a:effectLst/>
                <a:latin typeface="fell"/>
              </a:rPr>
              <a:t>lasses should be open for extension, but closed for modification</a:t>
            </a:r>
            <a:endParaRPr lang="en-US" sz="30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5FF2E86A-BA0E-4F54-A55E-B635554D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608" y="1863801"/>
            <a:ext cx="7790783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53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n Closed Principle kata">
            <a:extLst>
              <a:ext uri="{FF2B5EF4-FFF2-40B4-BE49-F238E27FC236}">
                <a16:creationId xmlns:a16="http://schemas.microsoft.com/office/drawing/2014/main" id="{D91FCA24-BEAA-4298-849D-46C531230F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1955" y="643466"/>
            <a:ext cx="742808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5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EF5-ACCD-4D22-987F-B1012BC6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Bad</a:t>
            </a:r>
            <a:r>
              <a:rPr lang="tr-TR" b="1" dirty="0"/>
              <a:t> </a:t>
            </a:r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B38C-489B-4C8B-8807-12ACF484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8366" cy="45189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AreaCalculator</a:t>
            </a:r>
            <a:r>
              <a:rPr lang="tr-TR" dirty="0"/>
              <a:t> {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(Object </a:t>
            </a:r>
            <a:r>
              <a:rPr lang="tr-TR" dirty="0" err="1"/>
              <a:t>shape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= 0;</a:t>
            </a:r>
          </a:p>
          <a:p>
            <a:pPr marL="0" indent="0">
              <a:buNone/>
            </a:pPr>
            <a:r>
              <a:rPr lang="tr-TR" dirty="0"/>
              <a:t>        </a:t>
            </a:r>
            <a:r>
              <a:rPr lang="tr-TR" dirty="0" err="1"/>
              <a:t>if</a:t>
            </a:r>
            <a:r>
              <a:rPr lang="tr-TR" dirty="0"/>
              <a:t> (</a:t>
            </a:r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instanceof</a:t>
            </a:r>
            <a:r>
              <a:rPr lang="tr-TR" dirty="0"/>
              <a:t> </a:t>
            </a:r>
            <a:r>
              <a:rPr lang="tr-TR" dirty="0" err="1"/>
              <a:t>Rectangle</a:t>
            </a:r>
            <a:r>
              <a:rPr lang="tr-TR" dirty="0"/>
              <a:t>) {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area</a:t>
            </a:r>
            <a:r>
              <a:rPr lang="tr-TR" dirty="0"/>
              <a:t> = ((</a:t>
            </a:r>
            <a:r>
              <a:rPr lang="tr-TR" dirty="0" err="1"/>
              <a:t>Rectangle</a:t>
            </a:r>
            <a:r>
              <a:rPr lang="tr-TR" dirty="0"/>
              <a:t>) </a:t>
            </a:r>
            <a:r>
              <a:rPr lang="tr-TR" dirty="0" err="1"/>
              <a:t>shape</a:t>
            </a:r>
            <a:r>
              <a:rPr lang="tr-TR" dirty="0"/>
              <a:t>).</a:t>
            </a:r>
            <a:r>
              <a:rPr lang="tr-TR" dirty="0" err="1"/>
              <a:t>getWidth</a:t>
            </a:r>
            <a:r>
              <a:rPr lang="tr-TR" dirty="0"/>
              <a:t>() * ((</a:t>
            </a:r>
            <a:r>
              <a:rPr lang="tr-TR" dirty="0" err="1"/>
              <a:t>Rectangle</a:t>
            </a:r>
            <a:r>
              <a:rPr lang="tr-TR" dirty="0"/>
              <a:t>) </a:t>
            </a:r>
            <a:r>
              <a:rPr lang="tr-TR" dirty="0" err="1"/>
              <a:t>shape</a:t>
            </a:r>
            <a:r>
              <a:rPr lang="tr-TR" dirty="0"/>
              <a:t>).</a:t>
            </a:r>
            <a:r>
              <a:rPr lang="tr-TR" dirty="0" err="1"/>
              <a:t>getHeight</a:t>
            </a:r>
            <a:r>
              <a:rPr lang="tr-TR" dirty="0"/>
              <a:t>();</a:t>
            </a:r>
          </a:p>
          <a:p>
            <a:pPr marL="0" indent="0">
              <a:buNone/>
            </a:pPr>
            <a:r>
              <a:rPr lang="tr-TR" dirty="0"/>
              <a:t>        } else {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Circle</a:t>
            </a:r>
            <a:r>
              <a:rPr lang="tr-TR" dirty="0"/>
              <a:t> </a:t>
            </a:r>
            <a:r>
              <a:rPr lang="tr-TR" dirty="0" err="1"/>
              <a:t>circle</a:t>
            </a:r>
            <a:r>
              <a:rPr lang="tr-TR" dirty="0"/>
              <a:t> = (</a:t>
            </a:r>
            <a:r>
              <a:rPr lang="tr-TR" dirty="0" err="1"/>
              <a:t>Circle</a:t>
            </a:r>
            <a:r>
              <a:rPr lang="tr-TR" dirty="0"/>
              <a:t>)</a:t>
            </a:r>
            <a:r>
              <a:rPr lang="tr-TR" dirty="0" err="1"/>
              <a:t>shape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       </a:t>
            </a:r>
            <a:r>
              <a:rPr lang="tr-TR" dirty="0" err="1"/>
              <a:t>area</a:t>
            </a:r>
            <a:r>
              <a:rPr lang="tr-TR" dirty="0"/>
              <a:t> += </a:t>
            </a:r>
            <a:r>
              <a:rPr lang="tr-TR" dirty="0" err="1"/>
              <a:t>circle.getRadius</a:t>
            </a:r>
            <a:r>
              <a:rPr lang="tr-TR" dirty="0"/>
              <a:t>()* </a:t>
            </a:r>
            <a:r>
              <a:rPr lang="tr-TR" dirty="0" err="1"/>
              <a:t>circle.getRadius</a:t>
            </a:r>
            <a:r>
              <a:rPr lang="tr-TR" dirty="0"/>
              <a:t>() * </a:t>
            </a:r>
            <a:r>
              <a:rPr lang="tr-TR" dirty="0" err="1"/>
              <a:t>Math.PI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    }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  }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EDA71-0D20-4085-B39F-42EE4A83BAB5}"/>
              </a:ext>
            </a:extLst>
          </p:cNvPr>
          <p:cNvSpPr txBox="1">
            <a:spLocks/>
          </p:cNvSpPr>
          <p:nvPr/>
        </p:nvSpPr>
        <p:spPr>
          <a:xfrm>
            <a:off x="5506330" y="1825625"/>
            <a:ext cx="5098366" cy="451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26812-8CEF-44F4-B5CA-E04C455CE36C}"/>
              </a:ext>
            </a:extLst>
          </p:cNvPr>
          <p:cNvSpPr txBox="1"/>
          <p:nvPr/>
        </p:nvSpPr>
        <p:spPr>
          <a:xfrm>
            <a:off x="5936568" y="1825625"/>
            <a:ext cx="5417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Circle</a:t>
            </a:r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private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Radius;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getRadius</a:t>
            </a:r>
            <a:r>
              <a:rPr lang="tr-TR" dirty="0"/>
              <a:t>() {</a:t>
            </a:r>
          </a:p>
          <a:p>
            <a:r>
              <a:rPr lang="tr-TR" dirty="0"/>
              <a:t>        </a:t>
            </a:r>
            <a:r>
              <a:rPr lang="tr-TR" dirty="0" err="1"/>
              <a:t>return</a:t>
            </a:r>
            <a:r>
              <a:rPr lang="tr-TR" dirty="0"/>
              <a:t> Radius;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   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setRadius</a:t>
            </a:r>
            <a:r>
              <a:rPr lang="tr-TR" dirty="0"/>
              <a:t>(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radius</a:t>
            </a:r>
            <a:r>
              <a:rPr lang="tr-TR" dirty="0"/>
              <a:t>) {</a:t>
            </a:r>
          </a:p>
          <a:p>
            <a:r>
              <a:rPr lang="tr-TR" dirty="0"/>
              <a:t>        Radius = </a:t>
            </a:r>
            <a:r>
              <a:rPr lang="tr-TR" dirty="0" err="1"/>
              <a:t>radius</a:t>
            </a:r>
            <a:r>
              <a:rPr lang="tr-TR" dirty="0"/>
              <a:t>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25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2EA3-7175-49F6-A2A1-077867C5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10"/>
            <a:ext cx="10515600" cy="1325563"/>
          </a:xfrm>
        </p:spPr>
        <p:txBody>
          <a:bodyPr/>
          <a:lstStyle/>
          <a:p>
            <a:pPr algn="ctr"/>
            <a:r>
              <a:rPr lang="tr-TR" b="1" dirty="0" err="1"/>
              <a:t>Good</a:t>
            </a:r>
            <a:r>
              <a:rPr lang="tr-TR" b="1" dirty="0"/>
              <a:t> </a:t>
            </a:r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E0BA-178D-47B6-8A71-CEB4FD54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71" y="1372873"/>
            <a:ext cx="3621258" cy="233841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abstract class Shape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public abstract double Area();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tr-TR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AE1D3-6F86-4374-9539-CF36D5AC44C7}"/>
              </a:ext>
            </a:extLst>
          </p:cNvPr>
          <p:cNvSpPr txBox="1">
            <a:spLocks/>
          </p:cNvSpPr>
          <p:nvPr/>
        </p:nvSpPr>
        <p:spPr>
          <a:xfrm>
            <a:off x="324465" y="4277030"/>
            <a:ext cx="3141406" cy="1945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Public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Circle</a:t>
            </a:r>
            <a:r>
              <a:rPr lang="tr-TR" sz="2400" dirty="0"/>
              <a:t> </a:t>
            </a:r>
            <a:r>
              <a:rPr lang="tr-TR" sz="2400" dirty="0" err="1"/>
              <a:t>extends</a:t>
            </a:r>
            <a:r>
              <a:rPr lang="tr-TR" sz="2400" dirty="0"/>
              <a:t> </a:t>
            </a:r>
            <a:r>
              <a:rPr lang="tr-TR" sz="2400" dirty="0" err="1"/>
              <a:t>Shape</a:t>
            </a:r>
            <a:r>
              <a:rPr lang="tr-TR" sz="24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@Override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</a:t>
            </a:r>
            <a:r>
              <a:rPr lang="tr-TR" sz="2400" dirty="0" err="1"/>
              <a:t>public</a:t>
            </a:r>
            <a:r>
              <a:rPr lang="tr-TR" sz="2400" dirty="0"/>
              <a:t> </a:t>
            </a:r>
            <a:r>
              <a:rPr lang="tr-TR" sz="2400" dirty="0" err="1"/>
              <a:t>double</a:t>
            </a:r>
            <a:r>
              <a:rPr lang="tr-TR" sz="2400" dirty="0"/>
              <a:t> </a:t>
            </a:r>
            <a:r>
              <a:rPr lang="tr-TR" sz="2400" dirty="0" err="1"/>
              <a:t>Area</a:t>
            </a:r>
            <a:r>
              <a:rPr lang="tr-TR" sz="2400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    </a:t>
            </a:r>
            <a:r>
              <a:rPr lang="tr-TR" sz="2400" dirty="0" err="1"/>
              <a:t>return</a:t>
            </a:r>
            <a:r>
              <a:rPr lang="tr-TR" sz="2400" dirty="0"/>
              <a:t> </a:t>
            </a:r>
            <a:r>
              <a:rPr lang="tr-TR" sz="2400" dirty="0" err="1"/>
              <a:t>radius</a:t>
            </a:r>
            <a:r>
              <a:rPr lang="tr-TR" sz="2400" dirty="0"/>
              <a:t>*</a:t>
            </a:r>
            <a:r>
              <a:rPr lang="tr-TR" sz="2400" dirty="0" err="1"/>
              <a:t>radius</a:t>
            </a:r>
            <a:r>
              <a:rPr lang="tr-TR" sz="2400" dirty="0"/>
              <a:t>*</a:t>
            </a:r>
            <a:r>
              <a:rPr lang="tr-TR" sz="2400" dirty="0" err="1"/>
              <a:t>Math.PI</a:t>
            </a:r>
            <a:r>
              <a:rPr lang="tr-TR" sz="24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523909-8654-485A-949A-2B301337C4F0}"/>
              </a:ext>
            </a:extLst>
          </p:cNvPr>
          <p:cNvSpPr txBox="1">
            <a:spLocks/>
          </p:cNvSpPr>
          <p:nvPr/>
        </p:nvSpPr>
        <p:spPr>
          <a:xfrm>
            <a:off x="3943644" y="4277031"/>
            <a:ext cx="3621258" cy="19451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Public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Regtangle</a:t>
            </a:r>
            <a:r>
              <a:rPr lang="tr-TR" sz="2400" dirty="0"/>
              <a:t> </a:t>
            </a:r>
            <a:r>
              <a:rPr lang="tr-TR" sz="2400" dirty="0" err="1"/>
              <a:t>extends</a:t>
            </a:r>
            <a:r>
              <a:rPr lang="tr-TR" sz="2400" dirty="0"/>
              <a:t> </a:t>
            </a:r>
            <a:r>
              <a:rPr lang="tr-TR" sz="2400" dirty="0" err="1"/>
              <a:t>Shape</a:t>
            </a:r>
            <a:r>
              <a:rPr lang="tr-TR" sz="24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@Override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</a:t>
            </a:r>
            <a:r>
              <a:rPr lang="tr-TR" sz="2400" dirty="0" err="1"/>
              <a:t>public</a:t>
            </a:r>
            <a:r>
              <a:rPr lang="tr-TR" sz="2400" dirty="0"/>
              <a:t> </a:t>
            </a:r>
            <a:r>
              <a:rPr lang="tr-TR" sz="2400" dirty="0" err="1"/>
              <a:t>double</a:t>
            </a:r>
            <a:r>
              <a:rPr lang="tr-TR" sz="2400" dirty="0"/>
              <a:t> </a:t>
            </a:r>
            <a:r>
              <a:rPr lang="tr-TR" sz="2400" dirty="0" err="1"/>
              <a:t>Area</a:t>
            </a:r>
            <a:r>
              <a:rPr lang="tr-TR" sz="2400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    </a:t>
            </a:r>
            <a:r>
              <a:rPr lang="tr-TR" sz="2400" dirty="0" err="1"/>
              <a:t>return</a:t>
            </a:r>
            <a:r>
              <a:rPr lang="tr-TR" sz="2400" dirty="0"/>
              <a:t> //;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B4A2E-9DD0-4546-9A9A-EC48890A7BC1}"/>
              </a:ext>
            </a:extLst>
          </p:cNvPr>
          <p:cNvSpPr txBox="1">
            <a:spLocks/>
          </p:cNvSpPr>
          <p:nvPr/>
        </p:nvSpPr>
        <p:spPr>
          <a:xfrm>
            <a:off x="8172461" y="4277029"/>
            <a:ext cx="3402564" cy="1945113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Public</a:t>
            </a:r>
            <a:r>
              <a:rPr lang="tr-TR" sz="2400" dirty="0"/>
              <a:t>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Triangle</a:t>
            </a:r>
            <a:r>
              <a:rPr lang="tr-TR" sz="2400" dirty="0"/>
              <a:t> </a:t>
            </a:r>
            <a:r>
              <a:rPr lang="tr-TR" sz="2400" dirty="0" err="1"/>
              <a:t>extends</a:t>
            </a:r>
            <a:r>
              <a:rPr lang="tr-TR" sz="2400" dirty="0"/>
              <a:t> </a:t>
            </a:r>
            <a:r>
              <a:rPr lang="tr-TR" sz="2400" dirty="0" err="1"/>
              <a:t>Shape</a:t>
            </a:r>
            <a:r>
              <a:rPr lang="tr-TR" sz="24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@Override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</a:t>
            </a:r>
            <a:r>
              <a:rPr lang="tr-TR" sz="2400" dirty="0" err="1"/>
              <a:t>public</a:t>
            </a:r>
            <a:r>
              <a:rPr lang="tr-TR" sz="2400" dirty="0"/>
              <a:t> </a:t>
            </a:r>
            <a:r>
              <a:rPr lang="tr-TR" sz="2400" dirty="0" err="1"/>
              <a:t>double</a:t>
            </a:r>
            <a:r>
              <a:rPr lang="tr-TR" sz="2400" dirty="0"/>
              <a:t> </a:t>
            </a:r>
            <a:r>
              <a:rPr lang="tr-TR" sz="2400" dirty="0" err="1"/>
              <a:t>Area</a:t>
            </a:r>
            <a:r>
              <a:rPr lang="tr-TR" sz="2400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    </a:t>
            </a:r>
            <a:r>
              <a:rPr lang="tr-TR" sz="2400" dirty="0" err="1"/>
              <a:t>return</a:t>
            </a:r>
            <a:r>
              <a:rPr lang="tr-TR" sz="2400" dirty="0"/>
              <a:t> //;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113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69B42F6-2C10-4110-B299-439E4F60D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3031816"/>
            <a:ext cx="9163757" cy="794367"/>
          </a:xfrm>
        </p:spPr>
        <p:txBody>
          <a:bodyPr anchor="ctr">
            <a:noAutofit/>
          </a:bodyPr>
          <a:lstStyle/>
          <a:p>
            <a:r>
              <a:rPr lang="tr-TR" sz="5000" dirty="0">
                <a:solidFill>
                  <a:schemeClr val="tx2"/>
                </a:solidFill>
              </a:rPr>
              <a:t>Teşekkürler!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93BDF4F2-1F2D-4A87-855A-92A0E606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5618" y="4170891"/>
            <a:ext cx="3760761" cy="13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fell</vt:lpstr>
      <vt:lpstr>Office Theme</vt:lpstr>
      <vt:lpstr>PowerPoint Presentation</vt:lpstr>
      <vt:lpstr>Classes should be open for extension, but closed for modification</vt:lpstr>
      <vt:lpstr>PowerPoint Presentation</vt:lpstr>
      <vt:lpstr>Bad Example</vt:lpstr>
      <vt:lpstr>Good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Dilara Tunçtürk</dc:creator>
  <cp:lastModifiedBy>Dilara Tunçtürk</cp:lastModifiedBy>
  <cp:revision>1</cp:revision>
  <dcterms:created xsi:type="dcterms:W3CDTF">2021-08-12T11:27:43Z</dcterms:created>
  <dcterms:modified xsi:type="dcterms:W3CDTF">2021-08-12T11:46:19Z</dcterms:modified>
</cp:coreProperties>
</file>