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mbria Math" panose="02040503050406030204" pitchFamily="18" charset="0"/>
      <p:regular r:id="rId8"/>
    </p:embeddedFont>
    <p:embeddedFont>
      <p:font typeface="Montserrat Classic" panose="020B0604020202020204" charset="0"/>
      <p:regular r:id="rId9"/>
      <p:bold r:id="rId10"/>
    </p:embeddedFont>
    <p:embeddedFont>
      <p:font typeface="Source Serif Pro" panose="020B0604020202020204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1"/>
            <a:ext cx="7815876" cy="10287001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id="3" name="Group 3"/>
          <p:cNvGrpSpPr/>
          <p:nvPr/>
        </p:nvGrpSpPr>
        <p:grpSpPr>
          <a:xfrm>
            <a:off x="0" y="2969965"/>
            <a:ext cx="12696416" cy="7317035"/>
            <a:chOff x="1202163" y="-76200"/>
            <a:chExt cx="16928555" cy="9756047"/>
          </a:xfrm>
        </p:grpSpPr>
        <p:sp>
          <p:nvSpPr>
            <p:cNvPr id="4" name="AutoShape 4"/>
            <p:cNvSpPr/>
            <p:nvPr/>
          </p:nvSpPr>
          <p:spPr>
            <a:xfrm>
              <a:off x="1202163" y="7494244"/>
              <a:ext cx="16928555" cy="2185603"/>
            </a:xfrm>
            <a:prstGeom prst="rect">
              <a:avLst/>
            </a:prstGeom>
            <a:solidFill>
              <a:srgbClr val="2737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602791" y="1525429"/>
              <a:ext cx="12733951" cy="5379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296"/>
                </a:lnSpc>
              </a:pPr>
              <a:r>
                <a:rPr lang="en-US" sz="10400" spc="436" dirty="0">
                  <a:solidFill>
                    <a:srgbClr val="8AABCA"/>
                  </a:solidFill>
                  <a:latin typeface="Montserrat Classic"/>
                </a:rPr>
                <a:t>CUSTO</a:t>
              </a:r>
              <a:r>
                <a:rPr lang="en-US" sz="10400" b="0" spc="436" dirty="0">
                  <a:solidFill>
                    <a:srgbClr val="8AABCA"/>
                  </a:solidFill>
                  <a:latin typeface="Montserrat Classic"/>
                </a:rPr>
                <a:t>MER SUCCESS ASSOCIATE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8330925"/>
              <a:ext cx="928033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i="1" dirty="0">
                  <a:solidFill>
                    <a:srgbClr val="F9FCFF"/>
                  </a:solidFill>
                  <a:latin typeface="Source Serif Pro"/>
                </a:rPr>
                <a:t>Daniel Tello </a:t>
              </a:r>
              <a:r>
                <a:rPr lang="en-US" sz="3000" i="1" dirty="0" err="1">
                  <a:solidFill>
                    <a:srgbClr val="F9FCFF"/>
                  </a:solidFill>
                  <a:latin typeface="Source Serif Pro"/>
                </a:rPr>
                <a:t>Gaete</a:t>
              </a:r>
              <a:endParaRPr lang="en-US" sz="3000" i="1" dirty="0">
                <a:solidFill>
                  <a:srgbClr val="F9FCFF"/>
                </a:solidFill>
                <a:latin typeface="Source Serif Pro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02791" y="-76200"/>
              <a:ext cx="10321730" cy="924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2"/>
          <a:srcRect l="288" r="49092"/>
          <a:stretch/>
        </p:blipFill>
        <p:spPr>
          <a:xfrm>
            <a:off x="11773024" y="0"/>
            <a:ext cx="781587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 err="1">
                <a:solidFill>
                  <a:srgbClr val="273755"/>
                </a:solidFill>
                <a:latin typeface="Montserrat Classic"/>
              </a:rPr>
              <a:t>Metodología</a:t>
            </a:r>
            <a:endParaRPr lang="en-US" sz="5800" dirty="0">
              <a:solidFill>
                <a:srgbClr val="273755"/>
              </a:solidFill>
              <a:latin typeface="Montserrat Class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0" y="2942197"/>
            <a:ext cx="8155674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800" dirty="0">
              <a:solidFill>
                <a:srgbClr val="273755"/>
              </a:solidFill>
              <a:latin typeface="Source Serif Pro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7CC70E12-6810-4F02-89E3-8AF548050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5" b="18281"/>
          <a:stretch/>
        </p:blipFill>
        <p:spPr>
          <a:xfrm>
            <a:off x="636185" y="2040140"/>
            <a:ext cx="7757479" cy="7174712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0763059-79B1-4499-9979-BC15979F0FC7}"/>
                  </a:ext>
                </a:extLst>
              </p:cNvPr>
              <p:cNvSpPr txBox="1"/>
              <p:nvPr/>
            </p:nvSpPr>
            <p:spPr>
              <a:xfrm>
                <a:off x="9144000" y="8705611"/>
                <a:ext cx="7922528" cy="414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𝑆𝑆𝑃𝐷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𝑆𝑆𝑃𝐷</m:t>
                              </m:r>
                            </m:sub>
                          </m:sSub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∗(1−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𝐼𝐶𝐹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𝑆𝑆𝑃𝐷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0763059-79B1-4499-9979-BC15979F0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8705611"/>
                <a:ext cx="7922528" cy="414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8B222ED-EE36-4510-9A07-3C5E8B87D855}"/>
              </a:ext>
            </a:extLst>
          </p:cNvPr>
          <p:cNvCxnSpPr>
            <a:cxnSpLocks/>
          </p:cNvCxnSpPr>
          <p:nvPr/>
        </p:nvCxnSpPr>
        <p:spPr>
          <a:xfrm flipV="1">
            <a:off x="2743200" y="7048500"/>
            <a:ext cx="99060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FA5EBF-5DDD-4E25-90B4-4515C585DE3D}"/>
              </a:ext>
            </a:extLst>
          </p:cNvPr>
          <p:cNvSpPr txBox="1"/>
          <p:nvPr/>
        </p:nvSpPr>
        <p:spPr>
          <a:xfrm>
            <a:off x="3837485" y="6229171"/>
            <a:ext cx="2330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Supuesto: </a:t>
            </a:r>
            <a:r>
              <a:rPr lang="es-CL" dirty="0"/>
              <a:t>los </a:t>
            </a:r>
            <a:r>
              <a:rPr lang="es-CL" dirty="0" err="1"/>
              <a:t>icf</a:t>
            </a:r>
            <a:r>
              <a:rPr lang="es-CL" dirty="0"/>
              <a:t> son considerados deficientes si son menores a 0.80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9CF2DE77-6B80-4E1D-BD09-4DB46B9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4417"/>
              </p:ext>
            </p:extLst>
          </p:nvPr>
        </p:nvGraphicFramePr>
        <p:xfrm>
          <a:off x="6298206" y="357913"/>
          <a:ext cx="11327210" cy="6807926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132721">
                  <a:extLst>
                    <a:ext uri="{9D8B030D-6E8A-4147-A177-3AD203B41FA5}">
                      <a16:colId xmlns:a16="http://schemas.microsoft.com/office/drawing/2014/main" val="2883001989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3287483541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004738815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093442531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548919385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3792523195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29952497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2672628545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904675052"/>
                    </a:ext>
                  </a:extLst>
                </a:gridCol>
                <a:gridCol w="1132721">
                  <a:extLst>
                    <a:ext uri="{9D8B030D-6E8A-4147-A177-3AD203B41FA5}">
                      <a16:colId xmlns:a16="http://schemas.microsoft.com/office/drawing/2014/main" val="1490298607"/>
                    </a:ext>
                  </a:extLst>
                </a:gridCol>
              </a:tblGrid>
              <a:tr h="123476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negocio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80 %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Total (km)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máx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80/20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L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máx</a:t>
                      </a: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80/20</a:t>
                      </a:r>
                    </a:p>
                    <a:p>
                      <a:pPr algn="ctr"/>
                      <a:endParaRPr lang="es-CL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/>
                </a:tc>
                <a:extLst>
                  <a:ext uri="{0D108BD9-81ED-4DB2-BD59-A6C34878D82A}">
                    <a16:rowId xmlns:a16="http://schemas.microsoft.com/office/drawing/2014/main" val="2881763125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70202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0.01361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67.49</a:t>
                      </a:r>
                      <a:endParaRPr lang="es-CL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36.61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68782794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119206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0.00327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48.15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8.02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3159219324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U4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73737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0.00302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65.11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38.46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10.59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3917791463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51.72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57.22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847720954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79625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31.26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5.07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2201691332"/>
                  </a:ext>
                </a:extLst>
              </a:tr>
              <a:tr h="8703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0.00042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32.19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49.38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746358775"/>
                  </a:ext>
                </a:extLst>
              </a:tr>
            </a:tbl>
          </a:graphicData>
        </a:graphic>
      </p:graphicFrame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26A5C77-F144-4FF8-B9EE-D8DCFD0C28D9}"/>
              </a:ext>
            </a:extLst>
          </p:cNvPr>
          <p:cNvCxnSpPr>
            <a:cxnSpLocks/>
          </p:cNvCxnSpPr>
          <p:nvPr/>
        </p:nvCxnSpPr>
        <p:spPr>
          <a:xfrm flipV="1">
            <a:off x="13716000" y="7228716"/>
            <a:ext cx="0" cy="13159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116</Words>
  <Application>Microsoft Office PowerPoint</Application>
  <PresentationFormat>Personalizado</PresentationFormat>
  <Paragraphs>76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Source Serif Pro</vt:lpstr>
      <vt:lpstr>Montserrat Classic</vt:lpstr>
      <vt:lpstr>Arial</vt:lpstr>
      <vt:lpstr>Cambria Math</vt:lpstr>
      <vt:lpstr>Calibri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Company Presentation</dc:title>
  <dc:creator>Daniel</dc:creator>
  <cp:lastModifiedBy>daniel tello</cp:lastModifiedBy>
  <cp:revision>10</cp:revision>
  <dcterms:created xsi:type="dcterms:W3CDTF">2006-08-16T00:00:00Z</dcterms:created>
  <dcterms:modified xsi:type="dcterms:W3CDTF">2019-12-01T05:55:26Z</dcterms:modified>
  <dc:identifier>DADslsnN92w</dc:identifier>
</cp:coreProperties>
</file>