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6" r:id="rId6"/>
    <p:sldId id="267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Montserrat Classic" panose="020B0604020202020204" charset="0"/>
      <p:regular r:id="rId13"/>
      <p:bold r:id="rId14"/>
    </p:embeddedFont>
    <p:embeddedFont>
      <p:font typeface="Source Serif Pro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l\Documents\GitHub\R\Bus\bus_project\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/>
              <a:t>Buses extras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Hoja2!$D$1</c:f>
              <c:strCache>
                <c:ptCount val="1"/>
                <c:pt idx="0">
                  <c:v>Buses extras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Hoja2!$A$2:$A$4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Hoja2!$D$2:$D$4</c:f>
              <c:numCache>
                <c:formatCode>General</c:formatCode>
                <c:ptCount val="3"/>
                <c:pt idx="0">
                  <c:v>37508</c:v>
                </c:pt>
                <c:pt idx="1">
                  <c:v>27508</c:v>
                </c:pt>
                <c:pt idx="2">
                  <c:v>25894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B-429E-AAEB-6159C33773A5}"/>
            </c:ext>
          </c:extLst>
        </c:ser>
        <c:ser>
          <c:idx val="1"/>
          <c:order val="1"/>
          <c:tx>
            <c:strRef>
              <c:f>Hoja2!$E$1</c:f>
              <c:strCache>
                <c:ptCount val="1"/>
                <c:pt idx="0">
                  <c:v>Buses faltantes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Hoja2!$A$2:$A$4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Hoja2!$E$2:$E$4</c:f>
              <c:numCache>
                <c:formatCode>General</c:formatCode>
                <c:ptCount val="3"/>
                <c:pt idx="0">
                  <c:v>17214</c:v>
                </c:pt>
                <c:pt idx="1">
                  <c:v>9171</c:v>
                </c:pt>
                <c:pt idx="2">
                  <c:v>8821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B-429E-AAEB-6159C33773A5}"/>
            </c:ext>
          </c:extLst>
        </c:ser>
        <c:ser>
          <c:idx val="2"/>
          <c:order val="2"/>
          <c:tx>
            <c:strRef>
              <c:f>Hoja2!$F$1</c:f>
              <c:strCache>
                <c:ptCount val="1"/>
                <c:pt idx="0">
                  <c:v>Buses excedentes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Hoja2!$A$2:$A$4</c:f>
              <c:strCache>
                <c:ptCount val="3"/>
                <c:pt idx="0">
                  <c:v>June</c:v>
                </c:pt>
                <c:pt idx="1">
                  <c:v>July</c:v>
                </c:pt>
                <c:pt idx="2">
                  <c:v>August</c:v>
                </c:pt>
              </c:strCache>
            </c:strRef>
          </c:cat>
          <c:val>
            <c:numRef>
              <c:f>Hoja2!$F$2:$F$4</c:f>
              <c:numCache>
                <c:formatCode>General</c:formatCode>
                <c:ptCount val="3"/>
                <c:pt idx="0">
                  <c:v>20294</c:v>
                </c:pt>
                <c:pt idx="1">
                  <c:v>18337</c:v>
                </c:pt>
                <c:pt idx="2">
                  <c:v>17073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2B-429E-AAEB-6159C3377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2552240"/>
        <c:axId val="1252653632"/>
      </c:barChart>
      <c:catAx>
        <c:axId val="125255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52653632"/>
        <c:crosses val="autoZero"/>
        <c:auto val="1"/>
        <c:lblAlgn val="ctr"/>
        <c:lblOffset val="100"/>
        <c:noMultiLvlLbl val="0"/>
      </c:catAx>
      <c:valAx>
        <c:axId val="125265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 dirty="0"/>
                  <a:t>N° Buses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25255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9A17D-11B9-4B0C-B221-D9E66633146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AD501-F9A6-4279-9C2A-03FD79554707}">
      <dgm:prSet phldrT="[Texto]" custT="1"/>
      <dgm:spPr/>
      <dgm:t>
        <a:bodyPr/>
        <a:lstStyle/>
        <a:p>
          <a:r>
            <a:rPr lang="es-CL" sz="2000" dirty="0"/>
            <a:t>Filtro de datos por Unidad y Día Laborable punta mañana </a:t>
          </a:r>
        </a:p>
      </dgm:t>
    </dgm:pt>
    <dgm:pt modelId="{948101A6-49A4-417A-81F4-01227F366541}" type="parTrans" cxnId="{53B97A90-63A3-4B6A-B47F-C9D92758E4A2}">
      <dgm:prSet/>
      <dgm:spPr/>
      <dgm:t>
        <a:bodyPr/>
        <a:lstStyle/>
        <a:p>
          <a:endParaRPr lang="es-CL" sz="1800"/>
        </a:p>
      </dgm:t>
    </dgm:pt>
    <dgm:pt modelId="{AF610A87-94DB-454C-B4DC-823F2A5B15EB}" type="sibTrans" cxnId="{53B97A90-63A3-4B6A-B47F-C9D92758E4A2}">
      <dgm:prSet/>
      <dgm:spPr/>
      <dgm:t>
        <a:bodyPr/>
        <a:lstStyle/>
        <a:p>
          <a:endParaRPr lang="es-CL" sz="1800"/>
        </a:p>
      </dgm:t>
    </dgm:pt>
    <dgm:pt modelId="{4BEA9C68-EE2C-4E47-85F8-415CAB20502F}">
      <dgm:prSet phldrT="[Texto]" custT="1"/>
      <dgm:spPr/>
      <dgm:t>
        <a:bodyPr/>
        <a:lstStyle/>
        <a:p>
          <a:r>
            <a:rPr lang="es-CL" sz="2000" dirty="0"/>
            <a:t>Gráfico por día de la semana y unidad de negocio</a:t>
          </a:r>
        </a:p>
      </dgm:t>
    </dgm:pt>
    <dgm:pt modelId="{6DC18749-B617-450E-982F-B25C730FEA02}" type="parTrans" cxnId="{3E3F6809-61F3-4E0E-A2EF-955279460287}">
      <dgm:prSet/>
      <dgm:spPr/>
      <dgm:t>
        <a:bodyPr/>
        <a:lstStyle/>
        <a:p>
          <a:endParaRPr lang="es-CL" sz="1800"/>
        </a:p>
      </dgm:t>
    </dgm:pt>
    <dgm:pt modelId="{CCAD5DDF-F80B-4D72-8AA1-AA71A8BE951E}" type="sibTrans" cxnId="{3E3F6809-61F3-4E0E-A2EF-955279460287}">
      <dgm:prSet/>
      <dgm:spPr/>
      <dgm:t>
        <a:bodyPr/>
        <a:lstStyle/>
        <a:p>
          <a:endParaRPr lang="es-CL" sz="1800"/>
        </a:p>
      </dgm:t>
    </dgm:pt>
    <dgm:pt modelId="{B3C317B0-0556-49A5-94CF-936CE8078AB3}">
      <dgm:prSet phldrT="[Texto]" custT="1"/>
      <dgm:spPr/>
      <dgm:t>
        <a:bodyPr/>
        <a:lstStyle/>
        <a:p>
          <a:r>
            <a:rPr lang="es-CL" sz="2000" dirty="0"/>
            <a:t>Tabla ICF por semana</a:t>
          </a:r>
        </a:p>
      </dgm:t>
    </dgm:pt>
    <dgm:pt modelId="{24EA2542-C63E-44B3-A8AC-DACD9753CD94}" type="parTrans" cxnId="{B4FED899-62E6-4608-8C72-2FE5E652EA4F}">
      <dgm:prSet/>
      <dgm:spPr/>
      <dgm:t>
        <a:bodyPr/>
        <a:lstStyle/>
        <a:p>
          <a:endParaRPr lang="es-CL" sz="1800"/>
        </a:p>
      </dgm:t>
    </dgm:pt>
    <dgm:pt modelId="{CE9B685F-29A4-4EA3-B698-1E781313DF82}" type="sibTrans" cxnId="{B4FED899-62E6-4608-8C72-2FE5E652EA4F}">
      <dgm:prSet/>
      <dgm:spPr/>
      <dgm:t>
        <a:bodyPr/>
        <a:lstStyle/>
        <a:p>
          <a:endParaRPr lang="es-CL" sz="1800"/>
        </a:p>
      </dgm:t>
    </dgm:pt>
    <dgm:pt modelId="{4D2B2F7D-80F2-4BD2-99C1-C33C1414ACD2}" type="pres">
      <dgm:prSet presAssocID="{6D29A17D-11B9-4B0C-B221-D9E66633146B}" presName="Name0" presStyleCnt="0">
        <dgm:presLayoutVars>
          <dgm:dir/>
          <dgm:animLvl val="lvl"/>
          <dgm:resizeHandles val="exact"/>
        </dgm:presLayoutVars>
      </dgm:prSet>
      <dgm:spPr/>
    </dgm:pt>
    <dgm:pt modelId="{A16F3C26-2400-491C-A7CB-AAF18590352A}" type="pres">
      <dgm:prSet presAssocID="{722AD501-F9A6-4279-9C2A-03FD7955470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279BF5-46E4-4845-ABB4-9F860D530B4B}" type="pres">
      <dgm:prSet presAssocID="{AF610A87-94DB-454C-B4DC-823F2A5B15EB}" presName="parTxOnlySpace" presStyleCnt="0"/>
      <dgm:spPr/>
    </dgm:pt>
    <dgm:pt modelId="{8CC6FD44-80D4-4458-915D-FE683E10F61A}" type="pres">
      <dgm:prSet presAssocID="{4BEA9C68-EE2C-4E47-85F8-415CAB2050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92B4EA5-F073-42AC-81BB-8985C95633AD}" type="pres">
      <dgm:prSet presAssocID="{CCAD5DDF-F80B-4D72-8AA1-AA71A8BE951E}" presName="parTxOnlySpace" presStyleCnt="0"/>
      <dgm:spPr/>
    </dgm:pt>
    <dgm:pt modelId="{09E3BA78-D126-4ED9-A348-20048B55E032}" type="pres">
      <dgm:prSet presAssocID="{B3C317B0-0556-49A5-94CF-936CE8078AB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E3F6809-61F3-4E0E-A2EF-955279460287}" srcId="{6D29A17D-11B9-4B0C-B221-D9E66633146B}" destId="{4BEA9C68-EE2C-4E47-85F8-415CAB20502F}" srcOrd="1" destOrd="0" parTransId="{6DC18749-B617-450E-982F-B25C730FEA02}" sibTransId="{CCAD5DDF-F80B-4D72-8AA1-AA71A8BE951E}"/>
    <dgm:cxn modelId="{616CAC4A-40BF-4F13-AEEB-B929BBCCF883}" type="presOf" srcId="{B3C317B0-0556-49A5-94CF-936CE8078AB3}" destId="{09E3BA78-D126-4ED9-A348-20048B55E032}" srcOrd="0" destOrd="0" presId="urn:microsoft.com/office/officeart/2005/8/layout/chevron1"/>
    <dgm:cxn modelId="{53B97A90-63A3-4B6A-B47F-C9D92758E4A2}" srcId="{6D29A17D-11B9-4B0C-B221-D9E66633146B}" destId="{722AD501-F9A6-4279-9C2A-03FD79554707}" srcOrd="0" destOrd="0" parTransId="{948101A6-49A4-417A-81F4-01227F366541}" sibTransId="{AF610A87-94DB-454C-B4DC-823F2A5B15EB}"/>
    <dgm:cxn modelId="{B4FED899-62E6-4608-8C72-2FE5E652EA4F}" srcId="{6D29A17D-11B9-4B0C-B221-D9E66633146B}" destId="{B3C317B0-0556-49A5-94CF-936CE8078AB3}" srcOrd="2" destOrd="0" parTransId="{24EA2542-C63E-44B3-A8AC-DACD9753CD94}" sibTransId="{CE9B685F-29A4-4EA3-B698-1E781313DF82}"/>
    <dgm:cxn modelId="{289A22AA-5824-4B7F-89D4-E97C42694EFB}" type="presOf" srcId="{4BEA9C68-EE2C-4E47-85F8-415CAB20502F}" destId="{8CC6FD44-80D4-4458-915D-FE683E10F61A}" srcOrd="0" destOrd="0" presId="urn:microsoft.com/office/officeart/2005/8/layout/chevron1"/>
    <dgm:cxn modelId="{E20B65DC-7093-4CA9-A39D-338D56110355}" type="presOf" srcId="{6D29A17D-11B9-4B0C-B221-D9E66633146B}" destId="{4D2B2F7D-80F2-4BD2-99C1-C33C1414ACD2}" srcOrd="0" destOrd="0" presId="urn:microsoft.com/office/officeart/2005/8/layout/chevron1"/>
    <dgm:cxn modelId="{5F56B3DE-6DF7-4DB0-9EEC-B489604A4BEA}" type="presOf" srcId="{722AD501-F9A6-4279-9C2A-03FD79554707}" destId="{A16F3C26-2400-491C-A7CB-AAF18590352A}" srcOrd="0" destOrd="0" presId="urn:microsoft.com/office/officeart/2005/8/layout/chevron1"/>
    <dgm:cxn modelId="{4A6D2E38-D003-458B-AE0B-AFD23FDC6B08}" type="presParOf" srcId="{4D2B2F7D-80F2-4BD2-99C1-C33C1414ACD2}" destId="{A16F3C26-2400-491C-A7CB-AAF18590352A}" srcOrd="0" destOrd="0" presId="urn:microsoft.com/office/officeart/2005/8/layout/chevron1"/>
    <dgm:cxn modelId="{F6052A45-EC7D-4D7D-8BA6-7B8ACE27A0C5}" type="presParOf" srcId="{4D2B2F7D-80F2-4BD2-99C1-C33C1414ACD2}" destId="{8E279BF5-46E4-4845-ABB4-9F860D530B4B}" srcOrd="1" destOrd="0" presId="urn:microsoft.com/office/officeart/2005/8/layout/chevron1"/>
    <dgm:cxn modelId="{932CBB2D-019A-4E3D-8875-6F54E6F94DC6}" type="presParOf" srcId="{4D2B2F7D-80F2-4BD2-99C1-C33C1414ACD2}" destId="{8CC6FD44-80D4-4458-915D-FE683E10F61A}" srcOrd="2" destOrd="0" presId="urn:microsoft.com/office/officeart/2005/8/layout/chevron1"/>
    <dgm:cxn modelId="{BABB711E-435C-41D2-B067-CC10F1C00092}" type="presParOf" srcId="{4D2B2F7D-80F2-4BD2-99C1-C33C1414ACD2}" destId="{A92B4EA5-F073-42AC-81BB-8985C95633AD}" srcOrd="3" destOrd="0" presId="urn:microsoft.com/office/officeart/2005/8/layout/chevron1"/>
    <dgm:cxn modelId="{F70C5B45-5A2A-430B-A624-B787D0420C19}" type="presParOf" srcId="{4D2B2F7D-80F2-4BD2-99C1-C33C1414ACD2}" destId="{09E3BA78-D126-4ED9-A348-20048B55E03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3A40C-56C3-4C0E-81BE-0D05CB7B9D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84C388-8B8F-4608-941B-38B2960E481F}">
      <dgm:prSet phldrT="[Texto]"/>
      <dgm:spPr/>
      <dgm:t>
        <a:bodyPr/>
        <a:lstStyle/>
        <a:p>
          <a:r>
            <a:rPr lang="es-CL" dirty="0"/>
            <a:t>Calculo % Var media ICF de los últimos 3 meses</a:t>
          </a:r>
        </a:p>
      </dgm:t>
    </dgm:pt>
    <dgm:pt modelId="{6CD2B3F3-919E-44C9-BCAB-DAF903A5A41A}" type="parTrans" cxnId="{D022B1D1-67D6-4E37-9423-7F17AE387DA2}">
      <dgm:prSet/>
      <dgm:spPr/>
      <dgm:t>
        <a:bodyPr/>
        <a:lstStyle/>
        <a:p>
          <a:endParaRPr lang="es-CL"/>
        </a:p>
      </dgm:t>
    </dgm:pt>
    <dgm:pt modelId="{AC6528AB-085A-413C-B075-BE6F627B6BF5}" type="sibTrans" cxnId="{D022B1D1-67D6-4E37-9423-7F17AE387DA2}">
      <dgm:prSet/>
      <dgm:spPr/>
      <dgm:t>
        <a:bodyPr/>
        <a:lstStyle/>
        <a:p>
          <a:endParaRPr lang="es-CL" dirty="0"/>
        </a:p>
      </dgm:t>
    </dgm:pt>
    <dgm:pt modelId="{B0D32042-D634-4947-9991-8CF7D1366D7C}">
      <dgm:prSet phldrT="[Texto]"/>
      <dgm:spPr/>
      <dgm:t>
        <a:bodyPr/>
        <a:lstStyle/>
        <a:p>
          <a:r>
            <a:rPr lang="es-CL" dirty="0"/>
            <a:t>Se selecciona la U4 </a:t>
          </a:r>
        </a:p>
      </dgm:t>
    </dgm:pt>
    <dgm:pt modelId="{E87C651E-D73B-4A38-9218-F75ECF4FC74D}" type="parTrans" cxnId="{B2094B3B-A89F-4CFA-8C22-69ED07719475}">
      <dgm:prSet/>
      <dgm:spPr/>
      <dgm:t>
        <a:bodyPr/>
        <a:lstStyle/>
        <a:p>
          <a:endParaRPr lang="es-CL"/>
        </a:p>
      </dgm:t>
    </dgm:pt>
    <dgm:pt modelId="{9EBEB208-557D-446E-9436-248BAAD09F4E}" type="sibTrans" cxnId="{B2094B3B-A89F-4CFA-8C22-69ED07719475}">
      <dgm:prSet/>
      <dgm:spPr/>
      <dgm:t>
        <a:bodyPr/>
        <a:lstStyle/>
        <a:p>
          <a:endParaRPr lang="es-CL" dirty="0"/>
        </a:p>
      </dgm:t>
    </dgm:pt>
    <dgm:pt modelId="{D25F32C9-B2F3-48A4-8962-88B2401573B2}">
      <dgm:prSet phldrT="[Texto]"/>
      <dgm:spPr/>
      <dgm:t>
        <a:bodyPr/>
        <a:lstStyle/>
        <a:p>
          <a:r>
            <a:rPr lang="es-CL" dirty="0"/>
            <a:t>Se calculan indicadores de la tabla</a:t>
          </a:r>
        </a:p>
      </dgm:t>
    </dgm:pt>
    <dgm:pt modelId="{448E38C4-EBE9-4A19-8FD8-A6D2A195C39F}" type="parTrans" cxnId="{83C1A949-6A96-4712-A910-D751A817B222}">
      <dgm:prSet/>
      <dgm:spPr/>
      <dgm:t>
        <a:bodyPr/>
        <a:lstStyle/>
        <a:p>
          <a:endParaRPr lang="es-CL"/>
        </a:p>
      </dgm:t>
    </dgm:pt>
    <dgm:pt modelId="{86065515-B539-415B-8189-9E72B41592F3}" type="sibTrans" cxnId="{83C1A949-6A96-4712-A910-D751A817B222}">
      <dgm:prSet/>
      <dgm:spPr/>
      <dgm:t>
        <a:bodyPr/>
        <a:lstStyle/>
        <a:p>
          <a:endParaRPr lang="es-CL"/>
        </a:p>
      </dgm:t>
    </dgm:pt>
    <dgm:pt modelId="{6BAE2028-710A-4B57-8722-43F14E0AA15A}" type="pres">
      <dgm:prSet presAssocID="{6643A40C-56C3-4C0E-81BE-0D05CB7B9DF1}" presName="Name0" presStyleCnt="0">
        <dgm:presLayoutVars>
          <dgm:dir/>
          <dgm:resizeHandles val="exact"/>
        </dgm:presLayoutVars>
      </dgm:prSet>
      <dgm:spPr/>
    </dgm:pt>
    <dgm:pt modelId="{91166F77-7E3D-4B7D-A3DC-F4C6692DF8DA}" type="pres">
      <dgm:prSet presAssocID="{B284C388-8B8F-4608-941B-38B2960E481F}" presName="node" presStyleLbl="node1" presStyleIdx="0" presStyleCnt="3">
        <dgm:presLayoutVars>
          <dgm:bulletEnabled val="1"/>
        </dgm:presLayoutVars>
      </dgm:prSet>
      <dgm:spPr/>
    </dgm:pt>
    <dgm:pt modelId="{C8249B46-BA1C-4F9D-A662-D00BD4AFB1D2}" type="pres">
      <dgm:prSet presAssocID="{AC6528AB-085A-413C-B075-BE6F627B6BF5}" presName="sibTrans" presStyleLbl="sibTrans2D1" presStyleIdx="0" presStyleCnt="2"/>
      <dgm:spPr/>
    </dgm:pt>
    <dgm:pt modelId="{BF38457B-3BE3-4943-A6E6-19A6B5C8210B}" type="pres">
      <dgm:prSet presAssocID="{AC6528AB-085A-413C-B075-BE6F627B6BF5}" presName="connectorText" presStyleLbl="sibTrans2D1" presStyleIdx="0" presStyleCnt="2"/>
      <dgm:spPr/>
    </dgm:pt>
    <dgm:pt modelId="{CD8AE63D-0CA9-4746-9A5E-FDAFB0DF4114}" type="pres">
      <dgm:prSet presAssocID="{B0D32042-D634-4947-9991-8CF7D1366D7C}" presName="node" presStyleLbl="node1" presStyleIdx="1" presStyleCnt="3">
        <dgm:presLayoutVars>
          <dgm:bulletEnabled val="1"/>
        </dgm:presLayoutVars>
      </dgm:prSet>
      <dgm:spPr/>
    </dgm:pt>
    <dgm:pt modelId="{CBFF584C-A33F-4D7B-9D43-725F93585744}" type="pres">
      <dgm:prSet presAssocID="{9EBEB208-557D-446E-9436-248BAAD09F4E}" presName="sibTrans" presStyleLbl="sibTrans2D1" presStyleIdx="1" presStyleCnt="2"/>
      <dgm:spPr/>
    </dgm:pt>
    <dgm:pt modelId="{644C4C4F-D051-4AEC-B558-0DE0313C1F65}" type="pres">
      <dgm:prSet presAssocID="{9EBEB208-557D-446E-9436-248BAAD09F4E}" presName="connectorText" presStyleLbl="sibTrans2D1" presStyleIdx="1" presStyleCnt="2"/>
      <dgm:spPr/>
    </dgm:pt>
    <dgm:pt modelId="{AC204B6D-9F32-402A-B65F-05A77162086D}" type="pres">
      <dgm:prSet presAssocID="{D25F32C9-B2F3-48A4-8962-88B2401573B2}" presName="node" presStyleLbl="node1" presStyleIdx="2" presStyleCnt="3">
        <dgm:presLayoutVars>
          <dgm:bulletEnabled val="1"/>
        </dgm:presLayoutVars>
      </dgm:prSet>
      <dgm:spPr/>
    </dgm:pt>
  </dgm:ptLst>
  <dgm:cxnLst>
    <dgm:cxn modelId="{959F491E-5211-4C20-A2EE-91A6E8582BAE}" type="presOf" srcId="{6643A40C-56C3-4C0E-81BE-0D05CB7B9DF1}" destId="{6BAE2028-710A-4B57-8722-43F14E0AA15A}" srcOrd="0" destOrd="0" presId="urn:microsoft.com/office/officeart/2005/8/layout/process1"/>
    <dgm:cxn modelId="{BD45711E-CC89-48E8-A614-0FA3E7AA73C6}" type="presOf" srcId="{D25F32C9-B2F3-48A4-8962-88B2401573B2}" destId="{AC204B6D-9F32-402A-B65F-05A77162086D}" srcOrd="0" destOrd="0" presId="urn:microsoft.com/office/officeart/2005/8/layout/process1"/>
    <dgm:cxn modelId="{E624C923-B841-46D7-9249-21CC505024C0}" type="presOf" srcId="{B0D32042-D634-4947-9991-8CF7D1366D7C}" destId="{CD8AE63D-0CA9-4746-9A5E-FDAFB0DF4114}" srcOrd="0" destOrd="0" presId="urn:microsoft.com/office/officeart/2005/8/layout/process1"/>
    <dgm:cxn modelId="{B2094B3B-A89F-4CFA-8C22-69ED07719475}" srcId="{6643A40C-56C3-4C0E-81BE-0D05CB7B9DF1}" destId="{B0D32042-D634-4947-9991-8CF7D1366D7C}" srcOrd="1" destOrd="0" parTransId="{E87C651E-D73B-4A38-9218-F75ECF4FC74D}" sibTransId="{9EBEB208-557D-446E-9436-248BAAD09F4E}"/>
    <dgm:cxn modelId="{83C1A949-6A96-4712-A910-D751A817B222}" srcId="{6643A40C-56C3-4C0E-81BE-0D05CB7B9DF1}" destId="{D25F32C9-B2F3-48A4-8962-88B2401573B2}" srcOrd="2" destOrd="0" parTransId="{448E38C4-EBE9-4A19-8FD8-A6D2A195C39F}" sibTransId="{86065515-B539-415B-8189-9E72B41592F3}"/>
    <dgm:cxn modelId="{AFDBEC4E-3F55-4921-91F7-E080A1A56FC4}" type="presOf" srcId="{9EBEB208-557D-446E-9436-248BAAD09F4E}" destId="{644C4C4F-D051-4AEC-B558-0DE0313C1F65}" srcOrd="1" destOrd="0" presId="urn:microsoft.com/office/officeart/2005/8/layout/process1"/>
    <dgm:cxn modelId="{AEB26958-71CF-4D55-87DA-1378E950B0C7}" type="presOf" srcId="{9EBEB208-557D-446E-9436-248BAAD09F4E}" destId="{CBFF584C-A33F-4D7B-9D43-725F93585744}" srcOrd="0" destOrd="0" presId="urn:microsoft.com/office/officeart/2005/8/layout/process1"/>
    <dgm:cxn modelId="{D022B1D1-67D6-4E37-9423-7F17AE387DA2}" srcId="{6643A40C-56C3-4C0E-81BE-0D05CB7B9DF1}" destId="{B284C388-8B8F-4608-941B-38B2960E481F}" srcOrd="0" destOrd="0" parTransId="{6CD2B3F3-919E-44C9-BCAB-DAF903A5A41A}" sibTransId="{AC6528AB-085A-413C-B075-BE6F627B6BF5}"/>
    <dgm:cxn modelId="{3DD133D6-D008-4237-91FE-15BF85514345}" type="presOf" srcId="{AC6528AB-085A-413C-B075-BE6F627B6BF5}" destId="{C8249B46-BA1C-4F9D-A662-D00BD4AFB1D2}" srcOrd="0" destOrd="0" presId="urn:microsoft.com/office/officeart/2005/8/layout/process1"/>
    <dgm:cxn modelId="{CB29E9DC-1279-493F-AA0A-F40E6A6EDB29}" type="presOf" srcId="{B284C388-8B8F-4608-941B-38B2960E481F}" destId="{91166F77-7E3D-4B7D-A3DC-F4C6692DF8DA}" srcOrd="0" destOrd="0" presId="urn:microsoft.com/office/officeart/2005/8/layout/process1"/>
    <dgm:cxn modelId="{DB569FE5-3889-447B-95AA-546C53A37752}" type="presOf" srcId="{AC6528AB-085A-413C-B075-BE6F627B6BF5}" destId="{BF38457B-3BE3-4943-A6E6-19A6B5C8210B}" srcOrd="1" destOrd="0" presId="urn:microsoft.com/office/officeart/2005/8/layout/process1"/>
    <dgm:cxn modelId="{BC887BD6-6BB0-4DA8-B1DC-4FFA03C8A637}" type="presParOf" srcId="{6BAE2028-710A-4B57-8722-43F14E0AA15A}" destId="{91166F77-7E3D-4B7D-A3DC-F4C6692DF8DA}" srcOrd="0" destOrd="0" presId="urn:microsoft.com/office/officeart/2005/8/layout/process1"/>
    <dgm:cxn modelId="{32A3CE1A-85E0-44A6-A6C0-3E4880D09011}" type="presParOf" srcId="{6BAE2028-710A-4B57-8722-43F14E0AA15A}" destId="{C8249B46-BA1C-4F9D-A662-D00BD4AFB1D2}" srcOrd="1" destOrd="0" presId="urn:microsoft.com/office/officeart/2005/8/layout/process1"/>
    <dgm:cxn modelId="{7431E205-8860-4FB8-9C33-D091F9D65625}" type="presParOf" srcId="{C8249B46-BA1C-4F9D-A662-D00BD4AFB1D2}" destId="{BF38457B-3BE3-4943-A6E6-19A6B5C8210B}" srcOrd="0" destOrd="0" presId="urn:microsoft.com/office/officeart/2005/8/layout/process1"/>
    <dgm:cxn modelId="{ED3DD1AC-EE09-452E-BE0D-8CE60C8D3AD3}" type="presParOf" srcId="{6BAE2028-710A-4B57-8722-43F14E0AA15A}" destId="{CD8AE63D-0CA9-4746-9A5E-FDAFB0DF4114}" srcOrd="2" destOrd="0" presId="urn:microsoft.com/office/officeart/2005/8/layout/process1"/>
    <dgm:cxn modelId="{395B0516-E0D1-4A91-8F1F-E49FDAB08A88}" type="presParOf" srcId="{6BAE2028-710A-4B57-8722-43F14E0AA15A}" destId="{CBFF584C-A33F-4D7B-9D43-725F93585744}" srcOrd="3" destOrd="0" presId="urn:microsoft.com/office/officeart/2005/8/layout/process1"/>
    <dgm:cxn modelId="{680C50F2-CA1D-40BA-A392-D48014A6B8A0}" type="presParOf" srcId="{CBFF584C-A33F-4D7B-9D43-725F93585744}" destId="{644C4C4F-D051-4AEC-B558-0DE0313C1F65}" srcOrd="0" destOrd="0" presId="urn:microsoft.com/office/officeart/2005/8/layout/process1"/>
    <dgm:cxn modelId="{618E40CB-3CBF-4324-B083-2A1EC6F36E1C}" type="presParOf" srcId="{6BAE2028-710A-4B57-8722-43F14E0AA15A}" destId="{AC204B6D-9F32-402A-B65F-05A77162086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09C1A-7225-404F-814D-66B6D2D08C27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BA7772A-E40C-4B45-BF34-7B58DD6722D2}">
      <dgm:prSet phldrT="[Texto]" custT="1"/>
      <dgm:spPr/>
      <dgm:t>
        <a:bodyPr/>
        <a:lstStyle/>
        <a:p>
          <a:r>
            <a:rPr lang="es-CL" sz="3500" dirty="0"/>
            <a:t>-</a:t>
          </a:r>
          <a:r>
            <a:rPr lang="es-CL" sz="2800" dirty="0"/>
            <a:t>multas</a:t>
          </a:r>
          <a:endParaRPr lang="es-CL" sz="3500" dirty="0"/>
        </a:p>
      </dgm:t>
    </dgm:pt>
    <dgm:pt modelId="{BB761D94-6F90-4A05-B44A-BACEF1E973B1}" type="parTrans" cxnId="{8A216BE2-7F2B-408C-B525-14E40B8591FC}">
      <dgm:prSet/>
      <dgm:spPr/>
      <dgm:t>
        <a:bodyPr/>
        <a:lstStyle/>
        <a:p>
          <a:endParaRPr lang="es-CL"/>
        </a:p>
      </dgm:t>
    </dgm:pt>
    <dgm:pt modelId="{56066FAB-2A64-4584-93C1-B4230463EA0E}" type="sibTrans" cxnId="{8A216BE2-7F2B-408C-B525-14E40B8591FC}">
      <dgm:prSet/>
      <dgm:spPr/>
      <dgm:t>
        <a:bodyPr/>
        <a:lstStyle/>
        <a:p>
          <a:endParaRPr lang="es-CL" dirty="0"/>
        </a:p>
      </dgm:t>
    </dgm:pt>
    <dgm:pt modelId="{58C3554D-04A8-4937-B860-2BADC1E1ED8B}">
      <dgm:prSet phldrT="[Texto]" custT="1"/>
      <dgm:spPr/>
      <dgm:t>
        <a:bodyPr/>
        <a:lstStyle/>
        <a:p>
          <a:r>
            <a:rPr lang="es-CL" sz="3200" dirty="0"/>
            <a:t>-costos</a:t>
          </a:r>
        </a:p>
      </dgm:t>
    </dgm:pt>
    <dgm:pt modelId="{3C5A1537-5315-471A-BAF1-ED751F5E4700}" type="parTrans" cxnId="{A09FCDF2-6401-44DF-814C-CD419A17AEF7}">
      <dgm:prSet/>
      <dgm:spPr/>
      <dgm:t>
        <a:bodyPr/>
        <a:lstStyle/>
        <a:p>
          <a:endParaRPr lang="es-CL"/>
        </a:p>
      </dgm:t>
    </dgm:pt>
    <dgm:pt modelId="{534EFBC8-243F-478D-A284-59B230B68AF3}" type="sibTrans" cxnId="{A09FCDF2-6401-44DF-814C-CD419A17AEF7}">
      <dgm:prSet/>
      <dgm:spPr/>
      <dgm:t>
        <a:bodyPr/>
        <a:lstStyle/>
        <a:p>
          <a:endParaRPr lang="es-CL" dirty="0"/>
        </a:p>
      </dgm:t>
    </dgm:pt>
    <dgm:pt modelId="{08380F49-D6D6-443B-831E-901578418C9C}">
      <dgm:prSet phldrT="[Texto]"/>
      <dgm:spPr/>
      <dgm:t>
        <a:bodyPr/>
        <a:lstStyle/>
        <a:p>
          <a:r>
            <a:rPr lang="es-CL" dirty="0"/>
            <a:t>Incentivos para los colaboradores U4</a:t>
          </a:r>
        </a:p>
      </dgm:t>
    </dgm:pt>
    <dgm:pt modelId="{C3B9D8A3-9A27-495A-8185-EB0A638E3621}" type="parTrans" cxnId="{64EF61A3-B523-430C-AAC1-FFD68ABF497A}">
      <dgm:prSet/>
      <dgm:spPr/>
      <dgm:t>
        <a:bodyPr/>
        <a:lstStyle/>
        <a:p>
          <a:endParaRPr lang="es-CL"/>
        </a:p>
      </dgm:t>
    </dgm:pt>
    <dgm:pt modelId="{B4A7D0CE-39A5-45F2-9E8A-1B32795D3B7A}" type="sibTrans" cxnId="{64EF61A3-B523-430C-AAC1-FFD68ABF497A}">
      <dgm:prSet/>
      <dgm:spPr/>
      <dgm:t>
        <a:bodyPr/>
        <a:lstStyle/>
        <a:p>
          <a:endParaRPr lang="es-CL"/>
        </a:p>
      </dgm:t>
    </dgm:pt>
    <dgm:pt modelId="{D64CE200-EADE-46EA-8082-BA36680E2280}" type="pres">
      <dgm:prSet presAssocID="{91D09C1A-7225-404F-814D-66B6D2D08C27}" presName="Name0" presStyleCnt="0">
        <dgm:presLayoutVars>
          <dgm:dir/>
          <dgm:resizeHandles val="exact"/>
        </dgm:presLayoutVars>
      </dgm:prSet>
      <dgm:spPr/>
    </dgm:pt>
    <dgm:pt modelId="{824F4E57-BFC9-463A-940A-492311013D49}" type="pres">
      <dgm:prSet presAssocID="{91D09C1A-7225-404F-814D-66B6D2D08C27}" presName="vNodes" presStyleCnt="0"/>
      <dgm:spPr/>
    </dgm:pt>
    <dgm:pt modelId="{20F7D464-83BB-42C0-8287-926077CD060B}" type="pres">
      <dgm:prSet presAssocID="{2BA7772A-E40C-4B45-BF34-7B58DD6722D2}" presName="node" presStyleLbl="node1" presStyleIdx="0" presStyleCnt="3">
        <dgm:presLayoutVars>
          <dgm:bulletEnabled val="1"/>
        </dgm:presLayoutVars>
      </dgm:prSet>
      <dgm:spPr/>
    </dgm:pt>
    <dgm:pt modelId="{07413047-88E9-469E-81F1-B4BFA0F7AE17}" type="pres">
      <dgm:prSet presAssocID="{56066FAB-2A64-4584-93C1-B4230463EA0E}" presName="spacerT" presStyleCnt="0"/>
      <dgm:spPr/>
    </dgm:pt>
    <dgm:pt modelId="{5FBBC64B-D718-4EF7-8A72-8B29F4EA1823}" type="pres">
      <dgm:prSet presAssocID="{56066FAB-2A64-4584-93C1-B4230463EA0E}" presName="sibTrans" presStyleLbl="sibTrans2D1" presStyleIdx="0" presStyleCnt="2"/>
      <dgm:spPr/>
    </dgm:pt>
    <dgm:pt modelId="{8715C18A-DEFC-4338-B97A-86BBE7343A0C}" type="pres">
      <dgm:prSet presAssocID="{56066FAB-2A64-4584-93C1-B4230463EA0E}" presName="spacerB" presStyleCnt="0"/>
      <dgm:spPr/>
    </dgm:pt>
    <dgm:pt modelId="{9098A1FB-D2F7-4010-A9F0-A00306B9112E}" type="pres">
      <dgm:prSet presAssocID="{58C3554D-04A8-4937-B860-2BADC1E1ED8B}" presName="node" presStyleLbl="node1" presStyleIdx="1" presStyleCnt="3">
        <dgm:presLayoutVars>
          <dgm:bulletEnabled val="1"/>
        </dgm:presLayoutVars>
      </dgm:prSet>
      <dgm:spPr/>
    </dgm:pt>
    <dgm:pt modelId="{62D01F53-6557-4403-9009-B68338CAC8D8}" type="pres">
      <dgm:prSet presAssocID="{91D09C1A-7225-404F-814D-66B6D2D08C27}" presName="sibTransLast" presStyleLbl="sibTrans2D1" presStyleIdx="1" presStyleCnt="2"/>
      <dgm:spPr/>
    </dgm:pt>
    <dgm:pt modelId="{082F8681-7606-4B85-8F40-478BAC009776}" type="pres">
      <dgm:prSet presAssocID="{91D09C1A-7225-404F-814D-66B6D2D08C27}" presName="connectorText" presStyleLbl="sibTrans2D1" presStyleIdx="1" presStyleCnt="2"/>
      <dgm:spPr/>
    </dgm:pt>
    <dgm:pt modelId="{8DA60F90-1069-4565-9B99-1C120097D1BA}" type="pres">
      <dgm:prSet presAssocID="{91D09C1A-7225-404F-814D-66B6D2D08C27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8619E427-BDAB-4345-B05A-9BD03A70C03B}" type="presOf" srcId="{91D09C1A-7225-404F-814D-66B6D2D08C27}" destId="{D64CE200-EADE-46EA-8082-BA36680E2280}" srcOrd="0" destOrd="0" presId="urn:microsoft.com/office/officeart/2005/8/layout/equation2"/>
    <dgm:cxn modelId="{39C0332D-95F1-4C7F-AF47-A3ADBCA2E74D}" type="presOf" srcId="{534EFBC8-243F-478D-A284-59B230B68AF3}" destId="{62D01F53-6557-4403-9009-B68338CAC8D8}" srcOrd="0" destOrd="0" presId="urn:microsoft.com/office/officeart/2005/8/layout/equation2"/>
    <dgm:cxn modelId="{253E6432-B066-4E50-94E0-EB4C2DD98A2D}" type="presOf" srcId="{56066FAB-2A64-4584-93C1-B4230463EA0E}" destId="{5FBBC64B-D718-4EF7-8A72-8B29F4EA1823}" srcOrd="0" destOrd="0" presId="urn:microsoft.com/office/officeart/2005/8/layout/equation2"/>
    <dgm:cxn modelId="{39E12A80-9479-4C74-96C4-385583BDD0C8}" type="presOf" srcId="{534EFBC8-243F-478D-A284-59B230B68AF3}" destId="{082F8681-7606-4B85-8F40-478BAC009776}" srcOrd="1" destOrd="0" presId="urn:microsoft.com/office/officeart/2005/8/layout/equation2"/>
    <dgm:cxn modelId="{64EF61A3-B523-430C-AAC1-FFD68ABF497A}" srcId="{91D09C1A-7225-404F-814D-66B6D2D08C27}" destId="{08380F49-D6D6-443B-831E-901578418C9C}" srcOrd="2" destOrd="0" parTransId="{C3B9D8A3-9A27-495A-8185-EB0A638E3621}" sibTransId="{B4A7D0CE-39A5-45F2-9E8A-1B32795D3B7A}"/>
    <dgm:cxn modelId="{B0B48AB1-F9A5-4A3C-96E5-5BE9123914EF}" type="presOf" srcId="{08380F49-D6D6-443B-831E-901578418C9C}" destId="{8DA60F90-1069-4565-9B99-1C120097D1BA}" srcOrd="0" destOrd="0" presId="urn:microsoft.com/office/officeart/2005/8/layout/equation2"/>
    <dgm:cxn modelId="{CF2644CB-700F-4C1C-A374-8F766D5610A1}" type="presOf" srcId="{2BA7772A-E40C-4B45-BF34-7B58DD6722D2}" destId="{20F7D464-83BB-42C0-8287-926077CD060B}" srcOrd="0" destOrd="0" presId="urn:microsoft.com/office/officeart/2005/8/layout/equation2"/>
    <dgm:cxn modelId="{957712D1-65A0-4E52-9DFB-4CA5AD529754}" type="presOf" srcId="{58C3554D-04A8-4937-B860-2BADC1E1ED8B}" destId="{9098A1FB-D2F7-4010-A9F0-A00306B9112E}" srcOrd="0" destOrd="0" presId="urn:microsoft.com/office/officeart/2005/8/layout/equation2"/>
    <dgm:cxn modelId="{8A216BE2-7F2B-408C-B525-14E40B8591FC}" srcId="{91D09C1A-7225-404F-814D-66B6D2D08C27}" destId="{2BA7772A-E40C-4B45-BF34-7B58DD6722D2}" srcOrd="0" destOrd="0" parTransId="{BB761D94-6F90-4A05-B44A-BACEF1E973B1}" sibTransId="{56066FAB-2A64-4584-93C1-B4230463EA0E}"/>
    <dgm:cxn modelId="{A09FCDF2-6401-44DF-814C-CD419A17AEF7}" srcId="{91D09C1A-7225-404F-814D-66B6D2D08C27}" destId="{58C3554D-04A8-4937-B860-2BADC1E1ED8B}" srcOrd="1" destOrd="0" parTransId="{3C5A1537-5315-471A-BAF1-ED751F5E4700}" sibTransId="{534EFBC8-243F-478D-A284-59B230B68AF3}"/>
    <dgm:cxn modelId="{4370E4B4-DA89-4159-B824-D8B46A51E353}" type="presParOf" srcId="{D64CE200-EADE-46EA-8082-BA36680E2280}" destId="{824F4E57-BFC9-463A-940A-492311013D49}" srcOrd="0" destOrd="0" presId="urn:microsoft.com/office/officeart/2005/8/layout/equation2"/>
    <dgm:cxn modelId="{B8C3043D-9B34-4E88-ADF4-7D63FA27D259}" type="presParOf" srcId="{824F4E57-BFC9-463A-940A-492311013D49}" destId="{20F7D464-83BB-42C0-8287-926077CD060B}" srcOrd="0" destOrd="0" presId="urn:microsoft.com/office/officeart/2005/8/layout/equation2"/>
    <dgm:cxn modelId="{23E2AE8F-4C67-4C62-AD25-3994335D94FC}" type="presParOf" srcId="{824F4E57-BFC9-463A-940A-492311013D49}" destId="{07413047-88E9-469E-81F1-B4BFA0F7AE17}" srcOrd="1" destOrd="0" presId="urn:microsoft.com/office/officeart/2005/8/layout/equation2"/>
    <dgm:cxn modelId="{A291B0BB-0CF1-4467-9EC8-31818E571EEC}" type="presParOf" srcId="{824F4E57-BFC9-463A-940A-492311013D49}" destId="{5FBBC64B-D718-4EF7-8A72-8B29F4EA1823}" srcOrd="2" destOrd="0" presId="urn:microsoft.com/office/officeart/2005/8/layout/equation2"/>
    <dgm:cxn modelId="{2D9631E8-EBFC-4797-A1D1-20E4A3D35877}" type="presParOf" srcId="{824F4E57-BFC9-463A-940A-492311013D49}" destId="{8715C18A-DEFC-4338-B97A-86BBE7343A0C}" srcOrd="3" destOrd="0" presId="urn:microsoft.com/office/officeart/2005/8/layout/equation2"/>
    <dgm:cxn modelId="{DC172246-A42F-4A67-A9B2-A1FFF5901DB8}" type="presParOf" srcId="{824F4E57-BFC9-463A-940A-492311013D49}" destId="{9098A1FB-D2F7-4010-A9F0-A00306B9112E}" srcOrd="4" destOrd="0" presId="urn:microsoft.com/office/officeart/2005/8/layout/equation2"/>
    <dgm:cxn modelId="{A51CD728-46ED-4D34-8590-54E5129FBEEA}" type="presParOf" srcId="{D64CE200-EADE-46EA-8082-BA36680E2280}" destId="{62D01F53-6557-4403-9009-B68338CAC8D8}" srcOrd="1" destOrd="0" presId="urn:microsoft.com/office/officeart/2005/8/layout/equation2"/>
    <dgm:cxn modelId="{5E00EAC5-B791-41A3-8E61-7A778F607C2A}" type="presParOf" srcId="{62D01F53-6557-4403-9009-B68338CAC8D8}" destId="{082F8681-7606-4B85-8F40-478BAC009776}" srcOrd="0" destOrd="0" presId="urn:microsoft.com/office/officeart/2005/8/layout/equation2"/>
    <dgm:cxn modelId="{7F9A96DB-96E6-443C-AEEE-1C650B6F6C87}" type="presParOf" srcId="{D64CE200-EADE-46EA-8082-BA36680E2280}" destId="{8DA60F90-1069-4565-9B99-1C120097D1B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F3C26-2400-491C-A7CB-AAF18590352A}">
      <dsp:nvSpPr>
        <dsp:cNvPr id="0" name=""/>
        <dsp:cNvSpPr/>
      </dsp:nvSpPr>
      <dsp:spPr>
        <a:xfrm>
          <a:off x="2466" y="1443697"/>
          <a:ext cx="3005010" cy="1202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Filtro de datos por Unidad y Día Laborable punta mañana </a:t>
          </a:r>
        </a:p>
      </dsp:txBody>
      <dsp:txXfrm>
        <a:off x="603468" y="1443697"/>
        <a:ext cx="1803006" cy="1202004"/>
      </dsp:txXfrm>
    </dsp:sp>
    <dsp:sp modelId="{8CC6FD44-80D4-4458-915D-FE683E10F61A}">
      <dsp:nvSpPr>
        <dsp:cNvPr id="0" name=""/>
        <dsp:cNvSpPr/>
      </dsp:nvSpPr>
      <dsp:spPr>
        <a:xfrm>
          <a:off x="2706976" y="1443697"/>
          <a:ext cx="3005010" cy="1202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Gráfico por día de la semana y unidad de negocio</a:t>
          </a:r>
        </a:p>
      </dsp:txBody>
      <dsp:txXfrm>
        <a:off x="3307978" y="1443697"/>
        <a:ext cx="1803006" cy="1202004"/>
      </dsp:txXfrm>
    </dsp:sp>
    <dsp:sp modelId="{09E3BA78-D126-4ED9-A348-20048B55E032}">
      <dsp:nvSpPr>
        <dsp:cNvPr id="0" name=""/>
        <dsp:cNvSpPr/>
      </dsp:nvSpPr>
      <dsp:spPr>
        <a:xfrm>
          <a:off x="5411485" y="1443697"/>
          <a:ext cx="3005010" cy="12020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Tabla ICF por semana</a:t>
          </a:r>
        </a:p>
      </dsp:txBody>
      <dsp:txXfrm>
        <a:off x="6012487" y="1443697"/>
        <a:ext cx="1803006" cy="1202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66F77-7E3D-4B7D-A3DC-F4C6692DF8DA}">
      <dsp:nvSpPr>
        <dsp:cNvPr id="0" name=""/>
        <dsp:cNvSpPr/>
      </dsp:nvSpPr>
      <dsp:spPr>
        <a:xfrm>
          <a:off x="8089" y="1001883"/>
          <a:ext cx="2417720" cy="1450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Calculo % Var media ICF de los últimos 3 meses</a:t>
          </a:r>
        </a:p>
      </dsp:txBody>
      <dsp:txXfrm>
        <a:off x="50577" y="1044371"/>
        <a:ext cx="2332744" cy="1365656"/>
      </dsp:txXfrm>
    </dsp:sp>
    <dsp:sp modelId="{C8249B46-BA1C-4F9D-A662-D00BD4AFB1D2}">
      <dsp:nvSpPr>
        <dsp:cNvPr id="0" name=""/>
        <dsp:cNvSpPr/>
      </dsp:nvSpPr>
      <dsp:spPr>
        <a:xfrm>
          <a:off x="2667581" y="1427402"/>
          <a:ext cx="512556" cy="59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000" kern="1200" dirty="0"/>
        </a:p>
      </dsp:txBody>
      <dsp:txXfrm>
        <a:off x="2667581" y="1547321"/>
        <a:ext cx="358789" cy="359756"/>
      </dsp:txXfrm>
    </dsp:sp>
    <dsp:sp modelId="{CD8AE63D-0CA9-4746-9A5E-FDAFB0DF4114}">
      <dsp:nvSpPr>
        <dsp:cNvPr id="0" name=""/>
        <dsp:cNvSpPr/>
      </dsp:nvSpPr>
      <dsp:spPr>
        <a:xfrm>
          <a:off x="3392897" y="1001883"/>
          <a:ext cx="2417720" cy="1450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Se selecciona la U4 </a:t>
          </a:r>
        </a:p>
      </dsp:txBody>
      <dsp:txXfrm>
        <a:off x="3435385" y="1044371"/>
        <a:ext cx="2332744" cy="1365656"/>
      </dsp:txXfrm>
    </dsp:sp>
    <dsp:sp modelId="{CBFF584C-A33F-4D7B-9D43-725F93585744}">
      <dsp:nvSpPr>
        <dsp:cNvPr id="0" name=""/>
        <dsp:cNvSpPr/>
      </dsp:nvSpPr>
      <dsp:spPr>
        <a:xfrm>
          <a:off x="6052390" y="1427402"/>
          <a:ext cx="512556" cy="599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000" kern="1200" dirty="0"/>
        </a:p>
      </dsp:txBody>
      <dsp:txXfrm>
        <a:off x="6052390" y="1547321"/>
        <a:ext cx="358789" cy="359756"/>
      </dsp:txXfrm>
    </dsp:sp>
    <dsp:sp modelId="{AC204B6D-9F32-402A-B65F-05A77162086D}">
      <dsp:nvSpPr>
        <dsp:cNvPr id="0" name=""/>
        <dsp:cNvSpPr/>
      </dsp:nvSpPr>
      <dsp:spPr>
        <a:xfrm>
          <a:off x="6777706" y="1001883"/>
          <a:ext cx="2417720" cy="1450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Se calculan indicadores de la tabla</a:t>
          </a:r>
        </a:p>
      </dsp:txBody>
      <dsp:txXfrm>
        <a:off x="6820194" y="1044371"/>
        <a:ext cx="2332744" cy="1365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7D464-83BB-42C0-8287-926077CD060B}">
      <dsp:nvSpPr>
        <dsp:cNvPr id="0" name=""/>
        <dsp:cNvSpPr/>
      </dsp:nvSpPr>
      <dsp:spPr>
        <a:xfrm>
          <a:off x="426463" y="2186"/>
          <a:ext cx="1856347" cy="1856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kern="1200" dirty="0"/>
            <a:t>-</a:t>
          </a:r>
          <a:r>
            <a:rPr lang="es-CL" sz="2800" kern="1200" dirty="0"/>
            <a:t>multas</a:t>
          </a:r>
          <a:endParaRPr lang="es-CL" sz="3500" kern="1200" dirty="0"/>
        </a:p>
      </dsp:txBody>
      <dsp:txXfrm>
        <a:off x="698319" y="274042"/>
        <a:ext cx="1312635" cy="1312635"/>
      </dsp:txXfrm>
    </dsp:sp>
    <dsp:sp modelId="{5FBBC64B-D718-4EF7-8A72-8B29F4EA1823}">
      <dsp:nvSpPr>
        <dsp:cNvPr id="0" name=""/>
        <dsp:cNvSpPr/>
      </dsp:nvSpPr>
      <dsp:spPr>
        <a:xfrm>
          <a:off x="816296" y="2009270"/>
          <a:ext cx="1076681" cy="1076681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800" kern="1200" dirty="0"/>
        </a:p>
      </dsp:txBody>
      <dsp:txXfrm>
        <a:off x="959010" y="2420993"/>
        <a:ext cx="791253" cy="253235"/>
      </dsp:txXfrm>
    </dsp:sp>
    <dsp:sp modelId="{9098A1FB-D2F7-4010-A9F0-A00306B9112E}">
      <dsp:nvSpPr>
        <dsp:cNvPr id="0" name=""/>
        <dsp:cNvSpPr/>
      </dsp:nvSpPr>
      <dsp:spPr>
        <a:xfrm>
          <a:off x="426463" y="3236687"/>
          <a:ext cx="1856347" cy="1856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-costos</a:t>
          </a:r>
        </a:p>
      </dsp:txBody>
      <dsp:txXfrm>
        <a:off x="698319" y="3508543"/>
        <a:ext cx="1312635" cy="1312635"/>
      </dsp:txXfrm>
    </dsp:sp>
    <dsp:sp modelId="{62D01F53-6557-4403-9009-B68338CAC8D8}">
      <dsp:nvSpPr>
        <dsp:cNvPr id="0" name=""/>
        <dsp:cNvSpPr/>
      </dsp:nvSpPr>
      <dsp:spPr>
        <a:xfrm>
          <a:off x="2561263" y="2202330"/>
          <a:ext cx="590318" cy="690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900" kern="1200" dirty="0"/>
        </a:p>
      </dsp:txBody>
      <dsp:txXfrm>
        <a:off x="2561263" y="2340442"/>
        <a:ext cx="413223" cy="414337"/>
      </dsp:txXfrm>
    </dsp:sp>
    <dsp:sp modelId="{8DA60F90-1069-4565-9B99-1C120097D1BA}">
      <dsp:nvSpPr>
        <dsp:cNvPr id="0" name=""/>
        <dsp:cNvSpPr/>
      </dsp:nvSpPr>
      <dsp:spPr>
        <a:xfrm>
          <a:off x="3396619" y="691263"/>
          <a:ext cx="3712695" cy="37126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400" kern="1200" dirty="0"/>
            <a:t>Incentivos para los colaboradores U4</a:t>
          </a:r>
        </a:p>
      </dsp:txBody>
      <dsp:txXfrm>
        <a:off x="3940331" y="1234975"/>
        <a:ext cx="2625271" cy="2625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tellogaete/bus_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1"/>
            <a:ext cx="7815876" cy="10287001"/>
          </a:xfrm>
          <a:prstGeom prst="rect">
            <a:avLst/>
          </a:prstGeom>
          <a:solidFill>
            <a:srgbClr val="273755"/>
          </a:solidFill>
        </p:spPr>
      </p:sp>
      <p:grpSp>
        <p:nvGrpSpPr>
          <p:cNvPr id="3" name="Group 3"/>
          <p:cNvGrpSpPr/>
          <p:nvPr/>
        </p:nvGrpSpPr>
        <p:grpSpPr>
          <a:xfrm>
            <a:off x="0" y="2969965"/>
            <a:ext cx="12696416" cy="7317035"/>
            <a:chOff x="1202163" y="-76200"/>
            <a:chExt cx="16928555" cy="9756047"/>
          </a:xfrm>
        </p:grpSpPr>
        <p:sp>
          <p:nvSpPr>
            <p:cNvPr id="4" name="AutoShape 4"/>
            <p:cNvSpPr/>
            <p:nvPr/>
          </p:nvSpPr>
          <p:spPr>
            <a:xfrm>
              <a:off x="1202163" y="7494244"/>
              <a:ext cx="16928555" cy="2185603"/>
            </a:xfrm>
            <a:prstGeom prst="rect">
              <a:avLst/>
            </a:prstGeom>
            <a:solidFill>
              <a:srgbClr val="2737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602791" y="1525429"/>
              <a:ext cx="12733951" cy="53799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296"/>
                </a:lnSpc>
              </a:pPr>
              <a:r>
                <a:rPr lang="en-US" sz="10400" spc="436" dirty="0">
                  <a:solidFill>
                    <a:srgbClr val="8AABCA"/>
                  </a:solidFill>
                  <a:latin typeface="Montserrat Classic"/>
                </a:rPr>
                <a:t>CUSTO</a:t>
              </a:r>
              <a:r>
                <a:rPr lang="en-US" sz="10400" b="0" spc="436" dirty="0">
                  <a:solidFill>
                    <a:srgbClr val="8AABCA"/>
                  </a:solidFill>
                  <a:latin typeface="Montserrat Classic"/>
                </a:rPr>
                <a:t>MER SUCCESS ASSOCIATE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8330926"/>
              <a:ext cx="9280330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F9FCFF"/>
                  </a:solidFill>
                  <a:latin typeface="Source Serif Pro"/>
                </a:rPr>
                <a:t>Daniel Tello Gaete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02791" y="-76200"/>
              <a:ext cx="10321730" cy="924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endParaRPr dirty="0"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2"/>
          <a:srcRect l="288" r="49092"/>
          <a:stretch/>
        </p:blipFill>
        <p:spPr>
          <a:xfrm>
            <a:off x="11773024" y="0"/>
            <a:ext cx="7815876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67389" y="1031924"/>
            <a:ext cx="6065047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dirty="0">
                <a:solidFill>
                  <a:srgbClr val="273755"/>
                </a:solidFill>
                <a:latin typeface="Montserrat Classic"/>
              </a:rPr>
              <a:t>P1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" y="2942197"/>
            <a:ext cx="8155674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2800" dirty="0">
              <a:solidFill>
                <a:srgbClr val="273755"/>
              </a:solidFill>
              <a:latin typeface="Source Serif Pro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7CC70E12-6810-4F02-89E3-8AF548050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5" b="18281"/>
          <a:stretch/>
        </p:blipFill>
        <p:spPr>
          <a:xfrm>
            <a:off x="636185" y="2040140"/>
            <a:ext cx="7757479" cy="7174712"/>
          </a:xfrm>
          <a:prstGeom prst="rect">
            <a:avLst/>
          </a:prstGeom>
        </p:spPr>
      </p:pic>
      <p:sp>
        <p:nvSpPr>
          <p:cNvPr id="11" name="AutoShape 11"/>
          <p:cNvSpPr/>
          <p:nvPr/>
        </p:nvSpPr>
        <p:spPr>
          <a:xfrm>
            <a:off x="967389" y="647700"/>
            <a:ext cx="4492061" cy="193539"/>
          </a:xfrm>
          <a:prstGeom prst="rect">
            <a:avLst/>
          </a:prstGeom>
          <a:solidFill>
            <a:srgbClr val="8AABCA"/>
          </a:solidFill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0763059-79B1-4499-9979-BC15979F0FC7}"/>
                  </a:ext>
                </a:extLst>
              </p:cNvPr>
              <p:cNvSpPr txBox="1"/>
              <p:nvPr/>
            </p:nvSpPr>
            <p:spPr>
              <a:xfrm>
                <a:off x="8495108" y="9013641"/>
                <a:ext cx="7922528" cy="414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|"/>
                          <m:endChr m:val="|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𝑆𝑆𝑃𝐷</m:t>
                              </m:r>
                            </m:sub>
                          </m:sSub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𝑆𝑃</m:t>
                              </m:r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𝑆𝑆𝑃𝐷</m:t>
                              </m:r>
                            </m:sub>
                          </m:sSub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∗(1−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𝐼𝐶𝐹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𝑆𝑆𝑃𝐷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0763059-79B1-4499-9979-BC15979F0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108" y="9013641"/>
                <a:ext cx="7922528" cy="414409"/>
              </a:xfrm>
              <a:prstGeom prst="rect">
                <a:avLst/>
              </a:prstGeom>
              <a:blipFill>
                <a:blip r:embed="rId3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8B222ED-EE36-4510-9A07-3C5E8B87D855}"/>
              </a:ext>
            </a:extLst>
          </p:cNvPr>
          <p:cNvCxnSpPr>
            <a:cxnSpLocks/>
          </p:cNvCxnSpPr>
          <p:nvPr/>
        </p:nvCxnSpPr>
        <p:spPr>
          <a:xfrm>
            <a:off x="1600200" y="9081662"/>
            <a:ext cx="1143000" cy="405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FA5EBF-5DDD-4E25-90B4-4515C585DE3D}"/>
              </a:ext>
            </a:extLst>
          </p:cNvPr>
          <p:cNvSpPr txBox="1"/>
          <p:nvPr/>
        </p:nvSpPr>
        <p:spPr>
          <a:xfrm>
            <a:off x="2743200" y="9284767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/>
              <a:t>Supuesto: </a:t>
            </a:r>
            <a:r>
              <a:rPr lang="es-CL" sz="2400" dirty="0"/>
              <a:t>los ICF son considerados deficientes si son menores a 0.80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9CF2DE77-6B80-4E1D-BD09-4DB46B9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37826"/>
              </p:ext>
            </p:extLst>
          </p:nvPr>
        </p:nvGraphicFramePr>
        <p:xfrm>
          <a:off x="6298206" y="357913"/>
          <a:ext cx="10541990" cy="635325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1054199">
                  <a:extLst>
                    <a:ext uri="{9D8B030D-6E8A-4147-A177-3AD203B41FA5}">
                      <a16:colId xmlns:a16="http://schemas.microsoft.com/office/drawing/2014/main" val="2883001989"/>
                    </a:ext>
                  </a:extLst>
                </a:gridCol>
                <a:gridCol w="1054199">
                  <a:extLst>
                    <a:ext uri="{9D8B030D-6E8A-4147-A177-3AD203B41FA5}">
                      <a16:colId xmlns:a16="http://schemas.microsoft.com/office/drawing/2014/main" val="3287483541"/>
                    </a:ext>
                  </a:extLst>
                </a:gridCol>
                <a:gridCol w="1054199">
                  <a:extLst>
                    <a:ext uri="{9D8B030D-6E8A-4147-A177-3AD203B41FA5}">
                      <a16:colId xmlns:a16="http://schemas.microsoft.com/office/drawing/2014/main" val="1004738815"/>
                    </a:ext>
                  </a:extLst>
                </a:gridCol>
                <a:gridCol w="1054199">
                  <a:extLst>
                    <a:ext uri="{9D8B030D-6E8A-4147-A177-3AD203B41FA5}">
                      <a16:colId xmlns:a16="http://schemas.microsoft.com/office/drawing/2014/main" val="1093442531"/>
                    </a:ext>
                  </a:extLst>
                </a:gridCol>
                <a:gridCol w="1054199">
                  <a:extLst>
                    <a:ext uri="{9D8B030D-6E8A-4147-A177-3AD203B41FA5}">
                      <a16:colId xmlns:a16="http://schemas.microsoft.com/office/drawing/2014/main" val="1548919385"/>
                    </a:ext>
                  </a:extLst>
                </a:gridCol>
                <a:gridCol w="1054199">
                  <a:extLst>
                    <a:ext uri="{9D8B030D-6E8A-4147-A177-3AD203B41FA5}">
                      <a16:colId xmlns:a16="http://schemas.microsoft.com/office/drawing/2014/main" val="3792523195"/>
                    </a:ext>
                  </a:extLst>
                </a:gridCol>
                <a:gridCol w="1054199">
                  <a:extLst>
                    <a:ext uri="{9D8B030D-6E8A-4147-A177-3AD203B41FA5}">
                      <a16:colId xmlns:a16="http://schemas.microsoft.com/office/drawing/2014/main" val="129952497"/>
                    </a:ext>
                  </a:extLst>
                </a:gridCol>
                <a:gridCol w="1054199">
                  <a:extLst>
                    <a:ext uri="{9D8B030D-6E8A-4147-A177-3AD203B41FA5}">
                      <a16:colId xmlns:a16="http://schemas.microsoft.com/office/drawing/2014/main" val="2672628545"/>
                    </a:ext>
                  </a:extLst>
                </a:gridCol>
                <a:gridCol w="1054199">
                  <a:extLst>
                    <a:ext uri="{9D8B030D-6E8A-4147-A177-3AD203B41FA5}">
                      <a16:colId xmlns:a16="http://schemas.microsoft.com/office/drawing/2014/main" val="904675052"/>
                    </a:ext>
                  </a:extLst>
                </a:gridCol>
                <a:gridCol w="1054199">
                  <a:extLst>
                    <a:ext uri="{9D8B030D-6E8A-4147-A177-3AD203B41FA5}">
                      <a16:colId xmlns:a16="http://schemas.microsoft.com/office/drawing/2014/main" val="1490298607"/>
                    </a:ext>
                  </a:extLst>
                </a:gridCol>
              </a:tblGrid>
              <a:tr h="1447908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de negocio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obs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obs 80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obs 80 %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Dist. Total media (km)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 máx 80/20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2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 máx 80/20</a:t>
                      </a:r>
                    </a:p>
                    <a:p>
                      <a:pPr algn="ctr"/>
                      <a:endParaRPr lang="es-CL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99" marR="61999" marT="31000" marB="31000"/>
                </a:tc>
                <a:extLst>
                  <a:ext uri="{0D108BD9-81ED-4DB2-BD59-A6C34878D82A}">
                    <a16:rowId xmlns:a16="http://schemas.microsoft.com/office/drawing/2014/main" val="2881763125"/>
                  </a:ext>
                </a:extLst>
              </a:tr>
              <a:tr h="794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70202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0.01361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19.92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67.49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36.61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9.06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1068782794"/>
                  </a:ext>
                </a:extLst>
              </a:tr>
              <a:tr h="794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119206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0.00327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48.15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41.68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8.02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3159219324"/>
                  </a:ext>
                </a:extLst>
              </a:tr>
              <a:tr h="794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U4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73737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0.00302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6.79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65.11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38.46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10.59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3917791463"/>
                  </a:ext>
                </a:extLst>
              </a:tr>
              <a:tr h="794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66009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0.00158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51.72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57.22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8.06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847720954"/>
                  </a:ext>
                </a:extLst>
              </a:tr>
              <a:tr h="794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79625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0.00009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31.26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5.07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2201691332"/>
                  </a:ext>
                </a:extLst>
              </a:tr>
              <a:tr h="79454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8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U7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46068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0.00042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32.19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49.38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9.96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746358775"/>
                  </a:ext>
                </a:extLst>
              </a:tr>
            </a:tbl>
          </a:graphicData>
        </a:graphic>
      </p:graphicFrame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26A5C77-F144-4FF8-B9EE-D8DCFD0C28D9}"/>
              </a:ext>
            </a:extLst>
          </p:cNvPr>
          <p:cNvCxnSpPr>
            <a:cxnSpLocks/>
          </p:cNvCxnSpPr>
          <p:nvPr/>
        </p:nvCxnSpPr>
        <p:spPr>
          <a:xfrm flipV="1">
            <a:off x="9357679" y="6772855"/>
            <a:ext cx="3443921" cy="2201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E28F86E-6DA0-456B-ABD5-4897EE85EE4B}"/>
              </a:ext>
            </a:extLst>
          </p:cNvPr>
          <p:cNvCxnSpPr/>
          <p:nvPr/>
        </p:nvCxnSpPr>
        <p:spPr>
          <a:xfrm>
            <a:off x="15895366" y="6711171"/>
            <a:ext cx="0" cy="5684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F33B70E-3700-4EF7-A8F9-D14098630470}"/>
              </a:ext>
            </a:extLst>
          </p:cNvPr>
          <p:cNvSpPr/>
          <p:nvPr/>
        </p:nvSpPr>
        <p:spPr>
          <a:xfrm>
            <a:off x="12801600" y="7313166"/>
            <a:ext cx="4800599" cy="1283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Es realizado un análisis ABC en función del </a:t>
            </a:r>
            <a:r>
              <a:rPr lang="es-ES" sz="2000" dirty="0" err="1">
                <a:solidFill>
                  <a:schemeClr val="tx1"/>
                </a:solidFill>
              </a:rPr>
              <a:t>point</a:t>
            </a:r>
            <a:r>
              <a:rPr lang="es-ES" sz="2000" dirty="0">
                <a:solidFill>
                  <a:schemeClr val="tx1"/>
                </a:solidFill>
              </a:rPr>
              <a:t>. Son seleccionadas las distancias máximas y mínimas que se encuentran dentro del 20% más relevante de los </a:t>
            </a:r>
            <a:r>
              <a:rPr lang="es-ES" sz="2000" dirty="0" err="1">
                <a:solidFill>
                  <a:schemeClr val="tx1"/>
                </a:solidFill>
              </a:rPr>
              <a:t>points</a:t>
            </a:r>
            <a:r>
              <a:rPr lang="es-ES" sz="2000" dirty="0">
                <a:solidFill>
                  <a:schemeClr val="tx1"/>
                </a:solidFill>
              </a:rPr>
              <a:t> </a:t>
            </a:r>
            <a:endParaRPr lang="es-CL" sz="200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BC37C3-FB75-488F-92B8-CA968D8AB099}"/>
              </a:ext>
            </a:extLst>
          </p:cNvPr>
          <p:cNvSpPr txBox="1"/>
          <p:nvPr/>
        </p:nvSpPr>
        <p:spPr>
          <a:xfrm>
            <a:off x="8153400" y="9486901"/>
            <a:ext cx="960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Point: </a:t>
            </a:r>
            <a:r>
              <a:rPr lang="es-ES" sz="2400" dirty="0"/>
              <a:t>es un indicador para evaluar que la unidad de negocio en función de los buses extras, la distancia y el ICF. Más alto peor desempeño.</a:t>
            </a:r>
            <a:endParaRPr lang="es-CL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67389" y="1031924"/>
            <a:ext cx="6065047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dirty="0">
                <a:solidFill>
                  <a:srgbClr val="273755"/>
                </a:solidFill>
                <a:latin typeface="Montserrat Classic"/>
              </a:rPr>
              <a:t>P2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" y="2942197"/>
            <a:ext cx="8155674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2800" dirty="0">
              <a:solidFill>
                <a:srgbClr val="273755"/>
              </a:solidFill>
              <a:latin typeface="Source Serif Pro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967389" y="647700"/>
            <a:ext cx="4492061" cy="193539"/>
          </a:xfrm>
          <a:prstGeom prst="rect">
            <a:avLst/>
          </a:prstGeom>
          <a:solidFill>
            <a:srgbClr val="8AABCA"/>
          </a:solidFill>
        </p:spPr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B557C2E-A5DB-499B-99EC-8438D43C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56935"/>
              </p:ext>
            </p:extLst>
          </p:nvPr>
        </p:nvGraphicFramePr>
        <p:xfrm>
          <a:off x="12573000" y="3708860"/>
          <a:ext cx="5105400" cy="50292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1077114895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939896522"/>
                    </a:ext>
                  </a:extLst>
                </a:gridCol>
              </a:tblGrid>
              <a:tr h="1061905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effectLst/>
                        </a:rPr>
                        <a:t>Día de la semana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b="1" dirty="0"/>
                        <a:t>ICF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2702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Monday</a:t>
                      </a:r>
                      <a:endParaRPr lang="es-CL" sz="3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0.971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88335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solidFill>
                            <a:srgbClr val="FF0000"/>
                          </a:solidFill>
                          <a:effectLst/>
                        </a:rPr>
                        <a:t>Tuesday</a:t>
                      </a:r>
                      <a:endParaRPr lang="es-CL" sz="3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solidFill>
                            <a:srgbClr val="FF0000"/>
                          </a:solidFill>
                          <a:effectLst/>
                        </a:rPr>
                        <a:t>0.967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747165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Wednesday</a:t>
                      </a:r>
                      <a:endParaRPr lang="es-CL" sz="3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0.976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100035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Thursday</a:t>
                      </a:r>
                      <a:endParaRPr lang="es-CL" sz="3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0.971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683719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solidFill>
                            <a:srgbClr val="92D050"/>
                          </a:solidFill>
                          <a:effectLst/>
                        </a:rPr>
                        <a:t>Friday</a:t>
                      </a:r>
                      <a:endParaRPr lang="es-CL" sz="3600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solidFill>
                            <a:srgbClr val="92D050"/>
                          </a:solidFill>
                          <a:effectLst/>
                        </a:rPr>
                        <a:t>0.980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629128"/>
                  </a:ext>
                </a:extLst>
              </a:tr>
              <a:tr h="606803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effectLst/>
                        </a:rPr>
                        <a:t>Media</a:t>
                      </a:r>
                      <a:endParaRPr lang="es-CL" sz="3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effectLst/>
                        </a:rPr>
                        <a:t>0.973</a:t>
                      </a:r>
                      <a:endParaRPr lang="es-CL" sz="3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39360"/>
                  </a:ext>
                </a:extLst>
              </a:tr>
            </a:tbl>
          </a:graphicData>
        </a:graphic>
      </p:graphicFrame>
      <p:pic>
        <p:nvPicPr>
          <p:cNvPr id="8" name="Imagen 7" descr="Imagen que contiene papelería&#10;&#10;Descripción generada automáticamente">
            <a:extLst>
              <a:ext uri="{FF2B5EF4-FFF2-40B4-BE49-F238E27FC236}">
                <a16:creationId xmlns:a16="http://schemas.microsoft.com/office/drawing/2014/main" id="{4005815B-6F20-47FA-B696-2CBA70F2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65" y="1962436"/>
            <a:ext cx="11804752" cy="7588769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4E6BD830-5503-4D7A-81B0-1525E39CB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080613"/>
              </p:ext>
            </p:extLst>
          </p:nvPr>
        </p:nvGraphicFramePr>
        <p:xfrm>
          <a:off x="8357270" y="-604011"/>
          <a:ext cx="8418963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4982E95-44FD-4624-9E2F-38DD1BF4EFAA}"/>
              </a:ext>
            </a:extLst>
          </p:cNvPr>
          <p:cNvCxnSpPr>
            <a:cxnSpLocks/>
          </p:cNvCxnSpPr>
          <p:nvPr/>
        </p:nvCxnSpPr>
        <p:spPr>
          <a:xfrm>
            <a:off x="2092633" y="8324564"/>
            <a:ext cx="269567" cy="913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1174DB-C29F-4350-B9F3-C70815641FF9}"/>
              </a:ext>
            </a:extLst>
          </p:cNvPr>
          <p:cNvSpPr/>
          <p:nvPr/>
        </p:nvSpPr>
        <p:spPr>
          <a:xfrm>
            <a:off x="2092633" y="9338597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b="1" dirty="0">
                <a:solidFill>
                  <a:srgbClr val="FF0000"/>
                </a:solidFill>
              </a:rPr>
              <a:t>ICF = 0.94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AA0BF11-03A7-4993-BEA9-BD1A7E50F90E}"/>
              </a:ext>
            </a:extLst>
          </p:cNvPr>
          <p:cNvCxnSpPr/>
          <p:nvPr/>
        </p:nvCxnSpPr>
        <p:spPr>
          <a:xfrm>
            <a:off x="8357270" y="8206831"/>
            <a:ext cx="0" cy="91440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57FE67C-7BF6-446E-BED5-16649A29704D}"/>
              </a:ext>
            </a:extLst>
          </p:cNvPr>
          <p:cNvSpPr/>
          <p:nvPr/>
        </p:nvSpPr>
        <p:spPr>
          <a:xfrm>
            <a:off x="7811281" y="9237758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b="1" dirty="0">
                <a:solidFill>
                  <a:srgbClr val="92D050"/>
                </a:solidFill>
              </a:rPr>
              <a:t>ICF = 0.99</a:t>
            </a:r>
          </a:p>
        </p:txBody>
      </p:sp>
    </p:spTree>
    <p:extLst>
      <p:ext uri="{BB962C8B-B14F-4D97-AF65-F5344CB8AC3E}">
        <p14:creationId xmlns:p14="http://schemas.microsoft.com/office/powerpoint/2010/main" val="43280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67389" y="1031924"/>
            <a:ext cx="6065047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dirty="0">
                <a:solidFill>
                  <a:srgbClr val="273755"/>
                </a:solidFill>
                <a:latin typeface="Montserrat Classic"/>
              </a:rPr>
              <a:t>P3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00" y="2942197"/>
            <a:ext cx="8155674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2800" dirty="0">
              <a:solidFill>
                <a:srgbClr val="273755"/>
              </a:solidFill>
              <a:latin typeface="Source Serif Pro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967389" y="647700"/>
            <a:ext cx="4492061" cy="193539"/>
          </a:xfrm>
          <a:prstGeom prst="rect">
            <a:avLst/>
          </a:prstGeom>
          <a:solidFill>
            <a:srgbClr val="8AABCA"/>
          </a:solidFill>
        </p:spPr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0229FC1-7D1E-4400-9E7E-18E71526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12396"/>
              </p:ext>
            </p:extLst>
          </p:nvPr>
        </p:nvGraphicFramePr>
        <p:xfrm>
          <a:off x="967389" y="2476500"/>
          <a:ext cx="4711306" cy="5029200"/>
        </p:xfrm>
        <a:graphic>
          <a:graphicData uri="http://schemas.openxmlformats.org/drawingml/2006/table">
            <a:tbl>
              <a:tblPr/>
              <a:tblGrid>
                <a:gridCol w="2355653">
                  <a:extLst>
                    <a:ext uri="{9D8B030D-6E8A-4147-A177-3AD203B41FA5}">
                      <a16:colId xmlns:a16="http://schemas.microsoft.com/office/drawing/2014/main" val="1208427831"/>
                    </a:ext>
                  </a:extLst>
                </a:gridCol>
                <a:gridCol w="2355653">
                  <a:extLst>
                    <a:ext uri="{9D8B030D-6E8A-4147-A177-3AD203B41FA5}">
                      <a16:colId xmlns:a16="http://schemas.microsoft.com/office/drawing/2014/main" val="3893451493"/>
                    </a:ext>
                  </a:extLst>
                </a:gridCol>
              </a:tblGrid>
              <a:tr h="94893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effectLst/>
                        </a:rPr>
                        <a:t>Unidad de Negocio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600" dirty="0"/>
                        <a:t>% Variación ICF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086367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63573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0.075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919024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solidFill>
                            <a:srgbClr val="92D050"/>
                          </a:solidFill>
                          <a:effectLst/>
                        </a:rPr>
                        <a:t>U4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b="1" dirty="0">
                          <a:solidFill>
                            <a:srgbClr val="92D050"/>
                          </a:solidFill>
                          <a:effectLst/>
                        </a:rPr>
                        <a:t>0.667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68600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082494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52364"/>
                  </a:ext>
                </a:extLst>
              </a:tr>
              <a:tr h="510964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U7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3600" dirty="0">
                          <a:effectLst/>
                        </a:rPr>
                        <a:t>0.058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201942"/>
                  </a:ext>
                </a:extLst>
              </a:tr>
            </a:tbl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7BBC0BA-81F3-4345-BFE3-F8EB2FC56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073726"/>
              </p:ext>
            </p:extLst>
          </p:nvPr>
        </p:nvGraphicFramePr>
        <p:xfrm>
          <a:off x="7237825" y="-70943"/>
          <a:ext cx="9203516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Gráfico 15" descr="Bus">
            <a:extLst>
              <a:ext uri="{FF2B5EF4-FFF2-40B4-BE49-F238E27FC236}">
                <a16:creationId xmlns:a16="http://schemas.microsoft.com/office/drawing/2014/main" id="{E23D5F6F-E078-4C64-B6A5-B3AD45A89E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1276" y="520219"/>
            <a:ext cx="2660867" cy="230576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32B538B-AAA1-4B9F-A87A-F32820A81103}"/>
              </a:ext>
            </a:extLst>
          </p:cNvPr>
          <p:cNvSpPr txBox="1"/>
          <p:nvPr/>
        </p:nvSpPr>
        <p:spPr>
          <a:xfrm>
            <a:off x="3812610" y="1547889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>
                <a:solidFill>
                  <a:schemeClr val="bg1"/>
                </a:solidFill>
              </a:rPr>
              <a:t>U4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56BD7013-FF7E-4921-93DB-1923A0E9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743700"/>
            <a:ext cx="148605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AEEFB2D1-55F9-4BFC-B54D-B1F4E74E1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09257"/>
              </p:ext>
            </p:extLst>
          </p:nvPr>
        </p:nvGraphicFramePr>
        <p:xfrm>
          <a:off x="7619411" y="3208382"/>
          <a:ext cx="8440344" cy="274214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6724">
                  <a:extLst>
                    <a:ext uri="{9D8B030D-6E8A-4147-A177-3AD203B41FA5}">
                      <a16:colId xmlns:a16="http://schemas.microsoft.com/office/drawing/2014/main" val="1247413032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3049221783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670377724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885348247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1197711832"/>
                    </a:ext>
                  </a:extLst>
                </a:gridCol>
                <a:gridCol w="1406724">
                  <a:extLst>
                    <a:ext uri="{9D8B030D-6E8A-4147-A177-3AD203B41FA5}">
                      <a16:colId xmlns:a16="http://schemas.microsoft.com/office/drawing/2014/main" val="2005738617"/>
                    </a:ext>
                  </a:extLst>
                </a:gridCol>
              </a:tblGrid>
              <a:tr h="124642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ICF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Distancia media (km)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Buses extras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Buses faltantes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Buses excedentes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434827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37508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-17214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20294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351429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27508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-9171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18337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881006"/>
                  </a:ext>
                </a:extLst>
              </a:tr>
              <a:tr h="49857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August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25894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-8821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400" dirty="0">
                          <a:effectLst/>
                        </a:rPr>
                        <a:t>17073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8531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a 22">
                <a:extLst>
                  <a:ext uri="{FF2B5EF4-FFF2-40B4-BE49-F238E27FC236}">
                    <a16:creationId xmlns:a16="http://schemas.microsoft.com/office/drawing/2014/main" id="{3EF1EAB2-26DD-44B1-8DB5-CE2B085474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48278"/>
                  </p:ext>
                </p:extLst>
              </p:nvPr>
            </p:nvGraphicFramePr>
            <p:xfrm>
              <a:off x="6705600" y="6662782"/>
              <a:ext cx="10820400" cy="227177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143500">
                      <a:extLst>
                        <a:ext uri="{9D8B030D-6E8A-4147-A177-3AD203B41FA5}">
                          <a16:colId xmlns:a16="http://schemas.microsoft.com/office/drawing/2014/main" val="4191190645"/>
                        </a:ext>
                      </a:extLst>
                    </a:gridCol>
                    <a:gridCol w="5676900">
                      <a:extLst>
                        <a:ext uri="{9D8B030D-6E8A-4147-A177-3AD203B41FA5}">
                          <a16:colId xmlns:a16="http://schemas.microsoft.com/office/drawing/2014/main" val="35670422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(1) Buses Extras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𝑆𝑂</m:t>
                                        </m:r>
                                      </m:e>
                                      <m:sub>
                                        <m: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𝑆𝑆𝑃𝐷</m:t>
                                        </m:r>
                                      </m:sub>
                                    </m:sSub>
                                    <m:r>
                                      <a:rPr lang="es-CL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𝑆𝑃</m:t>
                                        </m:r>
                                      </m:e>
                                      <m:sub>
                                        <m: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𝑆𝑆𝑃𝐷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s-CL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8927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(2) Buses Faltantes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CL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s-CL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s-CL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𝑆𝑂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𝑆𝑃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s-CL" sz="2400" dirty="0"/>
                                          <m:t>:  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𝑆𝑂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𝑆𝑃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0:</m:t>
                                        </m:r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  <a:fld id="{825F15A7-03F4-43D7-82C5-3E23DA2F108C}" type="mathplaceholder"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a:t>.</a:t>
                                </a:fld>
                              </m:oMath>
                            </m:oMathPara>
                          </a14:m>
                          <a:endParaRPr lang="es-CL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42748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(3) Buses Excedentes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s-CL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s-CL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s-CL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𝑆𝑂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𝑆𝑃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s-CL" sz="2400" dirty="0"/>
                                          <m:t>:  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𝑆𝑂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L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𝑆𝑃</m:t>
                                            </m:r>
                                          </m:e>
                                          <m:sub>
                                            <m:r>
                                              <a:rPr lang="es-CL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𝑆𝑆𝑃𝐷</m:t>
                                            </m:r>
                                          </m:sub>
                                        </m:sSub>
                                        <m:r>
                                          <a:rPr lang="es-CL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0:</m:t>
                                        </m:r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s-CL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8171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a 22">
                <a:extLst>
                  <a:ext uri="{FF2B5EF4-FFF2-40B4-BE49-F238E27FC236}">
                    <a16:creationId xmlns:a16="http://schemas.microsoft.com/office/drawing/2014/main" id="{3EF1EAB2-26DD-44B1-8DB5-CE2B085474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48278"/>
                  </p:ext>
                </p:extLst>
              </p:nvPr>
            </p:nvGraphicFramePr>
            <p:xfrm>
              <a:off x="6705600" y="6662782"/>
              <a:ext cx="10820400" cy="227177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143500">
                      <a:extLst>
                        <a:ext uri="{9D8B030D-6E8A-4147-A177-3AD203B41FA5}">
                          <a16:colId xmlns:a16="http://schemas.microsoft.com/office/drawing/2014/main" val="4191190645"/>
                        </a:ext>
                      </a:extLst>
                    </a:gridCol>
                    <a:gridCol w="5676900">
                      <a:extLst>
                        <a:ext uri="{9D8B030D-6E8A-4147-A177-3AD203B41FA5}">
                          <a16:colId xmlns:a16="http://schemas.microsoft.com/office/drawing/2014/main" val="356704222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(1) Buses Extras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0870" t="-9333" r="-322" b="-4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927289"/>
                      </a:ext>
                    </a:extLst>
                  </a:tr>
                  <a:tr h="9072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(2) Buses Faltantes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0870" t="-54667" r="-322" b="-10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748607"/>
                      </a:ext>
                    </a:extLst>
                  </a:tr>
                  <a:tr h="9072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2400" dirty="0"/>
                            <a:t>(3) Buses Excedentes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0870" t="-155705" r="-322" b="-1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81710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035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482B687-5551-4D2D-AEFA-BACDDB392E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984440"/>
              </p:ext>
            </p:extLst>
          </p:nvPr>
        </p:nvGraphicFramePr>
        <p:xfrm>
          <a:off x="533400" y="1181100"/>
          <a:ext cx="9677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1B9CF01-2D5A-4D6C-9353-321B2BB1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2327"/>
              </p:ext>
            </p:extLst>
          </p:nvPr>
        </p:nvGraphicFramePr>
        <p:xfrm>
          <a:off x="1752600" y="8191500"/>
          <a:ext cx="7391400" cy="1491615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1858852969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4221179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73071729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22229386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400" u="none" strike="noStrike" dirty="0">
                          <a:effectLst/>
                        </a:rPr>
                        <a:t>Mes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400" u="none" strike="noStrike" dirty="0">
                          <a:effectLst/>
                        </a:rPr>
                        <a:t>B. extras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400" u="none" strike="noStrike" dirty="0">
                          <a:effectLst/>
                        </a:rPr>
                        <a:t>B. faltantes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2400" u="none" strike="noStrike" dirty="0">
                          <a:effectLst/>
                        </a:rPr>
                        <a:t>B excedentes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74874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July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10000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8043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1957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03105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August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1614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350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u="none" strike="noStrike" dirty="0">
                          <a:effectLst/>
                        </a:rPr>
                        <a:t>1264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827888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20C5D0C-A674-4FC7-9D28-4ECB1EBF0CC7}"/>
              </a:ext>
            </a:extLst>
          </p:cNvPr>
          <p:cNvSpPr txBox="1"/>
          <p:nvPr/>
        </p:nvSpPr>
        <p:spPr>
          <a:xfrm>
            <a:off x="5029200" y="292923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36.4 %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1A963F-B343-4B48-A090-B3F67DAC7B7A}"/>
              </a:ext>
            </a:extLst>
          </p:cNvPr>
          <p:cNvSpPr txBox="1"/>
          <p:nvPr/>
        </p:nvSpPr>
        <p:spPr>
          <a:xfrm>
            <a:off x="5791200" y="50481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87.7 %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4D5306-0F81-4A3C-91B1-04F170F477C3}"/>
              </a:ext>
            </a:extLst>
          </p:cNvPr>
          <p:cNvSpPr txBox="1"/>
          <p:nvPr/>
        </p:nvSpPr>
        <p:spPr>
          <a:xfrm>
            <a:off x="6248400" y="3988713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10.7 %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450E11-1131-47D6-B396-0A5CC3991E16}"/>
              </a:ext>
            </a:extLst>
          </p:cNvPr>
          <p:cNvSpPr txBox="1"/>
          <p:nvPr/>
        </p:nvSpPr>
        <p:spPr>
          <a:xfrm>
            <a:off x="7780421" y="31292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6.2 %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00C7C24-8641-4BB8-9F4F-67303AE8A66C}"/>
              </a:ext>
            </a:extLst>
          </p:cNvPr>
          <p:cNvSpPr txBox="1"/>
          <p:nvPr/>
        </p:nvSpPr>
        <p:spPr>
          <a:xfrm>
            <a:off x="8390021" y="492848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4.0 %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903A6A-35EC-4C9D-9D8A-983E316100A2}"/>
              </a:ext>
            </a:extLst>
          </p:cNvPr>
          <p:cNvSpPr txBox="1"/>
          <p:nvPr/>
        </p:nvSpPr>
        <p:spPr>
          <a:xfrm>
            <a:off x="8991600" y="411882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7.4 %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DD38BBC-F6CF-44F0-9410-337FCA9ACE19}"/>
              </a:ext>
            </a:extLst>
          </p:cNvPr>
          <p:cNvSpPr txBox="1"/>
          <p:nvPr/>
        </p:nvSpPr>
        <p:spPr>
          <a:xfrm>
            <a:off x="3352800" y="7561606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00B050"/>
                </a:solidFill>
              </a:rPr>
              <a:t>% Disminución respecto al mes anterior 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4E265279-58FB-4C4C-82C1-00E61FA74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204175"/>
              </p:ext>
            </p:extLst>
          </p:nvPr>
        </p:nvGraphicFramePr>
        <p:xfrm>
          <a:off x="10210800" y="2380871"/>
          <a:ext cx="7535779" cy="509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39A125AA-34F4-4FD3-8F39-32ABB14E1B3C}"/>
              </a:ext>
            </a:extLst>
          </p:cNvPr>
          <p:cNvSpPr txBox="1"/>
          <p:nvPr/>
        </p:nvSpPr>
        <p:spPr>
          <a:xfrm rot="10800000" flipH="1" flipV="1">
            <a:off x="11005131" y="857656"/>
            <a:ext cx="606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5400" b="1" dirty="0"/>
              <a:t>Clave del Éxito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79D96-6D8D-4086-93C1-B7C25422A3B9}"/>
              </a:ext>
            </a:extLst>
          </p:cNvPr>
          <p:cNvSpPr txBox="1"/>
          <p:nvPr/>
        </p:nvSpPr>
        <p:spPr>
          <a:xfrm rot="10800000" flipH="1" flipV="1">
            <a:off x="11005131" y="7607349"/>
            <a:ext cx="6063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Supuestos: Existe penalización por buses extras, por los  faltantes se paga una multa por no suplir el transporte, los excedentes incurren en costos extras relacionados a un nuevo viaje</a:t>
            </a:r>
          </a:p>
        </p:txBody>
      </p:sp>
    </p:spTree>
    <p:extLst>
      <p:ext uri="{BB962C8B-B14F-4D97-AF65-F5344CB8AC3E}">
        <p14:creationId xmlns:p14="http://schemas.microsoft.com/office/powerpoint/2010/main" val="89683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:a16="http://schemas.microsoft.com/office/drawing/2014/main" id="{F9A34C2B-D0F2-44B7-8083-AF3529668107}"/>
              </a:ext>
            </a:extLst>
          </p:cNvPr>
          <p:cNvSpPr/>
          <p:nvPr/>
        </p:nvSpPr>
        <p:spPr>
          <a:xfrm>
            <a:off x="967389" y="647700"/>
            <a:ext cx="4492061" cy="193539"/>
          </a:xfrm>
          <a:prstGeom prst="rect">
            <a:avLst/>
          </a:prstGeom>
          <a:solidFill>
            <a:srgbClr val="8AABCA"/>
          </a:solid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68199FC-6E4E-4C73-9293-8603FF933BFD}"/>
              </a:ext>
            </a:extLst>
          </p:cNvPr>
          <p:cNvSpPr txBox="1"/>
          <p:nvPr/>
        </p:nvSpPr>
        <p:spPr>
          <a:xfrm>
            <a:off x="967389" y="1031924"/>
            <a:ext cx="6065047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dirty="0">
                <a:solidFill>
                  <a:srgbClr val="273755"/>
                </a:solidFill>
                <a:latin typeface="Montserrat Classic"/>
              </a:rPr>
              <a:t>ANEXOS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DE62AF-6578-4A5E-B241-2DF0E698756A}"/>
              </a:ext>
            </a:extLst>
          </p:cNvPr>
          <p:cNvSpPr txBox="1"/>
          <p:nvPr/>
        </p:nvSpPr>
        <p:spPr>
          <a:xfrm>
            <a:off x="1512394" y="2565624"/>
            <a:ext cx="15263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dirty="0"/>
              <a:t>Trabajo desarrollado en Jupyter Notebook (utilizando Python3) y Microsoft Excel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C47FC7-43BF-42F1-926A-7E1B6903C79E}"/>
              </a:ext>
            </a:extLst>
          </p:cNvPr>
          <p:cNvSpPr/>
          <p:nvPr/>
        </p:nvSpPr>
        <p:spPr>
          <a:xfrm>
            <a:off x="4267200" y="5143500"/>
            <a:ext cx="7877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000" dirty="0">
                <a:hlinkClick r:id="rId2"/>
              </a:rPr>
              <a:t>https://github.com/dtellogaete/bus_</a:t>
            </a:r>
            <a:endParaRPr lang="es-CL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864A24-1FE6-4A23-9865-2500D5649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44" y="444142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7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431</Words>
  <Application>Microsoft Office PowerPoint</Application>
  <PresentationFormat>Personalizado</PresentationFormat>
  <Paragraphs>177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Source Serif Pro</vt:lpstr>
      <vt:lpstr>Montserrat Classic</vt:lpstr>
      <vt:lpstr>Helvetica Neue</vt:lpstr>
      <vt:lpstr>Arial</vt:lpstr>
      <vt:lpstr>Cambria Math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Company Presentation</dc:title>
  <dc:creator>Daniel</dc:creator>
  <cp:lastModifiedBy>daniel tello</cp:lastModifiedBy>
  <cp:revision>30</cp:revision>
  <dcterms:created xsi:type="dcterms:W3CDTF">2006-08-16T00:00:00Z</dcterms:created>
  <dcterms:modified xsi:type="dcterms:W3CDTF">2019-12-02T12:51:18Z</dcterms:modified>
  <dc:identifier>DADslsnN92w</dc:identifier>
</cp:coreProperties>
</file>