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73" r:id="rId5"/>
    <p:sldId id="272" r:id="rId6"/>
    <p:sldId id="278" r:id="rId7"/>
    <p:sldId id="277" r:id="rId8"/>
    <p:sldId id="271" r:id="rId9"/>
    <p:sldId id="274" r:id="rId10"/>
    <p:sldId id="259" r:id="rId11"/>
    <p:sldId id="264" r:id="rId12"/>
    <p:sldId id="265" r:id="rId13"/>
    <p:sldId id="275" r:id="rId14"/>
    <p:sldId id="260" r:id="rId15"/>
    <p:sldId id="276" r:id="rId16"/>
    <p:sldId id="261" r:id="rId17"/>
    <p:sldId id="266" r:id="rId18"/>
    <p:sldId id="267" r:id="rId19"/>
    <p:sldId id="269" r:id="rId20"/>
    <p:sldId id="270" r:id="rId21"/>
    <p:sldId id="281" r:id="rId22"/>
    <p:sldId id="280" r:id="rId23"/>
    <p:sldId id="26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7"/>
    <p:restoredTop sz="94632"/>
  </p:normalViewPr>
  <p:slideViewPr>
    <p:cSldViewPr snapToGrid="0" snapToObjects="1">
      <p:cViewPr varScale="1">
        <p:scale>
          <a:sx n="67" d="100"/>
          <a:sy n="67" d="100"/>
        </p:scale>
        <p:origin x="19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32E42-FF53-A44E-B30D-69D8A52DECFC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40E13-9B6A-DE4F-BBE2-7B085EAD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0E13-9B6A-DE4F-BBE2-7B085EAD63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8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7E4B-395D-F34B-A08C-1C4CEF68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5111E-55BE-5849-8FB1-94D4E3339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3E9A-A0F9-4A49-866D-D492B740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2CF1-161F-3F4F-842B-0197AB23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CD2C-3D15-3347-8FFE-A3D92D39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0432-994D-A14F-A5FD-F87BBE2B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B880A-0C83-8C40-847B-1426A3779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5612-888A-1E40-BE67-2447404B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EFFC-B1A1-504F-ADD4-CA59D37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9293-5C6A-554F-97DE-EE2B4D25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3A7E8-9930-6B43-8128-891CC7BFD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63F95-5D2C-C74A-A6DD-B7769253B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26DC-AE03-794D-BFB9-9D1D72C7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79E9-5FCD-B04F-8344-75672A00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C7C1-61A8-FB4A-AB14-17C6485A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FFC9-E304-8347-84A9-FBD94253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0121-A0DB-E84C-9A4B-D1BA0F02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E9BFD-F3F9-2145-86C6-A3C7098E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2556-E9CF-1247-BF2E-3E31A133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969A-09ED-854C-9346-3DBE56B7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BFA4-0717-964B-B1F0-082C2E8B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D4AA-686D-5C4A-B11A-A4B583A6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11EB-7E50-5D4E-81BF-F8426997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E916-65B5-3B41-A532-BEA68D76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02A4-05A2-3944-8CE9-C6F5058E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360-15D7-F748-BADB-FEAE505C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8DB2-029A-1448-8213-4A83C1232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0F7D8-D4F0-5141-B7C4-0A5A0B8C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9C815-D18F-E747-A0DD-DAEF6D25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5E305-1EF4-BC4B-97FA-971D5E0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32B38-8787-5E45-B5E3-78BAB241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9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187-9136-7A44-8483-FD3D371A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0260-26B5-C446-B172-8425F7B2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F36D0-8FD0-A743-B562-7BFCACD13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C5DA5-9989-4440-8124-324F62818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4FA5F-2B04-0B4C-9017-5FB59E957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3ACA8-8377-3240-9692-04F5E143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DDB48-F30A-1845-ABBD-FE4FAAA3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B935D-3C6F-5640-9A88-CD632840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610A-185E-2E4A-A449-1039AB97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DC353-F079-1A43-914F-7F53E226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2DC1-DCD5-244F-975F-37DDA8D1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EA8C6-FC66-EC4F-87E7-EA488763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4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4C7DF-7494-6C49-A444-218B9FD7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6A7F0-5C81-9B4B-BA92-AEB863AD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5ABA-F6D4-844D-897E-FCE97908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7BD0-ACDD-6340-9DE3-B917701D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6A3A-BAA6-044B-95BB-ED77486E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B3D3-6E1D-B148-B8E1-6EE6F968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3D8F9-4B1B-DF4F-B8E5-225166E6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D1E7-63B9-4C40-AF00-E57C9CA7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D971-95AC-EC41-ADE5-DB864E4C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6714-7FD2-1545-AACB-98A285A0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BD583-045B-1C40-9477-7AB491C09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9A887-8928-3840-AED6-98A8EC7D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C9A2D-441D-AF49-8C2F-2A4F693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B9A50-31BB-8A43-B5BF-86A41767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9CD10-44A0-9846-ADB3-E26D9438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2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564FA-3907-334B-98BC-B94BA955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7B10-D7D2-9442-887C-E11900B9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126C-FA84-6940-BC5E-94681A503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D7C1-B842-AC4A-8109-56AFBCC7526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A609A-2280-024C-9D96-980C26FA5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D5F7-4403-454A-AB4A-E7E717777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2400-57C8-3449-9B19-7E47AA850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Pose 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BD7BB-CEBA-A74D-A56A-7E5239634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35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Defines how coordinate changes propagate through the system</a:t>
            </a:r>
          </a:p>
          <a:p>
            <a:r>
              <a:rPr lang="en-US" dirty="0">
                <a:latin typeface="+mj-lt"/>
              </a:rPr>
              <a:t>Provides access to some pose geometry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 to access the conformation object: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pose.conformation()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Pose is a Python object. Access methods the way you’re used to!</a:t>
            </a:r>
          </a:p>
          <a:p>
            <a:pPr lvl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Conformation object can give you some bond lengths, angles, and torsions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Only those needed to propagate coordinate changes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ADDB0-58CE-5945-8A91-698818DEACC7}"/>
              </a:ext>
            </a:extLst>
          </p:cNvPr>
          <p:cNvSpPr/>
          <p:nvPr/>
        </p:nvSpPr>
        <p:spPr>
          <a:xfrm>
            <a:off x="449451" y="3146157"/>
            <a:ext cx="11742549" cy="303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Defines how coordinate changes propagate through the system</a:t>
            </a:r>
          </a:p>
          <a:p>
            <a:r>
              <a:rPr lang="en-US" dirty="0">
                <a:latin typeface="+mj-lt"/>
              </a:rPr>
              <a:t>Provides access to some pose geometry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 to access the conformation object: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pose.conformation()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Pose is a Python object. Access methods the way you’re used to!</a:t>
            </a:r>
          </a:p>
          <a:p>
            <a:pPr lvl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Conformation object can give you some bond lengths, angles, and torsions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Only those needed to propagate coordinate changes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480C0-AA05-7B41-8B8E-C02292E32E34}"/>
              </a:ext>
            </a:extLst>
          </p:cNvPr>
          <p:cNvSpPr/>
          <p:nvPr/>
        </p:nvSpPr>
        <p:spPr>
          <a:xfrm>
            <a:off x="449451" y="4664989"/>
            <a:ext cx="11742549" cy="1511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Defines how coordinate changes propagate through the system</a:t>
            </a:r>
          </a:p>
          <a:p>
            <a:r>
              <a:rPr lang="en-US" dirty="0">
                <a:latin typeface="+mj-lt"/>
              </a:rPr>
              <a:t>Provides access to some pose geometry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 to access the conformation object: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pose.conformation()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Pose is a Python object. Access methods the way you’re used to!</a:t>
            </a:r>
          </a:p>
          <a:p>
            <a:pPr lvl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Conformation object can give you some bond lengths, angles, and torsions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Only those needed to propagate coordinate changes</a:t>
            </a:r>
          </a:p>
        </p:txBody>
      </p:sp>
    </p:spTree>
    <p:extLst>
      <p:ext uri="{BB962C8B-B14F-4D97-AF65-F5344CB8AC3E}">
        <p14:creationId xmlns:p14="http://schemas.microsoft.com/office/powerpoint/2010/main" val="389315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Sequence of residues</a:t>
            </a:r>
          </a:p>
          <a:p>
            <a:r>
              <a:rPr lang="en-US" dirty="0">
                <a:latin typeface="+mj-lt"/>
              </a:rPr>
              <a:t>Conformation and how conformation changes propagate</a:t>
            </a:r>
          </a:p>
          <a:p>
            <a:r>
              <a:rPr lang="en-US" b="1" dirty="0">
                <a:latin typeface="+mj-lt"/>
              </a:rPr>
              <a:t>Energy terms</a:t>
            </a:r>
          </a:p>
          <a:p>
            <a:r>
              <a:rPr lang="en-US" dirty="0">
                <a:latin typeface="+mj-lt"/>
              </a:rPr>
              <a:t>Info about the corresponding PDB file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99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Energies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Pose will contain information on its Rosetta score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Stores information from the last time Pose was scored</a:t>
            </a:r>
          </a:p>
          <a:p>
            <a:pPr lvl="1"/>
            <a:r>
              <a:rPr lang="en-US" dirty="0">
                <a:latin typeface="+mj-lt"/>
              </a:rPr>
              <a:t>Cache of residue and residue-pair energies allows for efficient scoring</a:t>
            </a:r>
          </a:p>
          <a:p>
            <a:pPr lvl="1"/>
            <a:r>
              <a:rPr lang="en-US" dirty="0">
                <a:latin typeface="+mj-lt"/>
              </a:rPr>
              <a:t>Keep track of what was changed since last energy evaluation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Energies class stores score term values for the Pose</a:t>
            </a:r>
          </a:p>
        </p:txBody>
      </p:sp>
    </p:spTree>
    <p:extLst>
      <p:ext uri="{BB962C8B-B14F-4D97-AF65-F5344CB8AC3E}">
        <p14:creationId xmlns:p14="http://schemas.microsoft.com/office/powerpoint/2010/main" val="391951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Sequence of residues</a:t>
            </a:r>
          </a:p>
          <a:p>
            <a:r>
              <a:rPr lang="en-US" dirty="0">
                <a:latin typeface="+mj-lt"/>
              </a:rPr>
              <a:t>Conformation and how conformation changes propagate</a:t>
            </a:r>
          </a:p>
          <a:p>
            <a:r>
              <a:rPr lang="en-US" dirty="0">
                <a:latin typeface="+mj-lt"/>
              </a:rPr>
              <a:t>Energy terms</a:t>
            </a:r>
          </a:p>
          <a:p>
            <a:r>
              <a:rPr lang="en-US" b="1" dirty="0">
                <a:latin typeface="+mj-lt"/>
              </a:rPr>
              <a:t>Info about the corresponding PDB file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844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PDB_Info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Stores information about the PDB file from which the Pose was read, if applicable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Note: </a:t>
            </a:r>
          </a:p>
          <a:p>
            <a:pPr lvl="1"/>
            <a:r>
              <a:rPr lang="en-US" dirty="0">
                <a:latin typeface="+mj-lt"/>
              </a:rPr>
              <a:t>PDB residue numbering and Pose residue numbering are distinct. </a:t>
            </a:r>
          </a:p>
          <a:p>
            <a:pPr lvl="1"/>
            <a:r>
              <a:rPr lang="en-US" dirty="0">
                <a:latin typeface="+mj-lt"/>
              </a:rPr>
              <a:t>The PDB_Info class has methods to go between the two.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38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Work on the Pose Lab: 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Try to get to the section on manipulating pose geometry.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84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 Pose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Various methods to manipulate a pose.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Set torsions, bond lengths, angles: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pose.set_phi(residue_id, new_angle)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Set atom positions: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residue.set_xyz(atom_index, xyz_vector)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Change residues: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pose.replace_residue(seq_pos, new_residue)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855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 Pose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Can create a pose from scratch with: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pose_from_sequence(‘AAA’)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Initializes pose with ideal coordinates</a:t>
            </a:r>
          </a:p>
          <a:p>
            <a:r>
              <a:rPr lang="en-US" dirty="0">
                <a:latin typeface="+mj-lt"/>
              </a:rPr>
              <a:t>Can then manipulate geometry to achieve desired pose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91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central PyRosetta class</a:t>
            </a:r>
          </a:p>
          <a:p>
            <a:r>
              <a:rPr lang="en-US" dirty="0">
                <a:latin typeface="+mj-lt"/>
              </a:rPr>
              <a:t> Describes a molecular system. This could be:</a:t>
            </a:r>
          </a:p>
          <a:p>
            <a:pPr lvl="1"/>
            <a:r>
              <a:rPr lang="en-US" dirty="0">
                <a:latin typeface="+mj-lt"/>
              </a:rPr>
              <a:t>A single chain protein</a:t>
            </a:r>
          </a:p>
          <a:p>
            <a:pPr lvl="1"/>
            <a:r>
              <a:rPr lang="en-US" dirty="0">
                <a:latin typeface="+mj-lt"/>
              </a:rPr>
              <a:t>Protein and its ligand</a:t>
            </a:r>
          </a:p>
          <a:p>
            <a:pPr lvl="1"/>
            <a:r>
              <a:rPr lang="en-US" dirty="0">
                <a:latin typeface="+mj-lt"/>
              </a:rPr>
              <a:t>A heterodimer</a:t>
            </a:r>
          </a:p>
          <a:p>
            <a:pPr lvl="1"/>
            <a:r>
              <a:rPr lang="en-US" dirty="0">
                <a:latin typeface="+mj-lt"/>
              </a:rPr>
              <a:t>RNA aptamer</a:t>
            </a:r>
          </a:p>
          <a:p>
            <a:pPr lvl="1"/>
            <a:r>
              <a:rPr lang="en-US" dirty="0">
                <a:latin typeface="+mj-lt"/>
              </a:rPr>
              <a:t>A big RNP like the ribosome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What do you think this class contains?</a:t>
            </a:r>
          </a:p>
          <a:p>
            <a:pPr lvl="1"/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0F30D-64E3-2640-87B5-FBFD1011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68" y="728421"/>
            <a:ext cx="3904364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8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geometry changes are propagated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6922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Geometry stored in terms of bond distances and angles</a:t>
            </a:r>
          </a:p>
          <a:p>
            <a:pPr lvl="1"/>
            <a:r>
              <a:rPr lang="en-US" sz="2800" dirty="0">
                <a:latin typeface="+mj-lt"/>
              </a:rPr>
              <a:t>Not xyz coordinates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4295F-72FD-C543-8788-EA187D39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07" y="2999445"/>
            <a:ext cx="6560967" cy="21821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77FC16-CCDC-1441-A29E-1A884A5D69BC}"/>
              </a:ext>
            </a:extLst>
          </p:cNvPr>
          <p:cNvSpPr/>
          <p:nvPr/>
        </p:nvSpPr>
        <p:spPr>
          <a:xfrm>
            <a:off x="6667500" y="2999445"/>
            <a:ext cx="4438650" cy="2429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5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geometry changes are propagated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6922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Geometry stored in terms of bond distances and angles</a:t>
            </a:r>
          </a:p>
          <a:p>
            <a:pPr lvl="1"/>
            <a:r>
              <a:rPr lang="en-US" sz="2800" dirty="0">
                <a:latin typeface="+mj-lt"/>
              </a:rPr>
              <a:t>Not xyz coordinates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4295F-72FD-C543-8788-EA187D39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07" y="2999445"/>
            <a:ext cx="6560967" cy="21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geometry changes are propagated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6922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Geometry stored in terms of bond distances and angles</a:t>
            </a:r>
          </a:p>
          <a:p>
            <a:pPr lvl="1"/>
            <a:r>
              <a:rPr lang="en-US" sz="2800" dirty="0">
                <a:latin typeface="+mj-lt"/>
              </a:rPr>
              <a:t>Not xyz coordinates</a:t>
            </a:r>
          </a:p>
          <a:p>
            <a:r>
              <a:rPr lang="en-US" dirty="0">
                <a:latin typeface="+mj-lt"/>
              </a:rPr>
              <a:t>Fold tree: </a:t>
            </a:r>
          </a:p>
          <a:p>
            <a:pPr lvl="1"/>
            <a:r>
              <a:rPr lang="en-US" sz="2800" dirty="0">
                <a:latin typeface="+mj-lt"/>
              </a:rPr>
              <a:t>Indicates the direction in which geometry changes are propagated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7CC88-9733-0948-A8E8-FF1D3ECEC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75"/>
          <a:stretch/>
        </p:blipFill>
        <p:spPr>
          <a:xfrm>
            <a:off x="4971365" y="3702050"/>
            <a:ext cx="2249269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5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PyMOL Mover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22A74-ACE5-8D46-AAF9-9FD824910FB1}"/>
              </a:ext>
            </a:extLst>
          </p:cNvPr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Visualize changes from PyRosetta to a pose with PyMOL</a:t>
            </a:r>
          </a:p>
          <a:p>
            <a:r>
              <a:rPr lang="en-US" dirty="0">
                <a:latin typeface="+mj-lt"/>
              </a:rPr>
              <a:t>Methods to color pose by convenient information: energy terms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20C92-1DCF-E842-99F9-7D68BC7A2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6"/>
          <a:stretch/>
        </p:blipFill>
        <p:spPr>
          <a:xfrm>
            <a:off x="8108950" y="3317311"/>
            <a:ext cx="3473450" cy="32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6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Continue with Pose Lab</a:t>
            </a:r>
          </a:p>
        </p:txBody>
      </p:sp>
    </p:spTree>
    <p:extLst>
      <p:ext uri="{BB962C8B-B14F-4D97-AF65-F5344CB8AC3E}">
        <p14:creationId xmlns:p14="http://schemas.microsoft.com/office/powerpoint/2010/main" val="426055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Sequence of residues</a:t>
            </a:r>
          </a:p>
          <a:p>
            <a:r>
              <a:rPr lang="en-US" dirty="0">
                <a:latin typeface="+mj-lt"/>
              </a:rPr>
              <a:t>Conformation and how conformation changes propagate</a:t>
            </a:r>
          </a:p>
          <a:p>
            <a:r>
              <a:rPr lang="en-US" dirty="0">
                <a:latin typeface="+mj-lt"/>
              </a:rPr>
              <a:t>Energy terms</a:t>
            </a:r>
          </a:p>
          <a:p>
            <a:r>
              <a:rPr lang="en-US" dirty="0">
                <a:latin typeface="+mj-lt"/>
              </a:rPr>
              <a:t>Info about the corresponding PDB file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034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Sequence of residues</a:t>
            </a:r>
          </a:p>
          <a:p>
            <a:r>
              <a:rPr lang="en-US" dirty="0">
                <a:latin typeface="+mj-lt"/>
              </a:rPr>
              <a:t>Conformation and how conformation changes propagate</a:t>
            </a:r>
          </a:p>
          <a:p>
            <a:r>
              <a:rPr lang="en-US" dirty="0">
                <a:latin typeface="+mj-lt"/>
              </a:rPr>
              <a:t>Energy terms</a:t>
            </a:r>
          </a:p>
          <a:p>
            <a:r>
              <a:rPr lang="en-US" dirty="0">
                <a:latin typeface="+mj-lt"/>
              </a:rPr>
              <a:t>Info about the corresponding PDB file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56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Pose contains a sequence of residues</a:t>
            </a:r>
          </a:p>
          <a:p>
            <a:pPr lvl="1"/>
            <a:r>
              <a:rPr lang="en-US" dirty="0">
                <a:latin typeface="+mj-lt"/>
              </a:rPr>
              <a:t>Can get residue by number, total residue count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Residue class is information particular to this residue</a:t>
            </a:r>
          </a:p>
          <a:p>
            <a:pPr lvl="1"/>
            <a:r>
              <a:rPr lang="en-US" dirty="0">
                <a:latin typeface="+mj-lt"/>
              </a:rPr>
              <a:t>Atom positions and backbone / side-chain torsions</a:t>
            </a:r>
          </a:p>
          <a:p>
            <a:pPr lvl="1"/>
            <a:r>
              <a:rPr lang="en-US" dirty="0">
                <a:latin typeface="+mj-lt"/>
              </a:rPr>
              <a:t>Sequence position and chain number</a:t>
            </a:r>
          </a:p>
          <a:p>
            <a:pPr lvl="1"/>
            <a:r>
              <a:rPr lang="en-US" dirty="0">
                <a:latin typeface="+mj-lt"/>
              </a:rPr>
              <a:t>Reference to Residue Type: contains info relevant to </a:t>
            </a:r>
            <a:r>
              <a:rPr lang="en-US" i="1" dirty="0">
                <a:latin typeface="+mj-lt"/>
              </a:rPr>
              <a:t>all </a:t>
            </a:r>
            <a:r>
              <a:rPr lang="en-US" dirty="0">
                <a:latin typeface="+mj-lt"/>
              </a:rPr>
              <a:t>residues of this type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What do you think the Residue Type class contains?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7CCBE-65C3-354B-93B7-15C30E2C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364" y="131306"/>
            <a:ext cx="2781300" cy="284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4DD3A-C47F-424F-B386-A5D3E614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2761793"/>
            <a:ext cx="6959600" cy="40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A77A3-CD11-E942-ABF9-E97361C9C6EA}"/>
              </a:ext>
            </a:extLst>
          </p:cNvPr>
          <p:cNvSpPr/>
          <p:nvPr/>
        </p:nvSpPr>
        <p:spPr>
          <a:xfrm>
            <a:off x="247650" y="3409950"/>
            <a:ext cx="11487150" cy="321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6E48FD-A20C-A641-BA2B-D28161928659}"/>
              </a:ext>
            </a:extLst>
          </p:cNvPr>
          <p:cNvSpPr/>
          <p:nvPr/>
        </p:nvSpPr>
        <p:spPr>
          <a:xfrm>
            <a:off x="5657850" y="2761793"/>
            <a:ext cx="247650" cy="6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8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Pose contains a sequence of residues</a:t>
            </a:r>
          </a:p>
          <a:p>
            <a:pPr lvl="1"/>
            <a:r>
              <a:rPr lang="en-US" dirty="0">
                <a:latin typeface="+mj-lt"/>
              </a:rPr>
              <a:t>Can get residue by number, total residue count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Residue class has information particular to this residue</a:t>
            </a:r>
          </a:p>
          <a:p>
            <a:pPr lvl="1"/>
            <a:r>
              <a:rPr lang="en-US" dirty="0">
                <a:latin typeface="+mj-lt"/>
              </a:rPr>
              <a:t>Atom positions and backbone / side-chain torsions</a:t>
            </a:r>
          </a:p>
          <a:p>
            <a:pPr lvl="1"/>
            <a:r>
              <a:rPr lang="en-US" dirty="0">
                <a:latin typeface="+mj-lt"/>
              </a:rPr>
              <a:t>Sequence position and chain number</a:t>
            </a:r>
          </a:p>
          <a:p>
            <a:pPr lvl="1"/>
            <a:r>
              <a:rPr lang="en-US" dirty="0">
                <a:latin typeface="+mj-lt"/>
              </a:rPr>
              <a:t>Reference to Residue Type: contains info relevant to </a:t>
            </a:r>
            <a:r>
              <a:rPr lang="en-US" i="1" dirty="0">
                <a:latin typeface="+mj-lt"/>
              </a:rPr>
              <a:t>all </a:t>
            </a:r>
            <a:r>
              <a:rPr lang="en-US" dirty="0">
                <a:latin typeface="+mj-lt"/>
              </a:rPr>
              <a:t>residues of this type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What do you think the Residue Type class contains?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7CCBE-65C3-354B-93B7-15C30E2C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364" y="131306"/>
            <a:ext cx="2781300" cy="284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4DD3A-C47F-424F-B386-A5D3E614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2761793"/>
            <a:ext cx="6959600" cy="40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0517B0-92BC-2D4D-A519-081C1F25178E}"/>
              </a:ext>
            </a:extLst>
          </p:cNvPr>
          <p:cNvSpPr/>
          <p:nvPr/>
        </p:nvSpPr>
        <p:spPr>
          <a:xfrm>
            <a:off x="247650" y="5581650"/>
            <a:ext cx="1148715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69F96-4A1B-994C-8D11-3BDDF786B10E}"/>
              </a:ext>
            </a:extLst>
          </p:cNvPr>
          <p:cNvSpPr/>
          <p:nvPr/>
        </p:nvSpPr>
        <p:spPr>
          <a:xfrm>
            <a:off x="5657850" y="2761793"/>
            <a:ext cx="247650" cy="6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1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Pose contains a sequence of residues</a:t>
            </a:r>
          </a:p>
          <a:p>
            <a:pPr lvl="1"/>
            <a:r>
              <a:rPr lang="en-US" dirty="0">
                <a:latin typeface="+mj-lt"/>
              </a:rPr>
              <a:t>Can get residue by number, total residue count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Residue class has information particular to this residue</a:t>
            </a:r>
          </a:p>
          <a:p>
            <a:pPr lvl="1"/>
            <a:r>
              <a:rPr lang="en-US" dirty="0">
                <a:latin typeface="+mj-lt"/>
              </a:rPr>
              <a:t>Atom positions and backbone / side-chain torsions</a:t>
            </a:r>
          </a:p>
          <a:p>
            <a:pPr lvl="1"/>
            <a:r>
              <a:rPr lang="en-US" dirty="0">
                <a:latin typeface="+mj-lt"/>
              </a:rPr>
              <a:t>Sequence position and chain number</a:t>
            </a:r>
          </a:p>
          <a:p>
            <a:pPr lvl="1"/>
            <a:r>
              <a:rPr lang="en-US" dirty="0">
                <a:latin typeface="+mj-lt"/>
              </a:rPr>
              <a:t>Reference to Residue Type: contains info relevant to </a:t>
            </a:r>
            <a:r>
              <a:rPr lang="en-US" i="1" dirty="0">
                <a:latin typeface="+mj-lt"/>
              </a:rPr>
              <a:t>all </a:t>
            </a:r>
            <a:r>
              <a:rPr lang="en-US" dirty="0">
                <a:latin typeface="+mj-lt"/>
              </a:rPr>
              <a:t>residues of this type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What do you think the Residue Type class contains?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7CCBE-65C3-354B-93B7-15C30E2C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364" y="131306"/>
            <a:ext cx="2781300" cy="284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4DD3A-C47F-424F-B386-A5D3E614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2761793"/>
            <a:ext cx="6959600" cy="406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EFC949-CCB7-2C4A-B8BE-08358579DEEC}"/>
              </a:ext>
            </a:extLst>
          </p:cNvPr>
          <p:cNvSpPr/>
          <p:nvPr/>
        </p:nvSpPr>
        <p:spPr>
          <a:xfrm>
            <a:off x="5657850" y="2761793"/>
            <a:ext cx="247650" cy="6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1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 Type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Contains:</a:t>
            </a:r>
          </a:p>
          <a:p>
            <a:pPr lvl="1"/>
            <a:r>
              <a:rPr lang="en-US" sz="2800" dirty="0">
                <a:latin typeface="+mj-lt"/>
              </a:rPr>
              <a:t>Residue name</a:t>
            </a:r>
          </a:p>
          <a:p>
            <a:pPr lvl="1"/>
            <a:r>
              <a:rPr lang="en-US" sz="2800" dirty="0">
                <a:latin typeface="+mj-lt"/>
              </a:rPr>
              <a:t>Vector of atoms</a:t>
            </a:r>
          </a:p>
          <a:p>
            <a:pPr lvl="1"/>
            <a:r>
              <a:rPr lang="en-US" sz="2800" dirty="0">
                <a:latin typeface="+mj-lt"/>
              </a:rPr>
              <a:t>Properties of a residue: Protein? Charged? Aromatic?</a:t>
            </a:r>
          </a:p>
          <a:p>
            <a:pPr lvl="1"/>
            <a:r>
              <a:rPr lang="en-US" sz="2800" dirty="0">
                <a:latin typeface="+mj-lt"/>
              </a:rPr>
              <a:t>Ideal coordinates for this residue’s atoms</a:t>
            </a:r>
          </a:p>
          <a:p>
            <a:r>
              <a:rPr lang="en-US" sz="3200" dirty="0">
                <a:latin typeface="+mj-lt"/>
              </a:rPr>
              <a:t>Generated from database files on initialization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26569-FB5B-C74E-BFD0-BD88532B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364" y="131306"/>
            <a:ext cx="2781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Sequence of residues</a:t>
            </a:r>
          </a:p>
          <a:p>
            <a:r>
              <a:rPr lang="en-US" b="1" dirty="0">
                <a:latin typeface="+mj-lt"/>
              </a:rPr>
              <a:t>Conformation and how conformation changes propagate</a:t>
            </a:r>
          </a:p>
          <a:p>
            <a:r>
              <a:rPr lang="en-US" dirty="0">
                <a:latin typeface="+mj-lt"/>
              </a:rPr>
              <a:t>Energy terms</a:t>
            </a:r>
          </a:p>
          <a:p>
            <a:r>
              <a:rPr lang="en-US" dirty="0">
                <a:latin typeface="+mj-lt"/>
              </a:rPr>
              <a:t>Info about the corresponding PDB file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99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788</Words>
  <Application>Microsoft Macintosh PowerPoint</Application>
  <PresentationFormat>Widescreen</PresentationFormat>
  <Paragraphs>162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Pose Lecture</vt:lpstr>
      <vt:lpstr>Pose class</vt:lpstr>
      <vt:lpstr>Pose class</vt:lpstr>
      <vt:lpstr>Pose class</vt:lpstr>
      <vt:lpstr>Residues</vt:lpstr>
      <vt:lpstr>Residues</vt:lpstr>
      <vt:lpstr>Residues</vt:lpstr>
      <vt:lpstr>Residue Type class</vt:lpstr>
      <vt:lpstr>Pose class</vt:lpstr>
      <vt:lpstr>Conformation class</vt:lpstr>
      <vt:lpstr>Conformation class</vt:lpstr>
      <vt:lpstr>Conformation class</vt:lpstr>
      <vt:lpstr>Pose class</vt:lpstr>
      <vt:lpstr>Energies class</vt:lpstr>
      <vt:lpstr>Pose class</vt:lpstr>
      <vt:lpstr>PDB_Info class</vt:lpstr>
      <vt:lpstr>Pose Lab</vt:lpstr>
      <vt:lpstr>Manipulating a Pose</vt:lpstr>
      <vt:lpstr>Manipulating a Pose</vt:lpstr>
      <vt:lpstr>How geometry changes are propagated </vt:lpstr>
      <vt:lpstr>How geometry changes are propagated </vt:lpstr>
      <vt:lpstr>How geometry changes are propagated </vt:lpstr>
      <vt:lpstr>PyMOL Mover</vt:lpstr>
      <vt:lpstr>Pose Lab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Lecture</dc:title>
  <dc:creator>Ramya Rangan</dc:creator>
  <cp:lastModifiedBy>Ramya Rangan</cp:lastModifiedBy>
  <cp:revision>89</cp:revision>
  <dcterms:created xsi:type="dcterms:W3CDTF">2019-01-09T19:59:05Z</dcterms:created>
  <dcterms:modified xsi:type="dcterms:W3CDTF">2019-01-14T06:30:05Z</dcterms:modified>
</cp:coreProperties>
</file>