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63237-DFCE-48F7-AD55-A4383DA4BC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78B727-E2F1-482F-8B13-113B6866A806}">
      <dgm:prSet/>
      <dgm:spPr/>
      <dgm:t>
        <a:bodyPr/>
        <a:lstStyle/>
        <a:p>
          <a:r>
            <a:rPr lang="en-US"/>
            <a:t>Model the probability of a pitch being a strike</a:t>
          </a:r>
        </a:p>
      </dgm:t>
    </dgm:pt>
    <dgm:pt modelId="{4D541887-0C7F-45E3-B91B-05AD6867B69E}" type="parTrans" cxnId="{CDEA08E6-3526-4EFB-ABE7-A969AF79D61F}">
      <dgm:prSet/>
      <dgm:spPr/>
      <dgm:t>
        <a:bodyPr/>
        <a:lstStyle/>
        <a:p>
          <a:endParaRPr lang="en-US"/>
        </a:p>
      </dgm:t>
    </dgm:pt>
    <dgm:pt modelId="{D5693D0C-3660-458F-9EC1-5EA2D341F694}" type="sibTrans" cxnId="{CDEA08E6-3526-4EFB-ABE7-A969AF79D61F}">
      <dgm:prSet/>
      <dgm:spPr/>
      <dgm:t>
        <a:bodyPr/>
        <a:lstStyle/>
        <a:p>
          <a:endParaRPr lang="en-US"/>
        </a:p>
      </dgm:t>
    </dgm:pt>
    <dgm:pt modelId="{05C0B34B-59DA-40E1-87B7-E77F3F7722E5}">
      <dgm:prSet/>
      <dgm:spPr/>
      <dgm:t>
        <a:bodyPr/>
        <a:lstStyle/>
        <a:p>
          <a:r>
            <a:rPr lang="en-US"/>
            <a:t>Model the effects that catchers and umpires have on a pitch being a strike </a:t>
          </a:r>
        </a:p>
      </dgm:t>
    </dgm:pt>
    <dgm:pt modelId="{08815A95-8CCF-4808-8536-622864AFC972}" type="parTrans" cxnId="{0C5E9B0E-C3F6-42C4-9D1C-6947355062C0}">
      <dgm:prSet/>
      <dgm:spPr/>
      <dgm:t>
        <a:bodyPr/>
        <a:lstStyle/>
        <a:p>
          <a:endParaRPr lang="en-US"/>
        </a:p>
      </dgm:t>
    </dgm:pt>
    <dgm:pt modelId="{E45AF41F-F4EC-49CE-9E98-428E4F144A1A}" type="sibTrans" cxnId="{0C5E9B0E-C3F6-42C4-9D1C-6947355062C0}">
      <dgm:prSet/>
      <dgm:spPr/>
      <dgm:t>
        <a:bodyPr/>
        <a:lstStyle/>
        <a:p>
          <a:endParaRPr lang="en-US"/>
        </a:p>
      </dgm:t>
    </dgm:pt>
    <dgm:pt modelId="{88BAB8EC-858C-2A42-BE19-8468912F3DDC}" type="pres">
      <dgm:prSet presAssocID="{41463237-DFCE-48F7-AD55-A4383DA4BC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BA3F2-7E74-014D-A4C0-E2CEB69FE300}" type="pres">
      <dgm:prSet presAssocID="{E678B727-E2F1-482F-8B13-113B6866A806}" presName="hierRoot1" presStyleCnt="0"/>
      <dgm:spPr/>
    </dgm:pt>
    <dgm:pt modelId="{A6AC5D80-CBAB-6E43-8E54-48C31A559FD0}" type="pres">
      <dgm:prSet presAssocID="{E678B727-E2F1-482F-8B13-113B6866A806}" presName="composite" presStyleCnt="0"/>
      <dgm:spPr/>
    </dgm:pt>
    <dgm:pt modelId="{17CA2992-F632-164D-AF9C-61D8FD7C9222}" type="pres">
      <dgm:prSet presAssocID="{E678B727-E2F1-482F-8B13-113B6866A806}" presName="background" presStyleLbl="node0" presStyleIdx="0" presStyleCnt="2"/>
      <dgm:spPr/>
    </dgm:pt>
    <dgm:pt modelId="{F33845F1-3045-BE43-8D1A-3EC51D623094}" type="pres">
      <dgm:prSet presAssocID="{E678B727-E2F1-482F-8B13-113B6866A806}" presName="text" presStyleLbl="fgAcc0" presStyleIdx="0" presStyleCnt="2">
        <dgm:presLayoutVars>
          <dgm:chPref val="3"/>
        </dgm:presLayoutVars>
      </dgm:prSet>
      <dgm:spPr/>
    </dgm:pt>
    <dgm:pt modelId="{E5827A52-9E16-C343-9795-41F0F4C972C8}" type="pres">
      <dgm:prSet presAssocID="{E678B727-E2F1-482F-8B13-113B6866A806}" presName="hierChild2" presStyleCnt="0"/>
      <dgm:spPr/>
    </dgm:pt>
    <dgm:pt modelId="{2991A8FA-D6D4-7845-B67C-14E6B774C0E0}" type="pres">
      <dgm:prSet presAssocID="{05C0B34B-59DA-40E1-87B7-E77F3F7722E5}" presName="hierRoot1" presStyleCnt="0"/>
      <dgm:spPr/>
    </dgm:pt>
    <dgm:pt modelId="{E7CDBEF8-CE29-3B4C-8CC1-D20B88E672C7}" type="pres">
      <dgm:prSet presAssocID="{05C0B34B-59DA-40E1-87B7-E77F3F7722E5}" presName="composite" presStyleCnt="0"/>
      <dgm:spPr/>
    </dgm:pt>
    <dgm:pt modelId="{D930D4B2-862C-1E4F-9E23-36CD18430ACF}" type="pres">
      <dgm:prSet presAssocID="{05C0B34B-59DA-40E1-87B7-E77F3F7722E5}" presName="background" presStyleLbl="node0" presStyleIdx="1" presStyleCnt="2"/>
      <dgm:spPr/>
    </dgm:pt>
    <dgm:pt modelId="{F896D897-7026-F04E-84A3-D2BB12F2B809}" type="pres">
      <dgm:prSet presAssocID="{05C0B34B-59DA-40E1-87B7-E77F3F7722E5}" presName="text" presStyleLbl="fgAcc0" presStyleIdx="1" presStyleCnt="2">
        <dgm:presLayoutVars>
          <dgm:chPref val="3"/>
        </dgm:presLayoutVars>
      </dgm:prSet>
      <dgm:spPr/>
    </dgm:pt>
    <dgm:pt modelId="{8DFAAF28-E202-0446-9677-516319F72605}" type="pres">
      <dgm:prSet presAssocID="{05C0B34B-59DA-40E1-87B7-E77F3F7722E5}" presName="hierChild2" presStyleCnt="0"/>
      <dgm:spPr/>
    </dgm:pt>
  </dgm:ptLst>
  <dgm:cxnLst>
    <dgm:cxn modelId="{0C5E9B0E-C3F6-42C4-9D1C-6947355062C0}" srcId="{41463237-DFCE-48F7-AD55-A4383DA4BC89}" destId="{05C0B34B-59DA-40E1-87B7-E77F3F7722E5}" srcOrd="1" destOrd="0" parTransId="{08815A95-8CCF-4808-8536-622864AFC972}" sibTransId="{E45AF41F-F4EC-49CE-9E98-428E4F144A1A}"/>
    <dgm:cxn modelId="{0EA6DF5F-D1D5-B147-97A9-5309EFCA2366}" type="presOf" srcId="{41463237-DFCE-48F7-AD55-A4383DA4BC89}" destId="{88BAB8EC-858C-2A42-BE19-8468912F3DDC}" srcOrd="0" destOrd="0" presId="urn:microsoft.com/office/officeart/2005/8/layout/hierarchy1"/>
    <dgm:cxn modelId="{4CD6FD6A-621C-194A-91E1-C643A89074F1}" type="presOf" srcId="{05C0B34B-59DA-40E1-87B7-E77F3F7722E5}" destId="{F896D897-7026-F04E-84A3-D2BB12F2B809}" srcOrd="0" destOrd="0" presId="urn:microsoft.com/office/officeart/2005/8/layout/hierarchy1"/>
    <dgm:cxn modelId="{5683FB80-15BC-3244-8EF3-4E543B0032D1}" type="presOf" srcId="{E678B727-E2F1-482F-8B13-113B6866A806}" destId="{F33845F1-3045-BE43-8D1A-3EC51D623094}" srcOrd="0" destOrd="0" presId="urn:microsoft.com/office/officeart/2005/8/layout/hierarchy1"/>
    <dgm:cxn modelId="{CDEA08E6-3526-4EFB-ABE7-A969AF79D61F}" srcId="{41463237-DFCE-48F7-AD55-A4383DA4BC89}" destId="{E678B727-E2F1-482F-8B13-113B6866A806}" srcOrd="0" destOrd="0" parTransId="{4D541887-0C7F-45E3-B91B-05AD6867B69E}" sibTransId="{D5693D0C-3660-458F-9EC1-5EA2D341F694}"/>
    <dgm:cxn modelId="{F9DC45D1-3670-844D-A92E-4CD6E31E8DCB}" type="presParOf" srcId="{88BAB8EC-858C-2A42-BE19-8468912F3DDC}" destId="{81BBA3F2-7E74-014D-A4C0-E2CEB69FE300}" srcOrd="0" destOrd="0" presId="urn:microsoft.com/office/officeart/2005/8/layout/hierarchy1"/>
    <dgm:cxn modelId="{EE7175D7-524A-2D43-A0B4-7867A5DE713C}" type="presParOf" srcId="{81BBA3F2-7E74-014D-A4C0-E2CEB69FE300}" destId="{A6AC5D80-CBAB-6E43-8E54-48C31A559FD0}" srcOrd="0" destOrd="0" presId="urn:microsoft.com/office/officeart/2005/8/layout/hierarchy1"/>
    <dgm:cxn modelId="{9B58B0E8-495D-9748-A70E-AFCEB922BADF}" type="presParOf" srcId="{A6AC5D80-CBAB-6E43-8E54-48C31A559FD0}" destId="{17CA2992-F632-164D-AF9C-61D8FD7C9222}" srcOrd="0" destOrd="0" presId="urn:microsoft.com/office/officeart/2005/8/layout/hierarchy1"/>
    <dgm:cxn modelId="{5DCA658E-BC59-D744-A217-080B8AC791B8}" type="presParOf" srcId="{A6AC5D80-CBAB-6E43-8E54-48C31A559FD0}" destId="{F33845F1-3045-BE43-8D1A-3EC51D623094}" srcOrd="1" destOrd="0" presId="urn:microsoft.com/office/officeart/2005/8/layout/hierarchy1"/>
    <dgm:cxn modelId="{B5ADE3B2-11A6-9A4D-95AA-B8EC27D9F047}" type="presParOf" srcId="{81BBA3F2-7E74-014D-A4C0-E2CEB69FE300}" destId="{E5827A52-9E16-C343-9795-41F0F4C972C8}" srcOrd="1" destOrd="0" presId="urn:microsoft.com/office/officeart/2005/8/layout/hierarchy1"/>
    <dgm:cxn modelId="{B555F057-5579-3D42-8A1F-CBB510177FF1}" type="presParOf" srcId="{88BAB8EC-858C-2A42-BE19-8468912F3DDC}" destId="{2991A8FA-D6D4-7845-B67C-14E6B774C0E0}" srcOrd="1" destOrd="0" presId="urn:microsoft.com/office/officeart/2005/8/layout/hierarchy1"/>
    <dgm:cxn modelId="{5F476BB4-1B8A-E041-8A12-0C6C9D62D2ED}" type="presParOf" srcId="{2991A8FA-D6D4-7845-B67C-14E6B774C0E0}" destId="{E7CDBEF8-CE29-3B4C-8CC1-D20B88E672C7}" srcOrd="0" destOrd="0" presId="urn:microsoft.com/office/officeart/2005/8/layout/hierarchy1"/>
    <dgm:cxn modelId="{697EE8F6-F42B-D746-BC45-07075FD79C7E}" type="presParOf" srcId="{E7CDBEF8-CE29-3B4C-8CC1-D20B88E672C7}" destId="{D930D4B2-862C-1E4F-9E23-36CD18430ACF}" srcOrd="0" destOrd="0" presId="urn:microsoft.com/office/officeart/2005/8/layout/hierarchy1"/>
    <dgm:cxn modelId="{302C893F-0517-BC4B-A853-5A3345AA7BB6}" type="presParOf" srcId="{E7CDBEF8-CE29-3B4C-8CC1-D20B88E672C7}" destId="{F896D897-7026-F04E-84A3-D2BB12F2B809}" srcOrd="1" destOrd="0" presId="urn:microsoft.com/office/officeart/2005/8/layout/hierarchy1"/>
    <dgm:cxn modelId="{023B3C9C-4057-3A4E-9F7E-60762E3F02FA}" type="presParOf" srcId="{2991A8FA-D6D4-7845-B67C-14E6B774C0E0}" destId="{8DFAAF28-E202-0446-9677-516319F726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2992-F632-164D-AF9C-61D8FD7C922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45F1-3045-BE43-8D1A-3EC51D62309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probability of a pitch being a strike</a:t>
          </a:r>
        </a:p>
      </dsp:txBody>
      <dsp:txXfrm>
        <a:off x="585701" y="1066737"/>
        <a:ext cx="4337991" cy="2693452"/>
      </dsp:txXfrm>
    </dsp:sp>
    <dsp:sp modelId="{D930D4B2-862C-1E4F-9E23-36CD18430ACF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D897-7026-F04E-84A3-D2BB12F2B80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the effects that catchers and umpires have on a pitch being a strike </a:t>
          </a:r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930F-E746-FC41-A5E2-0D623CB3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41F3-D4E7-6C48-A5F1-0917E772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4ACD-7A01-6D4C-8CFA-5B739DCC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0A15-B019-374A-B455-8EE328E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06E8-D962-4A49-B29B-351C55C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3A4D-9623-C548-9692-826F339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80BA-2E05-D345-94F8-C4787549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5B95-C3C7-B849-B21F-EF3188CF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68CE-4F6B-2647-903B-ABC675C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2218-DC3C-284F-BF7A-F333682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0F190-4818-E349-9171-1D8B8FE5C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653A-CFF8-7B48-9193-FF3C5EF8C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66E5-82F6-9C41-BC18-439506C7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B139-BE25-F244-9B4D-7203D65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3C01-C4D8-9041-BDDC-B331133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2363-ACB3-D340-A4D9-F98D679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39C7-9413-F943-B9CE-CA84FA53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3064-B397-C74C-986E-9B8FF3B1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C426-823C-F54B-90A8-D6413038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235B-F5C0-5C43-822A-A39E01D4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0C63-34AA-C846-AC2D-6099F60D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D423-72D9-D543-AE3E-E585F204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9ED1-DF34-8A49-BACA-42D95338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EA8F-2E68-A849-A2B3-6A0F5DD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63D-C7E3-3E41-AAB2-A2B325B9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D882-306B-C54B-AD70-1E614484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B701-34DA-5845-83D8-81285D53F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9C9A-7FD7-6441-B1F1-2E026134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EBB2D-5070-B74B-B146-703BACED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95FB-0C1D-B848-9614-E38BD19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B3D7-A3BD-8A47-B530-26F0A0F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5DEC-D556-4F4D-B0A9-F6A50330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A208-68DB-2A44-860C-3763D9EE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3032C-AD60-FF49-B39A-16DB94E8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4FA8-11B9-D544-B83D-AAD4BD7A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FB9D6-6797-CA4F-8995-1EB01B7E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87B0-47CC-C74F-9513-515C0EF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D0F7E-257D-8F4F-B8E8-F5CEFB5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3233-89C9-CF41-A0D0-5FAA6E83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2456-D660-1D48-8910-1958FB45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1CB9B-B8C5-BF4E-979E-A24AE64B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0CC9-784B-834B-9D14-4AD71D71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E8289-7B26-A74E-B9AC-70ED48F2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ABFA-CF2B-BB44-A314-B2128F0A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C4F55-F841-B240-92A7-768B4528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1D12-316E-0043-A9CD-1F9FD2D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A6BE-EE4C-5246-B179-3E6E21F6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B6A-9031-E64D-AEFF-CA86BF6B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07FE-2E0D-184A-A492-29197F27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A0DA0-1382-F942-91C3-23A83425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D318-A583-5D4D-BA4B-F14D869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F082-4ABE-854F-9096-6924FCC3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97D4-56D2-574C-8044-3D3883E3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02765-4092-BD44-9CB5-F0CA3865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F97F-5829-844F-AFF2-2DDF65BE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46A22-662E-8A44-AD0F-6A6D8C47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C78F1-78F2-EC48-A3D3-07C6DA89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116D-FA9B-B34A-9413-5A8D6D97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A4AD-6885-A042-A148-38CB6D76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AF26-CA0A-1142-9083-E301E967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64BD-54AF-C54F-822B-7CE2A61A6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FDCF-6042-5A4E-A2A7-A5FDD0C63025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F727-6A02-894B-934A-D56F364E2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02DA-6F8F-5B48-A16F-FB07F74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FFD3-BFCE-BE4A-981C-8B512DA83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aseball mitt, ball and bat">
            <a:extLst>
              <a:ext uri="{FF2B5EF4-FFF2-40B4-BE49-F238E27FC236}">
                <a16:creationId xmlns:a16="http://schemas.microsoft.com/office/drawing/2014/main" id="{B21E726D-3F11-49D5-97F4-DA18B525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3" b="53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9B16-9F8B-A44A-9BD3-148150DB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Pitch Framing in Major League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3A2B-8ECA-CE44-92DF-BB85B305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sz="1200" dirty="0"/>
              <a:t>David Teuscher</a:t>
            </a:r>
          </a:p>
          <a:p>
            <a:r>
              <a:rPr lang="en-US" sz="1200" dirty="0"/>
              <a:t>Stat 637</a:t>
            </a:r>
          </a:p>
          <a:p>
            <a:r>
              <a:rPr lang="en-US" sz="1200" dirty="0"/>
              <a:t>December 7, 2021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Etiquette Between Catchers and Umpires">
            <a:extLst>
              <a:ext uri="{FF2B5EF4-FFF2-40B4-BE49-F238E27FC236}">
                <a16:creationId xmlns:a16="http://schemas.microsoft.com/office/drawing/2014/main" id="{BA177F62-8C92-A249-9317-9011EAB83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-1" b="15720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7AAC2-5258-0144-84C7-5BDA22D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FC9A-56E6-3846-B1A2-840D999B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/>
              <a:t>Human error from umpires leads to variation in strike calls</a:t>
            </a:r>
          </a:p>
          <a:p>
            <a:r>
              <a:rPr lang="en-US" sz="1800"/>
              <a:t>Catchers can “frame” a pitch to make a pitch appear to be a strike when it isn’t</a:t>
            </a:r>
          </a:p>
        </p:txBody>
      </p:sp>
    </p:spTree>
    <p:extLst>
      <p:ext uri="{BB962C8B-B14F-4D97-AF65-F5344CB8AC3E}">
        <p14:creationId xmlns:p14="http://schemas.microsoft.com/office/powerpoint/2010/main" val="98341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5AE6-0107-4B43-9325-F1FEF75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64" y="367103"/>
            <a:ext cx="3807187" cy="1490272"/>
          </a:xfrm>
        </p:spPr>
        <p:txBody>
          <a:bodyPr>
            <a:normAutofit/>
          </a:bodyPr>
          <a:lstStyle/>
          <a:p>
            <a:r>
              <a:rPr lang="en-US" sz="4000" dirty="0"/>
              <a:t>Variation in Strike Calls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B2876-F481-4C9F-8E96-1A453BDA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Despite a defined strike zone, strike calls vary, especially around the edge of the strike zone</a:t>
            </a:r>
          </a:p>
          <a:p>
            <a:r>
              <a:rPr lang="en-US" sz="2000" dirty="0"/>
              <a:t>On the edge, umpires and catchers can impact the probability of a pitch being called a strike</a:t>
            </a:r>
          </a:p>
        </p:txBody>
      </p:sp>
      <p:pic>
        <p:nvPicPr>
          <p:cNvPr id="5" name="Content Placeholder 4" descr="Chart, scatter chart, qr code&#10;&#10;Description automatically generated">
            <a:extLst>
              <a:ext uri="{FF2B5EF4-FFF2-40B4-BE49-F238E27FC236}">
                <a16:creationId xmlns:a16="http://schemas.microsoft.com/office/drawing/2014/main" id="{3F97C7BD-657F-1C47-B15A-193309A3B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" b="107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37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83E-18F5-1C42-94A0-1DDEA2CF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BF229-588F-4D41-852F-5986F22D03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9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5DB7-69C9-AD41-A71F-59E6CBDF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CFAC-4191-464E-B780-A070BB81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Pitch Framing in Major League Baseball</vt:lpstr>
      <vt:lpstr>Background</vt:lpstr>
      <vt:lpstr>Variation in Strike Calls</vt:lpstr>
      <vt:lpstr>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Framing in Major League Baseball</dc:title>
  <dc:creator>Microsoft Office User</dc:creator>
  <cp:lastModifiedBy>Microsoft Office User</cp:lastModifiedBy>
  <cp:revision>2</cp:revision>
  <dcterms:created xsi:type="dcterms:W3CDTF">2021-12-03T02:31:37Z</dcterms:created>
  <dcterms:modified xsi:type="dcterms:W3CDTF">2021-12-04T21:58:26Z</dcterms:modified>
</cp:coreProperties>
</file>