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63" r:id="rId7"/>
    <p:sldId id="270" r:id="rId8"/>
    <p:sldId id="266" r:id="rId9"/>
    <p:sldId id="267" r:id="rId10"/>
    <p:sldId id="268" r:id="rId11"/>
    <p:sldId id="269" r:id="rId12"/>
    <p:sldId id="259" r:id="rId13"/>
    <p:sldId id="271" r:id="rId14"/>
    <p:sldId id="264" r:id="rId15"/>
    <p:sldId id="272"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E030-A032-4C32-8004-A2DFE825E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4DE954-BC74-4235-9670-B21A9E409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AC0380-73F1-4DC5-9325-8245B535DAE4}"/>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5" name="Footer Placeholder 4">
            <a:extLst>
              <a:ext uri="{FF2B5EF4-FFF2-40B4-BE49-F238E27FC236}">
                <a16:creationId xmlns:a16="http://schemas.microsoft.com/office/drawing/2014/main" id="{824F042E-EA85-410F-9318-6EEFC783E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99FAA-6C62-4C54-ADEC-0F1167744CA2}"/>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275413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F7F6-14AE-4DA1-8B72-412EDA6309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D5F545-AE7F-4ACE-B26F-2EF31F7D42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93270-2A62-4E72-B53C-95F5E6204F5B}"/>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5" name="Footer Placeholder 4">
            <a:extLst>
              <a:ext uri="{FF2B5EF4-FFF2-40B4-BE49-F238E27FC236}">
                <a16:creationId xmlns:a16="http://schemas.microsoft.com/office/drawing/2014/main" id="{32970215-3261-46FD-B8CD-9995EC989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FA0B9-F1DF-426D-BFEF-613D0EE0E6E1}"/>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29979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9601F-F91D-47A2-8C77-C576029C7F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98029F-7CD7-48CE-A0B1-39157AFD63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AFD86-EC93-41AA-BB6E-ABCB3D98A986}"/>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5" name="Footer Placeholder 4">
            <a:extLst>
              <a:ext uri="{FF2B5EF4-FFF2-40B4-BE49-F238E27FC236}">
                <a16:creationId xmlns:a16="http://schemas.microsoft.com/office/drawing/2014/main" id="{56BEF25E-B58C-463F-A4DA-7F5F672AB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75455-1929-4D8A-B8C6-2BF4F4703C6D}"/>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146828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88A0-14C8-4017-BD1B-A7DF3EF2F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5A37BF-3A87-4B6C-90FB-02AD6B9604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B4A3F-3143-47E5-9DD8-264E96CBE74A}"/>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5" name="Footer Placeholder 4">
            <a:extLst>
              <a:ext uri="{FF2B5EF4-FFF2-40B4-BE49-F238E27FC236}">
                <a16:creationId xmlns:a16="http://schemas.microsoft.com/office/drawing/2014/main" id="{A7179716-3DA3-4321-B62C-DB815ABCA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63E83-1C47-485C-B273-DA3815BAB3CC}"/>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382789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568-B336-45C8-A091-AA570CCEA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2BAE6A-12E0-4334-9EA6-6FD9E6A06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208CE5-5781-4614-9A4D-0477F1917DEE}"/>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5" name="Footer Placeholder 4">
            <a:extLst>
              <a:ext uri="{FF2B5EF4-FFF2-40B4-BE49-F238E27FC236}">
                <a16:creationId xmlns:a16="http://schemas.microsoft.com/office/drawing/2014/main" id="{142B57DA-1C30-478F-8350-3A1011A58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E68C4-802E-4A34-A7A1-CB4AA9A0C6B8}"/>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379720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7471-6820-4C23-9EC6-F8506B6DE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E75A58-908E-4112-A89B-FAB86ED09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34DC52-3849-472E-A5C1-106B309BF9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3B375D-ABED-4D48-9F9B-15170FEA6748}"/>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6" name="Footer Placeholder 5">
            <a:extLst>
              <a:ext uri="{FF2B5EF4-FFF2-40B4-BE49-F238E27FC236}">
                <a16:creationId xmlns:a16="http://schemas.microsoft.com/office/drawing/2014/main" id="{487F693A-CE00-4451-976A-69EDF2B3E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E908B-9C25-4647-A3EA-D5794A33EE80}"/>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119723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A92C-4D5F-43B3-93E3-CEDB1F41BB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E192B-330C-49E2-8BB1-1877A8883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F03988-C796-44C3-9E5A-8F9AEB26FF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AD9183-6240-441F-B282-3FEE3DB3D5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72CD23-1CD0-4F22-80B7-51B492ADD6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A0396A-1C1C-4922-838D-DF9D2956BC7D}"/>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8" name="Footer Placeholder 7">
            <a:extLst>
              <a:ext uri="{FF2B5EF4-FFF2-40B4-BE49-F238E27FC236}">
                <a16:creationId xmlns:a16="http://schemas.microsoft.com/office/drawing/2014/main" id="{F68D7AFB-8383-4760-BBBF-510F9405B4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9D8788-5E8E-4F35-ABC0-5973A5C84134}"/>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229102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D4F5-6AE3-4649-BB8F-26D2D56E4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04D460-ED1C-49E2-8F04-529B76DF4EF6}"/>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4" name="Footer Placeholder 3">
            <a:extLst>
              <a:ext uri="{FF2B5EF4-FFF2-40B4-BE49-F238E27FC236}">
                <a16:creationId xmlns:a16="http://schemas.microsoft.com/office/drawing/2014/main" id="{617BD88D-5240-4030-A7D1-19A90ECC9F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06594-3568-4583-BBA7-3E43D4A3EAAD}"/>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47242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C859C-9807-4009-B33E-CB2F70E3B917}"/>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3" name="Footer Placeholder 2">
            <a:extLst>
              <a:ext uri="{FF2B5EF4-FFF2-40B4-BE49-F238E27FC236}">
                <a16:creationId xmlns:a16="http://schemas.microsoft.com/office/drawing/2014/main" id="{5BDFF372-E094-4E62-BD56-C5DA9DED57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DE8C2-BB4A-4142-8CB9-A2FF0C1B1E4C}"/>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183135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CB31-7118-4B1C-9FDE-5A1461895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89D075-111B-49A9-AF19-0E68CAA72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C8B700-922A-4D59-AFD6-662693D4C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94393-56D1-4F07-BF23-341ADEF0987D}"/>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6" name="Footer Placeholder 5">
            <a:extLst>
              <a:ext uri="{FF2B5EF4-FFF2-40B4-BE49-F238E27FC236}">
                <a16:creationId xmlns:a16="http://schemas.microsoft.com/office/drawing/2014/main" id="{82BDC569-88E7-43C1-B0FA-023A02C57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366D13-29F0-4FDA-BACC-E5DF9DB8EEBD}"/>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202868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4E90-1557-44F8-97AE-014241A5E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E82595-DFEC-4834-97A7-EA8FF2D60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13D256-7737-42A1-94E8-16BD460A3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C5E433-8F37-4F84-89A6-A15378358B84}"/>
              </a:ext>
            </a:extLst>
          </p:cNvPr>
          <p:cNvSpPr>
            <a:spLocks noGrp="1"/>
          </p:cNvSpPr>
          <p:nvPr>
            <p:ph type="dt" sz="half" idx="10"/>
          </p:nvPr>
        </p:nvSpPr>
        <p:spPr/>
        <p:txBody>
          <a:bodyPr/>
          <a:lstStyle/>
          <a:p>
            <a:fld id="{F7B44148-7F05-4CD5-8EF3-A82FC8F016CF}" type="datetimeFigureOut">
              <a:rPr lang="en-IN" smtClean="0"/>
              <a:t>28-01-2018</a:t>
            </a:fld>
            <a:endParaRPr lang="en-IN"/>
          </a:p>
        </p:txBody>
      </p:sp>
      <p:sp>
        <p:nvSpPr>
          <p:cNvPr id="6" name="Footer Placeholder 5">
            <a:extLst>
              <a:ext uri="{FF2B5EF4-FFF2-40B4-BE49-F238E27FC236}">
                <a16:creationId xmlns:a16="http://schemas.microsoft.com/office/drawing/2014/main" id="{1A63754F-8020-4CA3-BCAC-80A013BC71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063D4B-F788-4B6E-B5A1-D086F6320632}"/>
              </a:ext>
            </a:extLst>
          </p:cNvPr>
          <p:cNvSpPr>
            <a:spLocks noGrp="1"/>
          </p:cNvSpPr>
          <p:nvPr>
            <p:ph type="sldNum" sz="quarter" idx="12"/>
          </p:nvPr>
        </p:nvSpPr>
        <p:spPr/>
        <p:txBody>
          <a:bodyPr/>
          <a:lstStyle/>
          <a:p>
            <a:fld id="{AAB53CAC-12F4-4826-BF7D-5CC990DA0E5B}" type="slidenum">
              <a:rPr lang="en-IN" smtClean="0"/>
              <a:t>‹#›</a:t>
            </a:fld>
            <a:endParaRPr lang="en-IN"/>
          </a:p>
        </p:txBody>
      </p:sp>
    </p:spTree>
    <p:extLst>
      <p:ext uri="{BB962C8B-B14F-4D97-AF65-F5344CB8AC3E}">
        <p14:creationId xmlns:p14="http://schemas.microsoft.com/office/powerpoint/2010/main" val="83739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0E767-C624-4D4B-BE34-500F48965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8E0BFC-8621-4208-9C9F-E31F41AB1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3F4F1-05A7-4D5E-BEA6-C9A7C2D2F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44148-7F05-4CD5-8EF3-A82FC8F016CF}" type="datetimeFigureOut">
              <a:rPr lang="en-IN" smtClean="0"/>
              <a:t>28-01-2018</a:t>
            </a:fld>
            <a:endParaRPr lang="en-IN"/>
          </a:p>
        </p:txBody>
      </p:sp>
      <p:sp>
        <p:nvSpPr>
          <p:cNvPr id="5" name="Footer Placeholder 4">
            <a:extLst>
              <a:ext uri="{FF2B5EF4-FFF2-40B4-BE49-F238E27FC236}">
                <a16:creationId xmlns:a16="http://schemas.microsoft.com/office/drawing/2014/main" id="{0B321E2B-4490-4C7E-95B6-AA62A8A72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0A61C2-BE91-42D6-8898-A04877B4F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53CAC-12F4-4826-BF7D-5CC990DA0E5B}" type="slidenum">
              <a:rPr lang="en-IN" smtClean="0"/>
              <a:t>‹#›</a:t>
            </a:fld>
            <a:endParaRPr lang="en-IN"/>
          </a:p>
        </p:txBody>
      </p:sp>
    </p:spTree>
    <p:extLst>
      <p:ext uri="{BB962C8B-B14F-4D97-AF65-F5344CB8AC3E}">
        <p14:creationId xmlns:p14="http://schemas.microsoft.com/office/powerpoint/2010/main" val="7718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32FD5E-90E1-4D5C-AF9B-99A077814D0E}"/>
              </a:ext>
            </a:extLst>
          </p:cNvPr>
          <p:cNvSpPr/>
          <p:nvPr/>
        </p:nvSpPr>
        <p:spPr>
          <a:xfrm>
            <a:off x="236113" y="231820"/>
            <a:ext cx="11719774"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Team name</a:t>
            </a:r>
          </a:p>
        </p:txBody>
      </p:sp>
      <p:graphicFrame>
        <p:nvGraphicFramePr>
          <p:cNvPr id="7" name="Table 6">
            <a:extLst>
              <a:ext uri="{FF2B5EF4-FFF2-40B4-BE49-F238E27FC236}">
                <a16:creationId xmlns:a16="http://schemas.microsoft.com/office/drawing/2014/main" id="{3B1225AA-286C-4E6B-B8AE-327540EA7F15}"/>
              </a:ext>
            </a:extLst>
          </p:cNvPr>
          <p:cNvGraphicFramePr>
            <a:graphicFrameLocks noGrp="1"/>
          </p:cNvGraphicFramePr>
          <p:nvPr>
            <p:extLst>
              <p:ext uri="{D42A27DB-BD31-4B8C-83A1-F6EECF244321}">
                <p14:modId xmlns:p14="http://schemas.microsoft.com/office/powerpoint/2010/main" val="2940581532"/>
              </p:ext>
            </p:extLst>
          </p:nvPr>
        </p:nvGraphicFramePr>
        <p:xfrm>
          <a:off x="506570" y="1788613"/>
          <a:ext cx="5855594" cy="1483360"/>
        </p:xfrm>
        <a:graphic>
          <a:graphicData uri="http://schemas.openxmlformats.org/drawingml/2006/table">
            <a:tbl>
              <a:tblPr firstRow="1" bandRow="1">
                <a:tableStyleId>{5C22544A-7EE6-4342-B048-85BDC9FD1C3A}</a:tableStyleId>
              </a:tblPr>
              <a:tblGrid>
                <a:gridCol w="3069191">
                  <a:extLst>
                    <a:ext uri="{9D8B030D-6E8A-4147-A177-3AD203B41FA5}">
                      <a16:colId xmlns:a16="http://schemas.microsoft.com/office/drawing/2014/main" val="1101196814"/>
                    </a:ext>
                  </a:extLst>
                </a:gridCol>
                <a:gridCol w="2786403">
                  <a:extLst>
                    <a:ext uri="{9D8B030D-6E8A-4147-A177-3AD203B41FA5}">
                      <a16:colId xmlns:a16="http://schemas.microsoft.com/office/drawing/2014/main" val="2350649049"/>
                    </a:ext>
                  </a:extLst>
                </a:gridCol>
              </a:tblGrid>
              <a:tr h="370840">
                <a:tc>
                  <a:txBody>
                    <a:bodyPr/>
                    <a:lstStyle/>
                    <a:p>
                      <a:r>
                        <a:rPr lang="en-IN" dirty="0"/>
                        <a:t>Names of team members</a:t>
                      </a:r>
                    </a:p>
                  </a:txBody>
                  <a:tcPr/>
                </a:tc>
                <a:tc>
                  <a:txBody>
                    <a:bodyPr/>
                    <a:lstStyle/>
                    <a:p>
                      <a:r>
                        <a:rPr lang="en-IN" dirty="0"/>
                        <a:t>Fractal ID</a:t>
                      </a:r>
                    </a:p>
                  </a:txBody>
                  <a:tcPr/>
                </a:tc>
                <a:extLst>
                  <a:ext uri="{0D108BD9-81ED-4DB2-BD59-A6C34878D82A}">
                    <a16:rowId xmlns:a16="http://schemas.microsoft.com/office/drawing/2014/main" val="79193174"/>
                  </a:ext>
                </a:extLst>
              </a:tr>
              <a:tr h="370840">
                <a:tc>
                  <a:txBody>
                    <a:bodyPr/>
                    <a:lstStyle/>
                    <a:p>
                      <a:r>
                        <a:rPr lang="en-IN" dirty="0"/>
                        <a:t>1 Prateek Jain</a:t>
                      </a:r>
                    </a:p>
                  </a:txBody>
                  <a:tcPr/>
                </a:tc>
                <a:tc>
                  <a:txBody>
                    <a:bodyPr/>
                    <a:lstStyle/>
                    <a:p>
                      <a:r>
                        <a:rPr lang="en-IN" dirty="0"/>
                        <a:t>F02519</a:t>
                      </a:r>
                    </a:p>
                  </a:txBody>
                  <a:tcPr/>
                </a:tc>
                <a:extLst>
                  <a:ext uri="{0D108BD9-81ED-4DB2-BD59-A6C34878D82A}">
                    <a16:rowId xmlns:a16="http://schemas.microsoft.com/office/drawing/2014/main" val="3398783524"/>
                  </a:ext>
                </a:extLst>
              </a:tr>
              <a:tr h="370840">
                <a:tc>
                  <a:txBody>
                    <a:bodyPr/>
                    <a:lstStyle/>
                    <a:p>
                      <a:r>
                        <a:rPr lang="en-IN" dirty="0"/>
                        <a:t>2 </a:t>
                      </a:r>
                      <a:r>
                        <a:rPr lang="en-IN" dirty="0" err="1"/>
                        <a:t>Ragul</a:t>
                      </a:r>
                      <a:r>
                        <a:rPr lang="en-IN" dirty="0"/>
                        <a:t> </a:t>
                      </a:r>
                      <a:r>
                        <a:rPr lang="en-IN" dirty="0" err="1"/>
                        <a:t>Bhagwanth</a:t>
                      </a:r>
                      <a:endParaRPr lang="en-IN" dirty="0"/>
                    </a:p>
                  </a:txBody>
                  <a:tcPr/>
                </a:tc>
                <a:tc>
                  <a:txBody>
                    <a:bodyPr/>
                    <a:lstStyle/>
                    <a:p>
                      <a:r>
                        <a:rPr lang="en-IN" dirty="0"/>
                        <a:t>F02073</a:t>
                      </a:r>
                    </a:p>
                  </a:txBody>
                  <a:tcPr/>
                </a:tc>
                <a:extLst>
                  <a:ext uri="{0D108BD9-81ED-4DB2-BD59-A6C34878D82A}">
                    <a16:rowId xmlns:a16="http://schemas.microsoft.com/office/drawing/2014/main" val="1733706883"/>
                  </a:ext>
                </a:extLst>
              </a:tr>
              <a:tr h="370840">
                <a:tc>
                  <a:txBody>
                    <a:bodyPr/>
                    <a:lstStyle/>
                    <a:p>
                      <a:r>
                        <a:rPr lang="en-IN" dirty="0"/>
                        <a:t>3 Ashish Cherian</a:t>
                      </a:r>
                    </a:p>
                  </a:txBody>
                  <a:tcPr/>
                </a:tc>
                <a:tc>
                  <a:txBody>
                    <a:bodyPr/>
                    <a:lstStyle/>
                    <a:p>
                      <a:r>
                        <a:rPr lang="en-IN" dirty="0"/>
                        <a:t>F01171</a:t>
                      </a:r>
                    </a:p>
                  </a:txBody>
                  <a:tcPr/>
                </a:tc>
                <a:extLst>
                  <a:ext uri="{0D108BD9-81ED-4DB2-BD59-A6C34878D82A}">
                    <a16:rowId xmlns:a16="http://schemas.microsoft.com/office/drawing/2014/main" val="701367339"/>
                  </a:ext>
                </a:extLst>
              </a:tr>
            </a:tbl>
          </a:graphicData>
        </a:graphic>
      </p:graphicFrame>
      <p:sp>
        <p:nvSpPr>
          <p:cNvPr id="2" name="TextBox 1">
            <a:extLst>
              <a:ext uri="{FF2B5EF4-FFF2-40B4-BE49-F238E27FC236}">
                <a16:creationId xmlns:a16="http://schemas.microsoft.com/office/drawing/2014/main" id="{7B9E3DAF-9019-4647-92E7-66A06F69E6A0}"/>
              </a:ext>
            </a:extLst>
          </p:cNvPr>
          <p:cNvSpPr txBox="1"/>
          <p:nvPr/>
        </p:nvSpPr>
        <p:spPr>
          <a:xfrm>
            <a:off x="506570" y="1005854"/>
            <a:ext cx="2994153" cy="369332"/>
          </a:xfrm>
          <a:prstGeom prst="rect">
            <a:avLst/>
          </a:prstGeom>
          <a:noFill/>
        </p:spPr>
        <p:txBody>
          <a:bodyPr wrap="none" rtlCol="0">
            <a:spAutoFit/>
          </a:bodyPr>
          <a:lstStyle/>
          <a:p>
            <a:r>
              <a:rPr lang="en-IN" dirty="0"/>
              <a:t>Name of the team:  RAP Team</a:t>
            </a:r>
          </a:p>
        </p:txBody>
      </p:sp>
    </p:spTree>
    <p:extLst>
      <p:ext uri="{BB962C8B-B14F-4D97-AF65-F5344CB8AC3E}">
        <p14:creationId xmlns:p14="http://schemas.microsoft.com/office/powerpoint/2010/main" val="276346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visualization</a:t>
            </a:r>
          </a:p>
          <a:p>
            <a:pPr algn="ctr"/>
            <a:r>
              <a:rPr lang="en-IN" dirty="0"/>
              <a:t>(use additional slides if necessary)</a:t>
            </a:r>
          </a:p>
        </p:txBody>
      </p:sp>
      <p:pic>
        <p:nvPicPr>
          <p:cNvPr id="6" name="Picture 5">
            <a:extLst>
              <a:ext uri="{FF2B5EF4-FFF2-40B4-BE49-F238E27FC236}">
                <a16:creationId xmlns:a16="http://schemas.microsoft.com/office/drawing/2014/main" id="{73E9934C-4B25-43ED-8B61-BE49E6A18CE8}"/>
              </a:ext>
            </a:extLst>
          </p:cNvPr>
          <p:cNvPicPr>
            <a:picLocks noChangeAspect="1"/>
          </p:cNvPicPr>
          <p:nvPr/>
        </p:nvPicPr>
        <p:blipFill>
          <a:blip r:embed="rId2"/>
          <a:stretch>
            <a:fillRect/>
          </a:stretch>
        </p:blipFill>
        <p:spPr>
          <a:xfrm>
            <a:off x="1207895" y="1239457"/>
            <a:ext cx="9797674" cy="4968160"/>
          </a:xfrm>
          <a:prstGeom prst="rect">
            <a:avLst/>
          </a:prstGeom>
        </p:spPr>
      </p:pic>
    </p:spTree>
    <p:extLst>
      <p:ext uri="{BB962C8B-B14F-4D97-AF65-F5344CB8AC3E}">
        <p14:creationId xmlns:p14="http://schemas.microsoft.com/office/powerpoint/2010/main" val="99988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visualization</a:t>
            </a:r>
          </a:p>
          <a:p>
            <a:pPr algn="ctr"/>
            <a:r>
              <a:rPr lang="en-IN" dirty="0"/>
              <a:t>(use additional slides if necessary)</a:t>
            </a:r>
          </a:p>
        </p:txBody>
      </p:sp>
      <p:pic>
        <p:nvPicPr>
          <p:cNvPr id="3" name="Picture 2">
            <a:extLst>
              <a:ext uri="{FF2B5EF4-FFF2-40B4-BE49-F238E27FC236}">
                <a16:creationId xmlns:a16="http://schemas.microsoft.com/office/drawing/2014/main" id="{03C4AE2D-2D3F-4003-8CEA-A6BFC2008D17}"/>
              </a:ext>
            </a:extLst>
          </p:cNvPr>
          <p:cNvPicPr>
            <a:picLocks noChangeAspect="1"/>
          </p:cNvPicPr>
          <p:nvPr/>
        </p:nvPicPr>
        <p:blipFill>
          <a:blip r:embed="rId2"/>
          <a:stretch>
            <a:fillRect/>
          </a:stretch>
        </p:blipFill>
        <p:spPr>
          <a:xfrm>
            <a:off x="246844" y="2068332"/>
            <a:ext cx="5791879" cy="3018823"/>
          </a:xfrm>
          <a:prstGeom prst="rect">
            <a:avLst/>
          </a:prstGeom>
        </p:spPr>
      </p:pic>
      <p:pic>
        <p:nvPicPr>
          <p:cNvPr id="4" name="Picture 3">
            <a:extLst>
              <a:ext uri="{FF2B5EF4-FFF2-40B4-BE49-F238E27FC236}">
                <a16:creationId xmlns:a16="http://schemas.microsoft.com/office/drawing/2014/main" id="{BE0001F1-A99F-4E31-971D-748FD3AC1CD9}"/>
              </a:ext>
            </a:extLst>
          </p:cNvPr>
          <p:cNvPicPr>
            <a:picLocks noChangeAspect="1"/>
          </p:cNvPicPr>
          <p:nvPr/>
        </p:nvPicPr>
        <p:blipFill>
          <a:blip r:embed="rId3"/>
          <a:stretch>
            <a:fillRect/>
          </a:stretch>
        </p:blipFill>
        <p:spPr>
          <a:xfrm>
            <a:off x="6251083" y="2003934"/>
            <a:ext cx="5836527" cy="3083221"/>
          </a:xfrm>
          <a:prstGeom prst="rect">
            <a:avLst/>
          </a:prstGeom>
        </p:spPr>
      </p:pic>
    </p:spTree>
    <p:extLst>
      <p:ext uri="{BB962C8B-B14F-4D97-AF65-F5344CB8AC3E}">
        <p14:creationId xmlns:p14="http://schemas.microsoft.com/office/powerpoint/2010/main" val="80082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8"/>
            <a:ext cx="11719774" cy="1199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Modelling approaches</a:t>
            </a:r>
          </a:p>
          <a:p>
            <a:pPr algn="ctr"/>
            <a:r>
              <a:rPr lang="en-IN" dirty="0"/>
              <a:t>Performance metrics</a:t>
            </a:r>
          </a:p>
          <a:p>
            <a:pPr algn="ctr"/>
            <a:r>
              <a:rPr lang="en-IN" dirty="0"/>
              <a:t>Final model selected</a:t>
            </a:r>
          </a:p>
          <a:p>
            <a:pPr algn="ctr"/>
            <a:r>
              <a:rPr lang="en-IN" dirty="0"/>
              <a:t>(use additional slides if necessary)</a:t>
            </a:r>
          </a:p>
        </p:txBody>
      </p:sp>
      <p:sp>
        <p:nvSpPr>
          <p:cNvPr id="3" name="TextBox 2">
            <a:extLst>
              <a:ext uri="{FF2B5EF4-FFF2-40B4-BE49-F238E27FC236}">
                <a16:creationId xmlns:a16="http://schemas.microsoft.com/office/drawing/2014/main" id="{1EECD20E-578B-49B5-B9A6-87AB36B75BBB}"/>
              </a:ext>
            </a:extLst>
          </p:cNvPr>
          <p:cNvSpPr txBox="1"/>
          <p:nvPr/>
        </p:nvSpPr>
        <p:spPr>
          <a:xfrm>
            <a:off x="360608" y="1906073"/>
            <a:ext cx="11178862" cy="1477328"/>
          </a:xfrm>
          <a:prstGeom prst="rect">
            <a:avLst/>
          </a:prstGeom>
          <a:noFill/>
        </p:spPr>
        <p:txBody>
          <a:bodyPr wrap="square" rtlCol="0">
            <a:spAutoFit/>
          </a:bodyPr>
          <a:lstStyle/>
          <a:p>
            <a:pPr marL="285750" indent="-285750">
              <a:buFontTx/>
              <a:buChar char="-"/>
            </a:pPr>
            <a:r>
              <a:rPr lang="en-IN" dirty="0"/>
              <a:t> This is a Supervised binary classification problem. Where Defaulter Yes(1) or No(0) is the dependant variable</a:t>
            </a:r>
          </a:p>
          <a:p>
            <a:r>
              <a:rPr lang="en-IN" dirty="0"/>
              <a:t>       therefore we can use the classification models </a:t>
            </a:r>
          </a:p>
          <a:p>
            <a:pPr marL="285750" indent="-285750">
              <a:buFontTx/>
              <a:buChar char="-"/>
            </a:pPr>
            <a:r>
              <a:rPr lang="en-IN" dirty="0"/>
              <a:t>Initially more for the learning purposes we checked the basic model of the below listed classification algorithms.</a:t>
            </a:r>
          </a:p>
          <a:p>
            <a:r>
              <a:rPr lang="en-IN" dirty="0"/>
              <a:t>      here is a report of all algorithms we tested with corresponding accuracy, precision, recall, F1 scores </a:t>
            </a:r>
          </a:p>
          <a:p>
            <a:pPr marL="285750" indent="-285750">
              <a:buFontTx/>
              <a:buChar char="-"/>
            </a:pPr>
            <a:endParaRPr lang="en-IN" dirty="0"/>
          </a:p>
        </p:txBody>
      </p:sp>
      <p:pic>
        <p:nvPicPr>
          <p:cNvPr id="5" name="Picture 4">
            <a:extLst>
              <a:ext uri="{FF2B5EF4-FFF2-40B4-BE49-F238E27FC236}">
                <a16:creationId xmlns:a16="http://schemas.microsoft.com/office/drawing/2014/main" id="{0E1036FF-95E3-41B3-8D10-7223A1355CD5}"/>
              </a:ext>
            </a:extLst>
          </p:cNvPr>
          <p:cNvPicPr>
            <a:picLocks noChangeAspect="1"/>
          </p:cNvPicPr>
          <p:nvPr/>
        </p:nvPicPr>
        <p:blipFill>
          <a:blip r:embed="rId2"/>
          <a:stretch>
            <a:fillRect/>
          </a:stretch>
        </p:blipFill>
        <p:spPr>
          <a:xfrm>
            <a:off x="2269215" y="3095758"/>
            <a:ext cx="5728565" cy="2851083"/>
          </a:xfrm>
          <a:prstGeom prst="rect">
            <a:avLst/>
          </a:prstGeom>
        </p:spPr>
      </p:pic>
      <p:sp>
        <p:nvSpPr>
          <p:cNvPr id="6" name="TextBox 5">
            <a:extLst>
              <a:ext uri="{FF2B5EF4-FFF2-40B4-BE49-F238E27FC236}">
                <a16:creationId xmlns:a16="http://schemas.microsoft.com/office/drawing/2014/main" id="{5D6FB9FD-B2D1-4D03-926A-9D04F5CFC441}"/>
              </a:ext>
            </a:extLst>
          </p:cNvPr>
          <p:cNvSpPr txBox="1"/>
          <p:nvPr/>
        </p:nvSpPr>
        <p:spPr>
          <a:xfrm>
            <a:off x="489397" y="6272011"/>
            <a:ext cx="10560676" cy="369332"/>
          </a:xfrm>
          <a:prstGeom prst="rect">
            <a:avLst/>
          </a:prstGeom>
          <a:noFill/>
        </p:spPr>
        <p:txBody>
          <a:bodyPr wrap="square" rtlCol="0">
            <a:spAutoFit/>
          </a:bodyPr>
          <a:lstStyle/>
          <a:p>
            <a:r>
              <a:rPr lang="en-IN" dirty="0"/>
              <a:t>Based on fairly higher accuracy &amp; f1 score we shortlist </a:t>
            </a:r>
            <a:r>
              <a:rPr lang="en-IN" dirty="0" err="1"/>
              <a:t>XGBoost</a:t>
            </a:r>
            <a:r>
              <a:rPr lang="en-IN" dirty="0"/>
              <a:t> &amp; </a:t>
            </a:r>
            <a:r>
              <a:rPr lang="en-IN" dirty="0" err="1"/>
              <a:t>GradientBoosting</a:t>
            </a:r>
            <a:r>
              <a:rPr lang="en-IN" dirty="0"/>
              <a:t> models to experiment with. </a:t>
            </a:r>
          </a:p>
        </p:txBody>
      </p:sp>
    </p:spTree>
    <p:extLst>
      <p:ext uri="{BB962C8B-B14F-4D97-AF65-F5344CB8AC3E}">
        <p14:creationId xmlns:p14="http://schemas.microsoft.com/office/powerpoint/2010/main" val="392224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8"/>
            <a:ext cx="11719774" cy="46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Modelling approaches Performance metrics Final model selected</a:t>
            </a:r>
          </a:p>
        </p:txBody>
      </p:sp>
      <p:sp>
        <p:nvSpPr>
          <p:cNvPr id="4" name="TextBox 3">
            <a:extLst>
              <a:ext uri="{FF2B5EF4-FFF2-40B4-BE49-F238E27FC236}">
                <a16:creationId xmlns:a16="http://schemas.microsoft.com/office/drawing/2014/main" id="{CAF03596-CB1F-493C-8C6A-816558C6D66C}"/>
              </a:ext>
            </a:extLst>
          </p:cNvPr>
          <p:cNvSpPr txBox="1"/>
          <p:nvPr/>
        </p:nvSpPr>
        <p:spPr>
          <a:xfrm>
            <a:off x="246845" y="676132"/>
            <a:ext cx="11563082" cy="923330"/>
          </a:xfrm>
          <a:prstGeom prst="rect">
            <a:avLst/>
          </a:prstGeom>
          <a:noFill/>
        </p:spPr>
        <p:txBody>
          <a:bodyPr wrap="square" rtlCol="0">
            <a:spAutoFit/>
          </a:bodyPr>
          <a:lstStyle/>
          <a:p>
            <a:pPr marL="285750" indent="-285750">
              <a:buFontTx/>
              <a:buChar char="-"/>
            </a:pPr>
            <a:r>
              <a:rPr lang="en-IN" dirty="0"/>
              <a:t>For Training the models we used </a:t>
            </a:r>
            <a:r>
              <a:rPr lang="en-IN" dirty="0" err="1"/>
              <a:t>gridsearch</a:t>
            </a:r>
            <a:r>
              <a:rPr lang="en-IN" dirty="0"/>
              <a:t> to tune the model parameters to optimize the training process &amp; get best results.</a:t>
            </a:r>
          </a:p>
          <a:p>
            <a:pPr marL="285750" indent="-285750">
              <a:buFontTx/>
              <a:buChar char="-"/>
            </a:pPr>
            <a:r>
              <a:rPr lang="en-IN" dirty="0"/>
              <a:t>Based on slightly higher precision, f-score &amp; accuracy we chose </a:t>
            </a:r>
            <a:r>
              <a:rPr lang="en-IN" dirty="0" err="1"/>
              <a:t>XGBoost</a:t>
            </a:r>
            <a:r>
              <a:rPr lang="en-IN" dirty="0"/>
              <a:t> as the final model for our study.</a:t>
            </a:r>
          </a:p>
        </p:txBody>
      </p:sp>
      <p:pic>
        <p:nvPicPr>
          <p:cNvPr id="6" name="Picture 5">
            <a:extLst>
              <a:ext uri="{FF2B5EF4-FFF2-40B4-BE49-F238E27FC236}">
                <a16:creationId xmlns:a16="http://schemas.microsoft.com/office/drawing/2014/main" id="{49627606-DC53-42CC-ACF6-28E44E148BC3}"/>
              </a:ext>
            </a:extLst>
          </p:cNvPr>
          <p:cNvPicPr>
            <a:picLocks noChangeAspect="1"/>
          </p:cNvPicPr>
          <p:nvPr/>
        </p:nvPicPr>
        <p:blipFill>
          <a:blip r:embed="rId2"/>
          <a:stretch>
            <a:fillRect/>
          </a:stretch>
        </p:blipFill>
        <p:spPr>
          <a:xfrm>
            <a:off x="1017431" y="1599462"/>
            <a:ext cx="4455619" cy="5153025"/>
          </a:xfrm>
          <a:prstGeom prst="rect">
            <a:avLst/>
          </a:prstGeom>
        </p:spPr>
      </p:pic>
      <p:pic>
        <p:nvPicPr>
          <p:cNvPr id="7" name="Picture 6">
            <a:extLst>
              <a:ext uri="{FF2B5EF4-FFF2-40B4-BE49-F238E27FC236}">
                <a16:creationId xmlns:a16="http://schemas.microsoft.com/office/drawing/2014/main" id="{8235311C-D384-477F-89F7-2D87AD53D5E1}"/>
              </a:ext>
            </a:extLst>
          </p:cNvPr>
          <p:cNvPicPr>
            <a:picLocks noChangeAspect="1"/>
          </p:cNvPicPr>
          <p:nvPr/>
        </p:nvPicPr>
        <p:blipFill>
          <a:blip r:embed="rId3"/>
          <a:stretch>
            <a:fillRect/>
          </a:stretch>
        </p:blipFill>
        <p:spPr>
          <a:xfrm>
            <a:off x="6784952" y="1599462"/>
            <a:ext cx="4561335" cy="5114925"/>
          </a:xfrm>
          <a:prstGeom prst="rect">
            <a:avLst/>
          </a:prstGeom>
        </p:spPr>
      </p:pic>
    </p:spTree>
    <p:extLst>
      <p:ext uri="{BB962C8B-B14F-4D97-AF65-F5344CB8AC3E}">
        <p14:creationId xmlns:p14="http://schemas.microsoft.com/office/powerpoint/2010/main" val="198246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8"/>
            <a:ext cx="11719774" cy="42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Model predictions (embed file - .csv)</a:t>
            </a:r>
          </a:p>
        </p:txBody>
      </p:sp>
      <p:graphicFrame>
        <p:nvGraphicFramePr>
          <p:cNvPr id="5" name="Object 4">
            <a:extLst>
              <a:ext uri="{FF2B5EF4-FFF2-40B4-BE49-F238E27FC236}">
                <a16:creationId xmlns:a16="http://schemas.microsoft.com/office/drawing/2014/main" id="{6DF784C2-8DF7-4FEB-A170-E0ADEF39F756}"/>
              </a:ext>
            </a:extLst>
          </p:cNvPr>
          <p:cNvGraphicFramePr>
            <a:graphicFrameLocks noChangeAspect="1"/>
          </p:cNvGraphicFramePr>
          <p:nvPr>
            <p:extLst>
              <p:ext uri="{D42A27DB-BD31-4B8C-83A1-F6EECF244321}">
                <p14:modId xmlns:p14="http://schemas.microsoft.com/office/powerpoint/2010/main" val="2723020898"/>
              </p:ext>
            </p:extLst>
          </p:nvPr>
        </p:nvGraphicFramePr>
        <p:xfrm>
          <a:off x="2873865" y="2173996"/>
          <a:ext cx="1234495" cy="2552549"/>
        </p:xfrm>
        <a:graphic>
          <a:graphicData uri="http://schemas.openxmlformats.org/presentationml/2006/ole">
            <mc:AlternateContent xmlns:mc="http://schemas.openxmlformats.org/markup-compatibility/2006">
              <mc:Choice xmlns:v="urn:schemas-microsoft-com:vml" Requires="v">
                <p:oleObj spid="_x0000_s2055" name="Macro-Enabled Worksheet" r:id="rId3" imgW="1228690" imgH="11820602" progId="Excel.SheetMacroEnabled.12">
                  <p:embed/>
                </p:oleObj>
              </mc:Choice>
              <mc:Fallback>
                <p:oleObj name="Macro-Enabled Worksheet" r:id="rId3" imgW="1228690" imgH="11820602" progId="Excel.SheetMacroEnabled.12">
                  <p:embed/>
                  <p:pic>
                    <p:nvPicPr>
                      <p:cNvPr id="0" name=""/>
                      <p:cNvPicPr/>
                      <p:nvPr/>
                    </p:nvPicPr>
                    <p:blipFill>
                      <a:blip r:embed="rId4"/>
                      <a:stretch>
                        <a:fillRect/>
                      </a:stretch>
                    </p:blipFill>
                    <p:spPr>
                      <a:xfrm>
                        <a:off x="2873865" y="2173996"/>
                        <a:ext cx="1234495" cy="255254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1571FD5-72D3-4B82-AAD4-89024E23456D}"/>
              </a:ext>
            </a:extLst>
          </p:cNvPr>
          <p:cNvGraphicFramePr>
            <a:graphicFrameLocks noChangeAspect="1"/>
          </p:cNvGraphicFramePr>
          <p:nvPr>
            <p:extLst>
              <p:ext uri="{D42A27DB-BD31-4B8C-83A1-F6EECF244321}">
                <p14:modId xmlns:p14="http://schemas.microsoft.com/office/powerpoint/2010/main" val="141186911"/>
              </p:ext>
            </p:extLst>
          </p:nvPr>
        </p:nvGraphicFramePr>
        <p:xfrm>
          <a:off x="4434133" y="2321177"/>
          <a:ext cx="5244555" cy="1129093"/>
        </p:xfrm>
        <a:graphic>
          <a:graphicData uri="http://schemas.openxmlformats.org/presentationml/2006/ole">
            <mc:AlternateContent xmlns:mc="http://schemas.openxmlformats.org/markup-compatibility/2006">
              <mc:Choice xmlns:v="urn:schemas-microsoft-com:vml" Requires="v">
                <p:oleObj spid="_x0000_s2056" name="Packager Shell Object" showAsIcon="1" r:id="rId5" imgW="2035800" imgH="437760" progId="Package">
                  <p:embed/>
                </p:oleObj>
              </mc:Choice>
              <mc:Fallback>
                <p:oleObj name="Packager Shell Object" showAsIcon="1" r:id="rId5" imgW="2035800" imgH="437760" progId="Package">
                  <p:embed/>
                  <p:pic>
                    <p:nvPicPr>
                      <p:cNvPr id="0" name=""/>
                      <p:cNvPicPr/>
                      <p:nvPr/>
                    </p:nvPicPr>
                    <p:blipFill>
                      <a:blip r:embed="rId6"/>
                      <a:stretch>
                        <a:fillRect/>
                      </a:stretch>
                    </p:blipFill>
                    <p:spPr>
                      <a:xfrm>
                        <a:off x="4434133" y="2321177"/>
                        <a:ext cx="5244555" cy="1129093"/>
                      </a:xfrm>
                      <a:prstGeom prst="rect">
                        <a:avLst/>
                      </a:prstGeom>
                    </p:spPr>
                  </p:pic>
                </p:oleObj>
              </mc:Fallback>
            </mc:AlternateContent>
          </a:graphicData>
        </a:graphic>
      </p:graphicFrame>
    </p:spTree>
    <p:extLst>
      <p:ext uri="{BB962C8B-B14F-4D97-AF65-F5344CB8AC3E}">
        <p14:creationId xmlns:p14="http://schemas.microsoft.com/office/powerpoint/2010/main" val="84583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8"/>
            <a:ext cx="11719774" cy="42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Code (embed file - .R, .</a:t>
            </a:r>
            <a:r>
              <a:rPr lang="en-IN" dirty="0" err="1"/>
              <a:t>py</a:t>
            </a:r>
            <a:r>
              <a:rPr lang="en-IN" dirty="0"/>
              <a:t>,. .</a:t>
            </a:r>
            <a:r>
              <a:rPr lang="en-IN" dirty="0" err="1"/>
              <a:t>ipynb</a:t>
            </a:r>
            <a:r>
              <a:rPr lang="en-IN" dirty="0"/>
              <a:t>,. .txt, etc.)</a:t>
            </a:r>
          </a:p>
        </p:txBody>
      </p:sp>
      <p:graphicFrame>
        <p:nvGraphicFramePr>
          <p:cNvPr id="3" name="Object 2">
            <a:extLst>
              <a:ext uri="{FF2B5EF4-FFF2-40B4-BE49-F238E27FC236}">
                <a16:creationId xmlns:a16="http://schemas.microsoft.com/office/drawing/2014/main" id="{BA4F5275-989D-4716-BFDD-08509DE48626}"/>
              </a:ext>
            </a:extLst>
          </p:cNvPr>
          <p:cNvGraphicFramePr>
            <a:graphicFrameLocks noChangeAspect="1"/>
          </p:cNvGraphicFramePr>
          <p:nvPr>
            <p:extLst>
              <p:ext uri="{D42A27DB-BD31-4B8C-83A1-F6EECF244321}">
                <p14:modId xmlns:p14="http://schemas.microsoft.com/office/powerpoint/2010/main" val="4279282187"/>
              </p:ext>
            </p:extLst>
          </p:nvPr>
        </p:nvGraphicFramePr>
        <p:xfrm>
          <a:off x="1418510" y="1765814"/>
          <a:ext cx="4299710" cy="1128061"/>
        </p:xfrm>
        <a:graphic>
          <a:graphicData uri="http://schemas.openxmlformats.org/presentationml/2006/ole">
            <mc:AlternateContent xmlns:mc="http://schemas.openxmlformats.org/markup-compatibility/2006">
              <mc:Choice xmlns:v="urn:schemas-microsoft-com:vml" Requires="v">
                <p:oleObj spid="_x0000_s3074" name="Packager Shell Object" showAsIcon="1" r:id="rId3" imgW="1669320" imgH="437760" progId="Package">
                  <p:embed/>
                </p:oleObj>
              </mc:Choice>
              <mc:Fallback>
                <p:oleObj name="Packager Shell Object" showAsIcon="1" r:id="rId3" imgW="1669320" imgH="437760" progId="Package">
                  <p:embed/>
                  <p:pic>
                    <p:nvPicPr>
                      <p:cNvPr id="0" name=""/>
                      <p:cNvPicPr/>
                      <p:nvPr/>
                    </p:nvPicPr>
                    <p:blipFill>
                      <a:blip r:embed="rId4"/>
                      <a:stretch>
                        <a:fillRect/>
                      </a:stretch>
                    </p:blipFill>
                    <p:spPr>
                      <a:xfrm>
                        <a:off x="1418510" y="1765814"/>
                        <a:ext cx="4299710" cy="1128061"/>
                      </a:xfrm>
                      <a:prstGeom prst="rect">
                        <a:avLst/>
                      </a:prstGeom>
                    </p:spPr>
                  </p:pic>
                </p:oleObj>
              </mc:Fallback>
            </mc:AlternateContent>
          </a:graphicData>
        </a:graphic>
      </p:graphicFrame>
    </p:spTree>
    <p:extLst>
      <p:ext uri="{BB962C8B-B14F-4D97-AF65-F5344CB8AC3E}">
        <p14:creationId xmlns:p14="http://schemas.microsoft.com/office/powerpoint/2010/main" val="420077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38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Interpretation and business implications</a:t>
            </a:r>
          </a:p>
        </p:txBody>
      </p:sp>
      <p:sp>
        <p:nvSpPr>
          <p:cNvPr id="3" name="TextBox 2">
            <a:extLst>
              <a:ext uri="{FF2B5EF4-FFF2-40B4-BE49-F238E27FC236}">
                <a16:creationId xmlns:a16="http://schemas.microsoft.com/office/drawing/2014/main" id="{DE942CA2-0652-43FF-A4D4-EEB09B6A1903}"/>
              </a:ext>
            </a:extLst>
          </p:cNvPr>
          <p:cNvSpPr txBox="1"/>
          <p:nvPr/>
        </p:nvSpPr>
        <p:spPr>
          <a:xfrm>
            <a:off x="489397" y="1223493"/>
            <a:ext cx="11269014" cy="4247317"/>
          </a:xfrm>
          <a:prstGeom prst="rect">
            <a:avLst/>
          </a:prstGeom>
          <a:noFill/>
        </p:spPr>
        <p:txBody>
          <a:bodyPr wrap="square" rtlCol="0">
            <a:spAutoFit/>
          </a:bodyPr>
          <a:lstStyle/>
          <a:p>
            <a:r>
              <a:rPr lang="en-IN" b="1" dirty="0"/>
              <a:t>Key findings</a:t>
            </a:r>
          </a:p>
          <a:p>
            <a:pPr marL="285750" indent="-285750">
              <a:buFontTx/>
              <a:buChar char="-"/>
            </a:pPr>
            <a:r>
              <a:rPr lang="en-IN" dirty="0"/>
              <a:t>A history of delayed payment can be a stronger indicator.</a:t>
            </a:r>
            <a:endParaRPr lang="en-IN" b="1" dirty="0"/>
          </a:p>
          <a:p>
            <a:pPr marL="285750" indent="-285750">
              <a:buFontTx/>
              <a:buChar char="-"/>
            </a:pPr>
            <a:r>
              <a:rPr lang="en-IN" dirty="0"/>
              <a:t>Given this data set, personal data alone is insufficient to reliably predict a default. There are significant differences in risk with age and credit limit, but few strong indicators.</a:t>
            </a:r>
          </a:p>
          <a:p>
            <a:pPr marL="285750" indent="-285750">
              <a:buFontTx/>
              <a:buChar char="-"/>
            </a:pPr>
            <a:r>
              <a:rPr lang="en-IN" dirty="0"/>
              <a:t>Parameter tuning helps a lot for training the models.</a:t>
            </a:r>
          </a:p>
          <a:p>
            <a:pPr marL="285750" indent="-285750">
              <a:buFontTx/>
              <a:buChar char="-"/>
            </a:pPr>
            <a:endParaRPr lang="en-IN" dirty="0"/>
          </a:p>
          <a:p>
            <a:r>
              <a:rPr lang="en-IN" b="1" dirty="0"/>
              <a:t>Business Implications:</a:t>
            </a:r>
          </a:p>
          <a:p>
            <a:endParaRPr lang="en-IN" b="1" dirty="0"/>
          </a:p>
          <a:p>
            <a:r>
              <a:rPr lang="en-IN" dirty="0"/>
              <a:t>The dataset denotes that the bank has fairly high defaulter rate of 22.61% close to ¼ </a:t>
            </a:r>
            <a:r>
              <a:rPr lang="en-IN" dirty="0" err="1"/>
              <a:t>th</a:t>
            </a:r>
            <a:r>
              <a:rPr lang="en-IN" dirty="0"/>
              <a:t> roughly. To assess if deploying a model such as this provides any benefits to the bank, we need to compare how much defaults the bank could have prevented versus the cost of effort needed to prevent the defaults. From bank's operation's point of view it creates additional work and associated cost (e.g., slower approvals, unhappy customers, more manpower needed for checking). But looking at the defaulter rate it appears the bank should invest in the approach and be more diligent.</a:t>
            </a:r>
          </a:p>
          <a:p>
            <a:endParaRPr lang="en-IN" b="1" dirty="0"/>
          </a:p>
          <a:p>
            <a:endParaRPr lang="en-IN" b="1" dirty="0"/>
          </a:p>
        </p:txBody>
      </p:sp>
    </p:spTree>
    <p:extLst>
      <p:ext uri="{BB962C8B-B14F-4D97-AF65-F5344CB8AC3E}">
        <p14:creationId xmlns:p14="http://schemas.microsoft.com/office/powerpoint/2010/main" val="419899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8"/>
            <a:ext cx="11719774" cy="401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Problem statement</a:t>
            </a:r>
          </a:p>
        </p:txBody>
      </p:sp>
      <p:sp>
        <p:nvSpPr>
          <p:cNvPr id="4" name="TextBox 3">
            <a:extLst>
              <a:ext uri="{FF2B5EF4-FFF2-40B4-BE49-F238E27FC236}">
                <a16:creationId xmlns:a16="http://schemas.microsoft.com/office/drawing/2014/main" id="{3F505CA8-E5F0-4CFF-A951-F0FD391ED35A}"/>
              </a:ext>
            </a:extLst>
          </p:cNvPr>
          <p:cNvSpPr txBox="1"/>
          <p:nvPr/>
        </p:nvSpPr>
        <p:spPr>
          <a:xfrm>
            <a:off x="1146220" y="1030310"/>
            <a:ext cx="45719" cy="369332"/>
          </a:xfrm>
          <a:prstGeom prst="rect">
            <a:avLst/>
          </a:prstGeom>
          <a:noFill/>
        </p:spPr>
        <p:txBody>
          <a:bodyPr wrap="square" rtlCol="0">
            <a:spAutoFit/>
          </a:bodyPr>
          <a:lstStyle/>
          <a:p>
            <a:r>
              <a:rPr lang="en-IN" dirty="0"/>
              <a:t>   </a:t>
            </a:r>
          </a:p>
        </p:txBody>
      </p:sp>
      <p:sp>
        <p:nvSpPr>
          <p:cNvPr id="6" name="TextBox 5">
            <a:extLst>
              <a:ext uri="{FF2B5EF4-FFF2-40B4-BE49-F238E27FC236}">
                <a16:creationId xmlns:a16="http://schemas.microsoft.com/office/drawing/2014/main" id="{602CA94E-9CF9-46C8-BB19-CE515A36F5B8}"/>
              </a:ext>
            </a:extLst>
          </p:cNvPr>
          <p:cNvSpPr txBox="1"/>
          <p:nvPr/>
        </p:nvSpPr>
        <p:spPr>
          <a:xfrm>
            <a:off x="639650" y="873411"/>
            <a:ext cx="10934163" cy="369332"/>
          </a:xfrm>
          <a:prstGeom prst="rect">
            <a:avLst/>
          </a:prstGeom>
          <a:noFill/>
        </p:spPr>
        <p:txBody>
          <a:bodyPr wrap="square" rtlCol="0">
            <a:spAutoFit/>
          </a:bodyPr>
          <a:lstStyle/>
          <a:p>
            <a:r>
              <a:rPr lang="en-IN" b="1" dirty="0"/>
              <a:t>Goal of the study is to create a model that predicts if a client will default on credit card payment in next month.</a:t>
            </a:r>
          </a:p>
        </p:txBody>
      </p:sp>
      <p:sp>
        <p:nvSpPr>
          <p:cNvPr id="9" name="TextBox 8">
            <a:extLst>
              <a:ext uri="{FF2B5EF4-FFF2-40B4-BE49-F238E27FC236}">
                <a16:creationId xmlns:a16="http://schemas.microsoft.com/office/drawing/2014/main" id="{6575A410-9BD6-4A34-A8EA-17174A1D39E3}"/>
              </a:ext>
            </a:extLst>
          </p:cNvPr>
          <p:cNvSpPr txBox="1"/>
          <p:nvPr/>
        </p:nvSpPr>
        <p:spPr>
          <a:xfrm>
            <a:off x="639650" y="1536604"/>
            <a:ext cx="11326969" cy="4524315"/>
          </a:xfrm>
          <a:prstGeom prst="rect">
            <a:avLst/>
          </a:prstGeom>
          <a:noFill/>
        </p:spPr>
        <p:txBody>
          <a:bodyPr wrap="square" rtlCol="0">
            <a:spAutoFit/>
          </a:bodyPr>
          <a:lstStyle/>
          <a:p>
            <a:r>
              <a:rPr lang="en-IN" dirty="0"/>
              <a:t>To find the predictability of a defaulter our main objective is to find what features can play an important role to predict a credit card defaulter? Therefore we may need to find answers to some questions like:</a:t>
            </a:r>
          </a:p>
          <a:p>
            <a:endParaRPr lang="en-IN" dirty="0"/>
          </a:p>
          <a:p>
            <a:r>
              <a:rPr lang="en-IN" dirty="0"/>
              <a:t>1. Is the % of defaulters significantly different between male &amp; female ?</a:t>
            </a:r>
          </a:p>
          <a:p>
            <a:r>
              <a:rPr lang="en-IN" dirty="0"/>
              <a:t>2. How does Marital Status effect the proportion of defaulters ?</a:t>
            </a:r>
          </a:p>
          <a:p>
            <a:r>
              <a:rPr lang="en-IN" dirty="0"/>
              <a:t>3. Does the Level of Education play a role in the % of defaulters ?</a:t>
            </a:r>
          </a:p>
          <a:p>
            <a:r>
              <a:rPr lang="en-IN" dirty="0"/>
              <a:t>4. Which age group constitutes for higher proportion of defaulters ?</a:t>
            </a:r>
          </a:p>
          <a:p>
            <a:r>
              <a:rPr lang="en-IN" dirty="0"/>
              <a:t>5. Is the number of defaulters correlated with credit limit ?</a:t>
            </a:r>
          </a:p>
          <a:p>
            <a:r>
              <a:rPr lang="en-IN" dirty="0"/>
              <a:t>6. Is there a pattern in past repayment statuses which can help predict probability of a defaulter ?</a:t>
            </a:r>
          </a:p>
          <a:p>
            <a:r>
              <a:rPr lang="en-IN" dirty="0"/>
              <a:t>7. Does the history of credit card bill amount has a correlation with the % of defaulters ?</a:t>
            </a:r>
          </a:p>
          <a:p>
            <a:endParaRPr lang="en-IN" dirty="0"/>
          </a:p>
          <a:p>
            <a:r>
              <a:rPr lang="en-IN" dirty="0"/>
              <a:t>The Analysis is divided into 3 main sections namely:</a:t>
            </a:r>
          </a:p>
          <a:p>
            <a:endParaRPr lang="en-IN" dirty="0"/>
          </a:p>
          <a:p>
            <a:r>
              <a:rPr lang="en-IN" dirty="0"/>
              <a:t>1. Initialize Libraries, Load Data &amp; </a:t>
            </a:r>
            <a:r>
              <a:rPr lang="en-IN" dirty="0" err="1"/>
              <a:t>Preprocess</a:t>
            </a:r>
            <a:endParaRPr lang="en-IN" dirty="0"/>
          </a:p>
          <a:p>
            <a:r>
              <a:rPr lang="en-IN" dirty="0"/>
              <a:t>2. Exploratory Data Analysis and Visualization</a:t>
            </a:r>
          </a:p>
          <a:p>
            <a:r>
              <a:rPr lang="en-IN" dirty="0"/>
              <a:t>3. Predictive Modelling</a:t>
            </a:r>
          </a:p>
        </p:txBody>
      </p:sp>
    </p:spTree>
    <p:extLst>
      <p:ext uri="{BB962C8B-B14F-4D97-AF65-F5344CB8AC3E}">
        <p14:creationId xmlns:p14="http://schemas.microsoft.com/office/powerpoint/2010/main" val="399423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28B22C-CE80-46A2-97A6-E4AA86987023}"/>
              </a:ext>
            </a:extLst>
          </p:cNvPr>
          <p:cNvSpPr/>
          <p:nvPr/>
        </p:nvSpPr>
        <p:spPr>
          <a:xfrm>
            <a:off x="246845" y="351748"/>
            <a:ext cx="11719774" cy="416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description</a:t>
            </a:r>
          </a:p>
        </p:txBody>
      </p:sp>
      <p:sp>
        <p:nvSpPr>
          <p:cNvPr id="4" name="TextBox 3">
            <a:extLst>
              <a:ext uri="{FF2B5EF4-FFF2-40B4-BE49-F238E27FC236}">
                <a16:creationId xmlns:a16="http://schemas.microsoft.com/office/drawing/2014/main" id="{3F505CA8-E5F0-4CFF-A951-F0FD391ED35A}"/>
              </a:ext>
            </a:extLst>
          </p:cNvPr>
          <p:cNvSpPr txBox="1"/>
          <p:nvPr/>
        </p:nvSpPr>
        <p:spPr>
          <a:xfrm>
            <a:off x="1146220" y="1030310"/>
            <a:ext cx="45719" cy="369332"/>
          </a:xfrm>
          <a:prstGeom prst="rect">
            <a:avLst/>
          </a:prstGeom>
          <a:noFill/>
        </p:spPr>
        <p:txBody>
          <a:bodyPr wrap="square" rtlCol="0">
            <a:spAutoFit/>
          </a:bodyPr>
          <a:lstStyle/>
          <a:p>
            <a:r>
              <a:rPr lang="en-IN" dirty="0"/>
              <a:t>   </a:t>
            </a:r>
          </a:p>
        </p:txBody>
      </p:sp>
      <p:sp>
        <p:nvSpPr>
          <p:cNvPr id="8" name="TextBox 7">
            <a:extLst>
              <a:ext uri="{FF2B5EF4-FFF2-40B4-BE49-F238E27FC236}">
                <a16:creationId xmlns:a16="http://schemas.microsoft.com/office/drawing/2014/main" id="{660239A4-D2C8-459F-B5ED-DC4E2A21090D}"/>
              </a:ext>
            </a:extLst>
          </p:cNvPr>
          <p:cNvSpPr txBox="1"/>
          <p:nvPr/>
        </p:nvSpPr>
        <p:spPr>
          <a:xfrm>
            <a:off x="246845" y="907480"/>
            <a:ext cx="11511700" cy="5816977"/>
          </a:xfrm>
          <a:prstGeom prst="rect">
            <a:avLst/>
          </a:prstGeom>
          <a:noFill/>
        </p:spPr>
        <p:txBody>
          <a:bodyPr wrap="square" rtlCol="0">
            <a:spAutoFit/>
          </a:bodyPr>
          <a:lstStyle/>
          <a:p>
            <a:r>
              <a:rPr lang="en-IN" sz="1200" dirty="0"/>
              <a:t>Data Set Information: The training data contains 22500 observations with the predictor variables as well as the response variable. The test set contains 7500 observations with the response variable removed.</a:t>
            </a:r>
          </a:p>
          <a:p>
            <a:endParaRPr lang="en-IN" sz="1200" dirty="0"/>
          </a:p>
          <a:p>
            <a:r>
              <a:rPr lang="en-IN" sz="1200" dirty="0"/>
              <a:t>Variable descriptions:</a:t>
            </a:r>
          </a:p>
          <a:p>
            <a:r>
              <a:rPr lang="en-IN" sz="1200" dirty="0"/>
              <a:t>This research employed a binary variable, default payment (Yes = 1, No = 0), as the response variable. This study reviewed the literature and used the following 23 variables as explanatory variables: </a:t>
            </a:r>
          </a:p>
          <a:p>
            <a:r>
              <a:rPr lang="en-IN" sz="1200" dirty="0"/>
              <a:t>- X1: Amount of the given credit (NT dollar): it includes both the individual consumer credit and his/her family (supplementary) credit. </a:t>
            </a:r>
          </a:p>
          <a:p>
            <a:r>
              <a:rPr lang="en-IN" sz="1200" dirty="0"/>
              <a:t>- X2: Gender (1 = male; 2 = female). </a:t>
            </a:r>
          </a:p>
          <a:p>
            <a:r>
              <a:rPr lang="en-IN" sz="1200" dirty="0"/>
              <a:t>- X3: Education (1 = graduate school; 2 = university; 3 = high school; 4 = others). </a:t>
            </a:r>
          </a:p>
          <a:p>
            <a:r>
              <a:rPr lang="en-IN" sz="1200" dirty="0"/>
              <a:t>- X4: Marital status (1 = married; 2 = single; 3 = others). </a:t>
            </a:r>
          </a:p>
          <a:p>
            <a:r>
              <a:rPr lang="en-IN" sz="1200" dirty="0"/>
              <a:t>- X5: Age (year). </a:t>
            </a:r>
          </a:p>
          <a:p>
            <a:r>
              <a:rPr lang="en-IN" sz="1200" dirty="0"/>
              <a:t>- X6 - X11: History of past payment. We tracked the past monthly payment records (from April to September, 2005) as follows: </a:t>
            </a:r>
          </a:p>
          <a:p>
            <a:r>
              <a:rPr lang="en-IN" sz="1200" dirty="0"/>
              <a:t>- X6 = the repayment status in September, 2005; </a:t>
            </a:r>
          </a:p>
          <a:p>
            <a:r>
              <a:rPr lang="en-IN" sz="1200" dirty="0"/>
              <a:t>- X7 = the repayment status in August, 2005; . . .;</a:t>
            </a:r>
          </a:p>
          <a:p>
            <a:r>
              <a:rPr lang="en-IN" sz="1200" dirty="0"/>
              <a:t>- X11 = the repayment status in April, 2005. The measurement scale for the repayment status is: </a:t>
            </a:r>
          </a:p>
          <a:p>
            <a:r>
              <a:rPr lang="en-IN" sz="1200" dirty="0"/>
              <a:t>	-1 = pay duly; </a:t>
            </a:r>
          </a:p>
          <a:p>
            <a:r>
              <a:rPr lang="en-IN" sz="1200" dirty="0"/>
              <a:t>	1 = payment delay for one month; </a:t>
            </a:r>
          </a:p>
          <a:p>
            <a:r>
              <a:rPr lang="en-IN" sz="1200" dirty="0"/>
              <a:t>	2 = payment delay for two months; . . .; </a:t>
            </a:r>
          </a:p>
          <a:p>
            <a:r>
              <a:rPr lang="en-IN" sz="1200" dirty="0"/>
              <a:t>	8 = payment delay for eight months; </a:t>
            </a:r>
          </a:p>
          <a:p>
            <a:r>
              <a:rPr lang="en-IN" sz="1200" dirty="0"/>
              <a:t>	9 = payment delay for nine months and above. </a:t>
            </a:r>
          </a:p>
          <a:p>
            <a:r>
              <a:rPr lang="en-IN" sz="1200" dirty="0"/>
              <a:t>	-2 indicates no consumption in the month, and a value of </a:t>
            </a:r>
          </a:p>
          <a:p>
            <a:r>
              <a:rPr lang="en-IN" sz="1200" dirty="0"/>
              <a:t>	0 indicates the use of revolving credit (equivalent to prepayment)</a:t>
            </a:r>
          </a:p>
          <a:p>
            <a:r>
              <a:rPr lang="en-IN" sz="1200" dirty="0"/>
              <a:t>- X12-X17: Amount of bill statement (NT dollar). </a:t>
            </a:r>
          </a:p>
          <a:p>
            <a:r>
              <a:rPr lang="en-IN" sz="1200" dirty="0"/>
              <a:t>- X12 = amount of bill statement in September, 2005; </a:t>
            </a:r>
          </a:p>
          <a:p>
            <a:r>
              <a:rPr lang="en-IN" sz="1200" dirty="0"/>
              <a:t>- X13 = amount of bill statement in August, 2005; . . .; </a:t>
            </a:r>
          </a:p>
          <a:p>
            <a:r>
              <a:rPr lang="en-IN" sz="1200" dirty="0"/>
              <a:t>- X17 = amount of bill statement in April, 2005. </a:t>
            </a:r>
          </a:p>
          <a:p>
            <a:r>
              <a:rPr lang="en-IN" sz="1200" dirty="0"/>
              <a:t>- X18-X23: Amount of previous payment (NT dollar). </a:t>
            </a:r>
          </a:p>
          <a:p>
            <a:r>
              <a:rPr lang="en-IN" sz="1200" dirty="0"/>
              <a:t>- X18 = amount paid in September, 2005; </a:t>
            </a:r>
          </a:p>
          <a:p>
            <a:r>
              <a:rPr lang="en-IN" sz="1200" dirty="0"/>
              <a:t>- X19 = amount paid in August, 2005; . . .;</a:t>
            </a:r>
          </a:p>
          <a:p>
            <a:r>
              <a:rPr lang="en-IN" sz="1200" dirty="0"/>
              <a:t>- X23 = amount paid in April, 2005. </a:t>
            </a:r>
          </a:p>
          <a:p>
            <a:endParaRPr lang="en-IN" sz="1200" dirty="0"/>
          </a:p>
        </p:txBody>
      </p:sp>
    </p:spTree>
    <p:extLst>
      <p:ext uri="{BB962C8B-B14F-4D97-AF65-F5344CB8AC3E}">
        <p14:creationId xmlns:p14="http://schemas.microsoft.com/office/powerpoint/2010/main" val="229822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8"/>
            <a:ext cx="11719774" cy="401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cleaning and </a:t>
            </a:r>
            <a:r>
              <a:rPr lang="en-IN" dirty="0" err="1"/>
              <a:t>preprocessing</a:t>
            </a:r>
            <a:r>
              <a:rPr lang="en-IN" dirty="0"/>
              <a:t> steps</a:t>
            </a:r>
          </a:p>
        </p:txBody>
      </p:sp>
      <p:sp>
        <p:nvSpPr>
          <p:cNvPr id="3" name="Rectangle 2">
            <a:extLst>
              <a:ext uri="{FF2B5EF4-FFF2-40B4-BE49-F238E27FC236}">
                <a16:creationId xmlns:a16="http://schemas.microsoft.com/office/drawing/2014/main" id="{ED5EE4D6-FEF0-4C6F-B248-AA13E1C12A94}"/>
              </a:ext>
            </a:extLst>
          </p:cNvPr>
          <p:cNvSpPr/>
          <p:nvPr/>
        </p:nvSpPr>
        <p:spPr>
          <a:xfrm>
            <a:off x="246845" y="3563157"/>
            <a:ext cx="11719774" cy="401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Tools used</a:t>
            </a:r>
          </a:p>
        </p:txBody>
      </p:sp>
      <p:graphicFrame>
        <p:nvGraphicFramePr>
          <p:cNvPr id="4" name="Table 3">
            <a:extLst>
              <a:ext uri="{FF2B5EF4-FFF2-40B4-BE49-F238E27FC236}">
                <a16:creationId xmlns:a16="http://schemas.microsoft.com/office/drawing/2014/main" id="{E9DF3CEF-63DE-49EB-9745-6380F1823244}"/>
              </a:ext>
            </a:extLst>
          </p:cNvPr>
          <p:cNvGraphicFramePr>
            <a:graphicFrameLocks noGrp="1"/>
          </p:cNvGraphicFramePr>
          <p:nvPr>
            <p:extLst>
              <p:ext uri="{D42A27DB-BD31-4B8C-83A1-F6EECF244321}">
                <p14:modId xmlns:p14="http://schemas.microsoft.com/office/powerpoint/2010/main" val="3557128120"/>
              </p:ext>
            </p:extLst>
          </p:nvPr>
        </p:nvGraphicFramePr>
        <p:xfrm>
          <a:off x="2042732" y="4299992"/>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17585692"/>
                    </a:ext>
                  </a:extLst>
                </a:gridCol>
                <a:gridCol w="4064000">
                  <a:extLst>
                    <a:ext uri="{9D8B030D-6E8A-4147-A177-3AD203B41FA5}">
                      <a16:colId xmlns:a16="http://schemas.microsoft.com/office/drawing/2014/main" val="2989354161"/>
                    </a:ext>
                  </a:extLst>
                </a:gridCol>
              </a:tblGrid>
              <a:tr h="370840">
                <a:tc>
                  <a:txBody>
                    <a:bodyPr/>
                    <a:lstStyle/>
                    <a:p>
                      <a:r>
                        <a:rPr lang="en-IN" dirty="0"/>
                        <a:t>Stage</a:t>
                      </a:r>
                    </a:p>
                  </a:txBody>
                  <a:tcPr/>
                </a:tc>
                <a:tc>
                  <a:txBody>
                    <a:bodyPr/>
                    <a:lstStyle/>
                    <a:p>
                      <a:r>
                        <a:rPr lang="en-IN" dirty="0"/>
                        <a:t>Tool(s)</a:t>
                      </a:r>
                    </a:p>
                  </a:txBody>
                  <a:tcPr/>
                </a:tc>
                <a:extLst>
                  <a:ext uri="{0D108BD9-81ED-4DB2-BD59-A6C34878D82A}">
                    <a16:rowId xmlns:a16="http://schemas.microsoft.com/office/drawing/2014/main" val="1045632499"/>
                  </a:ext>
                </a:extLst>
              </a:tr>
              <a:tr h="370840">
                <a:tc>
                  <a:txBody>
                    <a:bodyPr/>
                    <a:lstStyle/>
                    <a:p>
                      <a:r>
                        <a:rPr lang="en-IN" dirty="0"/>
                        <a:t>Data cleaning and </a:t>
                      </a:r>
                      <a:r>
                        <a:rPr lang="en-IN" dirty="0" err="1"/>
                        <a:t>preprocessing</a:t>
                      </a:r>
                      <a:endParaRPr lang="en-IN" dirty="0"/>
                    </a:p>
                  </a:txBody>
                  <a:tcPr/>
                </a:tc>
                <a:tc>
                  <a:txBody>
                    <a:bodyPr/>
                    <a:lstStyle/>
                    <a:p>
                      <a:r>
                        <a:rPr lang="en-IN" dirty="0"/>
                        <a:t>Python</a:t>
                      </a:r>
                    </a:p>
                  </a:txBody>
                  <a:tcPr/>
                </a:tc>
                <a:extLst>
                  <a:ext uri="{0D108BD9-81ED-4DB2-BD59-A6C34878D82A}">
                    <a16:rowId xmlns:a16="http://schemas.microsoft.com/office/drawing/2014/main" val="3799551232"/>
                  </a:ext>
                </a:extLst>
              </a:tr>
              <a:tr h="370840">
                <a:tc>
                  <a:txBody>
                    <a:bodyPr/>
                    <a:lstStyle/>
                    <a:p>
                      <a:r>
                        <a:rPr lang="en-IN" dirty="0"/>
                        <a:t>EDA and insight generation</a:t>
                      </a:r>
                    </a:p>
                  </a:txBody>
                  <a:tcPr/>
                </a:tc>
                <a:tc>
                  <a:txBody>
                    <a:bodyPr/>
                    <a:lstStyle/>
                    <a:p>
                      <a:r>
                        <a:rPr lang="en-IN" dirty="0"/>
                        <a:t>Python pandas, </a:t>
                      </a:r>
                      <a:r>
                        <a:rPr lang="en-IN" dirty="0" err="1"/>
                        <a:t>numpy</a:t>
                      </a:r>
                      <a:endParaRPr lang="en-IN" dirty="0"/>
                    </a:p>
                  </a:txBody>
                  <a:tcPr/>
                </a:tc>
                <a:extLst>
                  <a:ext uri="{0D108BD9-81ED-4DB2-BD59-A6C34878D82A}">
                    <a16:rowId xmlns:a16="http://schemas.microsoft.com/office/drawing/2014/main" val="1135677983"/>
                  </a:ext>
                </a:extLst>
              </a:tr>
              <a:tr h="370840">
                <a:tc>
                  <a:txBody>
                    <a:bodyPr/>
                    <a:lstStyle/>
                    <a:p>
                      <a:r>
                        <a:rPr lang="en-IN" dirty="0"/>
                        <a:t>Data visualization</a:t>
                      </a:r>
                    </a:p>
                  </a:txBody>
                  <a:tcPr/>
                </a:tc>
                <a:tc>
                  <a:txBody>
                    <a:bodyPr/>
                    <a:lstStyle/>
                    <a:p>
                      <a:r>
                        <a:rPr lang="en-IN" dirty="0"/>
                        <a:t>Python </a:t>
                      </a:r>
                      <a:r>
                        <a:rPr lang="en-IN" dirty="0" err="1"/>
                        <a:t>matplotloib,searborn</a:t>
                      </a:r>
                      <a:endParaRPr lang="en-IN" dirty="0"/>
                    </a:p>
                  </a:txBody>
                  <a:tcPr/>
                </a:tc>
                <a:extLst>
                  <a:ext uri="{0D108BD9-81ED-4DB2-BD59-A6C34878D82A}">
                    <a16:rowId xmlns:a16="http://schemas.microsoft.com/office/drawing/2014/main" val="2562418996"/>
                  </a:ext>
                </a:extLst>
              </a:tr>
              <a:tr h="370840">
                <a:tc>
                  <a:txBody>
                    <a:bodyPr/>
                    <a:lstStyle/>
                    <a:p>
                      <a:r>
                        <a:rPr lang="en-IN" dirty="0"/>
                        <a:t>Predictive modelling</a:t>
                      </a:r>
                    </a:p>
                  </a:txBody>
                  <a:tcPr/>
                </a:tc>
                <a:tc>
                  <a:txBody>
                    <a:bodyPr/>
                    <a:lstStyle/>
                    <a:p>
                      <a:r>
                        <a:rPr lang="en-IN" dirty="0"/>
                        <a:t>Python </a:t>
                      </a:r>
                      <a:r>
                        <a:rPr lang="en-IN" dirty="0" err="1"/>
                        <a:t>sklearn</a:t>
                      </a:r>
                      <a:endParaRPr lang="en-IN" dirty="0"/>
                    </a:p>
                  </a:txBody>
                  <a:tcPr/>
                </a:tc>
                <a:extLst>
                  <a:ext uri="{0D108BD9-81ED-4DB2-BD59-A6C34878D82A}">
                    <a16:rowId xmlns:a16="http://schemas.microsoft.com/office/drawing/2014/main" val="776017056"/>
                  </a:ext>
                </a:extLst>
              </a:tr>
              <a:tr h="370840">
                <a:tc>
                  <a:txBody>
                    <a:bodyPr/>
                    <a:lstStyle/>
                    <a:p>
                      <a:r>
                        <a:rPr lang="en-IN" dirty="0"/>
                        <a:t>Model delivery</a:t>
                      </a:r>
                    </a:p>
                  </a:txBody>
                  <a:tcPr/>
                </a:tc>
                <a:tc>
                  <a:txBody>
                    <a:bodyPr/>
                    <a:lstStyle/>
                    <a:p>
                      <a:r>
                        <a:rPr lang="en-IN" dirty="0"/>
                        <a:t>Python</a:t>
                      </a:r>
                    </a:p>
                  </a:txBody>
                  <a:tcPr/>
                </a:tc>
                <a:extLst>
                  <a:ext uri="{0D108BD9-81ED-4DB2-BD59-A6C34878D82A}">
                    <a16:rowId xmlns:a16="http://schemas.microsoft.com/office/drawing/2014/main" val="3915340895"/>
                  </a:ext>
                </a:extLst>
              </a:tr>
            </a:tbl>
          </a:graphicData>
        </a:graphic>
      </p:graphicFrame>
      <p:sp>
        <p:nvSpPr>
          <p:cNvPr id="5" name="TextBox 4">
            <a:extLst>
              <a:ext uri="{FF2B5EF4-FFF2-40B4-BE49-F238E27FC236}">
                <a16:creationId xmlns:a16="http://schemas.microsoft.com/office/drawing/2014/main" id="{FCB0B71E-E88D-4E4D-BE0C-C6FABC7A2F08}"/>
              </a:ext>
            </a:extLst>
          </p:cNvPr>
          <p:cNvSpPr txBox="1"/>
          <p:nvPr/>
        </p:nvSpPr>
        <p:spPr>
          <a:xfrm>
            <a:off x="489397" y="940158"/>
            <a:ext cx="10444766"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Data is loaded into Pandas </a:t>
            </a:r>
            <a:r>
              <a:rPr lang="en-IN" dirty="0" err="1"/>
              <a:t>DataFrames</a:t>
            </a:r>
            <a:r>
              <a:rPr lang="en-IN" dirty="0"/>
              <a:t>.</a:t>
            </a:r>
          </a:p>
          <a:p>
            <a:pPr marL="285750" indent="-285750">
              <a:buFont typeface="Arial" panose="020B0604020202020204" pitchFamily="34" charset="0"/>
              <a:buChar char="•"/>
            </a:pPr>
            <a:r>
              <a:rPr lang="en-IN" dirty="0"/>
              <a:t>The Data did not have a meaningful header &amp; the actual Header was part of Data, </a:t>
            </a:r>
            <a:r>
              <a:rPr lang="en-IN" dirty="0" err="1"/>
              <a:t>fix_header</a:t>
            </a:r>
            <a:r>
              <a:rPr lang="en-IN" dirty="0"/>
              <a:t> function fixes the header.</a:t>
            </a:r>
          </a:p>
          <a:p>
            <a:pPr marL="285750" indent="-285750">
              <a:buFont typeface="Arial" panose="020B0604020202020204" pitchFamily="34" charset="0"/>
              <a:buChar char="•"/>
            </a:pPr>
            <a:r>
              <a:rPr lang="en-IN" dirty="0"/>
              <a:t>The Education column had extra values like 5,6,0 which were not classified , Converted these values to 4 i.e. Others</a:t>
            </a:r>
          </a:p>
          <a:p>
            <a:pPr marL="285750" indent="-285750">
              <a:buFont typeface="Arial" panose="020B0604020202020204" pitchFamily="34" charset="0"/>
              <a:buChar char="•"/>
            </a:pPr>
            <a:r>
              <a:rPr lang="en-IN" dirty="0"/>
              <a:t>The Marriage column had extra values 0 which were not classified Converted these values to 3 i.e. Others.</a:t>
            </a:r>
          </a:p>
          <a:p>
            <a:pPr marL="285750" indent="-285750">
              <a:buFont typeface="Arial" panose="020B0604020202020204" pitchFamily="34" charset="0"/>
              <a:buChar char="•"/>
            </a:pPr>
            <a:r>
              <a:rPr lang="en-IN" dirty="0"/>
              <a:t>Renamed Target value column to a shorter name DEFAULTER.</a:t>
            </a:r>
          </a:p>
          <a:p>
            <a:pPr marL="285750" indent="-285750">
              <a:buFont typeface="Arial" panose="020B0604020202020204" pitchFamily="34" charset="0"/>
              <a:buChar char="•"/>
            </a:pPr>
            <a:r>
              <a:rPr lang="en-IN" dirty="0"/>
              <a:t>Create 6 more features as part of Feature Engineering.</a:t>
            </a:r>
          </a:p>
          <a:p>
            <a:pPr marL="285750" indent="-285750">
              <a:buFontTx/>
              <a:buChar char="-"/>
            </a:pPr>
            <a:endParaRPr lang="en-IN" dirty="0"/>
          </a:p>
          <a:p>
            <a:pPr marL="285750" indent="-285750">
              <a:buFontTx/>
              <a:buChar char="-"/>
            </a:pPr>
            <a:endParaRPr lang="en-IN" dirty="0"/>
          </a:p>
        </p:txBody>
      </p:sp>
    </p:spTree>
    <p:extLst>
      <p:ext uri="{BB962C8B-B14F-4D97-AF65-F5344CB8AC3E}">
        <p14:creationId xmlns:p14="http://schemas.microsoft.com/office/powerpoint/2010/main" val="26432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C7A0FC-0F9A-4116-9CBB-EA9332BAA988}"/>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EDA and insights</a:t>
            </a:r>
          </a:p>
          <a:p>
            <a:pPr algn="ctr"/>
            <a:r>
              <a:rPr lang="en-IN" dirty="0"/>
              <a:t>(use additional slides if necessary)</a:t>
            </a:r>
          </a:p>
        </p:txBody>
      </p:sp>
      <p:sp>
        <p:nvSpPr>
          <p:cNvPr id="2" name="TextBox 1">
            <a:extLst>
              <a:ext uri="{FF2B5EF4-FFF2-40B4-BE49-F238E27FC236}">
                <a16:creationId xmlns:a16="http://schemas.microsoft.com/office/drawing/2014/main" id="{A2904B3C-E7D2-4804-A1FE-8DB869AF089A}"/>
              </a:ext>
            </a:extLst>
          </p:cNvPr>
          <p:cNvSpPr txBox="1"/>
          <p:nvPr/>
        </p:nvSpPr>
        <p:spPr>
          <a:xfrm>
            <a:off x="246845" y="824248"/>
            <a:ext cx="11397803" cy="6494085"/>
          </a:xfrm>
          <a:prstGeom prst="rect">
            <a:avLst/>
          </a:prstGeom>
          <a:noFill/>
        </p:spPr>
        <p:txBody>
          <a:bodyPr wrap="square" rtlCol="0">
            <a:spAutoFit/>
          </a:bodyPr>
          <a:lstStyle/>
          <a:p>
            <a:pPr marL="285750" indent="-285750">
              <a:buFont typeface="Arial" panose="020B0604020202020204" pitchFamily="34" charset="0"/>
              <a:buChar char="•"/>
            </a:pPr>
            <a:r>
              <a:rPr lang="en-IN" sz="1600" dirty="0"/>
              <a:t>Data Set does not have any </a:t>
            </a:r>
            <a:r>
              <a:rPr lang="en-IN" sz="1600" b="1" dirty="0"/>
              <a:t>null</a:t>
            </a:r>
            <a:r>
              <a:rPr lang="en-IN" sz="1600" dirty="0"/>
              <a:t> values hence it is fairly clean</a:t>
            </a:r>
          </a:p>
          <a:p>
            <a:pPr marL="285750" indent="-285750">
              <a:buFont typeface="Arial" panose="020B0604020202020204" pitchFamily="34" charset="0"/>
              <a:buChar char="•"/>
            </a:pPr>
            <a:r>
              <a:rPr lang="en-IN" sz="1600" b="1" dirty="0"/>
              <a:t>Education</a:t>
            </a:r>
            <a:r>
              <a:rPr lang="en-IN" sz="1600" dirty="0"/>
              <a:t> column had extra categories unaccounted for since they were small in number changed them to Others</a:t>
            </a:r>
          </a:p>
          <a:p>
            <a:pPr marL="285750" indent="-285750">
              <a:buFont typeface="Arial" panose="020B0604020202020204" pitchFamily="34" charset="0"/>
              <a:buChar char="•"/>
            </a:pPr>
            <a:r>
              <a:rPr lang="en-IN" sz="1600" b="1" dirty="0"/>
              <a:t>Marriage</a:t>
            </a:r>
            <a:r>
              <a:rPr lang="en-IN" sz="1600" dirty="0"/>
              <a:t> Column also had extra values changed them to Others as well</a:t>
            </a:r>
          </a:p>
          <a:p>
            <a:pPr marL="285750" indent="-285750">
              <a:buFont typeface="Arial" panose="020B0604020202020204" pitchFamily="34" charset="0"/>
              <a:buChar char="•"/>
            </a:pPr>
            <a:r>
              <a:rPr lang="en-IN" sz="1600" dirty="0"/>
              <a:t>Data set does not have any </a:t>
            </a:r>
            <a:r>
              <a:rPr lang="en-IN" sz="1600" b="1" dirty="0"/>
              <a:t>negative</a:t>
            </a:r>
            <a:r>
              <a:rPr lang="en-IN" sz="1600" dirty="0"/>
              <a:t> AGE values.</a:t>
            </a:r>
          </a:p>
          <a:p>
            <a:pPr marL="285750" indent="-285750">
              <a:buFont typeface="Arial" panose="020B0604020202020204" pitchFamily="34" charset="0"/>
              <a:buChar char="•"/>
            </a:pPr>
            <a:r>
              <a:rPr lang="en-IN" sz="1600" dirty="0"/>
              <a:t>From the Train data set we can see </a:t>
            </a:r>
            <a:r>
              <a:rPr lang="en-IN" sz="1600" b="1" dirty="0"/>
              <a:t>22.61%</a:t>
            </a:r>
            <a:r>
              <a:rPr lang="en-IN" sz="1600" dirty="0"/>
              <a:t> denote defaulters this data set can be termed as fairly unbalanced, which might not result in a very accurate prediction model.</a:t>
            </a:r>
          </a:p>
          <a:p>
            <a:pPr marL="285750" indent="-285750">
              <a:buFont typeface="Arial" panose="020B0604020202020204" pitchFamily="34" charset="0"/>
              <a:buChar char="•"/>
            </a:pPr>
            <a:r>
              <a:rPr lang="en-IN" sz="1600" dirty="0"/>
              <a:t>The distribution of data we cross check with </a:t>
            </a:r>
            <a:r>
              <a:rPr lang="en-IN" sz="1600" b="1" i="1" dirty="0"/>
              <a:t>t-SNE</a:t>
            </a:r>
            <a:r>
              <a:rPr lang="en-IN" sz="1600" dirty="0"/>
              <a:t> visualisation also which shows fairly mixed dataset.</a:t>
            </a:r>
          </a:p>
          <a:p>
            <a:pPr marL="285750" indent="-285750">
              <a:buFont typeface="Arial" panose="020B0604020202020204" pitchFamily="34" charset="0"/>
              <a:buChar char="•"/>
            </a:pPr>
            <a:r>
              <a:rPr lang="en-IN" sz="1600" dirty="0"/>
              <a:t>From the </a:t>
            </a:r>
            <a:r>
              <a:rPr lang="en-IN" sz="1600" b="1" dirty="0"/>
              <a:t>correlation</a:t>
            </a:r>
            <a:r>
              <a:rPr lang="en-IN" sz="1600" dirty="0"/>
              <a:t> </a:t>
            </a:r>
            <a:r>
              <a:rPr lang="en-IN" sz="1600" b="1" dirty="0"/>
              <a:t>matrix</a:t>
            </a:r>
            <a:r>
              <a:rPr lang="en-IN" sz="1600" dirty="0"/>
              <a:t> we see that PAY_0,PAY_2…columns have high positive correlation to DEFAULTER Column and LIMIT_BAL has high negative correlation to the target ‘DEFAULTER’ variable.</a:t>
            </a:r>
          </a:p>
          <a:p>
            <a:pPr marL="285750" indent="-285750">
              <a:buFont typeface="Arial" panose="020B0604020202020204" pitchFamily="34" charset="0"/>
              <a:buChar char="•"/>
            </a:pPr>
            <a:r>
              <a:rPr lang="en-IN" sz="1600" dirty="0"/>
              <a:t>Below are few questions we found needed to be answered to get more in-depth insights into the data.</a:t>
            </a:r>
          </a:p>
          <a:p>
            <a:r>
              <a:rPr lang="en-IN" sz="1600" dirty="0"/>
              <a:t>         1. Is the % of defaulters significantly different between male &amp; female ?</a:t>
            </a:r>
          </a:p>
          <a:p>
            <a:r>
              <a:rPr lang="en-IN" sz="1600" b="1" i="1" dirty="0"/>
              <a:t>          	    Data shows Males are slightly more likely to default.</a:t>
            </a:r>
          </a:p>
          <a:p>
            <a:r>
              <a:rPr lang="en-IN" sz="1600" dirty="0"/>
              <a:t>         2. How does Marital Status effect the proportion of defaulters ?</a:t>
            </a:r>
          </a:p>
          <a:p>
            <a:r>
              <a:rPr lang="en-IN" sz="1600" b="1" i="1" dirty="0"/>
              <a:t>         	    There were more married defaulters compared to singles.</a:t>
            </a:r>
          </a:p>
          <a:p>
            <a:r>
              <a:rPr lang="en-IN" sz="1600" dirty="0"/>
              <a:t>         3. Does the Level of Education play a role in the % of defaulters ?</a:t>
            </a:r>
          </a:p>
          <a:p>
            <a:r>
              <a:rPr lang="en-IN" sz="1600" b="1" i="1" dirty="0"/>
              <a:t>                        Higher the education level less likely is the person to default</a:t>
            </a:r>
          </a:p>
          <a:p>
            <a:r>
              <a:rPr lang="en-IN" sz="1600" dirty="0"/>
              <a:t>         4. Which age group constitutes for higher proportion of defaulters ?</a:t>
            </a:r>
          </a:p>
          <a:p>
            <a:r>
              <a:rPr lang="en-IN" sz="1600" b="1" i="1" dirty="0"/>
              <a:t>	     Age group 25-35 has more density of defaulters</a:t>
            </a:r>
          </a:p>
          <a:p>
            <a:r>
              <a:rPr lang="en-IN" sz="1600" dirty="0"/>
              <a:t>         5. Is the number of defaulters correlated with credit limit ?</a:t>
            </a:r>
          </a:p>
          <a:p>
            <a:r>
              <a:rPr lang="en-IN" sz="1600" b="1" dirty="0"/>
              <a:t>	     </a:t>
            </a:r>
            <a:r>
              <a:rPr lang="en-IN" sz="1600" b="1" i="1" dirty="0"/>
              <a:t>We can see that people with lower credit balance tend to default more</a:t>
            </a:r>
          </a:p>
          <a:p>
            <a:r>
              <a:rPr lang="en-IN" sz="1600" dirty="0"/>
              <a:t>         6. Is there a pattern in past repayment statuses which can help predict probability of a defaulter ?</a:t>
            </a:r>
          </a:p>
          <a:p>
            <a:r>
              <a:rPr lang="en-IN" sz="1600" b="1" i="1" dirty="0"/>
              <a:t>	     The ratio of defaulters in delinquency bucket 2 or more i.e. with payment delay for 2 or more months are higher.</a:t>
            </a:r>
          </a:p>
          <a:p>
            <a:r>
              <a:rPr lang="en-IN" sz="1600" dirty="0"/>
              <a:t>         7. Does the history of credit card bill amount has a correlation with the % of defaulters ?</a:t>
            </a:r>
          </a:p>
          <a:p>
            <a:pPr lvl="2"/>
            <a:r>
              <a:rPr lang="en-IN" sz="1600" b="1" i="1" dirty="0"/>
              <a:t>     Higher the Bill amount in most recent months higher is the defaulter rate</a:t>
            </a:r>
          </a:p>
          <a:p>
            <a:pPr marL="285750" indent="-285750">
              <a:buFontTx/>
              <a:buChar char="-"/>
            </a:pPr>
            <a:endParaRPr lang="en-IN" sz="1600" dirty="0"/>
          </a:p>
        </p:txBody>
      </p:sp>
    </p:spTree>
    <p:extLst>
      <p:ext uri="{BB962C8B-B14F-4D97-AF65-F5344CB8AC3E}">
        <p14:creationId xmlns:p14="http://schemas.microsoft.com/office/powerpoint/2010/main" val="310306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visualization</a:t>
            </a:r>
          </a:p>
          <a:p>
            <a:pPr algn="ctr"/>
            <a:r>
              <a:rPr lang="en-IN" dirty="0"/>
              <a:t>(use additional slides if necessary)</a:t>
            </a:r>
          </a:p>
        </p:txBody>
      </p:sp>
      <p:pic>
        <p:nvPicPr>
          <p:cNvPr id="4" name="Picture 3">
            <a:extLst>
              <a:ext uri="{FF2B5EF4-FFF2-40B4-BE49-F238E27FC236}">
                <a16:creationId xmlns:a16="http://schemas.microsoft.com/office/drawing/2014/main" id="{1FA6AB6C-124E-4F3D-BE78-9DFE1D650AF0}"/>
              </a:ext>
            </a:extLst>
          </p:cNvPr>
          <p:cNvPicPr>
            <a:picLocks noChangeAspect="1"/>
          </p:cNvPicPr>
          <p:nvPr/>
        </p:nvPicPr>
        <p:blipFill>
          <a:blip r:embed="rId2"/>
          <a:stretch>
            <a:fillRect/>
          </a:stretch>
        </p:blipFill>
        <p:spPr>
          <a:xfrm>
            <a:off x="8245967" y="1017364"/>
            <a:ext cx="3720652" cy="3545404"/>
          </a:xfrm>
          <a:prstGeom prst="rect">
            <a:avLst/>
          </a:prstGeom>
        </p:spPr>
      </p:pic>
      <p:pic>
        <p:nvPicPr>
          <p:cNvPr id="5" name="Picture 4">
            <a:extLst>
              <a:ext uri="{FF2B5EF4-FFF2-40B4-BE49-F238E27FC236}">
                <a16:creationId xmlns:a16="http://schemas.microsoft.com/office/drawing/2014/main" id="{5AEB9BDD-D1DC-4715-B29E-25FBFBD49848}"/>
              </a:ext>
            </a:extLst>
          </p:cNvPr>
          <p:cNvPicPr>
            <a:picLocks noChangeAspect="1"/>
          </p:cNvPicPr>
          <p:nvPr/>
        </p:nvPicPr>
        <p:blipFill>
          <a:blip r:embed="rId3"/>
          <a:stretch>
            <a:fillRect/>
          </a:stretch>
        </p:blipFill>
        <p:spPr>
          <a:xfrm>
            <a:off x="8601276" y="4562768"/>
            <a:ext cx="3354557" cy="897874"/>
          </a:xfrm>
          <a:prstGeom prst="rect">
            <a:avLst/>
          </a:prstGeom>
        </p:spPr>
      </p:pic>
      <p:pic>
        <p:nvPicPr>
          <p:cNvPr id="6" name="Picture 5">
            <a:extLst>
              <a:ext uri="{FF2B5EF4-FFF2-40B4-BE49-F238E27FC236}">
                <a16:creationId xmlns:a16="http://schemas.microsoft.com/office/drawing/2014/main" id="{C0574967-4F73-47E3-97D3-D1473CD6F04E}"/>
              </a:ext>
            </a:extLst>
          </p:cNvPr>
          <p:cNvPicPr>
            <a:picLocks noChangeAspect="1"/>
          </p:cNvPicPr>
          <p:nvPr/>
        </p:nvPicPr>
        <p:blipFill>
          <a:blip r:embed="rId4"/>
          <a:stretch>
            <a:fillRect/>
          </a:stretch>
        </p:blipFill>
        <p:spPr>
          <a:xfrm>
            <a:off x="246845" y="1017364"/>
            <a:ext cx="7880109" cy="3760698"/>
          </a:xfrm>
          <a:prstGeom prst="rect">
            <a:avLst/>
          </a:prstGeom>
        </p:spPr>
      </p:pic>
    </p:spTree>
    <p:extLst>
      <p:ext uri="{BB962C8B-B14F-4D97-AF65-F5344CB8AC3E}">
        <p14:creationId xmlns:p14="http://schemas.microsoft.com/office/powerpoint/2010/main" val="237332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visualization</a:t>
            </a:r>
          </a:p>
          <a:p>
            <a:pPr algn="ctr"/>
            <a:r>
              <a:rPr lang="en-IN" dirty="0"/>
              <a:t>(use additional slides if necessary)</a:t>
            </a:r>
          </a:p>
        </p:txBody>
      </p:sp>
      <p:pic>
        <p:nvPicPr>
          <p:cNvPr id="7" name="Picture 6">
            <a:extLst>
              <a:ext uri="{FF2B5EF4-FFF2-40B4-BE49-F238E27FC236}">
                <a16:creationId xmlns:a16="http://schemas.microsoft.com/office/drawing/2014/main" id="{706B4337-0A7B-400F-80BD-02C824C10D9B}"/>
              </a:ext>
            </a:extLst>
          </p:cNvPr>
          <p:cNvPicPr>
            <a:picLocks noChangeAspect="1"/>
          </p:cNvPicPr>
          <p:nvPr/>
        </p:nvPicPr>
        <p:blipFill>
          <a:blip r:embed="rId2"/>
          <a:stretch>
            <a:fillRect/>
          </a:stretch>
        </p:blipFill>
        <p:spPr>
          <a:xfrm>
            <a:off x="2500312" y="938652"/>
            <a:ext cx="7133085" cy="5919348"/>
          </a:xfrm>
          <a:prstGeom prst="rect">
            <a:avLst/>
          </a:prstGeom>
        </p:spPr>
      </p:pic>
    </p:spTree>
    <p:extLst>
      <p:ext uri="{BB962C8B-B14F-4D97-AF65-F5344CB8AC3E}">
        <p14:creationId xmlns:p14="http://schemas.microsoft.com/office/powerpoint/2010/main" val="427032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visualization</a:t>
            </a:r>
          </a:p>
          <a:p>
            <a:pPr algn="ctr"/>
            <a:r>
              <a:rPr lang="en-IN" dirty="0"/>
              <a:t>(use additional slides if necessary)</a:t>
            </a:r>
          </a:p>
        </p:txBody>
      </p:sp>
      <p:pic>
        <p:nvPicPr>
          <p:cNvPr id="6" name="Picture 5">
            <a:extLst>
              <a:ext uri="{FF2B5EF4-FFF2-40B4-BE49-F238E27FC236}">
                <a16:creationId xmlns:a16="http://schemas.microsoft.com/office/drawing/2014/main" id="{53E4A20B-9585-4930-903D-DD663C376C7C}"/>
              </a:ext>
            </a:extLst>
          </p:cNvPr>
          <p:cNvPicPr>
            <a:picLocks noChangeAspect="1"/>
          </p:cNvPicPr>
          <p:nvPr/>
        </p:nvPicPr>
        <p:blipFill>
          <a:blip r:embed="rId2"/>
          <a:stretch>
            <a:fillRect/>
          </a:stretch>
        </p:blipFill>
        <p:spPr>
          <a:xfrm>
            <a:off x="246845" y="1102752"/>
            <a:ext cx="3436513" cy="3372637"/>
          </a:xfrm>
          <a:prstGeom prst="rect">
            <a:avLst/>
          </a:prstGeom>
        </p:spPr>
      </p:pic>
      <p:pic>
        <p:nvPicPr>
          <p:cNvPr id="7" name="Picture 6">
            <a:extLst>
              <a:ext uri="{FF2B5EF4-FFF2-40B4-BE49-F238E27FC236}">
                <a16:creationId xmlns:a16="http://schemas.microsoft.com/office/drawing/2014/main" id="{D80289F3-045A-4E83-8325-D61DD1288477}"/>
              </a:ext>
            </a:extLst>
          </p:cNvPr>
          <p:cNvPicPr>
            <a:picLocks noChangeAspect="1"/>
          </p:cNvPicPr>
          <p:nvPr/>
        </p:nvPicPr>
        <p:blipFill>
          <a:blip r:embed="rId3"/>
          <a:stretch>
            <a:fillRect/>
          </a:stretch>
        </p:blipFill>
        <p:spPr>
          <a:xfrm>
            <a:off x="536351" y="4608623"/>
            <a:ext cx="4165514" cy="916413"/>
          </a:xfrm>
          <a:prstGeom prst="rect">
            <a:avLst/>
          </a:prstGeom>
        </p:spPr>
      </p:pic>
      <p:pic>
        <p:nvPicPr>
          <p:cNvPr id="8" name="Picture 7">
            <a:extLst>
              <a:ext uri="{FF2B5EF4-FFF2-40B4-BE49-F238E27FC236}">
                <a16:creationId xmlns:a16="http://schemas.microsoft.com/office/drawing/2014/main" id="{48933BED-BE1B-42A3-81FD-466EFC5318B5}"/>
              </a:ext>
            </a:extLst>
          </p:cNvPr>
          <p:cNvPicPr>
            <a:picLocks noChangeAspect="1"/>
          </p:cNvPicPr>
          <p:nvPr/>
        </p:nvPicPr>
        <p:blipFill>
          <a:blip r:embed="rId4"/>
          <a:stretch>
            <a:fillRect/>
          </a:stretch>
        </p:blipFill>
        <p:spPr>
          <a:xfrm>
            <a:off x="6490079" y="1102751"/>
            <a:ext cx="3529684" cy="3433711"/>
          </a:xfrm>
          <a:prstGeom prst="rect">
            <a:avLst/>
          </a:prstGeom>
        </p:spPr>
      </p:pic>
      <p:pic>
        <p:nvPicPr>
          <p:cNvPr id="9" name="Picture 8">
            <a:extLst>
              <a:ext uri="{FF2B5EF4-FFF2-40B4-BE49-F238E27FC236}">
                <a16:creationId xmlns:a16="http://schemas.microsoft.com/office/drawing/2014/main" id="{CDDE6C79-F200-4A81-9E7E-DF51E1F8B8F8}"/>
              </a:ext>
            </a:extLst>
          </p:cNvPr>
          <p:cNvPicPr>
            <a:picLocks noChangeAspect="1"/>
          </p:cNvPicPr>
          <p:nvPr/>
        </p:nvPicPr>
        <p:blipFill>
          <a:blip r:embed="rId5"/>
          <a:stretch>
            <a:fillRect/>
          </a:stretch>
        </p:blipFill>
        <p:spPr>
          <a:xfrm>
            <a:off x="6490079" y="4608623"/>
            <a:ext cx="4798321" cy="1070960"/>
          </a:xfrm>
          <a:prstGeom prst="rect">
            <a:avLst/>
          </a:prstGeom>
        </p:spPr>
      </p:pic>
    </p:spTree>
    <p:extLst>
      <p:ext uri="{BB962C8B-B14F-4D97-AF65-F5344CB8AC3E}">
        <p14:creationId xmlns:p14="http://schemas.microsoft.com/office/powerpoint/2010/main" val="361384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5860-FBB1-49C5-BF3D-488F98A115D4}"/>
              </a:ext>
            </a:extLst>
          </p:cNvPr>
          <p:cNvSpPr/>
          <p:nvPr/>
        </p:nvSpPr>
        <p:spPr>
          <a:xfrm>
            <a:off x="246845" y="178157"/>
            <a:ext cx="11719774" cy="64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Data visualization</a:t>
            </a:r>
          </a:p>
          <a:p>
            <a:pPr algn="ctr"/>
            <a:r>
              <a:rPr lang="en-IN" dirty="0"/>
              <a:t>(use additional slides if necessary)</a:t>
            </a:r>
          </a:p>
        </p:txBody>
      </p:sp>
      <p:pic>
        <p:nvPicPr>
          <p:cNvPr id="6" name="Picture 5">
            <a:extLst>
              <a:ext uri="{FF2B5EF4-FFF2-40B4-BE49-F238E27FC236}">
                <a16:creationId xmlns:a16="http://schemas.microsoft.com/office/drawing/2014/main" id="{FA05F856-8F77-4724-AC19-17D006BDD87A}"/>
              </a:ext>
            </a:extLst>
          </p:cNvPr>
          <p:cNvPicPr>
            <a:picLocks noChangeAspect="1"/>
          </p:cNvPicPr>
          <p:nvPr/>
        </p:nvPicPr>
        <p:blipFill>
          <a:blip r:embed="rId2"/>
          <a:stretch>
            <a:fillRect/>
          </a:stretch>
        </p:blipFill>
        <p:spPr>
          <a:xfrm>
            <a:off x="843498" y="1111943"/>
            <a:ext cx="8712626" cy="5668600"/>
          </a:xfrm>
          <a:prstGeom prst="rect">
            <a:avLst/>
          </a:prstGeom>
        </p:spPr>
      </p:pic>
    </p:spTree>
    <p:extLst>
      <p:ext uri="{BB962C8B-B14F-4D97-AF65-F5344CB8AC3E}">
        <p14:creationId xmlns:p14="http://schemas.microsoft.com/office/powerpoint/2010/main" val="60335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1194</Words>
  <Application>Microsoft Office PowerPoint</Application>
  <PresentationFormat>Widescreen</PresentationFormat>
  <Paragraphs>137</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2" baseType="lpstr">
      <vt:lpstr>Arial</vt:lpstr>
      <vt:lpstr>Calibri</vt:lpstr>
      <vt:lpstr>Calibri Light</vt:lpstr>
      <vt:lpstr>Office Theme</vt:lpstr>
      <vt:lpstr>Microsoft Excel Macro-Enabled Worksheet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Sivasundar</dc:creator>
  <cp:lastModifiedBy>Prateek Jain</cp:lastModifiedBy>
  <cp:revision>30</cp:revision>
  <dcterms:created xsi:type="dcterms:W3CDTF">2018-01-02T07:06:53Z</dcterms:created>
  <dcterms:modified xsi:type="dcterms:W3CDTF">2018-01-29T03:17:29Z</dcterms:modified>
</cp:coreProperties>
</file>