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Muli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Nixie One"/>
      <p:regular r:id="rId32"/>
    </p:embeddedFon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uli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uli-italic.fntdata"/><Relationship Id="rId25" Type="http://schemas.openxmlformats.org/officeDocument/2006/relationships/font" Target="fonts/Muli-bold.fntdata"/><Relationship Id="rId28" Type="http://schemas.openxmlformats.org/officeDocument/2006/relationships/font" Target="fonts/Roboto-regular.fntdata"/><Relationship Id="rId27" Type="http://schemas.openxmlformats.org/officeDocument/2006/relationships/font" Target="fonts/Muli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6.xml"/><Relationship Id="rId32" Type="http://schemas.openxmlformats.org/officeDocument/2006/relationships/font" Target="fonts/NixieOne-regular.fntdata"/><Relationship Id="rId13" Type="http://schemas.openxmlformats.org/officeDocument/2006/relationships/slide" Target="slides/slide9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4ab6e7655_5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4ab6e7655_5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4ab6e7655_5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4ab6e7655_5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4ab6e7655_5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4ab6e7655_5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4ab6e7655_5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4ab6e7655_5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4ab6e7655_5_3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44ab6e7655_5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44ab6e7655_5_1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44ab6e7655_5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44ab6e7655_5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44ab6e7655_5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ab6e7655_5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4ab6e7655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4ab6e7655_5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4ab6e7655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4ab6e7655_5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4ab6e7655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4ab6e7655_5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4ab6e7655_5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4ab6e7655_5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4ab6e7655_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4ab6e7655_5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4ab6e7655_5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4ab6e7655_5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4ab6e765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4" name="Google Shape;214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2" name="Google Shape;222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7" name="Google Shape;227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31" name="Google Shape;231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40" name="Google Shape;240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50" name="Google Shape;250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62" name="Google Shape;262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" name="Google Shape;266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67" name="Google Shape;267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71" name="Google Shape;271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80" name="Google Shape;280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90" name="Google Shape;290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1" name="Google Shape;301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so75RJHVD78zTZnz2gLwk6g8CAT5pjvk/view" TargetMode="External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"/>
          <p:cNvSpPr txBox="1"/>
          <p:nvPr>
            <p:ph type="ctrTitle"/>
          </p:nvPr>
        </p:nvSpPr>
        <p:spPr>
          <a:xfrm>
            <a:off x="1400175" y="1991825"/>
            <a:ext cx="684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Health.io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40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“Data Science in health makes wealth”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5" name="Google Shape;3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880" y="124375"/>
            <a:ext cx="1354625" cy="13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0"/>
          <p:cNvSpPr txBox="1"/>
          <p:nvPr/>
        </p:nvSpPr>
        <p:spPr>
          <a:xfrm>
            <a:off x="2980488" y="1479000"/>
            <a:ext cx="2573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Fácil acceso y comprensión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3150450" y="2313250"/>
            <a:ext cx="2373900" cy="813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highlight>
                  <a:srgbClr val="00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Health.io</a:t>
            </a:r>
            <a:endParaRPr b="1" sz="3600">
              <a:solidFill>
                <a:srgbClr val="FFFFFF"/>
              </a:solidFill>
              <a:highlight>
                <a:srgbClr val="0000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3" name="Google Shape;3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880" y="124375"/>
            <a:ext cx="1354625" cy="13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1"/>
          <p:cNvSpPr txBox="1"/>
          <p:nvPr/>
        </p:nvSpPr>
        <p:spPr>
          <a:xfrm>
            <a:off x="2980488" y="1479000"/>
            <a:ext cx="2573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Fácil acceso y comprensión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5" name="Google Shape;395;p21"/>
          <p:cNvSpPr txBox="1"/>
          <p:nvPr/>
        </p:nvSpPr>
        <p:spPr>
          <a:xfrm>
            <a:off x="3150450" y="2313250"/>
            <a:ext cx="2373900" cy="813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highlight>
                  <a:srgbClr val="00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Health.io</a:t>
            </a:r>
            <a:endParaRPr b="1" sz="3600">
              <a:solidFill>
                <a:srgbClr val="FFFFFF"/>
              </a:solidFill>
              <a:highlight>
                <a:srgbClr val="0000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6" name="Google Shape;3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325" y="1365300"/>
            <a:ext cx="1807575" cy="186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1"/>
          <p:cNvSpPr txBox="1"/>
          <p:nvPr/>
        </p:nvSpPr>
        <p:spPr>
          <a:xfrm>
            <a:off x="5453788" y="3161525"/>
            <a:ext cx="2151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Aprendizaje proactivo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22"/>
          <p:cNvSpPr txBox="1"/>
          <p:nvPr/>
        </p:nvSpPr>
        <p:spPr>
          <a:xfrm>
            <a:off x="3191388" y="4714925"/>
            <a:ext cx="2151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Dinámico e interactivo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04" name="Google Shape;4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863" y="3430900"/>
            <a:ext cx="1354649" cy="135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880" y="124375"/>
            <a:ext cx="1354625" cy="13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2"/>
          <p:cNvSpPr txBox="1"/>
          <p:nvPr/>
        </p:nvSpPr>
        <p:spPr>
          <a:xfrm>
            <a:off x="2980488" y="1479000"/>
            <a:ext cx="2573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Fácil acceso y comprensión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3150450" y="2313250"/>
            <a:ext cx="2373900" cy="813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highlight>
                  <a:srgbClr val="00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Health.io</a:t>
            </a:r>
            <a:endParaRPr b="1" sz="3600">
              <a:solidFill>
                <a:srgbClr val="FFFFFF"/>
              </a:solidFill>
              <a:highlight>
                <a:srgbClr val="0000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8" name="Google Shape;40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3325" y="1365300"/>
            <a:ext cx="1807575" cy="186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2"/>
          <p:cNvSpPr txBox="1"/>
          <p:nvPr/>
        </p:nvSpPr>
        <p:spPr>
          <a:xfrm>
            <a:off x="5453788" y="3161525"/>
            <a:ext cx="2151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Aprendizaje proactivo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5" name="Google Shape;4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712" y="1977127"/>
            <a:ext cx="1745817" cy="11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3"/>
          <p:cNvSpPr txBox="1"/>
          <p:nvPr/>
        </p:nvSpPr>
        <p:spPr>
          <a:xfrm>
            <a:off x="964813" y="3161525"/>
            <a:ext cx="2151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Información preventiva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7" name="Google Shape;417;p23"/>
          <p:cNvSpPr txBox="1"/>
          <p:nvPr/>
        </p:nvSpPr>
        <p:spPr>
          <a:xfrm>
            <a:off x="3191388" y="4714925"/>
            <a:ext cx="2151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Dinámico e interactivo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18" name="Google Shape;4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863" y="3430900"/>
            <a:ext cx="1354649" cy="135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9880" y="200575"/>
            <a:ext cx="1354625" cy="13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3"/>
          <p:cNvSpPr txBox="1"/>
          <p:nvPr/>
        </p:nvSpPr>
        <p:spPr>
          <a:xfrm>
            <a:off x="2980488" y="1555200"/>
            <a:ext cx="2573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Fácil acceso y comprensión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3150450" y="2313250"/>
            <a:ext cx="2373900" cy="813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highlight>
                  <a:srgbClr val="00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Health.io</a:t>
            </a:r>
            <a:endParaRPr b="1" sz="3600">
              <a:solidFill>
                <a:srgbClr val="FFFFFF"/>
              </a:solidFill>
              <a:highlight>
                <a:srgbClr val="0000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22" name="Google Shape;42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3325" y="1365300"/>
            <a:ext cx="1807575" cy="186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3"/>
          <p:cNvSpPr txBox="1"/>
          <p:nvPr/>
        </p:nvSpPr>
        <p:spPr>
          <a:xfrm>
            <a:off x="5453788" y="3161525"/>
            <a:ext cx="2151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Aprendizaje proactivo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24"/>
          <p:cNvSpPr txBox="1"/>
          <p:nvPr>
            <p:ph type="title"/>
          </p:nvPr>
        </p:nvSpPr>
        <p:spPr>
          <a:xfrm>
            <a:off x="3026250" y="247450"/>
            <a:ext cx="2738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Datos </a:t>
            </a:r>
            <a:endParaRPr b="1" sz="6000"/>
          </a:p>
        </p:txBody>
      </p:sp>
      <p:grpSp>
        <p:nvGrpSpPr>
          <p:cNvPr id="430" name="Google Shape;430;p24"/>
          <p:cNvGrpSpPr/>
          <p:nvPr/>
        </p:nvGrpSpPr>
        <p:grpSpPr>
          <a:xfrm>
            <a:off x="1870410" y="3653181"/>
            <a:ext cx="4939757" cy="1119304"/>
            <a:chOff x="2283025" y="2322568"/>
            <a:chExt cx="5267950" cy="643500"/>
          </a:xfrm>
        </p:grpSpPr>
        <p:sp>
          <p:nvSpPr>
            <p:cNvPr id="431" name="Google Shape;431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/>
            </a:p>
          </p:txBody>
        </p:sp>
        <p:sp>
          <p:nvSpPr>
            <p:cNvPr id="432" name="Google Shape;432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/>
            </a:p>
          </p:txBody>
        </p:sp>
        <p:sp>
          <p:nvSpPr>
            <p:cNvPr id="433" name="Google Shape;433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Material particulado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Rabia </a:t>
              </a:r>
              <a:endParaRPr b="1"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(Enf. Anim.)</a:t>
              </a:r>
              <a:endParaRPr b="1"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6" name="Google Shape;436;p24"/>
          <p:cNvGrpSpPr/>
          <p:nvPr/>
        </p:nvGrpSpPr>
        <p:grpSpPr>
          <a:xfrm>
            <a:off x="1870410" y="2533872"/>
            <a:ext cx="4939757" cy="1119304"/>
            <a:chOff x="2283025" y="2322568"/>
            <a:chExt cx="5267950" cy="643500"/>
          </a:xfrm>
        </p:grpSpPr>
        <p:sp>
          <p:nvSpPr>
            <p:cNvPr id="437" name="Google Shape;437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/>
            </a:p>
          </p:txBody>
        </p:sp>
        <p:sp>
          <p:nvSpPr>
            <p:cNvPr id="438" name="Google Shape;438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/>
            </a:p>
          </p:txBody>
        </p:sp>
        <p:sp>
          <p:nvSpPr>
            <p:cNvPr id="439" name="Google Shape;439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/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Precipitaciones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Tuberculosis </a:t>
              </a:r>
              <a:endParaRPr b="1"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(Enf. Hum.)</a:t>
              </a:r>
              <a:endParaRPr b="1"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2" name="Google Shape;442;p24"/>
          <p:cNvGrpSpPr/>
          <p:nvPr/>
        </p:nvGrpSpPr>
        <p:grpSpPr>
          <a:xfrm>
            <a:off x="1870410" y="1470647"/>
            <a:ext cx="4939757" cy="1119304"/>
            <a:chOff x="2283025" y="2322568"/>
            <a:chExt cx="5267950" cy="643500"/>
          </a:xfrm>
        </p:grpSpPr>
        <p:sp>
          <p:nvSpPr>
            <p:cNvPr id="443" name="Google Shape;443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/>
            </a:p>
          </p:txBody>
        </p:sp>
        <p:sp>
          <p:nvSpPr>
            <p:cNvPr id="444" name="Google Shape;444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/>
            </a:p>
          </p:txBody>
        </p:sp>
        <p:sp>
          <p:nvSpPr>
            <p:cNvPr id="445" name="Google Shape;445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Temperatura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Malaria </a:t>
              </a:r>
              <a:endParaRPr b="1"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(Enf. Hum.)</a:t>
              </a:r>
              <a:endParaRPr b="1"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5"/>
          <p:cNvSpPr txBox="1"/>
          <p:nvPr>
            <p:ph idx="4294967295" type="title"/>
          </p:nvPr>
        </p:nvSpPr>
        <p:spPr>
          <a:xfrm>
            <a:off x="3933825" y="2583325"/>
            <a:ext cx="52101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Plataforma 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Web</a:t>
            </a:r>
            <a:endParaRPr b="1" sz="6000"/>
          </a:p>
        </p:txBody>
      </p:sp>
      <p:sp>
        <p:nvSpPr>
          <p:cNvPr id="453" name="Google Shape;453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4" name="Google Shape;4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5" y="1793133"/>
            <a:ext cx="3858400" cy="2531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26"/>
          <p:cNvSpPr/>
          <p:nvPr/>
        </p:nvSpPr>
        <p:spPr>
          <a:xfrm>
            <a:off x="1841075" y="69050"/>
            <a:ext cx="5454078" cy="5016829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1" name="Google Shape;461;p26" title="Nasa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1575" y="356700"/>
            <a:ext cx="4970900" cy="37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7"/>
          <p:cNvSpPr txBox="1"/>
          <p:nvPr>
            <p:ph idx="4294967295" type="ctrTitle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20</a:t>
            </a:r>
            <a:r>
              <a:rPr b="1" lang="en" sz="4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%</a:t>
            </a:r>
            <a:endParaRPr b="1" sz="4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7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Reducción de emisiones de gases mejorará la esperanza de vida en 3.3 meses 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468" name="Google Shape;468;p27"/>
          <p:cNvSpPr txBox="1"/>
          <p:nvPr>
            <p:ph idx="4294967295" type="ctrTitle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4</a:t>
            </a:r>
            <a:r>
              <a:rPr b="1" lang="en" sz="48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0%-110%</a:t>
            </a:r>
            <a:endParaRPr b="1" sz="480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7"/>
          <p:cNvSpPr txBox="1"/>
          <p:nvPr>
            <p:ph idx="4294967295" type="subTitle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Aumento del CO2 para el 2030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470" name="Google Shape;470;p27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uli"/>
                <a:ea typeface="Muli"/>
                <a:cs typeface="Muli"/>
                <a:sym typeface="Muli"/>
              </a:rPr>
              <a:t>9</a:t>
            </a:r>
            <a:r>
              <a:rPr b="1" lang="en" sz="4800">
                <a:latin typeface="Muli"/>
                <a:ea typeface="Muli"/>
                <a:cs typeface="Muli"/>
                <a:sym typeface="Muli"/>
              </a:rPr>
              <a:t>%</a:t>
            </a:r>
            <a:endParaRPr b="1" sz="4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7"/>
          <p:cNvSpPr txBox="1"/>
          <p:nvPr>
            <p:ph idx="4294967295" type="subTitle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Enfermedades respiratorias a causa de material particulado contaminante</a:t>
            </a:r>
            <a:r>
              <a:rPr b="1" lang="en">
                <a:solidFill>
                  <a:srgbClr val="000000"/>
                </a:solidFill>
              </a:rPr>
              <a:t> 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472" name="Google Shape;472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8"/>
          <p:cNvSpPr txBox="1"/>
          <p:nvPr>
            <p:ph type="title"/>
          </p:nvPr>
        </p:nvSpPr>
        <p:spPr>
          <a:xfrm>
            <a:off x="2189900" y="821200"/>
            <a:ext cx="66342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Accesibilidad</a:t>
            </a:r>
            <a:r>
              <a:rPr b="1" lang="en"/>
              <a:t> en todos los sentidos!</a:t>
            </a:r>
            <a:endParaRPr b="1"/>
          </a:p>
        </p:txBody>
      </p:sp>
      <p:sp>
        <p:nvSpPr>
          <p:cNvPr id="478" name="Google Shape;478;p28"/>
          <p:cNvSpPr/>
          <p:nvPr/>
        </p:nvSpPr>
        <p:spPr>
          <a:xfrm>
            <a:off x="1760525" y="2556950"/>
            <a:ext cx="1876800" cy="16683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Interacción</a:t>
            </a:r>
            <a:endParaRPr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8"/>
          <p:cNvSpPr/>
          <p:nvPr/>
        </p:nvSpPr>
        <p:spPr>
          <a:xfrm>
            <a:off x="3449817" y="2556950"/>
            <a:ext cx="1912800" cy="16683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Dinamismo</a:t>
            </a:r>
            <a:endParaRPr b="1" sz="105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8"/>
          <p:cNvSpPr/>
          <p:nvPr/>
        </p:nvSpPr>
        <p:spPr>
          <a:xfrm>
            <a:off x="5175202" y="2556950"/>
            <a:ext cx="1912800" cy="16683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Integrador</a:t>
            </a:r>
            <a:endParaRPr b="1" sz="110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2" name="Google Shape;482;p28"/>
          <p:cNvPicPr preferRelativeResize="0"/>
          <p:nvPr/>
        </p:nvPicPr>
        <p:blipFill rotWithShape="1">
          <a:blip r:embed="rId3">
            <a:alphaModFix/>
          </a:blip>
          <a:srcRect b="14224" l="30250" r="58749" t="51591"/>
          <a:stretch/>
        </p:blipFill>
        <p:spPr>
          <a:xfrm>
            <a:off x="199950" y="2252800"/>
            <a:ext cx="1258571" cy="26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8" name="Google Shape;488;p29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/>
              <a:t>Thanks!</a:t>
            </a:r>
            <a:endParaRPr b="1" sz="8000"/>
          </a:p>
        </p:txBody>
      </p:sp>
      <p:sp>
        <p:nvSpPr>
          <p:cNvPr id="489" name="Google Shape;489;p29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0" name="Google Shape;320;p12"/>
          <p:cNvPicPr preferRelativeResize="0"/>
          <p:nvPr/>
        </p:nvPicPr>
        <p:blipFill rotWithShape="1">
          <a:blip r:embed="rId3">
            <a:alphaModFix/>
          </a:blip>
          <a:srcRect b="3439" l="5962" r="70301" t="3856"/>
          <a:stretch/>
        </p:blipFill>
        <p:spPr>
          <a:xfrm>
            <a:off x="3953638" y="1917275"/>
            <a:ext cx="1236726" cy="32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6" name="Google Shape;326;p13"/>
          <p:cNvPicPr preferRelativeResize="0"/>
          <p:nvPr/>
        </p:nvPicPr>
        <p:blipFill rotWithShape="1">
          <a:blip r:embed="rId3">
            <a:alphaModFix/>
          </a:blip>
          <a:srcRect b="3439" l="5962" r="70301" t="3856"/>
          <a:stretch/>
        </p:blipFill>
        <p:spPr>
          <a:xfrm>
            <a:off x="3953638" y="1917275"/>
            <a:ext cx="1236726" cy="32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025" y="1904649"/>
            <a:ext cx="1290325" cy="13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3" name="Google Shape;333;p14"/>
          <p:cNvPicPr preferRelativeResize="0"/>
          <p:nvPr/>
        </p:nvPicPr>
        <p:blipFill rotWithShape="1">
          <a:blip r:embed="rId3">
            <a:alphaModFix/>
          </a:blip>
          <a:srcRect b="3439" l="5962" r="70301" t="3856"/>
          <a:stretch/>
        </p:blipFill>
        <p:spPr>
          <a:xfrm>
            <a:off x="3953638" y="1917275"/>
            <a:ext cx="1236726" cy="32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025" y="1904649"/>
            <a:ext cx="1290325" cy="13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4907" y="245975"/>
            <a:ext cx="1334200" cy="13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15"/>
          <p:cNvPicPr preferRelativeResize="0"/>
          <p:nvPr/>
        </p:nvPicPr>
        <p:blipFill rotWithShape="1">
          <a:blip r:embed="rId3">
            <a:alphaModFix/>
          </a:blip>
          <a:srcRect b="3439" l="5962" r="70301" t="3856"/>
          <a:stretch/>
        </p:blipFill>
        <p:spPr>
          <a:xfrm>
            <a:off x="3953638" y="1917275"/>
            <a:ext cx="1236726" cy="32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025" y="1904649"/>
            <a:ext cx="1290325" cy="13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4907" y="245975"/>
            <a:ext cx="1334200" cy="13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6675" y="1815239"/>
            <a:ext cx="1236725" cy="1513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 b="15017" l="71766" r="16247" t="49787"/>
          <a:stretch/>
        </p:blipFill>
        <p:spPr>
          <a:xfrm>
            <a:off x="3777425" y="1956125"/>
            <a:ext cx="1589175" cy="31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3100" y="2062962"/>
            <a:ext cx="1321461" cy="132237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6"/>
          <p:cNvSpPr txBox="1"/>
          <p:nvPr/>
        </p:nvSpPr>
        <p:spPr>
          <a:xfrm>
            <a:off x="615825" y="3407563"/>
            <a:ext cx="28560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Falta de información detallada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53" name="Google Shape;35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0050" y="127675"/>
            <a:ext cx="1223900" cy="12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6"/>
          <p:cNvSpPr txBox="1"/>
          <p:nvPr/>
        </p:nvSpPr>
        <p:spPr>
          <a:xfrm>
            <a:off x="3144000" y="1427763"/>
            <a:ext cx="28560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No interactividad ni dinamismo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55" name="Google Shape;35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7875" y="2062950"/>
            <a:ext cx="1376276" cy="132237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6"/>
          <p:cNvSpPr txBox="1"/>
          <p:nvPr/>
        </p:nvSpPr>
        <p:spPr>
          <a:xfrm>
            <a:off x="5458012" y="3455738"/>
            <a:ext cx="28560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No manejo ni interpretación de datos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 txBox="1"/>
          <p:nvPr>
            <p:ph idx="4294967295" type="ctrTitle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30%</a:t>
            </a:r>
            <a:endParaRPr b="1" sz="4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2" name="Google Shape;362;p17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Brotes de malaria en Venezuela y Colombia por el fenómeno El Niño (Acad. Medicina)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63" name="Google Shape;363;p17"/>
          <p:cNvSpPr txBox="1"/>
          <p:nvPr>
            <p:ph idx="4294967295" type="ctrTitle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+4% (+30K)</a:t>
            </a:r>
            <a:endParaRPr b="1" sz="480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4" name="Google Shape;364;p17"/>
          <p:cNvSpPr txBox="1"/>
          <p:nvPr>
            <p:ph idx="4294967295" type="subTitle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Fallecidos por aumento de temperatura para el 2030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65" name="Google Shape;365;p17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uli"/>
                <a:ea typeface="Muli"/>
                <a:cs typeface="Muli"/>
                <a:sym typeface="Muli"/>
              </a:rPr>
              <a:t>40%</a:t>
            </a:r>
            <a:endParaRPr b="1" sz="4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6" name="Google Shape;366;p17"/>
          <p:cNvSpPr txBox="1"/>
          <p:nvPr>
            <p:ph idx="4294967295" type="subTitle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Personas serán más propensas a alergias para el 2040 (OMS) 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67" name="Google Shape;367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8" name="Google Shape;368;p17"/>
          <p:cNvPicPr preferRelativeResize="0"/>
          <p:nvPr/>
        </p:nvPicPr>
        <p:blipFill rotWithShape="1">
          <a:blip r:embed="rId3">
            <a:alphaModFix/>
          </a:blip>
          <a:srcRect b="49144" l="75839" r="4947" t="19692"/>
          <a:stretch/>
        </p:blipFill>
        <p:spPr>
          <a:xfrm>
            <a:off x="15850" y="3233375"/>
            <a:ext cx="1687849" cy="18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"/>
          <p:cNvSpPr txBox="1"/>
          <p:nvPr>
            <p:ph type="ctrTitle"/>
          </p:nvPr>
        </p:nvSpPr>
        <p:spPr>
          <a:xfrm>
            <a:off x="1151850" y="2060900"/>
            <a:ext cx="684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400"/>
              </a:spcAft>
              <a:buNone/>
            </a:pPr>
            <a:r>
              <a:rPr b="1" lang="en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Health.io</a:t>
            </a:r>
            <a:endParaRPr b="1"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19"/>
          <p:cNvSpPr txBox="1"/>
          <p:nvPr/>
        </p:nvSpPr>
        <p:spPr>
          <a:xfrm>
            <a:off x="3150450" y="2313250"/>
            <a:ext cx="2373900" cy="813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highlight>
                  <a:srgbClr val="00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Health.io</a:t>
            </a:r>
            <a:endParaRPr b="1" sz="3600">
              <a:solidFill>
                <a:srgbClr val="FFFFFF"/>
              </a:solidFill>
              <a:highlight>
                <a:srgbClr val="0000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