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404050" cy="43205400"/>
  <p:notesSz cx="6858000" cy="9144000"/>
  <p:defaultTextStyle>
    <a:defPPr>
      <a:defRPr lang="pt-BR"/>
    </a:defPPr>
    <a:lvl1pPr marL="0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147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293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440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0586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0733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0879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026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1172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0DB"/>
    <a:srgbClr val="6699FF"/>
    <a:srgbClr val="617EF9"/>
    <a:srgbClr val="5B92FF"/>
    <a:srgbClr val="3366FF"/>
    <a:srgbClr val="2A65C4"/>
    <a:srgbClr val="7B7DE1"/>
    <a:srgbClr val="538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00" autoAdjust="0"/>
    <p:restoredTop sz="97983" autoAdjust="0"/>
  </p:normalViewPr>
  <p:slideViewPr>
    <p:cSldViewPr>
      <p:cViewPr>
        <p:scale>
          <a:sx n="30" d="100"/>
          <a:sy n="30" d="100"/>
        </p:scale>
        <p:origin x="-702" y="3222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6F1F-DA65-4CA5-A850-EC2D3507B32E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7F733-FC4A-487A-AD51-B49C68935D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505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BD7EE-CA0B-4947-845A-9463FD14BB4B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41AD5-BF32-46FE-AE19-4C1671E4A33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34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Assuntos:</a:t>
            </a:r>
          </a:p>
          <a:p>
            <a:r>
              <a:rPr lang="pt-BR" dirty="0" err="1" smtClean="0"/>
              <a:t>Region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endParaRPr lang="pt-BR" dirty="0" smtClean="0"/>
          </a:p>
          <a:p>
            <a:r>
              <a:rPr lang="pt-BR" dirty="0" smtClean="0"/>
              <a:t>Análise</a:t>
            </a:r>
            <a:r>
              <a:rPr lang="pt-BR" baseline="0" dirty="0" smtClean="0"/>
              <a:t> estatística</a:t>
            </a:r>
          </a:p>
          <a:p>
            <a:r>
              <a:rPr lang="pt-BR" baseline="0" dirty="0" smtClean="0"/>
              <a:t>Posicionamento da máscara</a:t>
            </a:r>
          </a:p>
          <a:p>
            <a:r>
              <a:rPr lang="pt-BR" baseline="0" dirty="0" smtClean="0"/>
              <a:t>Implementação</a:t>
            </a:r>
          </a:p>
          <a:p>
            <a:r>
              <a:rPr lang="pt-BR" baseline="0" dirty="0" smtClean="0"/>
              <a:t>Testes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41AD5-BF32-46FE-AE19-4C1671E4A33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15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6"/>
            <a:ext cx="27543443" cy="92611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1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7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7"/>
            <a:ext cx="7290911" cy="3686460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7"/>
            <a:ext cx="21332666" cy="3686460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0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8" y="27763471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8" y="18312298"/>
            <a:ext cx="27543443" cy="9451176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60147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293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44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05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07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087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02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117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82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7"/>
            <a:ext cx="14311789" cy="28513565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7"/>
            <a:ext cx="14311789" cy="28513565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8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5" y="9671211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147" indent="0">
              <a:buNone/>
              <a:defRPr sz="9400" b="1"/>
            </a:lvl2pPr>
            <a:lvl3pPr marL="4320293" indent="0">
              <a:buNone/>
              <a:defRPr sz="8500" b="1"/>
            </a:lvl3pPr>
            <a:lvl4pPr marL="6480440" indent="0">
              <a:buNone/>
              <a:defRPr sz="7600" b="1"/>
            </a:lvl4pPr>
            <a:lvl5pPr marL="8640586" indent="0">
              <a:buNone/>
              <a:defRPr sz="7600" b="1"/>
            </a:lvl5pPr>
            <a:lvl6pPr marL="10800733" indent="0">
              <a:buNone/>
              <a:defRPr sz="7600" b="1"/>
            </a:lvl6pPr>
            <a:lvl7pPr marL="12960879" indent="0">
              <a:buNone/>
              <a:defRPr sz="7600" b="1"/>
            </a:lvl7pPr>
            <a:lvl8pPr marL="15121026" indent="0">
              <a:buNone/>
              <a:defRPr sz="7600" b="1"/>
            </a:lvl8pPr>
            <a:lvl9pPr marL="17281172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5" y="13701711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11" y="9671211"/>
            <a:ext cx="14323039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147" indent="0">
              <a:buNone/>
              <a:defRPr sz="9400" b="1"/>
            </a:lvl2pPr>
            <a:lvl3pPr marL="4320293" indent="0">
              <a:buNone/>
              <a:defRPr sz="8500" b="1"/>
            </a:lvl3pPr>
            <a:lvl4pPr marL="6480440" indent="0">
              <a:buNone/>
              <a:defRPr sz="7600" b="1"/>
            </a:lvl4pPr>
            <a:lvl5pPr marL="8640586" indent="0">
              <a:buNone/>
              <a:defRPr sz="7600" b="1"/>
            </a:lvl5pPr>
            <a:lvl6pPr marL="10800733" indent="0">
              <a:buNone/>
              <a:defRPr sz="7600" b="1"/>
            </a:lvl6pPr>
            <a:lvl7pPr marL="12960879" indent="0">
              <a:buNone/>
              <a:defRPr sz="7600" b="1"/>
            </a:lvl7pPr>
            <a:lvl8pPr marL="15121026" indent="0">
              <a:buNone/>
              <a:defRPr sz="7600" b="1"/>
            </a:lvl8pPr>
            <a:lvl9pPr marL="17281172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11" y="13701711"/>
            <a:ext cx="14323039" cy="24893114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6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6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4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6" y="1720217"/>
            <a:ext cx="10660710" cy="7320916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20"/>
            <a:ext cx="18114767" cy="36874614"/>
          </a:xfrm>
        </p:spPr>
        <p:txBody>
          <a:bodyPr/>
          <a:lstStyle>
            <a:lvl1pPr>
              <a:defRPr sz="152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6" y="9041134"/>
            <a:ext cx="10660710" cy="29553698"/>
          </a:xfrm>
        </p:spPr>
        <p:txBody>
          <a:bodyPr/>
          <a:lstStyle>
            <a:lvl1pPr marL="0" indent="0">
              <a:buNone/>
              <a:defRPr sz="6600"/>
            </a:lvl1pPr>
            <a:lvl2pPr marL="2160147" indent="0">
              <a:buNone/>
              <a:defRPr sz="5700"/>
            </a:lvl2pPr>
            <a:lvl3pPr marL="4320293" indent="0">
              <a:buNone/>
              <a:defRPr sz="4800"/>
            </a:lvl3pPr>
            <a:lvl4pPr marL="6480440" indent="0">
              <a:buNone/>
              <a:defRPr sz="4200"/>
            </a:lvl4pPr>
            <a:lvl5pPr marL="8640586" indent="0">
              <a:buNone/>
              <a:defRPr sz="4200"/>
            </a:lvl5pPr>
            <a:lvl6pPr marL="10800733" indent="0">
              <a:buNone/>
              <a:defRPr sz="4200"/>
            </a:lvl6pPr>
            <a:lvl7pPr marL="12960879" indent="0">
              <a:buNone/>
              <a:defRPr sz="4200"/>
            </a:lvl7pPr>
            <a:lvl8pPr marL="15121026" indent="0">
              <a:buNone/>
              <a:defRPr sz="4200"/>
            </a:lvl8pPr>
            <a:lvl9pPr marL="17281172" indent="0">
              <a:buNone/>
              <a:defRPr sz="4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0" y="30243783"/>
            <a:ext cx="19442430" cy="3570451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0" y="3860480"/>
            <a:ext cx="19442430" cy="25923240"/>
          </a:xfrm>
        </p:spPr>
        <p:txBody>
          <a:bodyPr/>
          <a:lstStyle>
            <a:lvl1pPr marL="0" indent="0">
              <a:buNone/>
              <a:defRPr sz="15200"/>
            </a:lvl1pPr>
            <a:lvl2pPr marL="2160147" indent="0">
              <a:buNone/>
              <a:defRPr sz="13200"/>
            </a:lvl2pPr>
            <a:lvl3pPr marL="4320293" indent="0">
              <a:buNone/>
              <a:defRPr sz="11300"/>
            </a:lvl3pPr>
            <a:lvl4pPr marL="6480440" indent="0">
              <a:buNone/>
              <a:defRPr sz="9400"/>
            </a:lvl4pPr>
            <a:lvl5pPr marL="8640586" indent="0">
              <a:buNone/>
              <a:defRPr sz="9400"/>
            </a:lvl5pPr>
            <a:lvl6pPr marL="10800733" indent="0">
              <a:buNone/>
              <a:defRPr sz="9400"/>
            </a:lvl6pPr>
            <a:lvl7pPr marL="12960879" indent="0">
              <a:buNone/>
              <a:defRPr sz="9400"/>
            </a:lvl7pPr>
            <a:lvl8pPr marL="15121026" indent="0">
              <a:buNone/>
              <a:defRPr sz="9400"/>
            </a:lvl8pPr>
            <a:lvl9pPr marL="17281172" indent="0">
              <a:buNone/>
              <a:defRPr sz="94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0" y="33814234"/>
            <a:ext cx="19442430" cy="5070629"/>
          </a:xfrm>
        </p:spPr>
        <p:txBody>
          <a:bodyPr/>
          <a:lstStyle>
            <a:lvl1pPr marL="0" indent="0">
              <a:buNone/>
              <a:defRPr sz="6600"/>
            </a:lvl1pPr>
            <a:lvl2pPr marL="2160147" indent="0">
              <a:buNone/>
              <a:defRPr sz="5700"/>
            </a:lvl2pPr>
            <a:lvl3pPr marL="4320293" indent="0">
              <a:buNone/>
              <a:defRPr sz="4800"/>
            </a:lvl3pPr>
            <a:lvl4pPr marL="6480440" indent="0">
              <a:buNone/>
              <a:defRPr sz="4200"/>
            </a:lvl4pPr>
            <a:lvl5pPr marL="8640586" indent="0">
              <a:buNone/>
              <a:defRPr sz="4200"/>
            </a:lvl5pPr>
            <a:lvl6pPr marL="10800733" indent="0">
              <a:buNone/>
              <a:defRPr sz="4200"/>
            </a:lvl6pPr>
            <a:lvl7pPr marL="12960879" indent="0">
              <a:buNone/>
              <a:defRPr sz="4200"/>
            </a:lvl7pPr>
            <a:lvl8pPr marL="15121026" indent="0">
              <a:buNone/>
              <a:defRPr sz="4200"/>
            </a:lvl8pPr>
            <a:lvl9pPr marL="17281172" indent="0">
              <a:buNone/>
              <a:defRPr sz="4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0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20"/>
            <a:ext cx="29163645" cy="7200900"/>
          </a:xfrm>
          <a:prstGeom prst="rect">
            <a:avLst/>
          </a:prstGeom>
        </p:spPr>
        <p:txBody>
          <a:bodyPr vert="horz" lIns="432029" tIns="216015" rIns="432029" bIns="216015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7"/>
            <a:ext cx="29163645" cy="28513565"/>
          </a:xfrm>
          <a:prstGeom prst="rect">
            <a:avLst/>
          </a:prstGeom>
        </p:spPr>
        <p:txBody>
          <a:bodyPr vert="horz" lIns="432029" tIns="216015" rIns="432029" bIns="216015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11"/>
            <a:ext cx="7560945" cy="2300286"/>
          </a:xfrm>
          <a:prstGeom prst="rect">
            <a:avLst/>
          </a:prstGeom>
        </p:spPr>
        <p:txBody>
          <a:bodyPr vert="horz" lIns="432029" tIns="216015" rIns="432029" bIns="216015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11"/>
            <a:ext cx="10261283" cy="2300286"/>
          </a:xfrm>
          <a:prstGeom prst="rect">
            <a:avLst/>
          </a:prstGeom>
        </p:spPr>
        <p:txBody>
          <a:bodyPr vert="horz" lIns="432029" tIns="216015" rIns="432029" bIns="216015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11"/>
            <a:ext cx="7560945" cy="2300286"/>
          </a:xfrm>
          <a:prstGeom prst="rect">
            <a:avLst/>
          </a:prstGeom>
        </p:spPr>
        <p:txBody>
          <a:bodyPr vert="horz" lIns="432029" tIns="216015" rIns="432029" bIns="216015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293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110" indent="-1620110" algn="l" defTabSz="4320293" rtl="0" eaLnBrk="1" latinLnBrk="0" hangingPunct="1">
        <a:spcBef>
          <a:spcPct val="20000"/>
        </a:spcBef>
        <a:buFont typeface="Arial" pitchFamily="34" charset="0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39" indent="-1350092" algn="l" defTabSz="4320293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366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513" indent="-1080073" algn="l" defTabSz="4320293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660" indent="-1080073" algn="l" defTabSz="4320293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806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953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1099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1246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47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93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440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586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733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879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026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172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hl7.org/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://www.intel.com.br/content/www/br/pt/intelligent-systems/evaluation-platforms/norco-bis-6630-atom-n2800-development-kit.html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image" Target="../media/image2.gi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1802" y="2520321"/>
            <a:ext cx="25055351" cy="3802022"/>
          </a:xfrm>
        </p:spPr>
        <p:txBody>
          <a:bodyPr>
            <a:noAutofit/>
          </a:bodyPr>
          <a:lstStyle/>
          <a:p>
            <a:r>
              <a:rPr lang="pt-BR" sz="63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MULTI-PATIENT VITAL SIGNS MONITORING CENTER FOR INTENSIVE CARE UNITS</a:t>
            </a:r>
            <a:r>
              <a:rPr lang="pt-BR" sz="6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6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5400" b="1" dirty="0">
                <a:latin typeface="Times New Roman" pitchFamily="18" charset="0"/>
                <a:cs typeface="Times New Roman" pitchFamily="18" charset="0"/>
              </a:rPr>
              <a:t>A.N. Silva</a:t>
            </a: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*, D. T. G. Mariano*, N. D. Linhares*, E. A. </a:t>
            </a:r>
            <a:r>
              <a:rPr lang="pt-BR" sz="5400" b="1" dirty="0" err="1" smtClean="0">
                <a:latin typeface="Times New Roman" pitchFamily="18" charset="0"/>
                <a:cs typeface="Times New Roman" pitchFamily="18" charset="0"/>
              </a:rPr>
              <a:t>Lamounier</a:t>
            </a: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**</a:t>
            </a:r>
            <a:br>
              <a:rPr lang="pt-BR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51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51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Biomedical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Laboratory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7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**Computer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Laboratory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7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Faculty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Electrical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Federal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Uberlândia, 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>Uberlândia,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Brazil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7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andrei.ufu@gmail.com, 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dtgmariano@gmail.com, 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nicolailinhares@gmail.com,</a:t>
            </a:r>
            <a:endParaRPr lang="pt-BR" sz="4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754144" y="14550862"/>
            <a:ext cx="14739142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1" name="Retângulo 20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METHODOLOGY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7237723" y="35701456"/>
            <a:ext cx="14581620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4" name="Retângulo 23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ACKNOWLEDGEMENTS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7259961" y="8095394"/>
            <a:ext cx="14636284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7" name="Retângulo 26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6925335" y="38747820"/>
            <a:ext cx="14581620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33" name="Retângulo 32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REFERENCES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CaixaDeTexto 36"/>
          <p:cNvSpPr txBox="1"/>
          <p:nvPr/>
        </p:nvSpPr>
        <p:spPr>
          <a:xfrm>
            <a:off x="756994" y="9057056"/>
            <a:ext cx="14558135" cy="4955197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Technology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increasingly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present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field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aiming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improve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healthcare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quality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both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diagnosis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treatment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scenario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modern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Intensive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Units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(ICU)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many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devices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support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patients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such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multiparameter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mechanical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ventilators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infusion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pumps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for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instance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Thus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rather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complex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task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analyze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available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ICU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centers tries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solve.</a:t>
            </a:r>
          </a:p>
          <a:p>
            <a:pPr algn="just"/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aims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ICU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receives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from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different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via network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processes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them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improve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patient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1374" y="15414958"/>
            <a:ext cx="14529192" cy="2877705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chosen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BIS-6630 Cedar-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Trail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motherboard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dual-core Intel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Atom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N2800 2.13 GHz processor, 2 GB RAM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other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important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met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project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[2]. Figure 1 shows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image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motherboard.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300435" y="27175681"/>
            <a:ext cx="14573572" cy="8186851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presented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demonstrated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possible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vital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sign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BIS 6630. In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terms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performance,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didn’t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smoothly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but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regular performance overall.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possible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connect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up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8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simultanesouly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transported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integrity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preserved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trials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were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conducted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system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expected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response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most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time. </a:t>
            </a:r>
          </a:p>
          <a:p>
            <a:pPr algn="just"/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Furthermore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verified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possibility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ICU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using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network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communication. The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HL7 standards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deliver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information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gave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professional approach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project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authors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believe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contributed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significantly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technical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expertise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knowledgment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crucial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engineers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interested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new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devices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are,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systems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crital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7005702" y="40462333"/>
            <a:ext cx="14573572" cy="701730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endParaRPr lang="pt-BR" sz="1900" dirty="0">
              <a:latin typeface="Arial" pitchFamily="34" charset="0"/>
              <a:cs typeface="Arial" pitchFamily="34" charset="0"/>
            </a:endParaRPr>
          </a:p>
          <a:p>
            <a:endParaRPr lang="pt-BR" sz="1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upo 47"/>
          <p:cNvGrpSpPr/>
          <p:nvPr/>
        </p:nvGrpSpPr>
        <p:grpSpPr>
          <a:xfrm>
            <a:off x="811282" y="8095394"/>
            <a:ext cx="14603243" cy="920988"/>
            <a:chOff x="720280" y="7201050"/>
            <a:chExt cx="12980660" cy="76749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49" name="Retângulo 48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39500" y="7288867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INTRODUCTION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2322280" y="20618450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Figure 1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Norco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BIS 6630 Cedar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Trail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2176794"/>
            <a:ext cx="32404050" cy="10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CaixaDeTexto 38"/>
          <p:cNvSpPr txBox="1"/>
          <p:nvPr/>
        </p:nvSpPr>
        <p:spPr>
          <a:xfrm>
            <a:off x="889054" y="25322374"/>
            <a:ext cx="14426075" cy="441658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project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consists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vital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sign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simulators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clients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connected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server, via network communication. The later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multithreaded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receives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incoming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passes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queue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consumed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another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thread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handles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passes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events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GUI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print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information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Additionaly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alarms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configured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information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been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parsed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HL7 standards [4]. </a:t>
            </a:r>
          </a:p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Figure 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2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presents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block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diagram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developed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system.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009893" y="41483867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Figura 2: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Block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diagram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 descr="Iníci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38329" y="36565552"/>
            <a:ext cx="2195009" cy="1790438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16925335" y="39605077"/>
            <a:ext cx="14546563" cy="2539151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r>
              <a:rPr lang="en-AU" sz="2600" dirty="0">
                <a:latin typeface="Arial" pitchFamily="34" charset="0"/>
                <a:cs typeface="Arial" pitchFamily="34" charset="0"/>
              </a:rPr>
              <a:t>[1] </a:t>
            </a:r>
            <a:r>
              <a:rPr lang="en-AU" sz="2600" dirty="0" smtClean="0">
                <a:latin typeface="Arial" pitchFamily="34" charset="0"/>
                <a:cs typeface="Arial" pitchFamily="34" charset="0"/>
              </a:rPr>
              <a:t>Marino, P.  L., “The ICU book”, 3 </a:t>
            </a:r>
            <a:r>
              <a:rPr lang="en-AU" sz="2600" dirty="0" err="1" smtClean="0">
                <a:latin typeface="Arial" pitchFamily="34" charset="0"/>
                <a:cs typeface="Arial" pitchFamily="34" charset="0"/>
              </a:rPr>
              <a:t>ed</a:t>
            </a:r>
            <a:r>
              <a:rPr lang="en-AU" sz="2600" dirty="0" smtClean="0">
                <a:latin typeface="Arial" pitchFamily="34" charset="0"/>
                <a:cs typeface="Arial" pitchFamily="34" charset="0"/>
              </a:rPr>
              <a:t>, 2006.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 </a:t>
            </a:r>
            <a:endParaRPr lang="pt-BR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[2]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BIS-6630 reference manual, accessed on: </a:t>
            </a:r>
            <a:r>
              <a:rPr lang="pt-BR" sz="2600" dirty="0">
                <a:hlinkClick r:id="rId5"/>
              </a:rPr>
              <a:t>http://</a:t>
            </a:r>
            <a:r>
              <a:rPr lang="pt-BR" sz="2600" dirty="0" smtClean="0">
                <a:hlinkClick r:id="rId5"/>
              </a:rPr>
              <a:t>www.intel.com.br/content/www/br/pt/intelligent-systems/evaluation-platforms/norco-bis-6630-atom-n2800-development-kit.html</a:t>
            </a:r>
            <a:r>
              <a:rPr lang="pt-BR" sz="2600" dirty="0"/>
              <a:t>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3]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Lutz, M., “Programming Python”, O’Reilly, 4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2011.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[4] HL7 manuals, accessed on: </a:t>
            </a:r>
            <a:r>
              <a:rPr lang="pt-BR" sz="2800" dirty="0">
                <a:hlinkClick r:id="rId6"/>
              </a:rPr>
              <a:t>http://www.hl7.org/</a:t>
            </a:r>
            <a:endParaRPr lang="pt-BR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9" descr="C:\Documents and Settings\Andrei Nakagawa\Meus documentos\Downloads\LogoBiolab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72515" y="1102806"/>
            <a:ext cx="2814494" cy="2046844"/>
          </a:xfrm>
          <a:prstGeom prst="rect">
            <a:avLst/>
          </a:prstGeom>
          <a:noFill/>
        </p:spPr>
      </p:pic>
      <p:pic>
        <p:nvPicPr>
          <p:cNvPr id="46" name="Picture 9" descr="Iníci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64419" y="3707692"/>
            <a:ext cx="2385721" cy="182437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5" y="4231288"/>
            <a:ext cx="4312494" cy="130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916" y="6337004"/>
            <a:ext cx="2295224" cy="156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http://www.minhapos.com.br/data/artigos/images/ufu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01" y="904698"/>
            <a:ext cx="2461384" cy="244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 descr="http://www.applegazette.com/wp-content/uploads/intel-log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297" y="36751753"/>
            <a:ext cx="2147619" cy="141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http://unieducar.org.br/sites/default/files/imagecache/product_full/cursos/imagens/preparatoriocapes-analistaemcienciaetecnologiajuniorarquivologia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157" y="36604680"/>
            <a:ext cx="1998210" cy="169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29" y="18290332"/>
            <a:ext cx="4752528" cy="22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aixaDeTexto 55"/>
          <p:cNvSpPr txBox="1"/>
          <p:nvPr/>
        </p:nvSpPr>
        <p:spPr>
          <a:xfrm>
            <a:off x="944159" y="21458684"/>
            <a:ext cx="14426075" cy="3877979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>
                <a:latin typeface="Arial" pitchFamily="34" charset="0"/>
                <a:cs typeface="Arial" pitchFamily="34" charset="0"/>
              </a:rPr>
              <a:t>Python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chosen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programming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because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syntax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simplicity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robustness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taking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advantage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3500">
                <a:latin typeface="Arial" pitchFamily="34" charset="0"/>
                <a:cs typeface="Arial" pitchFamily="34" charset="0"/>
              </a:rPr>
              <a:t> </a:t>
            </a:r>
            <a:r>
              <a:rPr lang="pt-BR" sz="3500" smtClean="0">
                <a:latin typeface="Arial" pitchFamily="34" charset="0"/>
                <a:cs typeface="Arial" pitchFamily="34" charset="0"/>
              </a:rPr>
              <a:t>numerous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frameworks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available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could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make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faster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easier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. It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were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used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Twisted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handle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network communication,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SciPy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for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signal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processing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PyQt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design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graphical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interfaces (GUI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) [3].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Besides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these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frameworks,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API’s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were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designed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provide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additional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functionalities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needed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440" y="9371496"/>
            <a:ext cx="13439691" cy="800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295" y="18290331"/>
            <a:ext cx="13152660" cy="712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18466191" y="17471535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Figure 3: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window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18702124" y="25509483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Figure 4: Individual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patient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376549" y="26316901"/>
            <a:ext cx="14636284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52" name="Retângulo 51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DISCUSSION AND CONCLUSION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67" y="30150296"/>
            <a:ext cx="11287458" cy="1110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5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561</Words>
  <Application>Microsoft Office PowerPoint</Application>
  <PresentationFormat>Personalizar</PresentationFormat>
  <Paragraphs>31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MULTI-PATIENT VITAL SIGNS MONITORING CENTER FOR INTENSIVE CARE UNITS  A.N. Silva*, D. T. G. Mariano*, N. D. Linhares*, E. A. Lamounier**   *Biomedical Engineering Laboratory **Computer Graphics Laboratory Faculty of Electrical Engineering / Federal University of Uberlândia, Uberlândia, Brazil andrei.ufu@gmail.com, dtgmariano@gmail.com, nicolailinhares@gmail.com,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Marques Miziara</dc:creator>
  <cp:lastModifiedBy>Andrei Nakagawa</cp:lastModifiedBy>
  <cp:revision>340</cp:revision>
  <dcterms:created xsi:type="dcterms:W3CDTF">2012-09-17T14:29:28Z</dcterms:created>
  <dcterms:modified xsi:type="dcterms:W3CDTF">2013-10-31T19:34:15Z</dcterms:modified>
</cp:coreProperties>
</file>