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7" r:id="rId2"/>
  </p:sldIdLst>
  <p:sldSz cx="32404050" cy="43205400"/>
  <p:notesSz cx="6858000" cy="9144000"/>
  <p:defaultTextStyle>
    <a:defPPr>
      <a:defRPr lang="pt-BR"/>
    </a:defPPr>
    <a:lvl1pPr marL="0" algn="l" defTabSz="4320293" rtl="0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1pPr>
    <a:lvl2pPr marL="2160147" algn="l" defTabSz="4320293" rtl="0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2pPr>
    <a:lvl3pPr marL="4320293" algn="l" defTabSz="4320293" rtl="0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3pPr>
    <a:lvl4pPr marL="6480440" algn="l" defTabSz="4320293" rtl="0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4pPr>
    <a:lvl5pPr marL="8640586" algn="l" defTabSz="4320293" rtl="0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5pPr>
    <a:lvl6pPr marL="10800733" algn="l" defTabSz="4320293" rtl="0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6pPr>
    <a:lvl7pPr marL="12960879" algn="l" defTabSz="4320293" rtl="0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7pPr>
    <a:lvl8pPr marL="15121026" algn="l" defTabSz="4320293" rtl="0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8pPr>
    <a:lvl9pPr marL="17281172" algn="l" defTabSz="4320293" rtl="0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FA0DB"/>
    <a:srgbClr val="6699FF"/>
    <a:srgbClr val="617EF9"/>
    <a:srgbClr val="5B92FF"/>
    <a:srgbClr val="3366FF"/>
    <a:srgbClr val="2A65C4"/>
    <a:srgbClr val="7B7DE1"/>
    <a:srgbClr val="5380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7300" autoAdjust="0"/>
    <p:restoredTop sz="97983" autoAdjust="0"/>
  </p:normalViewPr>
  <p:slideViewPr>
    <p:cSldViewPr>
      <p:cViewPr>
        <p:scale>
          <a:sx n="30" d="100"/>
          <a:sy n="30" d="100"/>
        </p:scale>
        <p:origin x="-702" y="4980"/>
      </p:cViewPr>
      <p:guideLst>
        <p:guide orient="horz" pos="13608"/>
        <p:guide pos="10206"/>
      </p:guideLst>
    </p:cSldViewPr>
  </p:slideViewPr>
  <p:notesTextViewPr>
    <p:cViewPr>
      <p:scale>
        <a:sx n="1" d="1"/>
        <a:sy n="1" d="1"/>
      </p:scale>
      <p:origin x="0" y="552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FA6F1F-DA65-4CA5-A850-EC2D3507B32E}" type="datetimeFigureOut">
              <a:rPr lang="pt-BR" smtClean="0"/>
              <a:pPr/>
              <a:t>31/10/2013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47F733-FC4A-487A-AD51-B49C68935D7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35058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4BD7EE-CA0B-4947-845A-9463FD14BB4B}" type="datetimeFigureOut">
              <a:rPr lang="pt-BR" smtClean="0"/>
              <a:pPr/>
              <a:t>31/10/2013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141AD5-BF32-46FE-AE19-4C1671E4A33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1342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6673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33370" algn="l" defTabSz="106673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66739" algn="l" defTabSz="106673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600109" algn="l" defTabSz="106673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133478" algn="l" defTabSz="106673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666848" algn="l" defTabSz="106673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200217" algn="l" defTabSz="106673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733587" algn="l" defTabSz="106673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266956" algn="l" defTabSz="106673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2143125" y="685800"/>
            <a:ext cx="25717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Assuntos:</a:t>
            </a:r>
          </a:p>
          <a:p>
            <a:r>
              <a:rPr lang="pt-BR" dirty="0" err="1" smtClean="0"/>
              <a:t>Region</a:t>
            </a:r>
            <a:r>
              <a:rPr lang="pt-BR" dirty="0" smtClean="0"/>
              <a:t> </a:t>
            </a:r>
            <a:r>
              <a:rPr lang="pt-BR" dirty="0" err="1" smtClean="0"/>
              <a:t>based</a:t>
            </a:r>
            <a:endParaRPr lang="pt-BR" dirty="0" smtClean="0"/>
          </a:p>
          <a:p>
            <a:r>
              <a:rPr lang="pt-BR" dirty="0" smtClean="0"/>
              <a:t>Análise</a:t>
            </a:r>
            <a:r>
              <a:rPr lang="pt-BR" baseline="0" dirty="0" smtClean="0"/>
              <a:t> estatística</a:t>
            </a:r>
          </a:p>
          <a:p>
            <a:r>
              <a:rPr lang="pt-BR" baseline="0" dirty="0" smtClean="0"/>
              <a:t>Posicionamento da máscara</a:t>
            </a:r>
          </a:p>
          <a:p>
            <a:r>
              <a:rPr lang="pt-BR" baseline="0" dirty="0" smtClean="0"/>
              <a:t>Implementação</a:t>
            </a:r>
          </a:p>
          <a:p>
            <a:r>
              <a:rPr lang="pt-BR" baseline="0" dirty="0" smtClean="0"/>
              <a:t>Testes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141AD5-BF32-46FE-AE19-4C1671E4A332}" type="slidenum">
              <a:rPr lang="pt-BR" smtClean="0"/>
              <a:pPr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81546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430304" y="13421686"/>
            <a:ext cx="27543443" cy="9261156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860608" y="24483060"/>
            <a:ext cx="22682835" cy="110413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601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20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480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6405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8007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9608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121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2811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3B88-A12F-4246-9930-D02FF09FFD5C}" type="datetimeFigureOut">
              <a:rPr lang="pt-BR" smtClean="0"/>
              <a:pPr/>
              <a:t>31/10/2013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949BE-ADCB-4551-9017-E4C7C21EAC5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3090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3B88-A12F-4246-9930-D02FF09FFD5C}" type="datetimeFigureOut">
              <a:rPr lang="pt-BR" smtClean="0"/>
              <a:pPr/>
              <a:t>31/10/2013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949BE-ADCB-4551-9017-E4C7C21EAC5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5738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23492936" y="1730227"/>
            <a:ext cx="7290911" cy="36864606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620203" y="1730227"/>
            <a:ext cx="21332666" cy="36864606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3B88-A12F-4246-9930-D02FF09FFD5C}" type="datetimeFigureOut">
              <a:rPr lang="pt-BR" smtClean="0"/>
              <a:pPr/>
              <a:t>31/10/2013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949BE-ADCB-4551-9017-E4C7C21EAC5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4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3B88-A12F-4246-9930-D02FF09FFD5C}" type="datetimeFigureOut">
              <a:rPr lang="pt-BR" smtClean="0"/>
              <a:pPr/>
              <a:t>31/10/2013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949BE-ADCB-4551-9017-E4C7C21EAC5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5808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59698" y="27763471"/>
            <a:ext cx="27543443" cy="8581073"/>
          </a:xfrm>
        </p:spPr>
        <p:txBody>
          <a:bodyPr anchor="t"/>
          <a:lstStyle>
            <a:lvl1pPr algn="l">
              <a:defRPr sz="189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559698" y="18312298"/>
            <a:ext cx="27543443" cy="9451176"/>
          </a:xfrm>
        </p:spPr>
        <p:txBody>
          <a:bodyPr anchor="b"/>
          <a:lstStyle>
            <a:lvl1pPr marL="0" indent="0">
              <a:buNone/>
              <a:defRPr sz="9400">
                <a:solidFill>
                  <a:schemeClr val="tx1">
                    <a:tint val="75000"/>
                  </a:schemeClr>
                </a:solidFill>
              </a:defRPr>
            </a:lvl1pPr>
            <a:lvl2pPr marL="2160147" indent="0">
              <a:buNone/>
              <a:defRPr sz="8500">
                <a:solidFill>
                  <a:schemeClr val="tx1">
                    <a:tint val="75000"/>
                  </a:schemeClr>
                </a:solidFill>
              </a:defRPr>
            </a:lvl2pPr>
            <a:lvl3pPr marL="4320293" indent="0">
              <a:buNone/>
              <a:defRPr sz="7600">
                <a:solidFill>
                  <a:schemeClr val="tx1">
                    <a:tint val="75000"/>
                  </a:schemeClr>
                </a:solidFill>
              </a:defRPr>
            </a:lvl3pPr>
            <a:lvl4pPr marL="6480440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4pPr>
            <a:lvl5pPr marL="8640586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5pPr>
            <a:lvl6pPr marL="10800733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6pPr>
            <a:lvl7pPr marL="12960879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7pPr>
            <a:lvl8pPr marL="15121026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8pPr>
            <a:lvl9pPr marL="17281172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3B88-A12F-4246-9930-D02FF09FFD5C}" type="datetimeFigureOut">
              <a:rPr lang="pt-BR" smtClean="0"/>
              <a:pPr/>
              <a:t>31/10/2013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949BE-ADCB-4551-9017-E4C7C21EAC5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8822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620202" y="10081267"/>
            <a:ext cx="14311789" cy="28513565"/>
          </a:xfrm>
        </p:spPr>
        <p:txBody>
          <a:bodyPr/>
          <a:lstStyle>
            <a:lvl1pPr>
              <a:defRPr sz="13200"/>
            </a:lvl1pPr>
            <a:lvl2pPr>
              <a:defRPr sz="11300"/>
            </a:lvl2pPr>
            <a:lvl3pPr>
              <a:defRPr sz="9400"/>
            </a:lvl3pPr>
            <a:lvl4pPr>
              <a:defRPr sz="8500"/>
            </a:lvl4pPr>
            <a:lvl5pPr>
              <a:defRPr sz="8500"/>
            </a:lvl5pPr>
            <a:lvl6pPr>
              <a:defRPr sz="8500"/>
            </a:lvl6pPr>
            <a:lvl7pPr>
              <a:defRPr sz="8500"/>
            </a:lvl7pPr>
            <a:lvl8pPr>
              <a:defRPr sz="8500"/>
            </a:lvl8pPr>
            <a:lvl9pPr>
              <a:defRPr sz="85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6472059" y="10081267"/>
            <a:ext cx="14311789" cy="28513565"/>
          </a:xfrm>
        </p:spPr>
        <p:txBody>
          <a:bodyPr/>
          <a:lstStyle>
            <a:lvl1pPr>
              <a:defRPr sz="13200"/>
            </a:lvl1pPr>
            <a:lvl2pPr>
              <a:defRPr sz="11300"/>
            </a:lvl2pPr>
            <a:lvl3pPr>
              <a:defRPr sz="9400"/>
            </a:lvl3pPr>
            <a:lvl4pPr>
              <a:defRPr sz="8500"/>
            </a:lvl4pPr>
            <a:lvl5pPr>
              <a:defRPr sz="8500"/>
            </a:lvl5pPr>
            <a:lvl6pPr>
              <a:defRPr sz="8500"/>
            </a:lvl6pPr>
            <a:lvl7pPr>
              <a:defRPr sz="8500"/>
            </a:lvl7pPr>
            <a:lvl8pPr>
              <a:defRPr sz="8500"/>
            </a:lvl8pPr>
            <a:lvl9pPr>
              <a:defRPr sz="85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3B88-A12F-4246-9930-D02FF09FFD5C}" type="datetimeFigureOut">
              <a:rPr lang="pt-BR" smtClean="0"/>
              <a:pPr/>
              <a:t>31/10/2013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949BE-ADCB-4551-9017-E4C7C21EAC5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6384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620205" y="9671211"/>
            <a:ext cx="14317416" cy="4030501"/>
          </a:xfrm>
        </p:spPr>
        <p:txBody>
          <a:bodyPr anchor="b"/>
          <a:lstStyle>
            <a:lvl1pPr marL="0" indent="0">
              <a:buNone/>
              <a:defRPr sz="11300" b="1"/>
            </a:lvl1pPr>
            <a:lvl2pPr marL="2160147" indent="0">
              <a:buNone/>
              <a:defRPr sz="9400" b="1"/>
            </a:lvl2pPr>
            <a:lvl3pPr marL="4320293" indent="0">
              <a:buNone/>
              <a:defRPr sz="8500" b="1"/>
            </a:lvl3pPr>
            <a:lvl4pPr marL="6480440" indent="0">
              <a:buNone/>
              <a:defRPr sz="7600" b="1"/>
            </a:lvl4pPr>
            <a:lvl5pPr marL="8640586" indent="0">
              <a:buNone/>
              <a:defRPr sz="7600" b="1"/>
            </a:lvl5pPr>
            <a:lvl6pPr marL="10800733" indent="0">
              <a:buNone/>
              <a:defRPr sz="7600" b="1"/>
            </a:lvl6pPr>
            <a:lvl7pPr marL="12960879" indent="0">
              <a:buNone/>
              <a:defRPr sz="7600" b="1"/>
            </a:lvl7pPr>
            <a:lvl8pPr marL="15121026" indent="0">
              <a:buNone/>
              <a:defRPr sz="7600" b="1"/>
            </a:lvl8pPr>
            <a:lvl9pPr marL="17281172" indent="0">
              <a:buNone/>
              <a:defRPr sz="7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620205" y="13701711"/>
            <a:ext cx="14317416" cy="24893114"/>
          </a:xfrm>
        </p:spPr>
        <p:txBody>
          <a:bodyPr/>
          <a:lstStyle>
            <a:lvl1pPr>
              <a:defRPr sz="11300"/>
            </a:lvl1pPr>
            <a:lvl2pPr>
              <a:defRPr sz="9400"/>
            </a:lvl2pPr>
            <a:lvl3pPr>
              <a:defRPr sz="8500"/>
            </a:lvl3pPr>
            <a:lvl4pPr>
              <a:defRPr sz="7600"/>
            </a:lvl4pPr>
            <a:lvl5pPr>
              <a:defRPr sz="7600"/>
            </a:lvl5pPr>
            <a:lvl6pPr>
              <a:defRPr sz="7600"/>
            </a:lvl6pPr>
            <a:lvl7pPr>
              <a:defRPr sz="7600"/>
            </a:lvl7pPr>
            <a:lvl8pPr>
              <a:defRPr sz="7600"/>
            </a:lvl8pPr>
            <a:lvl9pPr>
              <a:defRPr sz="7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16460811" y="9671211"/>
            <a:ext cx="14323039" cy="4030501"/>
          </a:xfrm>
        </p:spPr>
        <p:txBody>
          <a:bodyPr anchor="b"/>
          <a:lstStyle>
            <a:lvl1pPr marL="0" indent="0">
              <a:buNone/>
              <a:defRPr sz="11300" b="1"/>
            </a:lvl1pPr>
            <a:lvl2pPr marL="2160147" indent="0">
              <a:buNone/>
              <a:defRPr sz="9400" b="1"/>
            </a:lvl2pPr>
            <a:lvl3pPr marL="4320293" indent="0">
              <a:buNone/>
              <a:defRPr sz="8500" b="1"/>
            </a:lvl3pPr>
            <a:lvl4pPr marL="6480440" indent="0">
              <a:buNone/>
              <a:defRPr sz="7600" b="1"/>
            </a:lvl4pPr>
            <a:lvl5pPr marL="8640586" indent="0">
              <a:buNone/>
              <a:defRPr sz="7600" b="1"/>
            </a:lvl5pPr>
            <a:lvl6pPr marL="10800733" indent="0">
              <a:buNone/>
              <a:defRPr sz="7600" b="1"/>
            </a:lvl6pPr>
            <a:lvl7pPr marL="12960879" indent="0">
              <a:buNone/>
              <a:defRPr sz="7600" b="1"/>
            </a:lvl7pPr>
            <a:lvl8pPr marL="15121026" indent="0">
              <a:buNone/>
              <a:defRPr sz="7600" b="1"/>
            </a:lvl8pPr>
            <a:lvl9pPr marL="17281172" indent="0">
              <a:buNone/>
              <a:defRPr sz="7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16460811" y="13701711"/>
            <a:ext cx="14323039" cy="24893114"/>
          </a:xfrm>
        </p:spPr>
        <p:txBody>
          <a:bodyPr/>
          <a:lstStyle>
            <a:lvl1pPr>
              <a:defRPr sz="11300"/>
            </a:lvl1pPr>
            <a:lvl2pPr>
              <a:defRPr sz="9400"/>
            </a:lvl2pPr>
            <a:lvl3pPr>
              <a:defRPr sz="8500"/>
            </a:lvl3pPr>
            <a:lvl4pPr>
              <a:defRPr sz="7600"/>
            </a:lvl4pPr>
            <a:lvl5pPr>
              <a:defRPr sz="7600"/>
            </a:lvl5pPr>
            <a:lvl6pPr>
              <a:defRPr sz="7600"/>
            </a:lvl6pPr>
            <a:lvl7pPr>
              <a:defRPr sz="7600"/>
            </a:lvl7pPr>
            <a:lvl8pPr>
              <a:defRPr sz="7600"/>
            </a:lvl8pPr>
            <a:lvl9pPr>
              <a:defRPr sz="7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3B88-A12F-4246-9930-D02FF09FFD5C}" type="datetimeFigureOut">
              <a:rPr lang="pt-BR" smtClean="0"/>
              <a:pPr/>
              <a:t>31/10/2013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949BE-ADCB-4551-9017-E4C7C21EAC5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0568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3B88-A12F-4246-9930-D02FF09FFD5C}" type="datetimeFigureOut">
              <a:rPr lang="pt-BR" smtClean="0"/>
              <a:pPr/>
              <a:t>31/10/2013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949BE-ADCB-4551-9017-E4C7C21EAC5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7647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3B88-A12F-4246-9930-D02FF09FFD5C}" type="datetimeFigureOut">
              <a:rPr lang="pt-BR" smtClean="0"/>
              <a:pPr/>
              <a:t>31/10/2013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949BE-ADCB-4551-9017-E4C7C21EAC5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9745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20206" y="1720217"/>
            <a:ext cx="10660710" cy="7320916"/>
          </a:xfrm>
        </p:spPr>
        <p:txBody>
          <a:bodyPr anchor="b"/>
          <a:lstStyle>
            <a:lvl1pPr algn="l">
              <a:defRPr sz="94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669083" y="1720220"/>
            <a:ext cx="18114767" cy="36874614"/>
          </a:xfrm>
        </p:spPr>
        <p:txBody>
          <a:bodyPr/>
          <a:lstStyle>
            <a:lvl1pPr>
              <a:defRPr sz="15200"/>
            </a:lvl1pPr>
            <a:lvl2pPr>
              <a:defRPr sz="13200"/>
            </a:lvl2pPr>
            <a:lvl3pPr>
              <a:defRPr sz="11300"/>
            </a:lvl3pPr>
            <a:lvl4pPr>
              <a:defRPr sz="9400"/>
            </a:lvl4pPr>
            <a:lvl5pPr>
              <a:defRPr sz="9400"/>
            </a:lvl5pPr>
            <a:lvl6pPr>
              <a:defRPr sz="9400"/>
            </a:lvl6pPr>
            <a:lvl7pPr>
              <a:defRPr sz="9400"/>
            </a:lvl7pPr>
            <a:lvl8pPr>
              <a:defRPr sz="9400"/>
            </a:lvl8pPr>
            <a:lvl9pPr>
              <a:defRPr sz="94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620206" y="9041134"/>
            <a:ext cx="10660710" cy="29553698"/>
          </a:xfrm>
        </p:spPr>
        <p:txBody>
          <a:bodyPr/>
          <a:lstStyle>
            <a:lvl1pPr marL="0" indent="0">
              <a:buNone/>
              <a:defRPr sz="6600"/>
            </a:lvl1pPr>
            <a:lvl2pPr marL="2160147" indent="0">
              <a:buNone/>
              <a:defRPr sz="5700"/>
            </a:lvl2pPr>
            <a:lvl3pPr marL="4320293" indent="0">
              <a:buNone/>
              <a:defRPr sz="4800"/>
            </a:lvl3pPr>
            <a:lvl4pPr marL="6480440" indent="0">
              <a:buNone/>
              <a:defRPr sz="4200"/>
            </a:lvl4pPr>
            <a:lvl5pPr marL="8640586" indent="0">
              <a:buNone/>
              <a:defRPr sz="4200"/>
            </a:lvl5pPr>
            <a:lvl6pPr marL="10800733" indent="0">
              <a:buNone/>
              <a:defRPr sz="4200"/>
            </a:lvl6pPr>
            <a:lvl7pPr marL="12960879" indent="0">
              <a:buNone/>
              <a:defRPr sz="4200"/>
            </a:lvl7pPr>
            <a:lvl8pPr marL="15121026" indent="0">
              <a:buNone/>
              <a:defRPr sz="4200"/>
            </a:lvl8pPr>
            <a:lvl9pPr marL="17281172" indent="0">
              <a:buNone/>
              <a:defRPr sz="42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3B88-A12F-4246-9930-D02FF09FFD5C}" type="datetimeFigureOut">
              <a:rPr lang="pt-BR" smtClean="0"/>
              <a:pPr/>
              <a:t>31/10/2013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949BE-ADCB-4551-9017-E4C7C21EAC5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2143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51420" y="30243783"/>
            <a:ext cx="19442430" cy="3570451"/>
          </a:xfrm>
        </p:spPr>
        <p:txBody>
          <a:bodyPr anchor="b"/>
          <a:lstStyle>
            <a:lvl1pPr algn="l">
              <a:defRPr sz="94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6351420" y="3860480"/>
            <a:ext cx="19442430" cy="25923240"/>
          </a:xfrm>
        </p:spPr>
        <p:txBody>
          <a:bodyPr/>
          <a:lstStyle>
            <a:lvl1pPr marL="0" indent="0">
              <a:buNone/>
              <a:defRPr sz="15200"/>
            </a:lvl1pPr>
            <a:lvl2pPr marL="2160147" indent="0">
              <a:buNone/>
              <a:defRPr sz="13200"/>
            </a:lvl2pPr>
            <a:lvl3pPr marL="4320293" indent="0">
              <a:buNone/>
              <a:defRPr sz="11300"/>
            </a:lvl3pPr>
            <a:lvl4pPr marL="6480440" indent="0">
              <a:buNone/>
              <a:defRPr sz="9400"/>
            </a:lvl4pPr>
            <a:lvl5pPr marL="8640586" indent="0">
              <a:buNone/>
              <a:defRPr sz="9400"/>
            </a:lvl5pPr>
            <a:lvl6pPr marL="10800733" indent="0">
              <a:buNone/>
              <a:defRPr sz="9400"/>
            </a:lvl6pPr>
            <a:lvl7pPr marL="12960879" indent="0">
              <a:buNone/>
              <a:defRPr sz="9400"/>
            </a:lvl7pPr>
            <a:lvl8pPr marL="15121026" indent="0">
              <a:buNone/>
              <a:defRPr sz="9400"/>
            </a:lvl8pPr>
            <a:lvl9pPr marL="17281172" indent="0">
              <a:buNone/>
              <a:defRPr sz="94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51420" y="33814234"/>
            <a:ext cx="19442430" cy="5070629"/>
          </a:xfrm>
        </p:spPr>
        <p:txBody>
          <a:bodyPr/>
          <a:lstStyle>
            <a:lvl1pPr marL="0" indent="0">
              <a:buNone/>
              <a:defRPr sz="6600"/>
            </a:lvl1pPr>
            <a:lvl2pPr marL="2160147" indent="0">
              <a:buNone/>
              <a:defRPr sz="5700"/>
            </a:lvl2pPr>
            <a:lvl3pPr marL="4320293" indent="0">
              <a:buNone/>
              <a:defRPr sz="4800"/>
            </a:lvl3pPr>
            <a:lvl4pPr marL="6480440" indent="0">
              <a:buNone/>
              <a:defRPr sz="4200"/>
            </a:lvl4pPr>
            <a:lvl5pPr marL="8640586" indent="0">
              <a:buNone/>
              <a:defRPr sz="4200"/>
            </a:lvl5pPr>
            <a:lvl6pPr marL="10800733" indent="0">
              <a:buNone/>
              <a:defRPr sz="4200"/>
            </a:lvl6pPr>
            <a:lvl7pPr marL="12960879" indent="0">
              <a:buNone/>
              <a:defRPr sz="4200"/>
            </a:lvl7pPr>
            <a:lvl8pPr marL="15121026" indent="0">
              <a:buNone/>
              <a:defRPr sz="4200"/>
            </a:lvl8pPr>
            <a:lvl9pPr marL="17281172" indent="0">
              <a:buNone/>
              <a:defRPr sz="42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3B88-A12F-4246-9930-D02FF09FFD5C}" type="datetimeFigureOut">
              <a:rPr lang="pt-BR" smtClean="0"/>
              <a:pPr/>
              <a:t>31/10/2013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949BE-ADCB-4551-9017-E4C7C21EAC5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3105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620203" y="1730220"/>
            <a:ext cx="29163645" cy="7200900"/>
          </a:xfrm>
          <a:prstGeom prst="rect">
            <a:avLst/>
          </a:prstGeom>
        </p:spPr>
        <p:txBody>
          <a:bodyPr vert="horz" lIns="432029" tIns="216015" rIns="432029" bIns="216015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620203" y="10081267"/>
            <a:ext cx="29163645" cy="28513565"/>
          </a:xfrm>
          <a:prstGeom prst="rect">
            <a:avLst/>
          </a:prstGeom>
        </p:spPr>
        <p:txBody>
          <a:bodyPr vert="horz" lIns="432029" tIns="216015" rIns="432029" bIns="216015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1620203" y="40045011"/>
            <a:ext cx="7560945" cy="2300286"/>
          </a:xfrm>
          <a:prstGeom prst="rect">
            <a:avLst/>
          </a:prstGeom>
        </p:spPr>
        <p:txBody>
          <a:bodyPr vert="horz" lIns="432029" tIns="216015" rIns="432029" bIns="216015" rtlCol="0" anchor="ctr"/>
          <a:lstStyle>
            <a:lvl1pPr algn="l">
              <a:defRPr sz="5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133B88-A12F-4246-9930-D02FF09FFD5C}" type="datetimeFigureOut">
              <a:rPr lang="pt-BR" smtClean="0"/>
              <a:pPr/>
              <a:t>31/10/2013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1071384" y="40045011"/>
            <a:ext cx="10261283" cy="2300286"/>
          </a:xfrm>
          <a:prstGeom prst="rect">
            <a:avLst/>
          </a:prstGeom>
        </p:spPr>
        <p:txBody>
          <a:bodyPr vert="horz" lIns="432029" tIns="216015" rIns="432029" bIns="216015" rtlCol="0" anchor="ctr"/>
          <a:lstStyle>
            <a:lvl1pPr algn="ctr">
              <a:defRPr sz="5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23222903" y="40045011"/>
            <a:ext cx="7560945" cy="2300286"/>
          </a:xfrm>
          <a:prstGeom prst="rect">
            <a:avLst/>
          </a:prstGeom>
        </p:spPr>
        <p:txBody>
          <a:bodyPr vert="horz" lIns="432029" tIns="216015" rIns="432029" bIns="216015" rtlCol="0" anchor="ctr"/>
          <a:lstStyle>
            <a:lvl1pPr algn="r">
              <a:defRPr sz="5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B949BE-ADCB-4551-9017-E4C7C21EAC5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9162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320293" rtl="0" eaLnBrk="1" latinLnBrk="0" hangingPunct="1">
        <a:spcBef>
          <a:spcPct val="0"/>
        </a:spcBef>
        <a:buNone/>
        <a:defRPr sz="20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20110" indent="-1620110" algn="l" defTabSz="4320293" rtl="0" eaLnBrk="1" latinLnBrk="0" hangingPunct="1">
        <a:spcBef>
          <a:spcPct val="20000"/>
        </a:spcBef>
        <a:buFont typeface="Arial" pitchFamily="34" charset="0"/>
        <a:buChar char="•"/>
        <a:defRPr sz="15200" kern="1200">
          <a:solidFill>
            <a:schemeClr val="tx1"/>
          </a:solidFill>
          <a:latin typeface="+mn-lt"/>
          <a:ea typeface="+mn-ea"/>
          <a:cs typeface="+mn-cs"/>
        </a:defRPr>
      </a:lvl1pPr>
      <a:lvl2pPr marL="3510239" indent="-1350092" algn="l" defTabSz="4320293" rtl="0" eaLnBrk="1" latinLnBrk="0" hangingPunct="1">
        <a:spcBef>
          <a:spcPct val="20000"/>
        </a:spcBef>
        <a:buFont typeface="Arial" pitchFamily="34" charset="0"/>
        <a:buChar char="–"/>
        <a:defRPr sz="13200" kern="1200">
          <a:solidFill>
            <a:schemeClr val="tx1"/>
          </a:solidFill>
          <a:latin typeface="+mn-lt"/>
          <a:ea typeface="+mn-ea"/>
          <a:cs typeface="+mn-cs"/>
        </a:defRPr>
      </a:lvl2pPr>
      <a:lvl3pPr marL="5400366" indent="-1080073" algn="l" defTabSz="4320293" rtl="0" eaLnBrk="1" latinLnBrk="0" hangingPunct="1">
        <a:spcBef>
          <a:spcPct val="20000"/>
        </a:spcBef>
        <a:buFont typeface="Arial" pitchFamily="34" charset="0"/>
        <a:buChar char="•"/>
        <a:defRPr sz="11300" kern="1200">
          <a:solidFill>
            <a:schemeClr val="tx1"/>
          </a:solidFill>
          <a:latin typeface="+mn-lt"/>
          <a:ea typeface="+mn-ea"/>
          <a:cs typeface="+mn-cs"/>
        </a:defRPr>
      </a:lvl3pPr>
      <a:lvl4pPr marL="7560513" indent="-1080073" algn="l" defTabSz="4320293" rtl="0" eaLnBrk="1" latinLnBrk="0" hangingPunct="1">
        <a:spcBef>
          <a:spcPct val="20000"/>
        </a:spcBef>
        <a:buFont typeface="Arial" pitchFamily="34" charset="0"/>
        <a:buChar char="–"/>
        <a:defRPr sz="9400" kern="1200">
          <a:solidFill>
            <a:schemeClr val="tx1"/>
          </a:solidFill>
          <a:latin typeface="+mn-lt"/>
          <a:ea typeface="+mn-ea"/>
          <a:cs typeface="+mn-cs"/>
        </a:defRPr>
      </a:lvl4pPr>
      <a:lvl5pPr marL="9720660" indent="-1080073" algn="l" defTabSz="4320293" rtl="0" eaLnBrk="1" latinLnBrk="0" hangingPunct="1">
        <a:spcBef>
          <a:spcPct val="20000"/>
        </a:spcBef>
        <a:buFont typeface="Arial" pitchFamily="34" charset="0"/>
        <a:buChar char="»"/>
        <a:defRPr sz="9400" kern="1200">
          <a:solidFill>
            <a:schemeClr val="tx1"/>
          </a:solidFill>
          <a:latin typeface="+mn-lt"/>
          <a:ea typeface="+mn-ea"/>
          <a:cs typeface="+mn-cs"/>
        </a:defRPr>
      </a:lvl5pPr>
      <a:lvl6pPr marL="11880806" indent="-1080073" algn="l" defTabSz="4320293" rtl="0" eaLnBrk="1" latinLnBrk="0" hangingPunct="1">
        <a:spcBef>
          <a:spcPct val="20000"/>
        </a:spcBef>
        <a:buFont typeface="Arial" pitchFamily="34" charset="0"/>
        <a:buChar char="•"/>
        <a:defRPr sz="9400" kern="1200">
          <a:solidFill>
            <a:schemeClr val="tx1"/>
          </a:solidFill>
          <a:latin typeface="+mn-lt"/>
          <a:ea typeface="+mn-ea"/>
          <a:cs typeface="+mn-cs"/>
        </a:defRPr>
      </a:lvl6pPr>
      <a:lvl7pPr marL="14040953" indent="-1080073" algn="l" defTabSz="4320293" rtl="0" eaLnBrk="1" latinLnBrk="0" hangingPunct="1">
        <a:spcBef>
          <a:spcPct val="20000"/>
        </a:spcBef>
        <a:buFont typeface="Arial" pitchFamily="34" charset="0"/>
        <a:buChar char="•"/>
        <a:defRPr sz="9400" kern="1200">
          <a:solidFill>
            <a:schemeClr val="tx1"/>
          </a:solidFill>
          <a:latin typeface="+mn-lt"/>
          <a:ea typeface="+mn-ea"/>
          <a:cs typeface="+mn-cs"/>
        </a:defRPr>
      </a:lvl7pPr>
      <a:lvl8pPr marL="16201099" indent="-1080073" algn="l" defTabSz="4320293" rtl="0" eaLnBrk="1" latinLnBrk="0" hangingPunct="1">
        <a:spcBef>
          <a:spcPct val="20000"/>
        </a:spcBef>
        <a:buFont typeface="Arial" pitchFamily="34" charset="0"/>
        <a:buChar char="•"/>
        <a:defRPr sz="9400" kern="1200">
          <a:solidFill>
            <a:schemeClr val="tx1"/>
          </a:solidFill>
          <a:latin typeface="+mn-lt"/>
          <a:ea typeface="+mn-ea"/>
          <a:cs typeface="+mn-cs"/>
        </a:defRPr>
      </a:lvl8pPr>
      <a:lvl9pPr marL="18361246" indent="-1080073" algn="l" defTabSz="4320293" rtl="0" eaLnBrk="1" latinLnBrk="0" hangingPunct="1">
        <a:spcBef>
          <a:spcPct val="20000"/>
        </a:spcBef>
        <a:buFont typeface="Arial" pitchFamily="34" charset="0"/>
        <a:buChar char="•"/>
        <a:defRPr sz="9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4320293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1pPr>
      <a:lvl2pPr marL="2160147" algn="l" defTabSz="4320293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2pPr>
      <a:lvl3pPr marL="4320293" algn="l" defTabSz="4320293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3pPr>
      <a:lvl4pPr marL="6480440" algn="l" defTabSz="4320293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4pPr>
      <a:lvl5pPr marL="8640586" algn="l" defTabSz="4320293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5pPr>
      <a:lvl6pPr marL="10800733" algn="l" defTabSz="4320293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6pPr>
      <a:lvl7pPr marL="12960879" algn="l" defTabSz="4320293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7pPr>
      <a:lvl8pPr marL="15121026" algn="l" defTabSz="4320293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1172" algn="l" defTabSz="4320293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9.pn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12" Type="http://schemas.openxmlformats.org/officeDocument/2006/relationships/image" Target="../media/image8.gif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hl7.org/" TargetMode="External"/><Relationship Id="rId11" Type="http://schemas.openxmlformats.org/officeDocument/2006/relationships/image" Target="../media/image7.jpeg"/><Relationship Id="rId5" Type="http://schemas.openxmlformats.org/officeDocument/2006/relationships/hyperlink" Target="http://www.intel.com.br/content/www/br/pt/intelligent-systems/evaluation-platforms/norco-bis-6630-atom-n2800-development-kit.html" TargetMode="External"/><Relationship Id="rId15" Type="http://schemas.openxmlformats.org/officeDocument/2006/relationships/image" Target="../media/image11.png"/><Relationship Id="rId10" Type="http://schemas.openxmlformats.org/officeDocument/2006/relationships/image" Target="../media/image6.jpeg"/><Relationship Id="rId4" Type="http://schemas.openxmlformats.org/officeDocument/2006/relationships/image" Target="../media/image2.gif"/><Relationship Id="rId9" Type="http://schemas.openxmlformats.org/officeDocument/2006/relationships/image" Target="../media/image5.png"/><Relationship Id="rId1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101802" y="2520321"/>
            <a:ext cx="25055351" cy="3802022"/>
          </a:xfrm>
        </p:spPr>
        <p:txBody>
          <a:bodyPr>
            <a:noAutofit/>
          </a:bodyPr>
          <a:lstStyle/>
          <a:p>
            <a:r>
              <a:rPr lang="pt-BR" sz="63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MULTI-PATIENT VITAL SIGNS MONITORING CENTER FOR INTENSIVE CARE UNITS</a:t>
            </a:r>
            <a:r>
              <a:rPr lang="pt-BR" sz="63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pt-BR" sz="63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pt-BR" sz="1200" b="1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pt-BR" sz="1200" b="1" dirty="0">
                <a:latin typeface="Times New Roman" pitchFamily="18" charset="0"/>
                <a:cs typeface="Times New Roman" pitchFamily="18" charset="0"/>
              </a:rPr>
            </a:br>
            <a:r>
              <a:rPr lang="pt-BR" sz="5400" b="1" dirty="0">
                <a:latin typeface="Times New Roman" pitchFamily="18" charset="0"/>
                <a:cs typeface="Times New Roman" pitchFamily="18" charset="0"/>
              </a:rPr>
              <a:t>A.N. Silva</a:t>
            </a:r>
            <a:r>
              <a:rPr lang="pt-BR" sz="5400" b="1" dirty="0" smtClean="0">
                <a:latin typeface="Times New Roman" pitchFamily="18" charset="0"/>
                <a:cs typeface="Times New Roman" pitchFamily="18" charset="0"/>
              </a:rPr>
              <a:t>*, D. T. G. Mariano*, N. D. Linhares*, E. A. </a:t>
            </a:r>
            <a:r>
              <a:rPr lang="pt-BR" sz="5400" b="1" dirty="0" err="1" smtClean="0">
                <a:latin typeface="Times New Roman" pitchFamily="18" charset="0"/>
                <a:cs typeface="Times New Roman" pitchFamily="18" charset="0"/>
              </a:rPr>
              <a:t>Lamounier</a:t>
            </a:r>
            <a:r>
              <a:rPr lang="pt-BR" sz="5400" b="1" dirty="0" smtClean="0">
                <a:latin typeface="Times New Roman" pitchFamily="18" charset="0"/>
                <a:cs typeface="Times New Roman" pitchFamily="18" charset="0"/>
              </a:rPr>
              <a:t>**</a:t>
            </a:r>
            <a:br>
              <a:rPr lang="pt-BR" sz="54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pt-BR" sz="5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sz="5100" b="1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pt-BR" sz="5100" b="1" dirty="0">
                <a:latin typeface="Times New Roman" pitchFamily="18" charset="0"/>
                <a:cs typeface="Times New Roman" pitchFamily="18" charset="0"/>
              </a:rPr>
            </a:br>
            <a:r>
              <a:rPr lang="pt-BR" sz="4700" b="1" dirty="0" smtClean="0">
                <a:latin typeface="Times New Roman" pitchFamily="18" charset="0"/>
                <a:cs typeface="Times New Roman" pitchFamily="18" charset="0"/>
              </a:rPr>
              <a:t>*</a:t>
            </a:r>
            <a:r>
              <a:rPr lang="pt-BR" sz="4700" b="1" dirty="0" err="1" smtClean="0">
                <a:latin typeface="Times New Roman" pitchFamily="18" charset="0"/>
                <a:cs typeface="Times New Roman" pitchFamily="18" charset="0"/>
              </a:rPr>
              <a:t>Biomedical</a:t>
            </a:r>
            <a:r>
              <a:rPr lang="pt-BR" sz="47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sz="4700" b="1" dirty="0" err="1" smtClean="0">
                <a:latin typeface="Times New Roman" pitchFamily="18" charset="0"/>
                <a:cs typeface="Times New Roman" pitchFamily="18" charset="0"/>
              </a:rPr>
              <a:t>Engineering</a:t>
            </a:r>
            <a:r>
              <a:rPr lang="pt-BR" sz="47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sz="4700" b="1" dirty="0" err="1" smtClean="0">
                <a:latin typeface="Times New Roman" pitchFamily="18" charset="0"/>
                <a:cs typeface="Times New Roman" pitchFamily="18" charset="0"/>
              </a:rPr>
              <a:t>Laboratory</a:t>
            </a:r>
            <a:r>
              <a:rPr lang="pt-BR" sz="4700" b="1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pt-BR" sz="4700" b="1" dirty="0">
                <a:latin typeface="Times New Roman" pitchFamily="18" charset="0"/>
                <a:cs typeface="Times New Roman" pitchFamily="18" charset="0"/>
              </a:rPr>
            </a:br>
            <a:r>
              <a:rPr lang="pt-BR" sz="4700" b="1" dirty="0" smtClean="0">
                <a:latin typeface="Times New Roman" pitchFamily="18" charset="0"/>
                <a:cs typeface="Times New Roman" pitchFamily="18" charset="0"/>
              </a:rPr>
              <a:t>**Computer </a:t>
            </a:r>
            <a:r>
              <a:rPr lang="pt-BR" sz="4700" b="1" dirty="0" err="1" smtClean="0">
                <a:latin typeface="Times New Roman" pitchFamily="18" charset="0"/>
                <a:cs typeface="Times New Roman" pitchFamily="18" charset="0"/>
              </a:rPr>
              <a:t>Graphics</a:t>
            </a:r>
            <a:r>
              <a:rPr lang="pt-BR" sz="47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sz="4700" b="1" dirty="0" err="1" smtClean="0">
                <a:latin typeface="Times New Roman" pitchFamily="18" charset="0"/>
                <a:cs typeface="Times New Roman" pitchFamily="18" charset="0"/>
              </a:rPr>
              <a:t>Laboratory</a:t>
            </a:r>
            <a:r>
              <a:rPr lang="pt-BR" sz="4700" b="1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pt-BR" sz="4700" b="1" dirty="0">
                <a:latin typeface="Times New Roman" pitchFamily="18" charset="0"/>
                <a:cs typeface="Times New Roman" pitchFamily="18" charset="0"/>
              </a:rPr>
            </a:br>
            <a:r>
              <a:rPr lang="pt-BR" sz="4700" b="1" dirty="0" err="1" smtClean="0">
                <a:latin typeface="Times New Roman" pitchFamily="18" charset="0"/>
                <a:cs typeface="Times New Roman" pitchFamily="18" charset="0"/>
              </a:rPr>
              <a:t>Faculty</a:t>
            </a:r>
            <a:r>
              <a:rPr lang="pt-BR" sz="47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sz="4700" b="1" dirty="0" err="1" smtClean="0"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pt-BR" sz="47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sz="4700" b="1" dirty="0" err="1" smtClean="0">
                <a:latin typeface="Times New Roman" pitchFamily="18" charset="0"/>
                <a:cs typeface="Times New Roman" pitchFamily="18" charset="0"/>
              </a:rPr>
              <a:t>Electrical</a:t>
            </a:r>
            <a:r>
              <a:rPr lang="pt-BR" sz="47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sz="4700" b="1" dirty="0" err="1" smtClean="0">
                <a:latin typeface="Times New Roman" pitchFamily="18" charset="0"/>
                <a:cs typeface="Times New Roman" pitchFamily="18" charset="0"/>
              </a:rPr>
              <a:t>Engineering</a:t>
            </a:r>
            <a:r>
              <a:rPr lang="pt-BR" sz="47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sz="4700" b="1" dirty="0">
                <a:latin typeface="Times New Roman" pitchFamily="18" charset="0"/>
                <a:cs typeface="Times New Roman" pitchFamily="18" charset="0"/>
              </a:rPr>
              <a:t>/ </a:t>
            </a:r>
            <a:r>
              <a:rPr lang="pt-BR" sz="4700" b="1" dirty="0" smtClean="0">
                <a:latin typeface="Times New Roman" pitchFamily="18" charset="0"/>
                <a:cs typeface="Times New Roman" pitchFamily="18" charset="0"/>
              </a:rPr>
              <a:t>Federal </a:t>
            </a:r>
            <a:r>
              <a:rPr lang="pt-BR" sz="4700" b="1" dirty="0" err="1" smtClean="0">
                <a:latin typeface="Times New Roman" pitchFamily="18" charset="0"/>
                <a:cs typeface="Times New Roman" pitchFamily="18" charset="0"/>
              </a:rPr>
              <a:t>University</a:t>
            </a:r>
            <a:r>
              <a:rPr lang="pt-BR" sz="47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sz="4700" b="1" dirty="0" err="1" smtClean="0"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pt-BR" sz="4700" b="1" dirty="0" smtClean="0">
                <a:latin typeface="Times New Roman" pitchFamily="18" charset="0"/>
                <a:cs typeface="Times New Roman" pitchFamily="18" charset="0"/>
              </a:rPr>
              <a:t> Uberlândia, </a:t>
            </a:r>
            <a:r>
              <a:rPr lang="pt-BR" sz="4700" b="1" dirty="0">
                <a:latin typeface="Times New Roman" pitchFamily="18" charset="0"/>
                <a:cs typeface="Times New Roman" pitchFamily="18" charset="0"/>
              </a:rPr>
              <a:t>Uberlândia, </a:t>
            </a:r>
            <a:r>
              <a:rPr lang="pt-BR" sz="4700" b="1" dirty="0" err="1" smtClean="0">
                <a:latin typeface="Times New Roman" pitchFamily="18" charset="0"/>
                <a:cs typeface="Times New Roman" pitchFamily="18" charset="0"/>
              </a:rPr>
              <a:t>Brazil</a:t>
            </a:r>
            <a:r>
              <a:rPr lang="pt-BR" sz="4700" b="1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pt-BR" sz="4700" b="1" dirty="0">
                <a:latin typeface="Times New Roman" pitchFamily="18" charset="0"/>
                <a:cs typeface="Times New Roman" pitchFamily="18" charset="0"/>
              </a:rPr>
            </a:br>
            <a:r>
              <a:rPr lang="pt-BR" sz="4700" b="1" dirty="0" smtClean="0">
                <a:latin typeface="Times New Roman" pitchFamily="18" charset="0"/>
                <a:cs typeface="Times New Roman" pitchFamily="18" charset="0"/>
              </a:rPr>
              <a:t>andrei.ufu@gmail.com, dtgmariano@gmail.com, nicolailinhares@gmail.com,</a:t>
            </a:r>
            <a:endParaRPr lang="pt-BR" sz="47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0" name="Grupo 19"/>
          <p:cNvGrpSpPr/>
          <p:nvPr/>
        </p:nvGrpSpPr>
        <p:grpSpPr>
          <a:xfrm>
            <a:off x="754144" y="14550862"/>
            <a:ext cx="14739142" cy="864096"/>
            <a:chOff x="720280" y="7201050"/>
            <a:chExt cx="12961440" cy="720080"/>
          </a:xfrm>
          <a:gradFill flip="none" rotWithShape="1">
            <a:gsLst>
              <a:gs pos="0">
                <a:srgbClr val="6FA0DB"/>
              </a:gs>
              <a:gs pos="100000">
                <a:schemeClr val="tx2">
                  <a:lumMod val="40000"/>
                  <a:lumOff val="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effectLst/>
        </p:grpSpPr>
        <p:sp>
          <p:nvSpPr>
            <p:cNvPr id="21" name="Retângulo 20"/>
            <p:cNvSpPr/>
            <p:nvPr/>
          </p:nvSpPr>
          <p:spPr>
            <a:xfrm>
              <a:off x="720280" y="7201050"/>
              <a:ext cx="12961440" cy="7200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CaixaDeTexto 21"/>
            <p:cNvSpPr txBox="1"/>
            <p:nvPr/>
          </p:nvSpPr>
          <p:spPr>
            <a:xfrm>
              <a:off x="720280" y="7201050"/>
              <a:ext cx="12961440" cy="679673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700" b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METHODOLOGY</a:t>
              </a:r>
              <a:endParaRPr lang="pt-BR" sz="47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3" name="Grupo 22"/>
          <p:cNvGrpSpPr/>
          <p:nvPr/>
        </p:nvGrpSpPr>
        <p:grpSpPr>
          <a:xfrm>
            <a:off x="17237723" y="35701456"/>
            <a:ext cx="14581620" cy="864096"/>
            <a:chOff x="720280" y="7201050"/>
            <a:chExt cx="12961440" cy="720080"/>
          </a:xfrm>
          <a:gradFill flip="none" rotWithShape="1">
            <a:gsLst>
              <a:gs pos="0">
                <a:srgbClr val="6FA0DB"/>
              </a:gs>
              <a:gs pos="100000">
                <a:schemeClr val="tx2">
                  <a:lumMod val="40000"/>
                  <a:lumOff val="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effectLst/>
        </p:grpSpPr>
        <p:sp>
          <p:nvSpPr>
            <p:cNvPr id="24" name="Retângulo 23"/>
            <p:cNvSpPr/>
            <p:nvPr/>
          </p:nvSpPr>
          <p:spPr>
            <a:xfrm>
              <a:off x="720280" y="7201050"/>
              <a:ext cx="12961440" cy="7200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CaixaDeTexto 24"/>
            <p:cNvSpPr txBox="1"/>
            <p:nvPr/>
          </p:nvSpPr>
          <p:spPr>
            <a:xfrm>
              <a:off x="720280" y="7201050"/>
              <a:ext cx="12961440" cy="679673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700" b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ACKNOWLEDGEMENTS</a:t>
              </a:r>
              <a:endParaRPr lang="pt-BR" sz="47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6" name="Grupo 25"/>
          <p:cNvGrpSpPr/>
          <p:nvPr/>
        </p:nvGrpSpPr>
        <p:grpSpPr>
          <a:xfrm>
            <a:off x="17259961" y="8095394"/>
            <a:ext cx="14636284" cy="864096"/>
            <a:chOff x="720280" y="7201050"/>
            <a:chExt cx="12961440" cy="720080"/>
          </a:xfrm>
          <a:gradFill flip="none" rotWithShape="1">
            <a:gsLst>
              <a:gs pos="0">
                <a:srgbClr val="6FA0DB"/>
              </a:gs>
              <a:gs pos="100000">
                <a:schemeClr val="tx2">
                  <a:lumMod val="40000"/>
                  <a:lumOff val="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effectLst/>
        </p:grpSpPr>
        <p:sp>
          <p:nvSpPr>
            <p:cNvPr id="27" name="Retângulo 26"/>
            <p:cNvSpPr/>
            <p:nvPr/>
          </p:nvSpPr>
          <p:spPr>
            <a:xfrm>
              <a:off x="720280" y="7201050"/>
              <a:ext cx="12961440" cy="7200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CaixaDeTexto 27"/>
            <p:cNvSpPr txBox="1"/>
            <p:nvPr/>
          </p:nvSpPr>
          <p:spPr>
            <a:xfrm>
              <a:off x="720280" y="7201050"/>
              <a:ext cx="12961440" cy="679673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700" b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RESULTS</a:t>
              </a:r>
              <a:endParaRPr lang="pt-BR" sz="47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2" name="Grupo 31"/>
          <p:cNvGrpSpPr/>
          <p:nvPr/>
        </p:nvGrpSpPr>
        <p:grpSpPr>
          <a:xfrm>
            <a:off x="17148334" y="38723576"/>
            <a:ext cx="14747911" cy="864096"/>
            <a:chOff x="720280" y="7201050"/>
            <a:chExt cx="12961440" cy="720080"/>
          </a:xfrm>
          <a:gradFill flip="none" rotWithShape="1">
            <a:gsLst>
              <a:gs pos="0">
                <a:srgbClr val="6FA0DB"/>
              </a:gs>
              <a:gs pos="100000">
                <a:schemeClr val="tx2">
                  <a:lumMod val="40000"/>
                  <a:lumOff val="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effectLst/>
        </p:grpSpPr>
        <p:sp>
          <p:nvSpPr>
            <p:cNvPr id="33" name="Retângulo 32"/>
            <p:cNvSpPr/>
            <p:nvPr/>
          </p:nvSpPr>
          <p:spPr>
            <a:xfrm>
              <a:off x="720280" y="7201050"/>
              <a:ext cx="12961440" cy="7200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CaixaDeTexto 33"/>
            <p:cNvSpPr txBox="1"/>
            <p:nvPr/>
          </p:nvSpPr>
          <p:spPr>
            <a:xfrm>
              <a:off x="720280" y="7201050"/>
              <a:ext cx="12961440" cy="679673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700" b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REFERENCES</a:t>
              </a:r>
              <a:endParaRPr lang="pt-BR" sz="47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37" name="CaixaDeTexto 36"/>
          <p:cNvSpPr txBox="1"/>
          <p:nvPr/>
        </p:nvSpPr>
        <p:spPr>
          <a:xfrm>
            <a:off x="756994" y="9057056"/>
            <a:ext cx="14558135" cy="4955197"/>
          </a:xfrm>
          <a:prstGeom prst="rect">
            <a:avLst/>
          </a:prstGeom>
          <a:noFill/>
        </p:spPr>
        <p:txBody>
          <a:bodyPr wrap="square" lIns="106674" tIns="53337" rIns="106674" bIns="53337" rtlCol="0">
            <a:spAutoFit/>
          </a:bodyPr>
          <a:lstStyle/>
          <a:p>
            <a:pPr algn="just"/>
            <a:r>
              <a:rPr lang="pt-BR" sz="3500" dirty="0" smtClean="0">
                <a:latin typeface="Arial" pitchFamily="34" charset="0"/>
                <a:cs typeface="Arial" pitchFamily="34" charset="0"/>
              </a:rPr>
              <a:t>Technology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is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increasingly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present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in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the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medical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field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aiming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to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improve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healthcare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quality</a:t>
            </a:r>
            <a:r>
              <a:rPr lang="pt-BR" sz="3500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in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both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diagnosis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and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treatment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.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On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this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scenario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modern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Intensive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Care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Units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(ICU)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has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many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devices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to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support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patients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such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as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multiparameter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monitors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mechanical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ventilators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and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infusion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pumps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, for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instance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.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Thus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, it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is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a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rather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complex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task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to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analyze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all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the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data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that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is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available</a:t>
            </a:r>
            <a:r>
              <a:rPr lang="pt-BR" sz="3500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at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an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ICU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which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monitoring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centers tries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to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solve.</a:t>
            </a:r>
          </a:p>
          <a:p>
            <a:pPr algn="just"/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This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work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aims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to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develop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an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embedded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ICU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monitoring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center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application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that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receives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data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from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different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monitors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via network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and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processes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them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to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improve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patient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care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.</a:t>
            </a:r>
            <a:endParaRPr lang="pt-BR" sz="35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1" name="CaixaDeTexto 40"/>
          <p:cNvSpPr txBox="1"/>
          <p:nvPr/>
        </p:nvSpPr>
        <p:spPr>
          <a:xfrm>
            <a:off x="801374" y="15414958"/>
            <a:ext cx="14529192" cy="2877705"/>
          </a:xfrm>
          <a:prstGeom prst="rect">
            <a:avLst/>
          </a:prstGeom>
          <a:noFill/>
        </p:spPr>
        <p:txBody>
          <a:bodyPr wrap="square" lIns="106674" tIns="53337" rIns="106674" bIns="53337" rtlCol="0">
            <a:spAutoFit/>
          </a:bodyPr>
          <a:lstStyle/>
          <a:p>
            <a:pPr algn="just"/>
            <a:r>
              <a:rPr lang="pt-BR" sz="3500" dirty="0" smtClean="0">
                <a:latin typeface="Arial" pitchFamily="34" charset="0"/>
                <a:cs typeface="Arial" pitchFamily="34" charset="0"/>
              </a:rPr>
              <a:t>It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was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chosen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the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BIS-6630 Cedar-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Trail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as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the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motherboard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to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develop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the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embedded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application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. It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has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a dual-core Intel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Atom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N2800 2.13 GHz processor, 2 GB RAM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and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other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important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features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that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met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the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requirements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of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the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project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[2]. Figure 1 shows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an</a:t>
            </a:r>
            <a:r>
              <a:rPr lang="pt-BR" sz="3500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image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of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the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motherboard.</a:t>
            </a:r>
          </a:p>
        </p:txBody>
      </p:sp>
      <p:sp>
        <p:nvSpPr>
          <p:cNvPr id="44" name="CaixaDeTexto 43"/>
          <p:cNvSpPr txBox="1"/>
          <p:nvPr/>
        </p:nvSpPr>
        <p:spPr>
          <a:xfrm>
            <a:off x="17300435" y="27175681"/>
            <a:ext cx="14573572" cy="8186851"/>
          </a:xfrm>
          <a:prstGeom prst="rect">
            <a:avLst/>
          </a:prstGeom>
          <a:noFill/>
        </p:spPr>
        <p:txBody>
          <a:bodyPr wrap="square" lIns="106674" tIns="53337" rIns="106674" bIns="53337" rtlCol="0">
            <a:spAutoFit/>
          </a:bodyPr>
          <a:lstStyle/>
          <a:p>
            <a:pPr algn="just"/>
            <a:r>
              <a:rPr lang="pt-BR" sz="3500" dirty="0" smtClean="0">
                <a:latin typeface="Arial" pitchFamily="34" charset="0"/>
                <a:cs typeface="Arial" pitchFamily="34" charset="0"/>
              </a:rPr>
              <a:t>The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presented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results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demonstrated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that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it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was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possible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to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develop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an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embedded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vital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sign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monitoring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application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and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run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it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with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the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BIS 6630. In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terms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of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performance,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the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application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didn’t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run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smoothly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but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it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had</a:t>
            </a:r>
            <a:r>
              <a:rPr lang="pt-BR" sz="3500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regular performance overall. It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was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possible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to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connect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up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to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8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monitors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simultanesouly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to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the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center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and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all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the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data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transported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had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its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integrity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preserved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.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Several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trials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were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conducted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and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the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system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had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the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expected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response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most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of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the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time. </a:t>
            </a:r>
          </a:p>
          <a:p>
            <a:pPr algn="just"/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Furthermore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, it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was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verified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the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possibility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of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developing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an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ICU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monitoring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center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by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using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network communication. The use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of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the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HL7 standards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to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deliver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medical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information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gave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a professional approach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to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this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project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algn="just"/>
            <a:r>
              <a:rPr lang="pt-BR" sz="3500" dirty="0" smtClean="0">
                <a:latin typeface="Arial" pitchFamily="34" charset="0"/>
                <a:cs typeface="Arial" pitchFamily="34" charset="0"/>
              </a:rPr>
              <a:t>The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authors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believe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that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this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work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has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contributed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significantly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to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their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technical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expertise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and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knowledgment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being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crucial for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engineers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who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are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interested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into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developing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new medical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devices</a:t>
            </a:r>
            <a:r>
              <a:rPr lang="pt-BR" sz="3500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that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are,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above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all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embedded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systems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with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crital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requirements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.</a:t>
            </a:r>
            <a:endParaRPr lang="pt-BR" sz="35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5" name="CaixaDeTexto 44"/>
          <p:cNvSpPr txBox="1"/>
          <p:nvPr/>
        </p:nvSpPr>
        <p:spPr>
          <a:xfrm>
            <a:off x="17005702" y="40462333"/>
            <a:ext cx="14573572" cy="701730"/>
          </a:xfrm>
          <a:prstGeom prst="rect">
            <a:avLst/>
          </a:prstGeom>
          <a:noFill/>
        </p:spPr>
        <p:txBody>
          <a:bodyPr wrap="square" lIns="106674" tIns="53337" rIns="106674" bIns="53337" rtlCol="0">
            <a:spAutoFit/>
          </a:bodyPr>
          <a:lstStyle/>
          <a:p>
            <a:endParaRPr lang="pt-BR" sz="1900" dirty="0">
              <a:latin typeface="Arial" pitchFamily="34" charset="0"/>
              <a:cs typeface="Arial" pitchFamily="34" charset="0"/>
            </a:endParaRPr>
          </a:p>
          <a:p>
            <a:endParaRPr lang="pt-BR" sz="1900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48" name="Grupo 47"/>
          <p:cNvGrpSpPr/>
          <p:nvPr/>
        </p:nvGrpSpPr>
        <p:grpSpPr>
          <a:xfrm>
            <a:off x="811282" y="8095394"/>
            <a:ext cx="14603243" cy="920988"/>
            <a:chOff x="720280" y="7201050"/>
            <a:chExt cx="12980660" cy="767490"/>
          </a:xfrm>
          <a:gradFill flip="none" rotWithShape="1">
            <a:gsLst>
              <a:gs pos="0">
                <a:srgbClr val="6FA0DB"/>
              </a:gs>
              <a:gs pos="100000">
                <a:schemeClr val="tx2">
                  <a:lumMod val="40000"/>
                  <a:lumOff val="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effectLst/>
        </p:grpSpPr>
        <p:sp>
          <p:nvSpPr>
            <p:cNvPr id="49" name="Retângulo 48"/>
            <p:cNvSpPr/>
            <p:nvPr/>
          </p:nvSpPr>
          <p:spPr>
            <a:xfrm>
              <a:off x="720280" y="7201050"/>
              <a:ext cx="12961440" cy="7200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CaixaDeTexto 49"/>
            <p:cNvSpPr txBox="1"/>
            <p:nvPr/>
          </p:nvSpPr>
          <p:spPr>
            <a:xfrm>
              <a:off x="739500" y="7288867"/>
              <a:ext cx="12961440" cy="679673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700" b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INTRODUCTION</a:t>
              </a:r>
              <a:endParaRPr lang="pt-BR" sz="47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35" name="CaixaDeTexto 34"/>
          <p:cNvSpPr txBox="1"/>
          <p:nvPr/>
        </p:nvSpPr>
        <p:spPr>
          <a:xfrm>
            <a:off x="2322280" y="20618450"/>
            <a:ext cx="12457001" cy="600158"/>
          </a:xfrm>
          <a:prstGeom prst="rect">
            <a:avLst/>
          </a:prstGeom>
          <a:noFill/>
        </p:spPr>
        <p:txBody>
          <a:bodyPr wrap="square" lIns="106674" tIns="53337" rIns="106674" bIns="53337" rtlCol="0">
            <a:spAutoFit/>
          </a:bodyPr>
          <a:lstStyle/>
          <a:p>
            <a:pPr algn="ctr"/>
            <a:r>
              <a:rPr lang="pt-BR" sz="3200" dirty="0" smtClean="0">
                <a:latin typeface="Arial" pitchFamily="34" charset="0"/>
                <a:cs typeface="Arial" pitchFamily="34" charset="0"/>
              </a:rPr>
              <a:t>Figure 1</a:t>
            </a:r>
            <a:r>
              <a:rPr lang="pt-BR" sz="3200" dirty="0">
                <a:latin typeface="Arial" pitchFamily="34" charset="0"/>
                <a:cs typeface="Arial" pitchFamily="34" charset="0"/>
              </a:rPr>
              <a:t>: </a:t>
            </a:r>
            <a:r>
              <a:rPr lang="pt-BR" sz="3200" dirty="0" err="1" smtClean="0">
                <a:latin typeface="Arial" pitchFamily="34" charset="0"/>
                <a:cs typeface="Arial" pitchFamily="34" charset="0"/>
              </a:rPr>
              <a:t>Norco</a:t>
            </a:r>
            <a:r>
              <a:rPr lang="pt-BR" sz="3200" dirty="0" smtClean="0">
                <a:latin typeface="Arial" pitchFamily="34" charset="0"/>
                <a:cs typeface="Arial" pitchFamily="34" charset="0"/>
              </a:rPr>
              <a:t> BIS 6630 Cedar </a:t>
            </a:r>
            <a:r>
              <a:rPr lang="pt-BR" sz="3200" dirty="0" err="1" smtClean="0">
                <a:latin typeface="Arial" pitchFamily="34" charset="0"/>
                <a:cs typeface="Arial" pitchFamily="34" charset="0"/>
              </a:rPr>
              <a:t>Trail</a:t>
            </a:r>
            <a:r>
              <a:rPr lang="pt-BR" sz="3200" dirty="0" smtClean="0">
                <a:latin typeface="Arial" pitchFamily="34" charset="0"/>
                <a:cs typeface="Arial" pitchFamily="34" charset="0"/>
              </a:rPr>
              <a:t>.</a:t>
            </a:r>
            <a:endParaRPr lang="pt-BR" sz="32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8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42176794"/>
            <a:ext cx="32404050" cy="10286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" name="CaixaDeTexto 38"/>
          <p:cNvSpPr txBox="1"/>
          <p:nvPr/>
        </p:nvSpPr>
        <p:spPr>
          <a:xfrm>
            <a:off x="889054" y="25322374"/>
            <a:ext cx="14426075" cy="4416588"/>
          </a:xfrm>
          <a:prstGeom prst="rect">
            <a:avLst/>
          </a:prstGeom>
          <a:noFill/>
        </p:spPr>
        <p:txBody>
          <a:bodyPr wrap="square" lIns="106674" tIns="53337" rIns="106674" bIns="53337" rtlCol="0">
            <a:spAutoFit/>
          </a:bodyPr>
          <a:lstStyle/>
          <a:p>
            <a:pPr algn="just"/>
            <a:r>
              <a:rPr lang="pt-BR" sz="3500" dirty="0" smtClean="0">
                <a:latin typeface="Arial" pitchFamily="34" charset="0"/>
                <a:cs typeface="Arial" pitchFamily="34" charset="0"/>
              </a:rPr>
              <a:t>The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project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consists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of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several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vital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sign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simulators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who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act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as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clients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that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can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be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connected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to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the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monitoring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center,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the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server, via network communication. The later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is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a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multithreaded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application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which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receives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the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incoming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data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and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passes it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to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a data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queue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that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is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consumed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by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another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thread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that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handles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the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data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and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passes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events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to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the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GUI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to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print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the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information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.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Additionaly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alarms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can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be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configured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and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all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the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medical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information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has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been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parsed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to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HL7 standards [4]. </a:t>
            </a:r>
          </a:p>
          <a:p>
            <a:pPr algn="just"/>
            <a:r>
              <a:rPr lang="pt-BR" sz="3500" dirty="0" smtClean="0">
                <a:latin typeface="Arial" pitchFamily="34" charset="0"/>
                <a:cs typeface="Arial" pitchFamily="34" charset="0"/>
              </a:rPr>
              <a:t>Figure </a:t>
            </a:r>
            <a:r>
              <a:rPr lang="pt-BR" sz="3500" dirty="0">
                <a:latin typeface="Arial" pitchFamily="34" charset="0"/>
                <a:cs typeface="Arial" pitchFamily="34" charset="0"/>
              </a:rPr>
              <a:t>2 </a:t>
            </a:r>
            <a:r>
              <a:rPr lang="pt-BR" sz="3500" dirty="0" err="1">
                <a:latin typeface="Arial" pitchFamily="34" charset="0"/>
                <a:cs typeface="Arial" pitchFamily="34" charset="0"/>
              </a:rPr>
              <a:t>presents</a:t>
            </a:r>
            <a:r>
              <a:rPr lang="pt-BR" sz="3500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>
                <a:latin typeface="Arial" pitchFamily="34" charset="0"/>
                <a:cs typeface="Arial" pitchFamily="34" charset="0"/>
              </a:rPr>
              <a:t>the</a:t>
            </a:r>
            <a:r>
              <a:rPr lang="pt-BR" sz="3500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>
                <a:latin typeface="Arial" pitchFamily="34" charset="0"/>
                <a:cs typeface="Arial" pitchFamily="34" charset="0"/>
              </a:rPr>
              <a:t>block</a:t>
            </a:r>
            <a:r>
              <a:rPr lang="pt-BR" sz="3500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>
                <a:latin typeface="Arial" pitchFamily="34" charset="0"/>
                <a:cs typeface="Arial" pitchFamily="34" charset="0"/>
              </a:rPr>
              <a:t>diagram</a:t>
            </a:r>
            <a:r>
              <a:rPr lang="pt-BR" sz="3500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>
                <a:latin typeface="Arial" pitchFamily="34" charset="0"/>
                <a:cs typeface="Arial" pitchFamily="34" charset="0"/>
              </a:rPr>
              <a:t>of</a:t>
            </a:r>
            <a:r>
              <a:rPr lang="pt-BR" sz="3500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>
                <a:latin typeface="Arial" pitchFamily="34" charset="0"/>
                <a:cs typeface="Arial" pitchFamily="34" charset="0"/>
              </a:rPr>
              <a:t>the</a:t>
            </a:r>
            <a:r>
              <a:rPr lang="pt-BR" sz="3500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>
                <a:latin typeface="Arial" pitchFamily="34" charset="0"/>
                <a:cs typeface="Arial" pitchFamily="34" charset="0"/>
              </a:rPr>
              <a:t>developed</a:t>
            </a:r>
            <a:r>
              <a:rPr lang="pt-BR" sz="3500" dirty="0">
                <a:latin typeface="Arial" pitchFamily="34" charset="0"/>
                <a:cs typeface="Arial" pitchFamily="34" charset="0"/>
              </a:rPr>
              <a:t> system.</a:t>
            </a:r>
          </a:p>
        </p:txBody>
      </p:sp>
      <p:sp>
        <p:nvSpPr>
          <p:cNvPr id="42" name="CaixaDeTexto 41"/>
          <p:cNvSpPr txBox="1"/>
          <p:nvPr/>
        </p:nvSpPr>
        <p:spPr>
          <a:xfrm>
            <a:off x="2009893" y="41483867"/>
            <a:ext cx="12457001" cy="600158"/>
          </a:xfrm>
          <a:prstGeom prst="rect">
            <a:avLst/>
          </a:prstGeom>
          <a:noFill/>
        </p:spPr>
        <p:txBody>
          <a:bodyPr wrap="square" lIns="106674" tIns="53337" rIns="106674" bIns="53337" rtlCol="0">
            <a:spAutoFit/>
          </a:bodyPr>
          <a:lstStyle/>
          <a:p>
            <a:pPr algn="ctr"/>
            <a:r>
              <a:rPr lang="pt-BR" sz="3200" dirty="0">
                <a:latin typeface="Arial" pitchFamily="34" charset="0"/>
                <a:cs typeface="Arial" pitchFamily="34" charset="0"/>
              </a:rPr>
              <a:t>Figura 2: </a:t>
            </a:r>
            <a:r>
              <a:rPr lang="pt-BR" sz="3200" dirty="0" err="1" smtClean="0">
                <a:latin typeface="Arial" pitchFamily="34" charset="0"/>
                <a:cs typeface="Arial" pitchFamily="34" charset="0"/>
              </a:rPr>
              <a:t>Block</a:t>
            </a:r>
            <a:r>
              <a:rPr lang="pt-BR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200" dirty="0" err="1" smtClean="0">
                <a:latin typeface="Arial" pitchFamily="34" charset="0"/>
                <a:cs typeface="Arial" pitchFamily="34" charset="0"/>
              </a:rPr>
              <a:t>diagram</a:t>
            </a:r>
            <a:endParaRPr lang="pt-BR" sz="32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33" name="Picture 9" descr="Início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8938329" y="36565552"/>
            <a:ext cx="2195009" cy="1790438"/>
          </a:xfrm>
          <a:prstGeom prst="rect">
            <a:avLst/>
          </a:prstGeom>
          <a:noFill/>
        </p:spPr>
      </p:pic>
      <p:sp>
        <p:nvSpPr>
          <p:cNvPr id="55" name="CaixaDeTexto 54"/>
          <p:cNvSpPr txBox="1"/>
          <p:nvPr/>
        </p:nvSpPr>
        <p:spPr>
          <a:xfrm>
            <a:off x="17421409" y="39605077"/>
            <a:ext cx="14546563" cy="2539151"/>
          </a:xfrm>
          <a:prstGeom prst="rect">
            <a:avLst/>
          </a:prstGeom>
          <a:noFill/>
        </p:spPr>
        <p:txBody>
          <a:bodyPr wrap="square" lIns="106674" tIns="53337" rIns="106674" bIns="53337" rtlCol="0">
            <a:spAutoFit/>
          </a:bodyPr>
          <a:lstStyle/>
          <a:p>
            <a:r>
              <a:rPr lang="en-AU" sz="2600" dirty="0">
                <a:latin typeface="Arial" pitchFamily="34" charset="0"/>
                <a:cs typeface="Arial" pitchFamily="34" charset="0"/>
              </a:rPr>
              <a:t>[1] </a:t>
            </a:r>
            <a:r>
              <a:rPr lang="en-AU" sz="2600" dirty="0" smtClean="0">
                <a:latin typeface="Arial" pitchFamily="34" charset="0"/>
                <a:cs typeface="Arial" pitchFamily="34" charset="0"/>
              </a:rPr>
              <a:t>Marino, P.  L., “The ICU book”, 3 </a:t>
            </a:r>
            <a:r>
              <a:rPr lang="en-AU" sz="2600" dirty="0" err="1" smtClean="0">
                <a:latin typeface="Arial" pitchFamily="34" charset="0"/>
                <a:cs typeface="Arial" pitchFamily="34" charset="0"/>
              </a:rPr>
              <a:t>ed</a:t>
            </a:r>
            <a:r>
              <a:rPr lang="en-AU" sz="2600" dirty="0" smtClean="0">
                <a:latin typeface="Arial" pitchFamily="34" charset="0"/>
                <a:cs typeface="Arial" pitchFamily="34" charset="0"/>
              </a:rPr>
              <a:t>, 2006.</a:t>
            </a:r>
            <a:r>
              <a:rPr lang="en-US" sz="2600" dirty="0">
                <a:latin typeface="Arial" pitchFamily="34" charset="0"/>
                <a:cs typeface="Arial" pitchFamily="34" charset="0"/>
              </a:rPr>
              <a:t> </a:t>
            </a:r>
            <a:endParaRPr lang="pt-BR" sz="2600" dirty="0">
              <a:latin typeface="Arial" pitchFamily="34" charset="0"/>
              <a:cs typeface="Arial" pitchFamily="34" charset="0"/>
            </a:endParaRPr>
          </a:p>
          <a:p>
            <a:r>
              <a:rPr lang="en-US" sz="2600" dirty="0">
                <a:latin typeface="Arial" pitchFamily="34" charset="0"/>
                <a:cs typeface="Arial" pitchFamily="34" charset="0"/>
              </a:rPr>
              <a:t>[2] 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BIS-6630 reference manual, accessed on: </a:t>
            </a:r>
            <a:r>
              <a:rPr lang="pt-BR" sz="2600" dirty="0">
                <a:hlinkClick r:id="rId5"/>
              </a:rPr>
              <a:t>http://</a:t>
            </a:r>
            <a:r>
              <a:rPr lang="pt-BR" sz="2600" dirty="0" smtClean="0">
                <a:hlinkClick r:id="rId5"/>
              </a:rPr>
              <a:t>www.intel.com.br/content/www/br/pt/intelligent-systems/evaluation-platforms/norco-bis-6630-atom-n2800-development-kit.html</a:t>
            </a:r>
            <a:r>
              <a:rPr lang="pt-BR" sz="2600" dirty="0"/>
              <a:t>.</a:t>
            </a:r>
            <a:endParaRPr lang="en-US" sz="26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600" dirty="0" smtClean="0">
                <a:latin typeface="Arial" pitchFamily="34" charset="0"/>
                <a:cs typeface="Arial" pitchFamily="34" charset="0"/>
              </a:rPr>
              <a:t>[</a:t>
            </a:r>
            <a:r>
              <a:rPr lang="en-US" sz="2600" dirty="0">
                <a:latin typeface="Arial" pitchFamily="34" charset="0"/>
                <a:cs typeface="Arial" pitchFamily="34" charset="0"/>
              </a:rPr>
              <a:t>3] 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Lutz, M., “Programming Python”, O’Reilly, 4 </a:t>
            </a:r>
            <a:r>
              <a:rPr lang="en-US" sz="2600" dirty="0" err="1" smtClean="0">
                <a:latin typeface="Arial" pitchFamily="34" charset="0"/>
                <a:cs typeface="Arial" pitchFamily="34" charset="0"/>
              </a:rPr>
              <a:t>ed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, 2011.</a:t>
            </a:r>
          </a:p>
          <a:p>
            <a:r>
              <a:rPr lang="en-US" sz="2600" dirty="0" smtClean="0">
                <a:latin typeface="Arial" pitchFamily="34" charset="0"/>
                <a:cs typeface="Arial" pitchFamily="34" charset="0"/>
              </a:rPr>
              <a:t>[4] HL7 manuals, accessed on: </a:t>
            </a:r>
            <a:r>
              <a:rPr lang="pt-BR" sz="2800" dirty="0">
                <a:hlinkClick r:id="rId6"/>
              </a:rPr>
              <a:t>http://www.hl7.org/</a:t>
            </a:r>
            <a:endParaRPr lang="pt-BR" sz="26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3" name="Picture 9" descr="C:\Documents and Settings\Andrei Nakagawa\Meus documentos\Downloads\LogoBiolab.bmp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9272515" y="1102806"/>
            <a:ext cx="2814494" cy="2046844"/>
          </a:xfrm>
          <a:prstGeom prst="rect">
            <a:avLst/>
          </a:prstGeom>
          <a:noFill/>
        </p:spPr>
      </p:pic>
      <p:pic>
        <p:nvPicPr>
          <p:cNvPr id="46" name="Picture 9" descr="Início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9364419" y="3707692"/>
            <a:ext cx="2385721" cy="1824375"/>
          </a:xfrm>
          <a:prstGeom prst="rect">
            <a:avLst/>
          </a:prstGeom>
          <a:noFill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655" y="4231288"/>
            <a:ext cx="4312494" cy="13007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54916" y="6337004"/>
            <a:ext cx="2295224" cy="1563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5" descr="http://www.minhapos.com.br/data/artigos/images/ufu.jpe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201" y="904698"/>
            <a:ext cx="2461384" cy="2443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9" descr="http://www.applegazette.com/wp-content/uploads/intel-logo.jp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51297" y="36751753"/>
            <a:ext cx="2147619" cy="1418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5" descr="http://unieducar.org.br/sites/default/files/imagecache/product_full/cursos/imagens/preparatoriocapes-analistaemcienciaetecnologiajuniorarquivologia.gif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55157" y="36604680"/>
            <a:ext cx="1998210" cy="1698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6929" y="18290332"/>
            <a:ext cx="4752528" cy="2293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" name="CaixaDeTexto 55"/>
          <p:cNvSpPr txBox="1"/>
          <p:nvPr/>
        </p:nvSpPr>
        <p:spPr>
          <a:xfrm>
            <a:off x="944159" y="21458684"/>
            <a:ext cx="14426075" cy="3877979"/>
          </a:xfrm>
          <a:prstGeom prst="rect">
            <a:avLst/>
          </a:prstGeom>
          <a:noFill/>
        </p:spPr>
        <p:txBody>
          <a:bodyPr wrap="square" lIns="106674" tIns="53337" rIns="106674" bIns="53337" rtlCol="0">
            <a:spAutoFit/>
          </a:bodyPr>
          <a:lstStyle/>
          <a:p>
            <a:pPr algn="just"/>
            <a:r>
              <a:rPr lang="pt-BR" sz="3500" dirty="0">
                <a:latin typeface="Arial" pitchFamily="34" charset="0"/>
                <a:cs typeface="Arial" pitchFamily="34" charset="0"/>
              </a:rPr>
              <a:t>Python </a:t>
            </a:r>
            <a:r>
              <a:rPr lang="pt-BR" sz="3500" dirty="0" err="1">
                <a:latin typeface="Arial" pitchFamily="34" charset="0"/>
                <a:cs typeface="Arial" pitchFamily="34" charset="0"/>
              </a:rPr>
              <a:t>was</a:t>
            </a:r>
            <a:r>
              <a:rPr lang="pt-BR" sz="3500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>
                <a:latin typeface="Arial" pitchFamily="34" charset="0"/>
                <a:cs typeface="Arial" pitchFamily="34" charset="0"/>
              </a:rPr>
              <a:t>chosen</a:t>
            </a:r>
            <a:r>
              <a:rPr lang="pt-BR" sz="3500" dirty="0">
                <a:latin typeface="Arial" pitchFamily="34" charset="0"/>
                <a:cs typeface="Arial" pitchFamily="34" charset="0"/>
              </a:rPr>
              <a:t> as </a:t>
            </a:r>
            <a:r>
              <a:rPr lang="pt-BR" sz="3500" dirty="0" err="1">
                <a:latin typeface="Arial" pitchFamily="34" charset="0"/>
                <a:cs typeface="Arial" pitchFamily="34" charset="0"/>
              </a:rPr>
              <a:t>programming</a:t>
            </a:r>
            <a:r>
              <a:rPr lang="pt-BR" sz="3500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>
                <a:latin typeface="Arial" pitchFamily="34" charset="0"/>
                <a:cs typeface="Arial" pitchFamily="34" charset="0"/>
              </a:rPr>
              <a:t>language</a:t>
            </a:r>
            <a:r>
              <a:rPr lang="pt-BR" sz="3500" dirty="0">
                <a:latin typeface="Arial" pitchFamily="34" charset="0"/>
                <a:cs typeface="Arial" pitchFamily="34" charset="0"/>
              </a:rPr>
              <a:t>, </a:t>
            </a:r>
            <a:r>
              <a:rPr lang="pt-BR" sz="3500" dirty="0" err="1">
                <a:latin typeface="Arial" pitchFamily="34" charset="0"/>
                <a:cs typeface="Arial" pitchFamily="34" charset="0"/>
              </a:rPr>
              <a:t>because</a:t>
            </a:r>
            <a:r>
              <a:rPr lang="pt-BR" sz="3500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>
                <a:latin typeface="Arial" pitchFamily="34" charset="0"/>
                <a:cs typeface="Arial" pitchFamily="34" charset="0"/>
              </a:rPr>
              <a:t>of</a:t>
            </a:r>
            <a:r>
              <a:rPr lang="pt-BR" sz="3500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>
                <a:latin typeface="Arial" pitchFamily="34" charset="0"/>
                <a:cs typeface="Arial" pitchFamily="34" charset="0"/>
              </a:rPr>
              <a:t>syntax</a:t>
            </a:r>
            <a:r>
              <a:rPr lang="pt-BR" sz="3500" dirty="0">
                <a:latin typeface="Arial" pitchFamily="34" charset="0"/>
                <a:cs typeface="Arial" pitchFamily="34" charset="0"/>
              </a:rPr>
              <a:t>  </a:t>
            </a:r>
            <a:r>
              <a:rPr lang="pt-BR" sz="3500" dirty="0" err="1">
                <a:latin typeface="Arial" pitchFamily="34" charset="0"/>
                <a:cs typeface="Arial" pitchFamily="34" charset="0"/>
              </a:rPr>
              <a:t>simplicity</a:t>
            </a:r>
            <a:r>
              <a:rPr lang="pt-BR" sz="3500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>
                <a:latin typeface="Arial" pitchFamily="34" charset="0"/>
                <a:cs typeface="Arial" pitchFamily="34" charset="0"/>
              </a:rPr>
              <a:t>and</a:t>
            </a:r>
            <a:r>
              <a:rPr lang="pt-BR" sz="3500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>
                <a:latin typeface="Arial" pitchFamily="34" charset="0"/>
                <a:cs typeface="Arial" pitchFamily="34" charset="0"/>
              </a:rPr>
              <a:t>robustness</a:t>
            </a:r>
            <a:r>
              <a:rPr lang="pt-BR" sz="3500" dirty="0">
                <a:latin typeface="Arial" pitchFamily="34" charset="0"/>
                <a:cs typeface="Arial" pitchFamily="34" charset="0"/>
              </a:rPr>
              <a:t>, </a:t>
            </a:r>
            <a:r>
              <a:rPr lang="pt-BR" sz="3500" dirty="0" err="1">
                <a:latin typeface="Arial" pitchFamily="34" charset="0"/>
                <a:cs typeface="Arial" pitchFamily="34" charset="0"/>
              </a:rPr>
              <a:t>taking</a:t>
            </a:r>
            <a:r>
              <a:rPr lang="pt-BR" sz="3500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>
                <a:latin typeface="Arial" pitchFamily="34" charset="0"/>
                <a:cs typeface="Arial" pitchFamily="34" charset="0"/>
              </a:rPr>
              <a:t>advantage</a:t>
            </a:r>
            <a:r>
              <a:rPr lang="pt-BR" sz="3500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>
                <a:latin typeface="Arial" pitchFamily="34" charset="0"/>
                <a:cs typeface="Arial" pitchFamily="34" charset="0"/>
              </a:rPr>
              <a:t>of</a:t>
            </a:r>
            <a:r>
              <a:rPr lang="pt-BR" sz="3500">
                <a:latin typeface="Arial" pitchFamily="34" charset="0"/>
                <a:cs typeface="Arial" pitchFamily="34" charset="0"/>
              </a:rPr>
              <a:t> </a:t>
            </a:r>
            <a:r>
              <a:rPr lang="pt-BR" sz="3500" smtClean="0">
                <a:latin typeface="Arial" pitchFamily="34" charset="0"/>
                <a:cs typeface="Arial" pitchFamily="34" charset="0"/>
              </a:rPr>
              <a:t>numerous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>
                <a:latin typeface="Arial" pitchFamily="34" charset="0"/>
                <a:cs typeface="Arial" pitchFamily="34" charset="0"/>
              </a:rPr>
              <a:t>frameworks </a:t>
            </a:r>
            <a:r>
              <a:rPr lang="pt-BR" sz="3500" dirty="0" err="1">
                <a:latin typeface="Arial" pitchFamily="34" charset="0"/>
                <a:cs typeface="Arial" pitchFamily="34" charset="0"/>
              </a:rPr>
              <a:t>that</a:t>
            </a:r>
            <a:r>
              <a:rPr lang="pt-BR" sz="3500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>
                <a:latin typeface="Arial" pitchFamily="34" charset="0"/>
                <a:cs typeface="Arial" pitchFamily="34" charset="0"/>
              </a:rPr>
              <a:t>is</a:t>
            </a:r>
            <a:r>
              <a:rPr lang="pt-BR" sz="3500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>
                <a:latin typeface="Arial" pitchFamily="34" charset="0"/>
                <a:cs typeface="Arial" pitchFamily="34" charset="0"/>
              </a:rPr>
              <a:t>available</a:t>
            </a:r>
            <a:r>
              <a:rPr lang="pt-BR" sz="3500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that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>
                <a:latin typeface="Arial" pitchFamily="34" charset="0"/>
                <a:cs typeface="Arial" pitchFamily="34" charset="0"/>
              </a:rPr>
              <a:t>could</a:t>
            </a:r>
            <a:r>
              <a:rPr lang="pt-BR" sz="3500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>
                <a:latin typeface="Arial" pitchFamily="34" charset="0"/>
                <a:cs typeface="Arial" pitchFamily="34" charset="0"/>
              </a:rPr>
              <a:t>make</a:t>
            </a:r>
            <a:r>
              <a:rPr lang="pt-BR" sz="3500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>
                <a:latin typeface="Arial" pitchFamily="34" charset="0"/>
                <a:cs typeface="Arial" pitchFamily="34" charset="0"/>
              </a:rPr>
              <a:t>the</a:t>
            </a:r>
            <a:r>
              <a:rPr lang="pt-BR" sz="3500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>
                <a:latin typeface="Arial" pitchFamily="34" charset="0"/>
                <a:cs typeface="Arial" pitchFamily="34" charset="0"/>
              </a:rPr>
              <a:t>development</a:t>
            </a:r>
            <a:r>
              <a:rPr lang="pt-BR" sz="3500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>
                <a:latin typeface="Arial" pitchFamily="34" charset="0"/>
                <a:cs typeface="Arial" pitchFamily="34" charset="0"/>
              </a:rPr>
              <a:t>faster</a:t>
            </a:r>
            <a:r>
              <a:rPr lang="pt-BR" sz="3500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>
                <a:latin typeface="Arial" pitchFamily="34" charset="0"/>
                <a:cs typeface="Arial" pitchFamily="34" charset="0"/>
              </a:rPr>
              <a:t>and</a:t>
            </a:r>
            <a:r>
              <a:rPr lang="pt-BR" sz="3500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>
                <a:latin typeface="Arial" pitchFamily="34" charset="0"/>
                <a:cs typeface="Arial" pitchFamily="34" charset="0"/>
              </a:rPr>
              <a:t>easier</a:t>
            </a:r>
            <a:r>
              <a:rPr lang="pt-BR" sz="3500" dirty="0">
                <a:latin typeface="Arial" pitchFamily="34" charset="0"/>
                <a:cs typeface="Arial" pitchFamily="34" charset="0"/>
              </a:rPr>
              <a:t>. It </a:t>
            </a:r>
            <a:r>
              <a:rPr lang="pt-BR" sz="3500" dirty="0" err="1">
                <a:latin typeface="Arial" pitchFamily="34" charset="0"/>
                <a:cs typeface="Arial" pitchFamily="34" charset="0"/>
              </a:rPr>
              <a:t>were</a:t>
            </a:r>
            <a:r>
              <a:rPr lang="pt-BR" sz="3500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>
                <a:latin typeface="Arial" pitchFamily="34" charset="0"/>
                <a:cs typeface="Arial" pitchFamily="34" charset="0"/>
              </a:rPr>
              <a:t>used</a:t>
            </a:r>
            <a:r>
              <a:rPr lang="pt-BR" sz="3500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>
                <a:latin typeface="Arial" pitchFamily="34" charset="0"/>
                <a:cs typeface="Arial" pitchFamily="34" charset="0"/>
              </a:rPr>
              <a:t>Twisted</a:t>
            </a:r>
            <a:r>
              <a:rPr lang="pt-BR" sz="3500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>
                <a:latin typeface="Arial" pitchFamily="34" charset="0"/>
                <a:cs typeface="Arial" pitchFamily="34" charset="0"/>
              </a:rPr>
              <a:t>to</a:t>
            </a:r>
            <a:r>
              <a:rPr lang="pt-BR" sz="3500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>
                <a:latin typeface="Arial" pitchFamily="34" charset="0"/>
                <a:cs typeface="Arial" pitchFamily="34" charset="0"/>
              </a:rPr>
              <a:t>handle</a:t>
            </a:r>
            <a:r>
              <a:rPr lang="pt-BR" sz="3500" dirty="0">
                <a:latin typeface="Arial" pitchFamily="34" charset="0"/>
                <a:cs typeface="Arial" pitchFamily="34" charset="0"/>
              </a:rPr>
              <a:t> network communication, </a:t>
            </a:r>
            <a:r>
              <a:rPr lang="pt-BR" sz="3500" dirty="0" err="1">
                <a:latin typeface="Arial" pitchFamily="34" charset="0"/>
                <a:cs typeface="Arial" pitchFamily="34" charset="0"/>
              </a:rPr>
              <a:t>SciPy</a:t>
            </a:r>
            <a:r>
              <a:rPr lang="pt-BR" sz="3500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>
                <a:latin typeface="Arial" pitchFamily="34" charset="0"/>
                <a:cs typeface="Arial" pitchFamily="34" charset="0"/>
              </a:rPr>
              <a:t>and</a:t>
            </a:r>
            <a:r>
              <a:rPr lang="pt-BR" sz="3500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>
                <a:latin typeface="Arial" pitchFamily="34" charset="0"/>
                <a:cs typeface="Arial" pitchFamily="34" charset="0"/>
              </a:rPr>
              <a:t>NumPy</a:t>
            </a:r>
            <a:r>
              <a:rPr lang="pt-BR" sz="3500" dirty="0">
                <a:latin typeface="Arial" pitchFamily="34" charset="0"/>
                <a:cs typeface="Arial" pitchFamily="34" charset="0"/>
              </a:rPr>
              <a:t> for </a:t>
            </a:r>
            <a:r>
              <a:rPr lang="pt-BR" sz="3500" dirty="0" err="1">
                <a:latin typeface="Arial" pitchFamily="34" charset="0"/>
                <a:cs typeface="Arial" pitchFamily="34" charset="0"/>
              </a:rPr>
              <a:t>signal</a:t>
            </a:r>
            <a:r>
              <a:rPr lang="pt-BR" sz="3500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>
                <a:latin typeface="Arial" pitchFamily="34" charset="0"/>
                <a:cs typeface="Arial" pitchFamily="34" charset="0"/>
              </a:rPr>
              <a:t>processing</a:t>
            </a:r>
            <a:r>
              <a:rPr lang="pt-BR" sz="3500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>
                <a:latin typeface="Arial" pitchFamily="34" charset="0"/>
                <a:cs typeface="Arial" pitchFamily="34" charset="0"/>
              </a:rPr>
              <a:t>and</a:t>
            </a:r>
            <a:r>
              <a:rPr lang="pt-BR" sz="3500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>
                <a:latin typeface="Arial" pitchFamily="34" charset="0"/>
                <a:cs typeface="Arial" pitchFamily="34" charset="0"/>
              </a:rPr>
              <a:t>PyQt</a:t>
            </a:r>
            <a:r>
              <a:rPr lang="pt-BR" sz="3500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>
                <a:latin typeface="Arial" pitchFamily="34" charset="0"/>
                <a:cs typeface="Arial" pitchFamily="34" charset="0"/>
              </a:rPr>
              <a:t>to</a:t>
            </a:r>
            <a:r>
              <a:rPr lang="pt-BR" sz="3500" dirty="0">
                <a:latin typeface="Arial" pitchFamily="34" charset="0"/>
                <a:cs typeface="Arial" pitchFamily="34" charset="0"/>
              </a:rPr>
              <a:t> design </a:t>
            </a:r>
            <a:r>
              <a:rPr lang="pt-BR" sz="3500" dirty="0" err="1">
                <a:latin typeface="Arial" pitchFamily="34" charset="0"/>
                <a:cs typeface="Arial" pitchFamily="34" charset="0"/>
              </a:rPr>
              <a:t>the</a:t>
            </a:r>
            <a:r>
              <a:rPr lang="pt-BR" sz="3500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>
                <a:latin typeface="Arial" pitchFamily="34" charset="0"/>
                <a:cs typeface="Arial" pitchFamily="34" charset="0"/>
              </a:rPr>
              <a:t>graphical</a:t>
            </a:r>
            <a:r>
              <a:rPr lang="pt-BR" sz="3500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>
                <a:latin typeface="Arial" pitchFamily="34" charset="0"/>
                <a:cs typeface="Arial" pitchFamily="34" charset="0"/>
              </a:rPr>
              <a:t>user</a:t>
            </a:r>
            <a:r>
              <a:rPr lang="pt-BR" sz="3500" dirty="0">
                <a:latin typeface="Arial" pitchFamily="34" charset="0"/>
                <a:cs typeface="Arial" pitchFamily="34" charset="0"/>
              </a:rPr>
              <a:t> interfaces (GUI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) [3]. </a:t>
            </a:r>
            <a:r>
              <a:rPr lang="pt-BR" sz="3500" dirty="0" err="1">
                <a:latin typeface="Arial" pitchFamily="34" charset="0"/>
                <a:cs typeface="Arial" pitchFamily="34" charset="0"/>
              </a:rPr>
              <a:t>Besides</a:t>
            </a:r>
            <a:r>
              <a:rPr lang="pt-BR" sz="3500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>
                <a:latin typeface="Arial" pitchFamily="34" charset="0"/>
                <a:cs typeface="Arial" pitchFamily="34" charset="0"/>
              </a:rPr>
              <a:t>these</a:t>
            </a:r>
            <a:r>
              <a:rPr lang="pt-BR" sz="3500" dirty="0">
                <a:latin typeface="Arial" pitchFamily="34" charset="0"/>
                <a:cs typeface="Arial" pitchFamily="34" charset="0"/>
              </a:rPr>
              <a:t> frameworks, </a:t>
            </a:r>
            <a:r>
              <a:rPr lang="pt-BR" sz="3500" dirty="0" err="1">
                <a:latin typeface="Arial" pitchFamily="34" charset="0"/>
                <a:cs typeface="Arial" pitchFamily="34" charset="0"/>
              </a:rPr>
              <a:t>API’s</a:t>
            </a:r>
            <a:r>
              <a:rPr lang="pt-BR" sz="3500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>
                <a:latin typeface="Arial" pitchFamily="34" charset="0"/>
                <a:cs typeface="Arial" pitchFamily="34" charset="0"/>
              </a:rPr>
              <a:t>were</a:t>
            </a:r>
            <a:r>
              <a:rPr lang="pt-BR" sz="3500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>
                <a:latin typeface="Arial" pitchFamily="34" charset="0"/>
                <a:cs typeface="Arial" pitchFamily="34" charset="0"/>
              </a:rPr>
              <a:t>designed</a:t>
            </a:r>
            <a:r>
              <a:rPr lang="pt-BR" sz="3500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>
                <a:latin typeface="Arial" pitchFamily="34" charset="0"/>
                <a:cs typeface="Arial" pitchFamily="34" charset="0"/>
              </a:rPr>
              <a:t>to</a:t>
            </a:r>
            <a:r>
              <a:rPr lang="pt-BR" sz="3500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>
                <a:latin typeface="Arial" pitchFamily="34" charset="0"/>
                <a:cs typeface="Arial" pitchFamily="34" charset="0"/>
              </a:rPr>
              <a:t>provide</a:t>
            </a:r>
            <a:r>
              <a:rPr lang="pt-BR" sz="3500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>
                <a:latin typeface="Arial" pitchFamily="34" charset="0"/>
                <a:cs typeface="Arial" pitchFamily="34" charset="0"/>
              </a:rPr>
              <a:t>the</a:t>
            </a:r>
            <a:r>
              <a:rPr lang="pt-BR" sz="3500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>
                <a:latin typeface="Arial" pitchFamily="34" charset="0"/>
                <a:cs typeface="Arial" pitchFamily="34" charset="0"/>
              </a:rPr>
              <a:t>additional</a:t>
            </a:r>
            <a:r>
              <a:rPr lang="pt-BR" sz="3500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>
                <a:latin typeface="Arial" pitchFamily="34" charset="0"/>
                <a:cs typeface="Arial" pitchFamily="34" charset="0"/>
              </a:rPr>
              <a:t>functionalities</a:t>
            </a:r>
            <a:r>
              <a:rPr lang="pt-BR" sz="3500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>
                <a:latin typeface="Arial" pitchFamily="34" charset="0"/>
                <a:cs typeface="Arial" pitchFamily="34" charset="0"/>
              </a:rPr>
              <a:t>needed</a:t>
            </a:r>
            <a:r>
              <a:rPr lang="pt-BR" sz="3500" dirty="0">
                <a:latin typeface="Arial" pitchFamily="34" charset="0"/>
                <a:cs typeface="Arial" pitchFamily="34" charset="0"/>
              </a:rPr>
              <a:t>.</a:t>
            </a:r>
          </a:p>
        </p:txBody>
      </p:sp>
      <p:pic>
        <p:nvPicPr>
          <p:cNvPr id="5" name="Picture 15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74844" y="9361223"/>
            <a:ext cx="13439691" cy="80066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0" name="Picture 16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60067" y="18290331"/>
            <a:ext cx="13152660" cy="71250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" name="CaixaDeTexto 56"/>
          <p:cNvSpPr txBox="1"/>
          <p:nvPr/>
        </p:nvSpPr>
        <p:spPr>
          <a:xfrm>
            <a:off x="18466191" y="17471535"/>
            <a:ext cx="12457001" cy="600158"/>
          </a:xfrm>
          <a:prstGeom prst="rect">
            <a:avLst/>
          </a:prstGeom>
          <a:noFill/>
        </p:spPr>
        <p:txBody>
          <a:bodyPr wrap="square" lIns="106674" tIns="53337" rIns="106674" bIns="53337" rtlCol="0">
            <a:spAutoFit/>
          </a:bodyPr>
          <a:lstStyle/>
          <a:p>
            <a:pPr algn="ctr"/>
            <a:r>
              <a:rPr lang="pt-BR" sz="3200" dirty="0" smtClean="0">
                <a:latin typeface="Arial" pitchFamily="34" charset="0"/>
                <a:cs typeface="Arial" pitchFamily="34" charset="0"/>
              </a:rPr>
              <a:t>Figure 3: </a:t>
            </a:r>
            <a:r>
              <a:rPr lang="pt-BR" sz="3200" dirty="0" err="1" smtClean="0">
                <a:latin typeface="Arial" pitchFamily="34" charset="0"/>
                <a:cs typeface="Arial" pitchFamily="34" charset="0"/>
              </a:rPr>
              <a:t>Monitoring</a:t>
            </a:r>
            <a:r>
              <a:rPr lang="pt-BR" sz="3200" dirty="0" smtClean="0">
                <a:latin typeface="Arial" pitchFamily="34" charset="0"/>
                <a:cs typeface="Arial" pitchFamily="34" charset="0"/>
              </a:rPr>
              <a:t> center </a:t>
            </a:r>
            <a:r>
              <a:rPr lang="pt-BR" sz="3200" dirty="0" err="1" smtClean="0">
                <a:latin typeface="Arial" pitchFamily="34" charset="0"/>
                <a:cs typeface="Arial" pitchFamily="34" charset="0"/>
              </a:rPr>
              <a:t>main</a:t>
            </a:r>
            <a:r>
              <a:rPr lang="pt-BR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200" dirty="0" err="1" smtClean="0">
                <a:latin typeface="Arial" pitchFamily="34" charset="0"/>
                <a:cs typeface="Arial" pitchFamily="34" charset="0"/>
              </a:rPr>
              <a:t>window</a:t>
            </a:r>
            <a:r>
              <a:rPr lang="pt-BR" sz="3200" dirty="0" smtClean="0">
                <a:latin typeface="Arial" pitchFamily="34" charset="0"/>
                <a:cs typeface="Arial" pitchFamily="34" charset="0"/>
              </a:rPr>
              <a:t>.</a:t>
            </a:r>
            <a:endParaRPr lang="pt-BR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8" name="CaixaDeTexto 57"/>
          <p:cNvSpPr txBox="1"/>
          <p:nvPr/>
        </p:nvSpPr>
        <p:spPr>
          <a:xfrm>
            <a:off x="18702124" y="25509483"/>
            <a:ext cx="12457001" cy="600158"/>
          </a:xfrm>
          <a:prstGeom prst="rect">
            <a:avLst/>
          </a:prstGeom>
          <a:noFill/>
        </p:spPr>
        <p:txBody>
          <a:bodyPr wrap="square" lIns="106674" tIns="53337" rIns="106674" bIns="53337" rtlCol="0">
            <a:spAutoFit/>
          </a:bodyPr>
          <a:lstStyle/>
          <a:p>
            <a:pPr algn="ctr"/>
            <a:r>
              <a:rPr lang="pt-BR" sz="3200" dirty="0" smtClean="0">
                <a:latin typeface="Arial" pitchFamily="34" charset="0"/>
                <a:cs typeface="Arial" pitchFamily="34" charset="0"/>
              </a:rPr>
              <a:t>Figure 4: Individual </a:t>
            </a:r>
            <a:r>
              <a:rPr lang="pt-BR" sz="3200" dirty="0" err="1" smtClean="0">
                <a:latin typeface="Arial" pitchFamily="34" charset="0"/>
                <a:cs typeface="Arial" pitchFamily="34" charset="0"/>
              </a:rPr>
              <a:t>patient</a:t>
            </a:r>
            <a:r>
              <a:rPr lang="pt-BR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200" dirty="0" err="1" smtClean="0">
                <a:latin typeface="Arial" pitchFamily="34" charset="0"/>
                <a:cs typeface="Arial" pitchFamily="34" charset="0"/>
              </a:rPr>
              <a:t>monitoring</a:t>
            </a:r>
            <a:r>
              <a:rPr lang="pt-BR" sz="3200" dirty="0" smtClean="0">
                <a:latin typeface="Arial" pitchFamily="34" charset="0"/>
                <a:cs typeface="Arial" pitchFamily="34" charset="0"/>
              </a:rPr>
              <a:t>.</a:t>
            </a:r>
            <a:endParaRPr lang="pt-BR" sz="3200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47" name="Grupo 46"/>
          <p:cNvGrpSpPr/>
          <p:nvPr/>
        </p:nvGrpSpPr>
        <p:grpSpPr>
          <a:xfrm>
            <a:off x="17376549" y="26316901"/>
            <a:ext cx="14519696" cy="864096"/>
            <a:chOff x="720280" y="7201050"/>
            <a:chExt cx="12961440" cy="720080"/>
          </a:xfrm>
          <a:gradFill flip="none" rotWithShape="1">
            <a:gsLst>
              <a:gs pos="0">
                <a:srgbClr val="6FA0DB"/>
              </a:gs>
              <a:gs pos="100000">
                <a:schemeClr val="tx2">
                  <a:lumMod val="40000"/>
                  <a:lumOff val="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effectLst/>
        </p:grpSpPr>
        <p:sp>
          <p:nvSpPr>
            <p:cNvPr id="52" name="Retângulo 51"/>
            <p:cNvSpPr/>
            <p:nvPr/>
          </p:nvSpPr>
          <p:spPr>
            <a:xfrm>
              <a:off x="720280" y="7201050"/>
              <a:ext cx="12961440" cy="7200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CaixaDeTexto 52"/>
            <p:cNvSpPr txBox="1"/>
            <p:nvPr/>
          </p:nvSpPr>
          <p:spPr>
            <a:xfrm>
              <a:off x="720280" y="7201050"/>
              <a:ext cx="12961440" cy="679673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700" b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DISCUSSION AND CONCLUSION</a:t>
              </a:r>
              <a:endParaRPr lang="pt-BR" sz="47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3467" y="30150296"/>
            <a:ext cx="11287458" cy="11102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09514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1807</TotalTime>
  <Words>561</Words>
  <Application>Microsoft Office PowerPoint</Application>
  <PresentationFormat>Personalizar</PresentationFormat>
  <Paragraphs>31</Paragraphs>
  <Slides>1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MULTI-PATIENT VITAL SIGNS MONITORING CENTER FOR INTENSIVE CARE UNITS  A.N. Silva*, D. T. G. Mariano*, N. D. Linhares*, E. A. Lamounier**   *Biomedical Engineering Laboratory **Computer Graphics Laboratory Faculty of Electrical Engineering / Federal University of Uberlândia, Uberlândia, Brazil andrei.ufu@gmail.com, dtgmariano@gmail.com, nicolailinhares@gmail.com,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Isabela Marques Miziara</dc:creator>
  <cp:lastModifiedBy>Andrei Nakagawa</cp:lastModifiedBy>
  <cp:revision>341</cp:revision>
  <dcterms:created xsi:type="dcterms:W3CDTF">2012-09-17T14:29:28Z</dcterms:created>
  <dcterms:modified xsi:type="dcterms:W3CDTF">2013-10-31T19:38:45Z</dcterms:modified>
</cp:coreProperties>
</file>