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2404050" cy="43205400"/>
  <p:notesSz cx="6858000" cy="9144000"/>
  <p:defaultTextStyle>
    <a:defPPr>
      <a:defRPr lang="pt-BR"/>
    </a:defPPr>
    <a:lvl1pPr marL="0" algn="l" defTabSz="4320293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147" algn="l" defTabSz="4320293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293" algn="l" defTabSz="4320293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440" algn="l" defTabSz="4320293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0586" algn="l" defTabSz="4320293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0733" algn="l" defTabSz="4320293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0879" algn="l" defTabSz="4320293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026" algn="l" defTabSz="4320293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1172" algn="l" defTabSz="4320293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A0DB"/>
    <a:srgbClr val="6699FF"/>
    <a:srgbClr val="617EF9"/>
    <a:srgbClr val="5B92FF"/>
    <a:srgbClr val="3366FF"/>
    <a:srgbClr val="2A65C4"/>
    <a:srgbClr val="7B7DE1"/>
    <a:srgbClr val="538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300" autoAdjust="0"/>
    <p:restoredTop sz="97983" autoAdjust="0"/>
  </p:normalViewPr>
  <p:slideViewPr>
    <p:cSldViewPr>
      <p:cViewPr>
        <p:scale>
          <a:sx n="30" d="100"/>
          <a:sy n="30" d="100"/>
        </p:scale>
        <p:origin x="-702" y="2508"/>
      </p:cViewPr>
      <p:guideLst>
        <p:guide orient="horz" pos="13608"/>
        <p:guide pos="10206"/>
      </p:guideLst>
    </p:cSldViewPr>
  </p:slideViewPr>
  <p:notesTextViewPr>
    <p:cViewPr>
      <p:scale>
        <a:sx n="1" d="1"/>
        <a:sy n="1" d="1"/>
      </p:scale>
      <p:origin x="0" y="70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A6F1F-DA65-4CA5-A850-EC2D3507B32E}" type="datetimeFigureOut">
              <a:rPr lang="pt-BR" smtClean="0"/>
              <a:pPr/>
              <a:t>31/10/2013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7F733-FC4A-487A-AD51-B49C68935D7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505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BD7EE-CA0B-4947-845A-9463FD14BB4B}" type="datetimeFigureOut">
              <a:rPr lang="pt-BR" smtClean="0"/>
              <a:pPr/>
              <a:t>31/10/2013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41AD5-BF32-46FE-AE19-4C1671E4A33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34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3370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66739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0109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33478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66848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00217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33587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66956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Assuntos:</a:t>
            </a:r>
          </a:p>
          <a:p>
            <a:r>
              <a:rPr lang="pt-BR" dirty="0" err="1" smtClean="0"/>
              <a:t>Region</a:t>
            </a:r>
            <a:r>
              <a:rPr lang="pt-BR" dirty="0" smtClean="0"/>
              <a:t> </a:t>
            </a:r>
            <a:r>
              <a:rPr lang="pt-BR" dirty="0" err="1" smtClean="0"/>
              <a:t>based</a:t>
            </a:r>
            <a:endParaRPr lang="pt-BR" dirty="0" smtClean="0"/>
          </a:p>
          <a:p>
            <a:r>
              <a:rPr lang="pt-BR" dirty="0" smtClean="0"/>
              <a:t>Análise</a:t>
            </a:r>
            <a:r>
              <a:rPr lang="pt-BR" baseline="0" dirty="0" smtClean="0"/>
              <a:t> estatística</a:t>
            </a:r>
          </a:p>
          <a:p>
            <a:r>
              <a:rPr lang="pt-BR" baseline="0" dirty="0" smtClean="0"/>
              <a:t>Posicionamento da máscara</a:t>
            </a:r>
          </a:p>
          <a:p>
            <a:r>
              <a:rPr lang="pt-BR" baseline="0" dirty="0" smtClean="0"/>
              <a:t>Implementação</a:t>
            </a:r>
          </a:p>
          <a:p>
            <a:r>
              <a:rPr lang="pt-BR" baseline="0" dirty="0" smtClean="0"/>
              <a:t>Testes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41AD5-BF32-46FE-AE19-4C1671E4A332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15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304" y="13421686"/>
            <a:ext cx="27543443" cy="926115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0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0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0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1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3B88-A12F-4246-9930-D02FF09FFD5C}" type="datetimeFigureOut">
              <a:rPr lang="pt-BR" smtClean="0"/>
              <a:pPr/>
              <a:t>31/10/2013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9BE-ADCB-4551-9017-E4C7C21EAC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09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3B88-A12F-4246-9930-D02FF09FFD5C}" type="datetimeFigureOut">
              <a:rPr lang="pt-BR" smtClean="0"/>
              <a:pPr/>
              <a:t>31/10/2013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9BE-ADCB-4551-9017-E4C7C21EAC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73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492936" y="1730227"/>
            <a:ext cx="7290911" cy="36864606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620203" y="1730227"/>
            <a:ext cx="21332666" cy="36864606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3B88-A12F-4246-9930-D02FF09FFD5C}" type="datetimeFigureOut">
              <a:rPr lang="pt-BR" smtClean="0"/>
              <a:pPr/>
              <a:t>31/10/2013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9BE-ADCB-4551-9017-E4C7C21EAC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3B88-A12F-4246-9930-D02FF09FFD5C}" type="datetimeFigureOut">
              <a:rPr lang="pt-BR" smtClean="0"/>
              <a:pPr/>
              <a:t>31/10/2013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9BE-ADCB-4551-9017-E4C7C21EAC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80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698" y="27763471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698" y="18312298"/>
            <a:ext cx="27543443" cy="9451176"/>
          </a:xfrm>
        </p:spPr>
        <p:txBody>
          <a:bodyPr anchor="b"/>
          <a:lstStyle>
            <a:lvl1pPr marL="0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1pPr>
            <a:lvl2pPr marL="2160147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293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44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058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073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087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02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117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3B88-A12F-4246-9930-D02FF09FFD5C}" type="datetimeFigureOut">
              <a:rPr lang="pt-BR" smtClean="0"/>
              <a:pPr/>
              <a:t>31/10/2013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9BE-ADCB-4551-9017-E4C7C21EAC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82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20202" y="10081267"/>
            <a:ext cx="14311789" cy="28513565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4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472059" y="10081267"/>
            <a:ext cx="14311789" cy="28513565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4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3B88-A12F-4246-9930-D02FF09FFD5C}" type="datetimeFigureOut">
              <a:rPr lang="pt-BR" smtClean="0"/>
              <a:pPr/>
              <a:t>31/10/2013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9BE-ADCB-4551-9017-E4C7C21EAC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38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5" y="9671211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147" indent="0">
              <a:buNone/>
              <a:defRPr sz="9400" b="1"/>
            </a:lvl2pPr>
            <a:lvl3pPr marL="4320293" indent="0">
              <a:buNone/>
              <a:defRPr sz="8500" b="1"/>
            </a:lvl3pPr>
            <a:lvl4pPr marL="6480440" indent="0">
              <a:buNone/>
              <a:defRPr sz="7600" b="1"/>
            </a:lvl4pPr>
            <a:lvl5pPr marL="8640586" indent="0">
              <a:buNone/>
              <a:defRPr sz="7600" b="1"/>
            </a:lvl5pPr>
            <a:lvl6pPr marL="10800733" indent="0">
              <a:buNone/>
              <a:defRPr sz="7600" b="1"/>
            </a:lvl6pPr>
            <a:lvl7pPr marL="12960879" indent="0">
              <a:buNone/>
              <a:defRPr sz="7600" b="1"/>
            </a:lvl7pPr>
            <a:lvl8pPr marL="15121026" indent="0">
              <a:buNone/>
              <a:defRPr sz="7600" b="1"/>
            </a:lvl8pPr>
            <a:lvl9pPr marL="17281172" indent="0">
              <a:buNone/>
              <a:defRPr sz="7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0205" y="13701711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4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60811" y="9671211"/>
            <a:ext cx="14323039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147" indent="0">
              <a:buNone/>
              <a:defRPr sz="9400" b="1"/>
            </a:lvl2pPr>
            <a:lvl3pPr marL="4320293" indent="0">
              <a:buNone/>
              <a:defRPr sz="8500" b="1"/>
            </a:lvl3pPr>
            <a:lvl4pPr marL="6480440" indent="0">
              <a:buNone/>
              <a:defRPr sz="7600" b="1"/>
            </a:lvl4pPr>
            <a:lvl5pPr marL="8640586" indent="0">
              <a:buNone/>
              <a:defRPr sz="7600" b="1"/>
            </a:lvl5pPr>
            <a:lvl6pPr marL="10800733" indent="0">
              <a:buNone/>
              <a:defRPr sz="7600" b="1"/>
            </a:lvl6pPr>
            <a:lvl7pPr marL="12960879" indent="0">
              <a:buNone/>
              <a:defRPr sz="7600" b="1"/>
            </a:lvl7pPr>
            <a:lvl8pPr marL="15121026" indent="0">
              <a:buNone/>
              <a:defRPr sz="7600" b="1"/>
            </a:lvl8pPr>
            <a:lvl9pPr marL="17281172" indent="0">
              <a:buNone/>
              <a:defRPr sz="7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60811" y="13701711"/>
            <a:ext cx="14323039" cy="24893114"/>
          </a:xfrm>
        </p:spPr>
        <p:txBody>
          <a:bodyPr/>
          <a:lstStyle>
            <a:lvl1pPr>
              <a:defRPr sz="11300"/>
            </a:lvl1pPr>
            <a:lvl2pPr>
              <a:defRPr sz="94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3B88-A12F-4246-9930-D02FF09FFD5C}" type="datetimeFigureOut">
              <a:rPr lang="pt-BR" smtClean="0"/>
              <a:pPr/>
              <a:t>31/10/2013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9BE-ADCB-4551-9017-E4C7C21EAC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56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3B88-A12F-4246-9930-D02FF09FFD5C}" type="datetimeFigureOut">
              <a:rPr lang="pt-BR" smtClean="0"/>
              <a:pPr/>
              <a:t>31/10/2013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9BE-ADCB-4551-9017-E4C7C21EAC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64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3B88-A12F-4246-9930-D02FF09FFD5C}" type="datetimeFigureOut">
              <a:rPr lang="pt-BR" smtClean="0"/>
              <a:pPr/>
              <a:t>31/10/2013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9BE-ADCB-4551-9017-E4C7C21EAC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74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06" y="1720217"/>
            <a:ext cx="10660710" cy="7320916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9083" y="1720220"/>
            <a:ext cx="18114767" cy="36874614"/>
          </a:xfrm>
        </p:spPr>
        <p:txBody>
          <a:bodyPr/>
          <a:lstStyle>
            <a:lvl1pPr>
              <a:defRPr sz="15200"/>
            </a:lvl1pPr>
            <a:lvl2pPr>
              <a:defRPr sz="13200"/>
            </a:lvl2pPr>
            <a:lvl3pPr>
              <a:defRPr sz="113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0206" y="9041134"/>
            <a:ext cx="10660710" cy="29553698"/>
          </a:xfrm>
        </p:spPr>
        <p:txBody>
          <a:bodyPr/>
          <a:lstStyle>
            <a:lvl1pPr marL="0" indent="0">
              <a:buNone/>
              <a:defRPr sz="6600"/>
            </a:lvl1pPr>
            <a:lvl2pPr marL="2160147" indent="0">
              <a:buNone/>
              <a:defRPr sz="5700"/>
            </a:lvl2pPr>
            <a:lvl3pPr marL="4320293" indent="0">
              <a:buNone/>
              <a:defRPr sz="4800"/>
            </a:lvl3pPr>
            <a:lvl4pPr marL="6480440" indent="0">
              <a:buNone/>
              <a:defRPr sz="4200"/>
            </a:lvl4pPr>
            <a:lvl5pPr marL="8640586" indent="0">
              <a:buNone/>
              <a:defRPr sz="4200"/>
            </a:lvl5pPr>
            <a:lvl6pPr marL="10800733" indent="0">
              <a:buNone/>
              <a:defRPr sz="4200"/>
            </a:lvl6pPr>
            <a:lvl7pPr marL="12960879" indent="0">
              <a:buNone/>
              <a:defRPr sz="4200"/>
            </a:lvl7pPr>
            <a:lvl8pPr marL="15121026" indent="0">
              <a:buNone/>
              <a:defRPr sz="4200"/>
            </a:lvl8pPr>
            <a:lvl9pPr marL="17281172" indent="0">
              <a:buNone/>
              <a:defRPr sz="42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3B88-A12F-4246-9930-D02FF09FFD5C}" type="datetimeFigureOut">
              <a:rPr lang="pt-BR" smtClean="0"/>
              <a:pPr/>
              <a:t>31/10/2013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9BE-ADCB-4551-9017-E4C7C21EAC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14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1420" y="30243783"/>
            <a:ext cx="19442430" cy="3570451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1420" y="3860480"/>
            <a:ext cx="19442430" cy="25923240"/>
          </a:xfrm>
        </p:spPr>
        <p:txBody>
          <a:bodyPr/>
          <a:lstStyle>
            <a:lvl1pPr marL="0" indent="0">
              <a:buNone/>
              <a:defRPr sz="15200"/>
            </a:lvl1pPr>
            <a:lvl2pPr marL="2160147" indent="0">
              <a:buNone/>
              <a:defRPr sz="13200"/>
            </a:lvl2pPr>
            <a:lvl3pPr marL="4320293" indent="0">
              <a:buNone/>
              <a:defRPr sz="11300"/>
            </a:lvl3pPr>
            <a:lvl4pPr marL="6480440" indent="0">
              <a:buNone/>
              <a:defRPr sz="9400"/>
            </a:lvl4pPr>
            <a:lvl5pPr marL="8640586" indent="0">
              <a:buNone/>
              <a:defRPr sz="9400"/>
            </a:lvl5pPr>
            <a:lvl6pPr marL="10800733" indent="0">
              <a:buNone/>
              <a:defRPr sz="9400"/>
            </a:lvl6pPr>
            <a:lvl7pPr marL="12960879" indent="0">
              <a:buNone/>
              <a:defRPr sz="9400"/>
            </a:lvl7pPr>
            <a:lvl8pPr marL="15121026" indent="0">
              <a:buNone/>
              <a:defRPr sz="9400"/>
            </a:lvl8pPr>
            <a:lvl9pPr marL="17281172" indent="0">
              <a:buNone/>
              <a:defRPr sz="94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1420" y="33814234"/>
            <a:ext cx="19442430" cy="5070629"/>
          </a:xfrm>
        </p:spPr>
        <p:txBody>
          <a:bodyPr/>
          <a:lstStyle>
            <a:lvl1pPr marL="0" indent="0">
              <a:buNone/>
              <a:defRPr sz="6600"/>
            </a:lvl1pPr>
            <a:lvl2pPr marL="2160147" indent="0">
              <a:buNone/>
              <a:defRPr sz="5700"/>
            </a:lvl2pPr>
            <a:lvl3pPr marL="4320293" indent="0">
              <a:buNone/>
              <a:defRPr sz="4800"/>
            </a:lvl3pPr>
            <a:lvl4pPr marL="6480440" indent="0">
              <a:buNone/>
              <a:defRPr sz="4200"/>
            </a:lvl4pPr>
            <a:lvl5pPr marL="8640586" indent="0">
              <a:buNone/>
              <a:defRPr sz="4200"/>
            </a:lvl5pPr>
            <a:lvl6pPr marL="10800733" indent="0">
              <a:buNone/>
              <a:defRPr sz="4200"/>
            </a:lvl6pPr>
            <a:lvl7pPr marL="12960879" indent="0">
              <a:buNone/>
              <a:defRPr sz="4200"/>
            </a:lvl7pPr>
            <a:lvl8pPr marL="15121026" indent="0">
              <a:buNone/>
              <a:defRPr sz="4200"/>
            </a:lvl8pPr>
            <a:lvl9pPr marL="17281172" indent="0">
              <a:buNone/>
              <a:defRPr sz="42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3B88-A12F-4246-9930-D02FF09FFD5C}" type="datetimeFigureOut">
              <a:rPr lang="pt-BR" smtClean="0"/>
              <a:pPr/>
              <a:t>31/10/2013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9BE-ADCB-4551-9017-E4C7C21EAC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10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620203" y="1730220"/>
            <a:ext cx="29163645" cy="7200900"/>
          </a:xfrm>
          <a:prstGeom prst="rect">
            <a:avLst/>
          </a:prstGeom>
        </p:spPr>
        <p:txBody>
          <a:bodyPr vert="horz" lIns="432029" tIns="216015" rIns="432029" bIns="216015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10081267"/>
            <a:ext cx="29163645" cy="28513565"/>
          </a:xfrm>
          <a:prstGeom prst="rect">
            <a:avLst/>
          </a:prstGeom>
        </p:spPr>
        <p:txBody>
          <a:bodyPr vert="horz" lIns="432029" tIns="216015" rIns="432029" bIns="216015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620203" y="40045011"/>
            <a:ext cx="7560945" cy="2300286"/>
          </a:xfrm>
          <a:prstGeom prst="rect">
            <a:avLst/>
          </a:prstGeom>
        </p:spPr>
        <p:txBody>
          <a:bodyPr vert="horz" lIns="432029" tIns="216015" rIns="432029" bIns="216015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33B88-A12F-4246-9930-D02FF09FFD5C}" type="datetimeFigureOut">
              <a:rPr lang="pt-BR" smtClean="0"/>
              <a:pPr/>
              <a:t>31/10/2013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071384" y="40045011"/>
            <a:ext cx="10261283" cy="2300286"/>
          </a:xfrm>
          <a:prstGeom prst="rect">
            <a:avLst/>
          </a:prstGeom>
        </p:spPr>
        <p:txBody>
          <a:bodyPr vert="horz" lIns="432029" tIns="216015" rIns="432029" bIns="216015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3222903" y="40045011"/>
            <a:ext cx="7560945" cy="2300286"/>
          </a:xfrm>
          <a:prstGeom prst="rect">
            <a:avLst/>
          </a:prstGeom>
        </p:spPr>
        <p:txBody>
          <a:bodyPr vert="horz" lIns="432029" tIns="216015" rIns="432029" bIns="216015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949BE-ADCB-4551-9017-E4C7C21EAC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16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293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110" indent="-1620110" algn="l" defTabSz="4320293" rtl="0" eaLnBrk="1" latinLnBrk="0" hangingPunct="1">
        <a:spcBef>
          <a:spcPct val="20000"/>
        </a:spcBef>
        <a:buFont typeface="Arial" pitchFamily="34" charset="0"/>
        <a:buChar char="•"/>
        <a:defRPr sz="152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239" indent="-1350092" algn="l" defTabSz="4320293" rtl="0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366" indent="-1080073" algn="l" defTabSz="4320293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513" indent="-1080073" algn="l" defTabSz="4320293" rtl="0" eaLnBrk="1" latinLnBrk="0" hangingPunct="1">
        <a:spcBef>
          <a:spcPct val="20000"/>
        </a:spcBef>
        <a:buFont typeface="Arial" pitchFamily="34" charset="0"/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4pPr>
      <a:lvl5pPr marL="9720660" indent="-1080073" algn="l" defTabSz="4320293" rtl="0" eaLnBrk="1" latinLnBrk="0" hangingPunct="1">
        <a:spcBef>
          <a:spcPct val="20000"/>
        </a:spcBef>
        <a:buFont typeface="Arial" pitchFamily="34" charset="0"/>
        <a:buChar char="»"/>
        <a:defRPr sz="94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0806" indent="-1080073" algn="l" defTabSz="4320293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0953" indent="-1080073" algn="l" defTabSz="4320293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1099" indent="-1080073" algn="l" defTabSz="4320293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1246" indent="-1080073" algn="l" defTabSz="4320293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32029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147" algn="l" defTabSz="432029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293" algn="l" defTabSz="432029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440" algn="l" defTabSz="432029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586" algn="l" defTabSz="432029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733" algn="l" defTabSz="432029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0879" algn="l" defTabSz="432029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026" algn="l" defTabSz="432029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1172" algn="l" defTabSz="432029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hl7.org/" TargetMode="External"/><Relationship Id="rId11" Type="http://schemas.openxmlformats.org/officeDocument/2006/relationships/image" Target="../media/image7.jpeg"/><Relationship Id="rId5" Type="http://schemas.openxmlformats.org/officeDocument/2006/relationships/hyperlink" Target="http://www.intel.com.br/content/www/br/pt/intelligent-systems/evaluation-platforms/norco-bis-6630-atom-n2800-development-kit.html" TargetMode="External"/><Relationship Id="rId15" Type="http://schemas.openxmlformats.org/officeDocument/2006/relationships/image" Target="../media/image11.png"/><Relationship Id="rId10" Type="http://schemas.openxmlformats.org/officeDocument/2006/relationships/image" Target="../media/image6.jpeg"/><Relationship Id="rId4" Type="http://schemas.openxmlformats.org/officeDocument/2006/relationships/image" Target="../media/image2.gif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01802" y="2520321"/>
            <a:ext cx="25055351" cy="3802022"/>
          </a:xfrm>
        </p:spPr>
        <p:txBody>
          <a:bodyPr>
            <a:noAutofit/>
          </a:bodyPr>
          <a:lstStyle/>
          <a:p>
            <a:r>
              <a:rPr lang="pt-BR" sz="63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MULTI-PATIENT VITAL SIGNS MONITORING CENTER FOR INTENSIVE CARE UNITS</a:t>
            </a:r>
            <a:r>
              <a:rPr lang="pt-BR" sz="63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63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1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1200" b="1" dirty="0">
                <a:latin typeface="Times New Roman" pitchFamily="18" charset="0"/>
                <a:cs typeface="Times New Roman" pitchFamily="18" charset="0"/>
              </a:rPr>
            </a:br>
            <a:r>
              <a:rPr lang="pt-BR" sz="5400" b="1" dirty="0">
                <a:latin typeface="Times New Roman" pitchFamily="18" charset="0"/>
                <a:cs typeface="Times New Roman" pitchFamily="18" charset="0"/>
              </a:rPr>
              <a:t>A.N. Silva</a:t>
            </a:r>
            <a:r>
              <a:rPr lang="pt-BR" sz="5400" b="1" dirty="0" smtClean="0">
                <a:latin typeface="Times New Roman" pitchFamily="18" charset="0"/>
                <a:cs typeface="Times New Roman" pitchFamily="18" charset="0"/>
              </a:rPr>
              <a:t>*, D. T. G. Mariano*, N. D. Linhares*, E. A. </a:t>
            </a:r>
            <a:r>
              <a:rPr lang="pt-BR" sz="5400" b="1" dirty="0" err="1" smtClean="0">
                <a:latin typeface="Times New Roman" pitchFamily="18" charset="0"/>
                <a:cs typeface="Times New Roman" pitchFamily="18" charset="0"/>
              </a:rPr>
              <a:t>Lamounier</a:t>
            </a:r>
            <a:r>
              <a:rPr lang="pt-BR" sz="5400" b="1" dirty="0" smtClean="0">
                <a:latin typeface="Times New Roman" pitchFamily="18" charset="0"/>
                <a:cs typeface="Times New Roman" pitchFamily="18" charset="0"/>
              </a:rPr>
              <a:t>**</a:t>
            </a:r>
            <a:br>
              <a:rPr lang="pt-BR" sz="5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5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51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5100" b="1" dirty="0">
                <a:latin typeface="Times New Roman" pitchFamily="18" charset="0"/>
                <a:cs typeface="Times New Roman" pitchFamily="18" charset="0"/>
              </a:rPr>
            </a:br>
            <a:r>
              <a:rPr lang="pt-BR" sz="4700" b="1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pt-BR" sz="4700" b="1" dirty="0" err="1" smtClean="0">
                <a:latin typeface="Times New Roman" pitchFamily="18" charset="0"/>
                <a:cs typeface="Times New Roman" pitchFamily="18" charset="0"/>
              </a:rPr>
              <a:t>Biomedical</a:t>
            </a:r>
            <a:r>
              <a:rPr lang="pt-BR" sz="4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4700" b="1" dirty="0" err="1" smtClean="0">
                <a:latin typeface="Times New Roman" pitchFamily="18" charset="0"/>
                <a:cs typeface="Times New Roman" pitchFamily="18" charset="0"/>
              </a:rPr>
              <a:t>Engineering</a:t>
            </a:r>
            <a:r>
              <a:rPr lang="pt-BR" sz="4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4700" b="1" dirty="0" err="1" smtClean="0">
                <a:latin typeface="Times New Roman" pitchFamily="18" charset="0"/>
                <a:cs typeface="Times New Roman" pitchFamily="18" charset="0"/>
              </a:rPr>
              <a:t>Laboratory</a:t>
            </a:r>
            <a:r>
              <a:rPr lang="pt-BR" sz="47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4700" b="1" dirty="0">
                <a:latin typeface="Times New Roman" pitchFamily="18" charset="0"/>
                <a:cs typeface="Times New Roman" pitchFamily="18" charset="0"/>
              </a:rPr>
            </a:br>
            <a:r>
              <a:rPr lang="pt-BR" sz="4700" b="1" dirty="0" smtClean="0">
                <a:latin typeface="Times New Roman" pitchFamily="18" charset="0"/>
                <a:cs typeface="Times New Roman" pitchFamily="18" charset="0"/>
              </a:rPr>
              <a:t>**Computer </a:t>
            </a:r>
            <a:r>
              <a:rPr lang="pt-BR" sz="4700" b="1" dirty="0" err="1" smtClean="0">
                <a:latin typeface="Times New Roman" pitchFamily="18" charset="0"/>
                <a:cs typeface="Times New Roman" pitchFamily="18" charset="0"/>
              </a:rPr>
              <a:t>Graphics</a:t>
            </a:r>
            <a:r>
              <a:rPr lang="pt-BR" sz="4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4700" b="1" dirty="0" err="1" smtClean="0">
                <a:latin typeface="Times New Roman" pitchFamily="18" charset="0"/>
                <a:cs typeface="Times New Roman" pitchFamily="18" charset="0"/>
              </a:rPr>
              <a:t>Laboratory</a:t>
            </a:r>
            <a:r>
              <a:rPr lang="pt-BR" sz="47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4700" b="1" dirty="0">
                <a:latin typeface="Times New Roman" pitchFamily="18" charset="0"/>
                <a:cs typeface="Times New Roman" pitchFamily="18" charset="0"/>
              </a:rPr>
            </a:br>
            <a:r>
              <a:rPr lang="pt-BR" sz="4700" b="1" dirty="0" err="1" smtClean="0">
                <a:latin typeface="Times New Roman" pitchFamily="18" charset="0"/>
                <a:cs typeface="Times New Roman" pitchFamily="18" charset="0"/>
              </a:rPr>
              <a:t>Faculty</a:t>
            </a:r>
            <a:r>
              <a:rPr lang="pt-BR" sz="4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4700" b="1" dirty="0" err="1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pt-BR" sz="4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4700" b="1" dirty="0" err="1" smtClean="0">
                <a:latin typeface="Times New Roman" pitchFamily="18" charset="0"/>
                <a:cs typeface="Times New Roman" pitchFamily="18" charset="0"/>
              </a:rPr>
              <a:t>Electrical</a:t>
            </a:r>
            <a:r>
              <a:rPr lang="pt-BR" sz="4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4700" b="1" dirty="0" err="1" smtClean="0">
                <a:latin typeface="Times New Roman" pitchFamily="18" charset="0"/>
                <a:cs typeface="Times New Roman" pitchFamily="18" charset="0"/>
              </a:rPr>
              <a:t>Engineering</a:t>
            </a:r>
            <a:r>
              <a:rPr lang="pt-BR" sz="4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4700" b="1" dirty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pt-BR" sz="4700" b="1" dirty="0" smtClean="0">
                <a:latin typeface="Times New Roman" pitchFamily="18" charset="0"/>
                <a:cs typeface="Times New Roman" pitchFamily="18" charset="0"/>
              </a:rPr>
              <a:t>Federal </a:t>
            </a:r>
            <a:r>
              <a:rPr lang="pt-BR" sz="4700" b="1" dirty="0" err="1" smtClean="0"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pt-BR" sz="4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4700" b="1" dirty="0" err="1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pt-BR" sz="4700" b="1" dirty="0" smtClean="0">
                <a:latin typeface="Times New Roman" pitchFamily="18" charset="0"/>
                <a:cs typeface="Times New Roman" pitchFamily="18" charset="0"/>
              </a:rPr>
              <a:t> Uberlândia, </a:t>
            </a:r>
            <a:r>
              <a:rPr lang="pt-BR" sz="4700" b="1" dirty="0">
                <a:latin typeface="Times New Roman" pitchFamily="18" charset="0"/>
                <a:cs typeface="Times New Roman" pitchFamily="18" charset="0"/>
              </a:rPr>
              <a:t>Uberlândia, </a:t>
            </a:r>
            <a:r>
              <a:rPr lang="pt-BR" sz="4700" b="1" dirty="0" err="1" smtClean="0">
                <a:latin typeface="Times New Roman" pitchFamily="18" charset="0"/>
                <a:cs typeface="Times New Roman" pitchFamily="18" charset="0"/>
              </a:rPr>
              <a:t>Brazil</a:t>
            </a:r>
            <a:r>
              <a:rPr lang="pt-BR" sz="47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4700" b="1" dirty="0">
                <a:latin typeface="Times New Roman" pitchFamily="18" charset="0"/>
                <a:cs typeface="Times New Roman" pitchFamily="18" charset="0"/>
              </a:rPr>
            </a:br>
            <a:r>
              <a:rPr lang="pt-BR" sz="4700" b="1" dirty="0" smtClean="0">
                <a:latin typeface="Times New Roman" pitchFamily="18" charset="0"/>
                <a:cs typeface="Times New Roman" pitchFamily="18" charset="0"/>
              </a:rPr>
              <a:t>andrei.ufu@gmail.com, dtgmariano@gmail.com.br, nicolailinhares@gmail.com,</a:t>
            </a:r>
            <a:endParaRPr lang="pt-BR" sz="47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" name="Grupo 19"/>
          <p:cNvGrpSpPr/>
          <p:nvPr/>
        </p:nvGrpSpPr>
        <p:grpSpPr>
          <a:xfrm>
            <a:off x="754144" y="14550862"/>
            <a:ext cx="14739142" cy="864096"/>
            <a:chOff x="720280" y="7201050"/>
            <a:chExt cx="12961440" cy="720080"/>
          </a:xfrm>
          <a:gradFill flip="none" rotWithShape="1">
            <a:gsLst>
              <a:gs pos="0">
                <a:srgbClr val="6FA0DB"/>
              </a:gs>
              <a:gs pos="10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21" name="Retângulo 20"/>
            <p:cNvSpPr/>
            <p:nvPr/>
          </p:nvSpPr>
          <p:spPr>
            <a:xfrm>
              <a:off x="720280" y="7201050"/>
              <a:ext cx="12961440" cy="72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720280" y="7201050"/>
              <a:ext cx="12961440" cy="67967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7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METHODOLGY</a:t>
              </a:r>
              <a:endParaRPr lang="pt-BR" sz="4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16925335" y="35621277"/>
            <a:ext cx="14581620" cy="864096"/>
            <a:chOff x="720280" y="7201050"/>
            <a:chExt cx="12961440" cy="720080"/>
          </a:xfrm>
          <a:gradFill flip="none" rotWithShape="1">
            <a:gsLst>
              <a:gs pos="0">
                <a:srgbClr val="6FA0DB"/>
              </a:gs>
              <a:gs pos="10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24" name="Retângulo 23"/>
            <p:cNvSpPr/>
            <p:nvPr/>
          </p:nvSpPr>
          <p:spPr>
            <a:xfrm>
              <a:off x="720280" y="7201050"/>
              <a:ext cx="12961440" cy="72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720280" y="7201050"/>
              <a:ext cx="12961440" cy="67967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7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ACKNOWLEDGEMENTS</a:t>
              </a:r>
              <a:endParaRPr lang="pt-BR" sz="4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17259961" y="8095394"/>
            <a:ext cx="14636284" cy="864096"/>
            <a:chOff x="720280" y="7201050"/>
            <a:chExt cx="12961440" cy="720080"/>
          </a:xfrm>
          <a:gradFill flip="none" rotWithShape="1">
            <a:gsLst>
              <a:gs pos="0">
                <a:srgbClr val="6FA0DB"/>
              </a:gs>
              <a:gs pos="10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27" name="Retângulo 26"/>
            <p:cNvSpPr/>
            <p:nvPr/>
          </p:nvSpPr>
          <p:spPr>
            <a:xfrm>
              <a:off x="720280" y="7201050"/>
              <a:ext cx="12961440" cy="72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720280" y="7201050"/>
              <a:ext cx="12961440" cy="67967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7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RESULTS</a:t>
              </a:r>
              <a:endParaRPr lang="pt-BR" sz="4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17326448" y="26109641"/>
            <a:ext cx="14636284" cy="1058598"/>
            <a:chOff x="720280" y="7201050"/>
            <a:chExt cx="13010030" cy="882165"/>
          </a:xfrm>
          <a:gradFill flip="none" rotWithShape="1">
            <a:gsLst>
              <a:gs pos="0">
                <a:srgbClr val="6FA0DB"/>
              </a:gs>
              <a:gs pos="10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30" name="Retângulo 29"/>
            <p:cNvSpPr/>
            <p:nvPr/>
          </p:nvSpPr>
          <p:spPr>
            <a:xfrm>
              <a:off x="720280" y="7201050"/>
              <a:ext cx="12961440" cy="72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768870" y="7403542"/>
              <a:ext cx="12961440" cy="67967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7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DISCUSSION AND CONCLUSION</a:t>
              </a:r>
              <a:endParaRPr lang="pt-BR" sz="4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16925335" y="38747820"/>
            <a:ext cx="14581620" cy="864096"/>
            <a:chOff x="720280" y="7201050"/>
            <a:chExt cx="12961440" cy="720080"/>
          </a:xfrm>
          <a:gradFill flip="none" rotWithShape="1">
            <a:gsLst>
              <a:gs pos="0">
                <a:srgbClr val="6FA0DB"/>
              </a:gs>
              <a:gs pos="10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33" name="Retângulo 32"/>
            <p:cNvSpPr/>
            <p:nvPr/>
          </p:nvSpPr>
          <p:spPr>
            <a:xfrm>
              <a:off x="720280" y="7201050"/>
              <a:ext cx="12961440" cy="72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720280" y="7201050"/>
              <a:ext cx="12961440" cy="67967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7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REFERENCES</a:t>
              </a:r>
              <a:endParaRPr lang="pt-BR" sz="4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7" name="CaixaDeTexto 36"/>
          <p:cNvSpPr txBox="1"/>
          <p:nvPr/>
        </p:nvSpPr>
        <p:spPr>
          <a:xfrm>
            <a:off x="978100" y="9016382"/>
            <a:ext cx="14573572" cy="5493806"/>
          </a:xfrm>
          <a:prstGeom prst="rect">
            <a:avLst/>
          </a:prstGeom>
          <a:noFill/>
        </p:spPr>
        <p:txBody>
          <a:bodyPr wrap="square" lIns="106674" tIns="53337" rIns="106674" bIns="53337" rtlCol="0">
            <a:spAutoFit/>
          </a:bodyPr>
          <a:lstStyle/>
          <a:p>
            <a:pPr algn="just"/>
            <a:r>
              <a:rPr lang="pt-BR" sz="3500" dirty="0" smtClean="0">
                <a:latin typeface="Arial" pitchFamily="34" charset="0"/>
                <a:cs typeface="Arial" pitchFamily="34" charset="0"/>
              </a:rPr>
              <a:t>Technology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increasingly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present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medical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field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aiming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improve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healthcare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quality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both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diagnosis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treatment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On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this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scenario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modern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Intensive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Care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Units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(ICU)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has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many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devices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support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patient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such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as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multiparameter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monitors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mechanical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ventilators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infusion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pumps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, for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instance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Thus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, it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rather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complex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task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analyze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all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data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that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available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na ICU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which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monitoring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centers tries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solve.</a:t>
            </a:r>
          </a:p>
          <a:p>
            <a:pPr algn="just"/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This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work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aims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develop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embedded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ICU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monitoring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center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application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that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receives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data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from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different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monitors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via network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processes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them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improve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patient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care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3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801374" y="15414958"/>
            <a:ext cx="14426075" cy="2877705"/>
          </a:xfrm>
          <a:prstGeom prst="rect">
            <a:avLst/>
          </a:prstGeom>
          <a:noFill/>
        </p:spPr>
        <p:txBody>
          <a:bodyPr wrap="square" lIns="106674" tIns="53337" rIns="106674" bIns="53337" rtlCol="0">
            <a:spAutoFit/>
          </a:bodyPr>
          <a:lstStyle/>
          <a:p>
            <a:pPr algn="just"/>
            <a:r>
              <a:rPr lang="pt-BR" sz="3500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was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chosen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BIS-6630 Cedar-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Trail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as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motherboard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develop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embedded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application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. It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has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a dual-core Intel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Atom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N2800 2.13 GHz processor, 2 GB RAM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other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important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features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that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met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requirements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project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[2]. Figure 1 shows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image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motherboard.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7300435" y="27175681"/>
            <a:ext cx="14573572" cy="8186851"/>
          </a:xfrm>
          <a:prstGeom prst="rect">
            <a:avLst/>
          </a:prstGeom>
          <a:noFill/>
        </p:spPr>
        <p:txBody>
          <a:bodyPr wrap="square" lIns="106674" tIns="53337" rIns="106674" bIns="53337" rtlCol="0">
            <a:spAutoFit/>
          </a:bodyPr>
          <a:lstStyle/>
          <a:p>
            <a:pPr algn="just"/>
            <a:r>
              <a:rPr lang="pt-BR" sz="35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presented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results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demonstrated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that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it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was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possible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develop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embedded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vital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sign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monitoring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application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run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it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BIS 6630. In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terms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performance,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application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didn’t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run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smoothly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but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it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had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regular performance overall. It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was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possible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connect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up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8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monitors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simultanesouly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center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all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data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transported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had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its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integrity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preserved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Several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trials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were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conducted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system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had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expected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response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most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time. </a:t>
            </a:r>
          </a:p>
          <a:p>
            <a:pPr algn="just"/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Furthermore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, it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was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verified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possibility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developing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ICU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monitoring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center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by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using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network communication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use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HL7 standards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deliver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medical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information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gave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a professional approach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this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project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pt-BR" sz="35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authors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believe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that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this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work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has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contributed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significantly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their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technical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expertise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knowledgment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being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crucial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provide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insightful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for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engineers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who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are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interested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into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developing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new medical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devices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that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are,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above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all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embedded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systems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crital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requirements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3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17005702" y="40462333"/>
            <a:ext cx="14573572" cy="701730"/>
          </a:xfrm>
          <a:prstGeom prst="rect">
            <a:avLst/>
          </a:prstGeom>
          <a:noFill/>
        </p:spPr>
        <p:txBody>
          <a:bodyPr wrap="square" lIns="106674" tIns="53337" rIns="106674" bIns="53337" rtlCol="0">
            <a:spAutoFit/>
          </a:bodyPr>
          <a:lstStyle/>
          <a:p>
            <a:endParaRPr lang="pt-BR" sz="1900" dirty="0">
              <a:latin typeface="Arial" pitchFamily="34" charset="0"/>
              <a:cs typeface="Arial" pitchFamily="34" charset="0"/>
            </a:endParaRPr>
          </a:p>
          <a:p>
            <a:endParaRPr lang="pt-BR" sz="19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8" name="Grupo 47"/>
          <p:cNvGrpSpPr/>
          <p:nvPr/>
        </p:nvGrpSpPr>
        <p:grpSpPr>
          <a:xfrm>
            <a:off x="811282" y="8095394"/>
            <a:ext cx="14603243" cy="920988"/>
            <a:chOff x="720280" y="7201050"/>
            <a:chExt cx="12980660" cy="767490"/>
          </a:xfrm>
          <a:gradFill flip="none" rotWithShape="1">
            <a:gsLst>
              <a:gs pos="0">
                <a:srgbClr val="6FA0DB"/>
              </a:gs>
              <a:gs pos="10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49" name="Retângulo 48"/>
            <p:cNvSpPr/>
            <p:nvPr/>
          </p:nvSpPr>
          <p:spPr>
            <a:xfrm>
              <a:off x="720280" y="7201050"/>
              <a:ext cx="12961440" cy="72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739500" y="7288867"/>
              <a:ext cx="12961440" cy="67967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7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INTRODUCTION</a:t>
              </a:r>
              <a:endParaRPr lang="pt-BR" sz="4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5" name="CaixaDeTexto 34"/>
          <p:cNvSpPr txBox="1"/>
          <p:nvPr/>
        </p:nvSpPr>
        <p:spPr>
          <a:xfrm>
            <a:off x="2322280" y="20618450"/>
            <a:ext cx="12457001" cy="600158"/>
          </a:xfrm>
          <a:prstGeom prst="rect">
            <a:avLst/>
          </a:prstGeom>
          <a:noFill/>
        </p:spPr>
        <p:txBody>
          <a:bodyPr wrap="square" lIns="106674" tIns="53337" rIns="106674" bIns="53337" rtlCol="0">
            <a:spAutoFit/>
          </a:bodyPr>
          <a:lstStyle/>
          <a:p>
            <a:pPr algn="ctr"/>
            <a:r>
              <a:rPr lang="pt-BR" sz="3200" dirty="0" smtClean="0">
                <a:latin typeface="Arial" pitchFamily="34" charset="0"/>
                <a:cs typeface="Arial" pitchFamily="34" charset="0"/>
              </a:rPr>
              <a:t>Figure 1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: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Norco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 BIS 6630 Cedar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Trail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42176794"/>
            <a:ext cx="32404050" cy="102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CaixaDeTexto 38"/>
          <p:cNvSpPr txBox="1"/>
          <p:nvPr/>
        </p:nvSpPr>
        <p:spPr>
          <a:xfrm>
            <a:off x="889054" y="25322374"/>
            <a:ext cx="14426075" cy="4416588"/>
          </a:xfrm>
          <a:prstGeom prst="rect">
            <a:avLst/>
          </a:prstGeom>
          <a:noFill/>
        </p:spPr>
        <p:txBody>
          <a:bodyPr wrap="square" lIns="106674" tIns="53337" rIns="106674" bIns="53337" rtlCol="0">
            <a:spAutoFit/>
          </a:bodyPr>
          <a:lstStyle/>
          <a:p>
            <a:pPr algn="just"/>
            <a:r>
              <a:rPr lang="pt-BR" sz="35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project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consists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several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vital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sign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simulators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that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act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as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clients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that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can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be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connected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monitoring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center,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who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server, via network communication. The later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multithreaded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application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which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receives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incoming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data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passes it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a data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queue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that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consumed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by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another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thread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that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handles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data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passes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events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GUI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print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information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Additionaly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alarms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can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be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configured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all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medical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information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has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been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parsed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HL7 standards [4]. </a:t>
            </a:r>
          </a:p>
          <a:p>
            <a:pPr algn="just"/>
            <a:r>
              <a:rPr lang="pt-BR" sz="3500" dirty="0" smtClean="0">
                <a:latin typeface="Arial" pitchFamily="34" charset="0"/>
                <a:cs typeface="Arial" pitchFamily="34" charset="0"/>
              </a:rPr>
              <a:t>Figure 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2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presents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block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diagram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developed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system.</a:t>
            </a:r>
            <a:endParaRPr lang="pt-BR" sz="3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2009893" y="41483867"/>
            <a:ext cx="12457001" cy="600158"/>
          </a:xfrm>
          <a:prstGeom prst="rect">
            <a:avLst/>
          </a:prstGeom>
          <a:noFill/>
        </p:spPr>
        <p:txBody>
          <a:bodyPr wrap="square" lIns="106674" tIns="53337" rIns="106674" bIns="53337" rtlCol="0">
            <a:spAutoFit/>
          </a:bodyPr>
          <a:lstStyle/>
          <a:p>
            <a:pPr algn="ctr"/>
            <a:r>
              <a:rPr lang="pt-BR" sz="3200" dirty="0">
                <a:latin typeface="Arial" pitchFamily="34" charset="0"/>
                <a:cs typeface="Arial" pitchFamily="34" charset="0"/>
              </a:rPr>
              <a:t>Figura 2: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Block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diagram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3" name="Picture 9" descr="Iníci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938329" y="36565552"/>
            <a:ext cx="2195009" cy="1790438"/>
          </a:xfrm>
          <a:prstGeom prst="rect">
            <a:avLst/>
          </a:prstGeom>
          <a:noFill/>
        </p:spPr>
      </p:pic>
      <p:sp>
        <p:nvSpPr>
          <p:cNvPr id="55" name="CaixaDeTexto 54"/>
          <p:cNvSpPr txBox="1"/>
          <p:nvPr/>
        </p:nvSpPr>
        <p:spPr>
          <a:xfrm>
            <a:off x="16925335" y="39605077"/>
            <a:ext cx="14546563" cy="2539151"/>
          </a:xfrm>
          <a:prstGeom prst="rect">
            <a:avLst/>
          </a:prstGeom>
          <a:noFill/>
        </p:spPr>
        <p:txBody>
          <a:bodyPr wrap="square" lIns="106674" tIns="53337" rIns="106674" bIns="53337" rtlCol="0">
            <a:spAutoFit/>
          </a:bodyPr>
          <a:lstStyle/>
          <a:p>
            <a:r>
              <a:rPr lang="en-AU" sz="2600" dirty="0">
                <a:latin typeface="Arial" pitchFamily="34" charset="0"/>
                <a:cs typeface="Arial" pitchFamily="34" charset="0"/>
              </a:rPr>
              <a:t>[1] </a:t>
            </a:r>
            <a:r>
              <a:rPr lang="en-AU" sz="2600" dirty="0" smtClean="0">
                <a:latin typeface="Arial" pitchFamily="34" charset="0"/>
                <a:cs typeface="Arial" pitchFamily="34" charset="0"/>
              </a:rPr>
              <a:t>Marino, P.  L., “The ICU book”, 3 </a:t>
            </a:r>
            <a:r>
              <a:rPr lang="en-AU" sz="2600" dirty="0" err="1" smtClean="0">
                <a:latin typeface="Arial" pitchFamily="34" charset="0"/>
                <a:cs typeface="Arial" pitchFamily="34" charset="0"/>
              </a:rPr>
              <a:t>ed</a:t>
            </a:r>
            <a:r>
              <a:rPr lang="en-AU" sz="2600" dirty="0" smtClean="0">
                <a:latin typeface="Arial" pitchFamily="34" charset="0"/>
                <a:cs typeface="Arial" pitchFamily="34" charset="0"/>
              </a:rPr>
              <a:t>, 2006.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 </a:t>
            </a:r>
            <a:endParaRPr lang="pt-BR" sz="2600" dirty="0">
              <a:latin typeface="Arial" pitchFamily="34" charset="0"/>
              <a:cs typeface="Arial" pitchFamily="34" charset="0"/>
            </a:endParaRP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[2]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BIS-6630 reference manual, accessed on: </a:t>
            </a:r>
            <a:r>
              <a:rPr lang="pt-BR" sz="2600" dirty="0">
                <a:hlinkClick r:id="rId5"/>
              </a:rPr>
              <a:t>http://</a:t>
            </a:r>
            <a:r>
              <a:rPr lang="pt-BR" sz="2600" dirty="0" smtClean="0">
                <a:hlinkClick r:id="rId5"/>
              </a:rPr>
              <a:t>www.intel.com.br/content/www/br/pt/intelligent-systems/evaluation-platforms/norco-bis-6630-atom-n2800-development-kit.html</a:t>
            </a:r>
            <a:r>
              <a:rPr lang="pt-BR" sz="2600" dirty="0"/>
              <a:t>.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3]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Lutz, M., “Programming Python”, O’Reilly, 4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ed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, 2011.</a:t>
            </a:r>
          </a:p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[4] HL7 manuals, accessed on: </a:t>
            </a:r>
            <a:r>
              <a:rPr lang="pt-BR" sz="2800" dirty="0">
                <a:hlinkClick r:id="rId6"/>
              </a:rPr>
              <a:t>http://www.hl7.org/</a:t>
            </a:r>
            <a:endParaRPr lang="pt-BR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3" name="Picture 9" descr="C:\Documents and Settings\Andrei Nakagawa\Meus documentos\Downloads\LogoBiolab.bmp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272515" y="1102806"/>
            <a:ext cx="2814494" cy="2046844"/>
          </a:xfrm>
          <a:prstGeom prst="rect">
            <a:avLst/>
          </a:prstGeom>
          <a:noFill/>
        </p:spPr>
      </p:pic>
      <p:pic>
        <p:nvPicPr>
          <p:cNvPr id="46" name="Picture 9" descr="Iníci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364419" y="3707692"/>
            <a:ext cx="2385721" cy="1824375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55" y="4231288"/>
            <a:ext cx="4312494" cy="130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4916" y="6337004"/>
            <a:ext cx="2295224" cy="1563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 descr="http://www.minhapos.com.br/data/artigos/images/ufu.jpe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01" y="904698"/>
            <a:ext cx="2461384" cy="244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9" descr="http://www.applegazette.com/wp-content/uploads/intel-logo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1297" y="36751753"/>
            <a:ext cx="2147619" cy="141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" descr="http://unieducar.org.br/sites/default/files/imagecache/product_full/cursos/imagens/preparatoriocapes-analistaemcienciaetecnologiajuniorarquivologia.g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5157" y="36604680"/>
            <a:ext cx="1998210" cy="169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929" y="18290332"/>
            <a:ext cx="4752528" cy="22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545" y="29996429"/>
            <a:ext cx="10648756" cy="11275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CaixaDeTexto 55"/>
          <p:cNvSpPr txBox="1"/>
          <p:nvPr/>
        </p:nvSpPr>
        <p:spPr>
          <a:xfrm>
            <a:off x="944159" y="21458684"/>
            <a:ext cx="14426075" cy="3877979"/>
          </a:xfrm>
          <a:prstGeom prst="rect">
            <a:avLst/>
          </a:prstGeom>
          <a:noFill/>
        </p:spPr>
        <p:txBody>
          <a:bodyPr wrap="square" lIns="106674" tIns="53337" rIns="106674" bIns="53337" rtlCol="0">
            <a:spAutoFit/>
          </a:bodyPr>
          <a:lstStyle/>
          <a:p>
            <a:pPr algn="just"/>
            <a:r>
              <a:rPr lang="pt-BR" sz="3500" dirty="0">
                <a:latin typeface="Arial" pitchFamily="34" charset="0"/>
                <a:cs typeface="Arial" pitchFamily="34" charset="0"/>
              </a:rPr>
              <a:t>Python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was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chosen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as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programming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language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because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syntax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simplicity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robustness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taking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advantage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numberous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frameworks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that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is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available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that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could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make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development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faster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easier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. It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were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used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Twisted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handle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network communication,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SciPy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NumPy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for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signal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processing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PyQt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design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graphical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user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interfaces (GUI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) [3].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Besides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these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frameworks,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API’s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were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designed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provide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additional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functionalities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needed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2440" y="9371496"/>
            <a:ext cx="13439691" cy="8006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4295" y="18290331"/>
            <a:ext cx="13152660" cy="7125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CaixaDeTexto 56"/>
          <p:cNvSpPr txBox="1"/>
          <p:nvPr/>
        </p:nvSpPr>
        <p:spPr>
          <a:xfrm>
            <a:off x="18466191" y="17471535"/>
            <a:ext cx="12457001" cy="600158"/>
          </a:xfrm>
          <a:prstGeom prst="rect">
            <a:avLst/>
          </a:prstGeom>
          <a:noFill/>
        </p:spPr>
        <p:txBody>
          <a:bodyPr wrap="square" lIns="106674" tIns="53337" rIns="106674" bIns="53337" rtlCol="0">
            <a:spAutoFit/>
          </a:bodyPr>
          <a:lstStyle/>
          <a:p>
            <a:pPr algn="ctr"/>
            <a:r>
              <a:rPr lang="pt-BR" sz="3200" dirty="0" smtClean="0">
                <a:latin typeface="Arial" pitchFamily="34" charset="0"/>
                <a:cs typeface="Arial" pitchFamily="34" charset="0"/>
              </a:rPr>
              <a:t>Figure 3: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Monitoring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 center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main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window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18702124" y="25509483"/>
            <a:ext cx="12457001" cy="600158"/>
          </a:xfrm>
          <a:prstGeom prst="rect">
            <a:avLst/>
          </a:prstGeom>
          <a:noFill/>
        </p:spPr>
        <p:txBody>
          <a:bodyPr wrap="square" lIns="106674" tIns="53337" rIns="106674" bIns="53337" rtlCol="0">
            <a:spAutoFit/>
          </a:bodyPr>
          <a:lstStyle/>
          <a:p>
            <a:pPr algn="ctr"/>
            <a:r>
              <a:rPr lang="pt-BR" sz="3200" dirty="0" smtClean="0">
                <a:latin typeface="Arial" pitchFamily="34" charset="0"/>
                <a:cs typeface="Arial" pitchFamily="34" charset="0"/>
              </a:rPr>
              <a:t>Figure 4: Individual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patient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monitoring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51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569</Words>
  <Application>Microsoft Office PowerPoint</Application>
  <PresentationFormat>Personalizar</PresentationFormat>
  <Paragraphs>31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MULTI-PATIENT VITAL SIGNS MONITORING CENTER FOR INTENSIVE CARE UNITS  A.N. Silva*, D. T. G. Mariano*, N. D. Linhares*, E. A. Lamounier**   *Biomedical Engineering Laboratory **Computer Graphics Laboratory Faculty of Electrical Engineering / Federal University of Uberlândia, Uberlândia, Brazil andrei.ufu@gmail.com, dtgmariano@gmail.com.br, nicolailinhares@gmail.com,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Marques Miziara</dc:creator>
  <cp:lastModifiedBy>Andrei Nakagawa</cp:lastModifiedBy>
  <cp:revision>332</cp:revision>
  <dcterms:created xsi:type="dcterms:W3CDTF">2012-09-17T14:29:28Z</dcterms:created>
  <dcterms:modified xsi:type="dcterms:W3CDTF">2013-10-31T19:11:33Z</dcterms:modified>
</cp:coreProperties>
</file>