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3" r:id="rId5"/>
    <p:sldId id="261" r:id="rId6"/>
    <p:sldId id="259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7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97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1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0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9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4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0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0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03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2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508FDE-17E9-4E4E-9737-909DE1834B83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A1C886-673B-4FA7-A824-1065FC80C26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.com/@yanweiliu/python%E5%BD%B1%E5%83%8F%E8%BE%A8%E8%AD%98%E7%AD%86%E8%A8%98-%E5%85%AD-%E4%BD%BF%E7%94%A8open-cv%E8%87%AA%E5%AE%9A%E7%BE%A9%E8%BE%A8%E8%AD%98%E7%89%A9%E4%BB%B6-%E4%BB%A5%E8%B2%93%E5%92%AA%E7%82%BA%E4%BE%8B-9cf3e0e19e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anweiliu/python%E5%BD%B1%E5%83%8F%E8%BE%A8%E8%AD%98%E7%AD%86%E8%A8%98-%E4%BA%8C-%E6%96%87%E5%AD%97ocr%E8%BE%A8%E8%AD%98-6566058e0a43" TargetMode="External"/><Relationship Id="rId2" Type="http://schemas.openxmlformats.org/officeDocument/2006/relationships/hyperlink" Target="https://medium.com/@yanweiliu/python%E5%BD%B1%E5%83%8F%E8%BE%A8%E8%AD%98%E7%AD%86%E8%A8%98-%E4%B8%80-%E4%BD%BF%E7%94%A8open-cv%E8%BE%A8%E8%AD%98%E5%9C%96%E7%89%87%E5%8F%8A%E5%BD%B1%E7%89%87%E4%B8%AD%E7%9A%84%E4%BA%BA%E8%87%89-527ef48f3a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yanweiliu/python%E5%BD%B1%E5%83%8F%E8%BE%A8%E8%AD%98%E7%AD%86%E8%A8%98-%E4%BA%94-%E4%BD%BF%E7%94%A8open-cv%E6%89%BE%E5%87%BA%E5%9C%96%E7%89%87%E4%B8%BB%E5%B0%8E%E9%A1%8F%E8%89%B2-8f58b415247a" TargetMode="External"/><Relationship Id="rId5" Type="http://schemas.openxmlformats.org/officeDocument/2006/relationships/hyperlink" Target="https://medium.com/@yanweiliu/python%E5%BD%B1%E5%83%8F%E8%BE%A8%E8%AD%98%E7%AD%86%E8%A8%98-%E5%9B%9B-%E4%BD%BF%E7%94%A8dlib%E8%BE%A8%E8%AD%98%E5%99%A8-c75a633e9853" TargetMode="External"/><Relationship Id="rId4" Type="http://schemas.openxmlformats.org/officeDocument/2006/relationships/hyperlink" Target="https://medium.com/@yanweiliu/python%E5%BD%B1%E5%83%8F%E8%BE%A8%E8%AD%98%E7%AD%86%E8%A8%98-%E4%B8%89-open-cv%E6%93%8D%E4%BD%9C%E7%AD%86%E8%A8%98-1eab0b95339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yanweiliu/%E4%BD%BF%E7%94%A8python%E6%89%B9%E6%AC%A1%E4%B8%8B%E8%BC%89google%E5%9C%96%E7%89%87-5c0a98935e3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@yanweiliu/docker%E5%AD%B8%E7%BF%92%E7%AD%86%E8%A8%98-a81132c1e4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yanweiliu/%E5%9C%A8android%E6%89%8B%E6%A9%9F%E4%B8%8A%E9%96%8B%E7%99%BCpython%E7%A8%8B%E5%BC%8F-823b5cb6da8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70980-1019-46CF-9F50-6D84241E2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dirty="0"/>
              <a:t>圖像及語音辨識：使用</a:t>
            </a:r>
            <a:r>
              <a:rPr lang="en-US" altLang="zh-TW" sz="4800" dirty="0"/>
              <a:t>Python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969C0-B9E8-44C5-9DAD-576026352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998828"/>
            <a:ext cx="10058400" cy="44230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TW" sz="4000" dirty="0"/>
              <a:t>410571040</a:t>
            </a:r>
            <a:r>
              <a:rPr lang="zh-TW" altLang="en-US" sz="4000" dirty="0"/>
              <a:t> 工教三 劉彥維</a:t>
            </a:r>
          </a:p>
        </p:txBody>
      </p:sp>
    </p:spTree>
    <p:extLst>
      <p:ext uri="{BB962C8B-B14F-4D97-AF65-F5344CB8AC3E}">
        <p14:creationId xmlns:p14="http://schemas.microsoft.com/office/powerpoint/2010/main" val="221804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39895-6FAA-4839-B250-2BEE74F9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80043" cy="1450757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/>
              <a:t>動物聲源及外觀識別技術相關文章蒐集</a:t>
            </a:r>
            <a:r>
              <a:rPr lang="en-US" altLang="zh-TW" sz="3200" b="1" dirty="0"/>
              <a:t>-0505</a:t>
            </a:r>
            <a:r>
              <a:rPr lang="zh-TW" altLang="en-US" sz="3200" b="1" dirty="0"/>
              <a:t>持續更新中</a:t>
            </a:r>
            <a:br>
              <a:rPr lang="en-US" altLang="zh-TW" sz="3200" b="1" dirty="0"/>
            </a:b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4F731-F489-4AEA-A0A8-A9AEBD91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4.1)</a:t>
            </a:r>
            <a:r>
              <a:rPr lang="zh-TW" altLang="en-US" dirty="0"/>
              <a:t>用</a:t>
            </a:r>
            <a:r>
              <a:rPr lang="en-US" altLang="zh-TW" dirty="0"/>
              <a:t>TensorFlow</a:t>
            </a:r>
            <a:r>
              <a:rPr lang="zh-TW" altLang="en-US" dirty="0"/>
              <a:t>進行聲音分類</a:t>
            </a:r>
            <a:r>
              <a:rPr lang="en-US" altLang="zh-TW" dirty="0"/>
              <a:t>(</a:t>
            </a:r>
            <a:r>
              <a:rPr lang="zh-TW" altLang="en-US" dirty="0"/>
              <a:t>本文主要在於概念的傳達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https://www.iotforall.com/tensorflow-sound-classification-machine-learning-applications/</a:t>
            </a:r>
          </a:p>
          <a:p>
            <a:r>
              <a:rPr lang="en-US" altLang="zh-TW" dirty="0"/>
              <a:t>4.2)</a:t>
            </a:r>
            <a:r>
              <a:rPr lang="zh-TW" altLang="en-US" dirty="0"/>
              <a:t>用</a:t>
            </a:r>
            <a:r>
              <a:rPr lang="en-US" altLang="zh-TW" dirty="0" err="1"/>
              <a:t>Keras</a:t>
            </a:r>
            <a:r>
              <a:rPr lang="zh-TW" altLang="en-US" dirty="0"/>
              <a:t>進行音源訊號處理</a:t>
            </a:r>
          </a:p>
          <a:p>
            <a:r>
              <a:rPr lang="en-US" altLang="zh-TW" dirty="0"/>
              <a:t>https://www.analyticsvidhya.com/blog/2017/08/audio-voice-processing-deep-learning/</a:t>
            </a:r>
          </a:p>
          <a:p>
            <a:r>
              <a:rPr lang="en-US" altLang="zh-TW" dirty="0"/>
              <a:t>4.3)</a:t>
            </a:r>
            <a:r>
              <a:rPr lang="zh-TW" altLang="en-US" dirty="0"/>
              <a:t>使用</a:t>
            </a:r>
            <a:r>
              <a:rPr lang="en-US" altLang="zh-TW" dirty="0"/>
              <a:t>TensorFlow</a:t>
            </a:r>
            <a:r>
              <a:rPr lang="zh-TW" altLang="en-US" dirty="0"/>
              <a:t>分類小狗的品種</a:t>
            </a:r>
          </a:p>
          <a:p>
            <a:r>
              <a:rPr lang="en-US" altLang="zh-TW" dirty="0"/>
              <a:t>https://medium.com/@RaghavPrabhu/a-simple-tutorial-to-classify-images-using-tensorflow-step-by-step-guide-7e0fad26c22</a:t>
            </a:r>
          </a:p>
          <a:p>
            <a:r>
              <a:rPr lang="en-US" altLang="zh-TW" dirty="0"/>
              <a:t>4.4)</a:t>
            </a:r>
            <a:r>
              <a:rPr lang="zh-TW" altLang="en-US" dirty="0"/>
              <a:t>使用</a:t>
            </a:r>
            <a:r>
              <a:rPr lang="en-US" altLang="zh-TW" dirty="0" err="1"/>
              <a:t>Keras</a:t>
            </a:r>
            <a:r>
              <a:rPr lang="zh-TW" altLang="en-US" dirty="0"/>
              <a:t>辨別圖片是狗還是貓</a:t>
            </a:r>
          </a:p>
          <a:p>
            <a:r>
              <a:rPr lang="en-US" altLang="zh-TW" dirty="0"/>
              <a:t>https://medium.com/@divyanshuDeveloper/a-simple-animal-classifier-from-scratch-using-keras-61ef0edfcb1f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66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7D9A-2FE2-413A-AC2B-4078DD1E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hlinkClick r:id="rId2"/>
              </a:rPr>
              <a:t>使用</a:t>
            </a:r>
            <a:r>
              <a:rPr lang="en-US" altLang="zh-TW" dirty="0">
                <a:hlinkClick r:id="rId2"/>
              </a:rPr>
              <a:t>OpenCV</a:t>
            </a:r>
            <a:r>
              <a:rPr lang="zh-TW" altLang="en-US" dirty="0">
                <a:hlinkClick r:id="rId2"/>
              </a:rPr>
              <a:t>辨識貓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DACE58-6C2B-4375-B101-4FD69EA47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10" y="1846263"/>
            <a:ext cx="4730305" cy="4022725"/>
          </a:xfrm>
        </p:spPr>
      </p:pic>
    </p:spTree>
    <p:extLst>
      <p:ext uri="{BB962C8B-B14F-4D97-AF65-F5344CB8AC3E}">
        <p14:creationId xmlns:p14="http://schemas.microsoft.com/office/powerpoint/2010/main" val="39350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7D9A-2FE2-413A-AC2B-4078DD1E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OpenCV</a:t>
            </a:r>
            <a:r>
              <a:rPr lang="zh-TW" altLang="en-US" dirty="0"/>
              <a:t>學習筆記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0AE70F-0647-43B6-9316-1923145E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hlinkClick r:id="rId2"/>
              </a:rPr>
              <a:t>Python</a:t>
            </a:r>
            <a:r>
              <a:rPr lang="zh-TW" altLang="en-US" b="1" dirty="0">
                <a:hlinkClick r:id="rId2"/>
              </a:rPr>
              <a:t>影像辨識筆記</a:t>
            </a:r>
            <a:r>
              <a:rPr lang="en-US" altLang="zh-TW" b="1" dirty="0">
                <a:hlinkClick r:id="rId2"/>
              </a:rPr>
              <a:t>(</a:t>
            </a:r>
            <a:r>
              <a:rPr lang="zh-TW" altLang="en-US" b="1" dirty="0">
                <a:hlinkClick r:id="rId2"/>
              </a:rPr>
              <a:t>一</a:t>
            </a:r>
            <a:r>
              <a:rPr lang="en-US" altLang="zh-TW" b="1" dirty="0">
                <a:hlinkClick r:id="rId2"/>
              </a:rPr>
              <a:t>)</a:t>
            </a:r>
            <a:r>
              <a:rPr lang="zh-TW" altLang="en-US" b="1" dirty="0">
                <a:hlinkClick r:id="rId2"/>
              </a:rPr>
              <a:t>：使用</a:t>
            </a:r>
            <a:r>
              <a:rPr lang="en-US" altLang="zh-TW" b="1" dirty="0">
                <a:hlinkClick r:id="rId2"/>
              </a:rPr>
              <a:t>Open CV</a:t>
            </a:r>
            <a:r>
              <a:rPr lang="zh-TW" altLang="en-US" b="1" dirty="0">
                <a:hlinkClick r:id="rId2"/>
              </a:rPr>
              <a:t>辨識圖片及影片中的人臉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>
                <a:hlinkClick r:id="rId3"/>
              </a:rPr>
              <a:t>Python</a:t>
            </a:r>
            <a:r>
              <a:rPr lang="zh-TW" altLang="en-US" b="1" dirty="0">
                <a:hlinkClick r:id="rId3"/>
              </a:rPr>
              <a:t>影像辨識筆記</a:t>
            </a:r>
            <a:r>
              <a:rPr lang="en-US" altLang="zh-TW" b="1" dirty="0">
                <a:hlinkClick r:id="rId3"/>
              </a:rPr>
              <a:t>(</a:t>
            </a:r>
            <a:r>
              <a:rPr lang="zh-TW" altLang="en-US" b="1" dirty="0">
                <a:hlinkClick r:id="rId3"/>
              </a:rPr>
              <a:t>二</a:t>
            </a:r>
            <a:r>
              <a:rPr lang="en-US" altLang="zh-TW" b="1" dirty="0">
                <a:hlinkClick r:id="rId3"/>
              </a:rPr>
              <a:t>)</a:t>
            </a:r>
            <a:r>
              <a:rPr lang="zh-TW" altLang="en-US" b="1" dirty="0">
                <a:hlinkClick r:id="rId3"/>
              </a:rPr>
              <a:t>：中英文字</a:t>
            </a:r>
            <a:r>
              <a:rPr lang="en-US" altLang="zh-TW" b="1" dirty="0">
                <a:hlinkClick r:id="rId3"/>
              </a:rPr>
              <a:t>OCR</a:t>
            </a:r>
            <a:r>
              <a:rPr lang="zh-TW" altLang="en-US" b="1" dirty="0">
                <a:hlinkClick r:id="rId3"/>
              </a:rPr>
              <a:t>辨識</a:t>
            </a:r>
            <a:r>
              <a:rPr lang="en-US" altLang="zh-TW" b="1" dirty="0">
                <a:hlinkClick r:id="rId3"/>
              </a:rPr>
              <a:t>(</a:t>
            </a:r>
            <a:r>
              <a:rPr lang="zh-TW" altLang="en-US" b="1" dirty="0">
                <a:hlinkClick r:id="rId3"/>
              </a:rPr>
              <a:t>圖片、驗證碼、長篇文章</a:t>
            </a:r>
            <a:r>
              <a:rPr lang="en-US" altLang="zh-TW" b="1" dirty="0">
                <a:hlinkClick r:id="rId3"/>
              </a:rPr>
              <a:t>)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>
                <a:hlinkClick r:id="rId4"/>
              </a:rPr>
              <a:t>Python</a:t>
            </a:r>
            <a:r>
              <a:rPr lang="zh-TW" altLang="en-US" b="1" dirty="0">
                <a:hlinkClick r:id="rId4"/>
              </a:rPr>
              <a:t>影像辨識筆記</a:t>
            </a:r>
            <a:r>
              <a:rPr lang="en-US" altLang="zh-TW" b="1" dirty="0">
                <a:hlinkClick r:id="rId4"/>
              </a:rPr>
              <a:t>(</a:t>
            </a:r>
            <a:r>
              <a:rPr lang="zh-TW" altLang="en-US" b="1" dirty="0">
                <a:hlinkClick r:id="rId4"/>
              </a:rPr>
              <a:t>三</a:t>
            </a:r>
            <a:r>
              <a:rPr lang="en-US" altLang="zh-TW" b="1" dirty="0">
                <a:hlinkClick r:id="rId4"/>
              </a:rPr>
              <a:t>)</a:t>
            </a:r>
            <a:r>
              <a:rPr lang="zh-TW" altLang="en-US" b="1" dirty="0">
                <a:hlinkClick r:id="rId4"/>
              </a:rPr>
              <a:t>：</a:t>
            </a:r>
            <a:r>
              <a:rPr lang="en-US" altLang="zh-TW" b="1" dirty="0">
                <a:hlinkClick r:id="rId4"/>
              </a:rPr>
              <a:t>Open CV</a:t>
            </a:r>
            <a:r>
              <a:rPr lang="zh-TW" altLang="en-US" b="1" dirty="0">
                <a:hlinkClick r:id="rId4"/>
              </a:rPr>
              <a:t>操作筆記</a:t>
            </a:r>
            <a:endParaRPr lang="zh-TW" altLang="en-US" b="1" dirty="0"/>
          </a:p>
          <a:p>
            <a:endParaRPr lang="en-US" altLang="zh-TW" b="1" dirty="0"/>
          </a:p>
          <a:p>
            <a:r>
              <a:rPr lang="en-US" altLang="zh-TW" b="1" dirty="0">
                <a:hlinkClick r:id="rId5"/>
              </a:rPr>
              <a:t>Python</a:t>
            </a:r>
            <a:r>
              <a:rPr lang="zh-TW" altLang="en-US" b="1" dirty="0">
                <a:hlinkClick r:id="rId5"/>
              </a:rPr>
              <a:t>影像辨識筆記</a:t>
            </a:r>
            <a:r>
              <a:rPr lang="en-US" altLang="zh-TW" b="1" dirty="0">
                <a:hlinkClick r:id="rId5"/>
              </a:rPr>
              <a:t>(</a:t>
            </a:r>
            <a:r>
              <a:rPr lang="zh-TW" altLang="en-US" b="1" dirty="0">
                <a:hlinkClick r:id="rId5"/>
              </a:rPr>
              <a:t>四</a:t>
            </a:r>
            <a:r>
              <a:rPr lang="en-US" altLang="zh-TW" b="1" dirty="0">
                <a:hlinkClick r:id="rId5"/>
              </a:rPr>
              <a:t>)</a:t>
            </a:r>
            <a:r>
              <a:rPr lang="zh-TW" altLang="en-US" b="1" dirty="0">
                <a:hlinkClick r:id="rId5"/>
              </a:rPr>
              <a:t>：使用</a:t>
            </a:r>
            <a:r>
              <a:rPr lang="en-US" altLang="zh-TW" b="1" dirty="0" err="1">
                <a:hlinkClick r:id="rId5"/>
              </a:rPr>
              <a:t>dlib</a:t>
            </a:r>
            <a:r>
              <a:rPr lang="zh-TW" altLang="en-US" b="1" dirty="0">
                <a:hlinkClick r:id="rId5"/>
              </a:rPr>
              <a:t>辨識器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en-US" altLang="zh-TW" b="1" dirty="0">
                <a:hlinkClick r:id="rId6"/>
              </a:rPr>
              <a:t>Python</a:t>
            </a:r>
            <a:r>
              <a:rPr lang="zh-TW" altLang="en-US" b="1" dirty="0">
                <a:hlinkClick r:id="rId6"/>
              </a:rPr>
              <a:t>影像辨識筆記</a:t>
            </a:r>
            <a:r>
              <a:rPr lang="en-US" altLang="zh-TW" b="1" dirty="0">
                <a:hlinkClick r:id="rId6"/>
              </a:rPr>
              <a:t>(</a:t>
            </a:r>
            <a:r>
              <a:rPr lang="zh-TW" altLang="en-US" b="1" dirty="0">
                <a:hlinkClick r:id="rId6"/>
              </a:rPr>
              <a:t>五</a:t>
            </a:r>
            <a:r>
              <a:rPr lang="en-US" altLang="zh-TW" b="1" dirty="0">
                <a:hlinkClick r:id="rId6"/>
              </a:rPr>
              <a:t>)</a:t>
            </a:r>
            <a:r>
              <a:rPr lang="zh-TW" altLang="en-US" b="1" dirty="0">
                <a:hlinkClick r:id="rId6"/>
              </a:rPr>
              <a:t>：使用</a:t>
            </a:r>
            <a:r>
              <a:rPr lang="en-US" altLang="zh-TW" b="1" dirty="0">
                <a:hlinkClick r:id="rId6"/>
              </a:rPr>
              <a:t>Open CV</a:t>
            </a:r>
            <a:r>
              <a:rPr lang="zh-TW" altLang="en-US" b="1" dirty="0">
                <a:hlinkClick r:id="rId6"/>
              </a:rPr>
              <a:t>找出圖片主導顏色</a:t>
            </a:r>
            <a:endParaRPr lang="zh-TW" altLang="en-US" b="1" dirty="0"/>
          </a:p>
          <a:p>
            <a:endParaRPr lang="zh-TW" altLang="en-US" b="1" dirty="0"/>
          </a:p>
          <a:p>
            <a:endParaRPr lang="en-US" altLang="zh-TW" b="1" dirty="0"/>
          </a:p>
          <a:p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566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DEA022-4CEF-49F7-8266-EEE76FC44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84" y="123025"/>
            <a:ext cx="8612832" cy="661195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4B0BC1-3B39-4A5C-BF2F-EBEF383599F5}"/>
              </a:ext>
            </a:extLst>
          </p:cNvPr>
          <p:cNvSpPr/>
          <p:nvPr/>
        </p:nvSpPr>
        <p:spPr>
          <a:xfrm>
            <a:off x="8552505" y="2921168"/>
            <a:ext cx="5045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6000" dirty="0">
                <a:hlinkClick r:id="rId3"/>
              </a:rPr>
              <a:t>Image-Net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46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7D9A-2FE2-413A-AC2B-4078DD1E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TW" b="1" dirty="0">
                <a:hlinkClick r:id="rId2"/>
              </a:rPr>
            </a:br>
            <a:r>
              <a:rPr lang="zh-TW" altLang="en-US" b="1" dirty="0">
                <a:hlinkClick r:id="rId2"/>
              </a:rPr>
              <a:t>使用</a:t>
            </a:r>
            <a:r>
              <a:rPr lang="en-US" altLang="zh-TW" b="1" dirty="0">
                <a:hlinkClick r:id="rId2"/>
              </a:rPr>
              <a:t>Python</a:t>
            </a:r>
            <a:r>
              <a:rPr lang="zh-TW" altLang="en-US" b="1" dirty="0">
                <a:hlinkClick r:id="rId2"/>
              </a:rPr>
              <a:t>批次下載</a:t>
            </a:r>
            <a:r>
              <a:rPr lang="en-US" altLang="zh-TW" b="1" dirty="0">
                <a:hlinkClick r:id="rId2"/>
              </a:rPr>
              <a:t>Google</a:t>
            </a:r>
            <a:r>
              <a:rPr lang="zh-TW" altLang="en-US" b="1" dirty="0">
                <a:hlinkClick r:id="rId2"/>
              </a:rPr>
              <a:t>圖片</a:t>
            </a:r>
            <a:br>
              <a:rPr lang="zh-TW" altLang="en-US" b="1" dirty="0">
                <a:hlinkClick r:id="rId2"/>
              </a:rPr>
            </a:b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FA0613-8891-45C8-BA4F-F73E58DF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透過這個模組，我們能</a:t>
            </a:r>
            <a:r>
              <a:rPr lang="zh-TW" altLang="en-US" sz="4400" b="1" dirty="0"/>
              <a:t>快速下載</a:t>
            </a:r>
            <a:r>
              <a:rPr lang="zh-TW" altLang="en-US" sz="4400" dirty="0"/>
              <a:t>訓練影像辨識所需的圖片，免去一張一張另存新檔的時間。</a:t>
            </a:r>
            <a:endParaRPr lang="en-US" altLang="zh-TW" sz="4400" dirty="0"/>
          </a:p>
          <a:p>
            <a:endParaRPr lang="en-US" altLang="zh-TW" sz="4400" dirty="0"/>
          </a:p>
          <a:p>
            <a:endParaRPr lang="en-US" altLang="zh-TW" sz="4400" dirty="0"/>
          </a:p>
          <a:p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14701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47D9A-2FE2-413A-AC2B-4078DD1E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hlinkClick r:id="rId2"/>
              </a:rPr>
              <a:t>Docker</a:t>
            </a:r>
            <a:r>
              <a:rPr lang="zh-TW" altLang="en-US" b="1" dirty="0">
                <a:hlinkClick r:id="rId2"/>
              </a:rPr>
              <a:t>學習筆記</a:t>
            </a:r>
            <a:endParaRPr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A0BEB58-E0DD-457A-A8D4-7EF579CA5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76" y="1945589"/>
            <a:ext cx="6415922" cy="4241786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ACD3C95-82EE-4743-81FD-79C772562003}"/>
              </a:ext>
            </a:extLst>
          </p:cNvPr>
          <p:cNvSpPr txBox="1"/>
          <p:nvPr/>
        </p:nvSpPr>
        <p:spPr>
          <a:xfrm>
            <a:off x="968720" y="1926576"/>
            <a:ext cx="42551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altLang="zh-TW" sz="2400" b="1" dirty="0">
                <a:latin typeface="Arial Unicode MS" panose="020B0604020202020204" pitchFamily="34" charset="-120"/>
              </a:rPr>
            </a:br>
            <a:r>
              <a:rPr lang="zh-TW" altLang="en-US" sz="3600" b="1" dirty="0">
                <a:latin typeface="Arial Unicode MS" panose="020B0604020202020204" pitchFamily="34" charset="-120"/>
              </a:rPr>
              <a:t>概念</a:t>
            </a:r>
            <a:endParaRPr lang="en-US" altLang="zh-TW" sz="3600" b="1" dirty="0">
              <a:latin typeface="Arial Unicode MS" panose="020B0604020202020204" pitchFamily="34" charset="-120"/>
            </a:endParaRPr>
          </a:p>
          <a:p>
            <a:pPr algn="ctr"/>
            <a:endParaRPr lang="en-US" altLang="zh-TW" b="1" dirty="0">
              <a:latin typeface="Arial Unicode MS" panose="020B0604020202020204" pitchFamily="34" charset="-120"/>
            </a:endParaRPr>
          </a:p>
          <a:p>
            <a:r>
              <a:rPr lang="en-US" altLang="zh-TW" dirty="0">
                <a:latin typeface="Arial Unicode MS" panose="020B0604020202020204" pitchFamily="34" charset="-120"/>
              </a:rPr>
              <a:t>I</a:t>
            </a:r>
            <a:r>
              <a:rPr lang="zh-TW" altLang="zh-TW" dirty="0">
                <a:latin typeface="Arial Unicode MS" panose="020B0604020202020204" pitchFamily="34" charset="-120"/>
              </a:rPr>
              <a:t>mage</a:t>
            </a:r>
            <a:r>
              <a:rPr lang="en-US" altLang="zh-TW" dirty="0">
                <a:latin typeface="Arial Unicode MS" panose="020B0604020202020204" pitchFamily="34" charset="-120"/>
              </a:rPr>
              <a:t>(</a:t>
            </a:r>
            <a:r>
              <a:rPr lang="zh-TW" altLang="en-US" dirty="0">
                <a:latin typeface="Arial Unicode MS" panose="020B0604020202020204" pitchFamily="34" charset="-120"/>
              </a:rPr>
              <a:t>類似</a:t>
            </a:r>
            <a:r>
              <a:rPr lang="zh-TW" altLang="zh-TW" dirty="0">
                <a:latin typeface="Arial Unicode MS" panose="020B0604020202020204" pitchFamily="34" charset="-120"/>
              </a:rPr>
              <a:t>程式碼</a:t>
            </a:r>
            <a:r>
              <a:rPr lang="en-US" altLang="zh-TW" dirty="0">
                <a:latin typeface="Arial Unicode MS" panose="020B0604020202020204" pitchFamily="34" charset="-120"/>
              </a:rPr>
              <a:t>)</a:t>
            </a:r>
            <a:br>
              <a:rPr lang="en-US" altLang="zh-TW" dirty="0">
                <a:latin typeface="Arial Unicode MS" panose="020B0604020202020204" pitchFamily="34" charset="-120"/>
              </a:rPr>
            </a:br>
            <a:br>
              <a:rPr lang="zh-TW" altLang="zh-TW" dirty="0">
                <a:latin typeface="Arial Unicode MS" panose="020B0604020202020204" pitchFamily="34" charset="-120"/>
              </a:rPr>
            </a:br>
            <a:r>
              <a:rPr lang="en-US" altLang="zh-TW" dirty="0">
                <a:latin typeface="Arial Unicode MS" panose="020B0604020202020204" pitchFamily="34" charset="-120"/>
              </a:rPr>
              <a:t>C</a:t>
            </a:r>
            <a:r>
              <a:rPr lang="zh-TW" altLang="zh-TW" dirty="0">
                <a:latin typeface="Arial Unicode MS" panose="020B0604020202020204" pitchFamily="34" charset="-120"/>
              </a:rPr>
              <a:t>ontainer</a:t>
            </a:r>
            <a:r>
              <a:rPr lang="en-US" altLang="zh-TW" dirty="0">
                <a:latin typeface="Arial Unicode MS" panose="020B0604020202020204" pitchFamily="34" charset="-120"/>
              </a:rPr>
              <a:t>(</a:t>
            </a:r>
            <a:r>
              <a:rPr lang="zh-TW" altLang="en-US" dirty="0">
                <a:latin typeface="Arial Unicode MS" panose="020B0604020202020204" pitchFamily="34" charset="-120"/>
              </a:rPr>
              <a:t>執行</a:t>
            </a:r>
            <a:r>
              <a:rPr lang="en-US" altLang="zh-TW" dirty="0">
                <a:latin typeface="Arial Unicode MS" panose="020B0604020202020204" pitchFamily="34" charset="-120"/>
              </a:rPr>
              <a:t>Image)</a:t>
            </a:r>
          </a:p>
          <a:p>
            <a:endParaRPr lang="en-US" altLang="zh-TW" b="1" dirty="0">
              <a:latin typeface="Arial Unicode MS" panose="020B0604020202020204" pitchFamily="34" charset="-120"/>
            </a:endParaRPr>
          </a:p>
          <a:p>
            <a:r>
              <a:rPr lang="zh-TW" altLang="en-US" b="1" dirty="0">
                <a:latin typeface="Arial Unicode MS" panose="020B0604020202020204" pitchFamily="34" charset="-120"/>
              </a:rPr>
              <a:t>優點</a:t>
            </a:r>
            <a:r>
              <a:rPr lang="en-US" altLang="zh-TW" b="1" dirty="0">
                <a:latin typeface="Arial Unicode MS" panose="020B0604020202020204" pitchFamily="34" charset="-120"/>
              </a:rPr>
              <a:t>:</a:t>
            </a:r>
            <a:br>
              <a:rPr lang="en-US" altLang="zh-TW" b="1" dirty="0">
                <a:latin typeface="Arial Unicode MS" panose="020B0604020202020204" pitchFamily="34" charset="-120"/>
              </a:rPr>
            </a:br>
            <a:br>
              <a:rPr lang="en-US" altLang="zh-TW" b="1" dirty="0">
                <a:latin typeface="Arial Unicode MS" panose="020B0604020202020204" pitchFamily="34" charset="-120"/>
              </a:rPr>
            </a:br>
            <a:r>
              <a:rPr lang="zh-TW" altLang="en-US" dirty="0">
                <a:latin typeface="Arial Unicode MS" panose="020B0604020202020204" pitchFamily="34" charset="-120"/>
              </a:rPr>
              <a:t>本地端開發成功後，</a:t>
            </a:r>
            <a:r>
              <a:rPr lang="zh-TW" altLang="en-US" b="1" dirty="0">
                <a:latin typeface="Arial Unicode MS" panose="020B0604020202020204" pitchFamily="34" charset="-120"/>
              </a:rPr>
              <a:t>包裝成</a:t>
            </a:r>
            <a:r>
              <a:rPr lang="en-US" altLang="zh-TW" b="1" dirty="0">
                <a:latin typeface="Arial Unicode MS" panose="020B0604020202020204" pitchFamily="34" charset="-120"/>
              </a:rPr>
              <a:t>Image</a:t>
            </a:r>
            <a:r>
              <a:rPr lang="zh-TW" altLang="en-US" dirty="0">
                <a:latin typeface="Arial Unicode MS" panose="020B0604020202020204" pitchFamily="34" charset="-120"/>
              </a:rPr>
              <a:t>，其他電腦</a:t>
            </a:r>
            <a:r>
              <a:rPr lang="zh-TW" altLang="en-US" b="1" dirty="0">
                <a:latin typeface="Arial Unicode MS" panose="020B0604020202020204" pitchFamily="34" charset="-120"/>
              </a:rPr>
              <a:t>透過</a:t>
            </a:r>
            <a:r>
              <a:rPr lang="en-US" altLang="zh-TW" b="1" dirty="0">
                <a:latin typeface="Arial Unicode MS" panose="020B0604020202020204" pitchFamily="34" charset="-120"/>
              </a:rPr>
              <a:t>Container</a:t>
            </a:r>
            <a:r>
              <a:rPr lang="zh-TW" altLang="en-US" dirty="0">
                <a:latin typeface="Arial Unicode MS" panose="020B0604020202020204" pitchFamily="34" charset="-120"/>
              </a:rPr>
              <a:t>，就能</a:t>
            </a:r>
            <a:r>
              <a:rPr lang="zh-TW" altLang="en-US" b="1" dirty="0">
                <a:latin typeface="Arial Unicode MS" panose="020B0604020202020204" pitchFamily="34" charset="-120"/>
              </a:rPr>
              <a:t>直接執行程式</a:t>
            </a:r>
            <a:r>
              <a:rPr lang="zh-TW" altLang="en-US" dirty="0">
                <a:latin typeface="Arial Unicode MS" panose="020B0604020202020204" pitchFamily="34" charset="-120"/>
              </a:rPr>
              <a:t>。</a:t>
            </a:r>
            <a:br>
              <a:rPr lang="en-US" altLang="zh-TW" dirty="0">
                <a:latin typeface="Arial Unicode MS" panose="020B0604020202020204" pitchFamily="34" charset="-120"/>
              </a:rPr>
            </a:br>
            <a:endParaRPr lang="en-US" altLang="zh-TW" dirty="0">
              <a:latin typeface="Arial Unicode MS" panose="020B0604020202020204" pitchFamily="34" charset="-120"/>
            </a:endParaRPr>
          </a:p>
          <a:p>
            <a:r>
              <a:rPr lang="zh-TW" altLang="en-US" dirty="0">
                <a:latin typeface="Arial Unicode MS" panose="020B0604020202020204" pitchFamily="34" charset="-120"/>
              </a:rPr>
              <a:t>免去安裝套件或模組的困擾，省下不少時間</a:t>
            </a:r>
            <a:r>
              <a:rPr lang="zh-TW" altLang="zh-TW" dirty="0"/>
              <a:t> </a:t>
            </a:r>
            <a:r>
              <a:rPr lang="zh-TW" altLang="en-US" dirty="0"/>
              <a:t>。也能直接</a:t>
            </a:r>
            <a:r>
              <a:rPr lang="zh-TW" altLang="en-US" b="1" dirty="0"/>
              <a:t>佈署到</a:t>
            </a:r>
            <a:r>
              <a:rPr lang="en-US" altLang="zh-TW" b="1" dirty="0"/>
              <a:t>Google Cloud</a:t>
            </a:r>
            <a:endParaRPr lang="zh-TW" altLang="zh-TW" sz="4800" b="1" dirty="0">
              <a:latin typeface="Arial" panose="020B0604020202020204" pitchFamily="34" charset="0"/>
            </a:endParaRP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08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39895-6FAA-4839-B250-2BEE74F9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altLang="zh-TW" b="1" dirty="0">
                <a:hlinkClick r:id="rId2"/>
              </a:rPr>
            </a:br>
            <a:r>
              <a:rPr lang="zh-TW" altLang="en-US" b="1" dirty="0">
                <a:hlinkClick r:id="rId2"/>
              </a:rPr>
              <a:t>在</a:t>
            </a:r>
            <a:r>
              <a:rPr lang="en-US" altLang="zh-TW" b="1" dirty="0">
                <a:hlinkClick r:id="rId2"/>
              </a:rPr>
              <a:t>Android</a:t>
            </a:r>
            <a:r>
              <a:rPr lang="zh-TW" altLang="en-US" b="1" dirty="0">
                <a:hlinkClick r:id="rId2"/>
              </a:rPr>
              <a:t>手機上開發</a:t>
            </a:r>
            <a:r>
              <a:rPr lang="en-US" altLang="zh-TW" b="1" dirty="0">
                <a:hlinkClick r:id="rId2"/>
              </a:rPr>
              <a:t>Python</a:t>
            </a:r>
            <a:r>
              <a:rPr lang="zh-TW" altLang="en-US" b="1" dirty="0">
                <a:hlinkClick r:id="rId2"/>
              </a:rPr>
              <a:t>程式</a:t>
            </a:r>
            <a:br>
              <a:rPr lang="zh-TW" altLang="en-US" b="1" dirty="0">
                <a:hlinkClick r:id="rId2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4F731-F489-4AEA-A0A8-A9AEBD91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透過</a:t>
            </a:r>
            <a:r>
              <a:rPr lang="en-US" altLang="zh-TW" sz="4000" b="1" dirty="0" err="1"/>
              <a:t>Termux</a:t>
            </a:r>
            <a:r>
              <a:rPr lang="zh-TW" altLang="en-US" sz="4000" dirty="0"/>
              <a:t>這個</a:t>
            </a:r>
            <a:r>
              <a:rPr lang="en-US" altLang="zh-TW" sz="4000" dirty="0"/>
              <a:t>APP</a:t>
            </a:r>
            <a:r>
              <a:rPr lang="zh-TW" altLang="en-US" sz="4000" dirty="0"/>
              <a:t>，我們能在手機上執行</a:t>
            </a:r>
            <a:r>
              <a:rPr lang="en-US" altLang="zh-TW" sz="4000" dirty="0"/>
              <a:t>Python</a:t>
            </a:r>
            <a:r>
              <a:rPr lang="zh-TW" altLang="en-US" sz="4000" dirty="0"/>
              <a:t>程式、掛載伺服器、寫</a:t>
            </a:r>
            <a:r>
              <a:rPr lang="en-US" altLang="zh-TW" sz="4000" dirty="0"/>
              <a:t>C</a:t>
            </a:r>
            <a:r>
              <a:rPr lang="zh-TW" altLang="en-US" sz="4000" dirty="0"/>
              <a:t>或</a:t>
            </a:r>
            <a:r>
              <a:rPr lang="en-US" altLang="zh-TW" sz="4000" dirty="0"/>
              <a:t>C++</a:t>
            </a:r>
          </a:p>
          <a:p>
            <a:endParaRPr lang="en-US" altLang="zh-TW" sz="4000" dirty="0"/>
          </a:p>
          <a:p>
            <a:r>
              <a:rPr lang="zh-TW" altLang="en-US" sz="4000" dirty="0"/>
              <a:t>或者，我們也能搭配</a:t>
            </a:r>
            <a:r>
              <a:rPr lang="en-US" altLang="zh-TW" sz="4000" b="1" dirty="0"/>
              <a:t>OpenCV</a:t>
            </a:r>
            <a:r>
              <a:rPr lang="zh-TW" altLang="en-US" sz="4000" dirty="0"/>
              <a:t>，使用</a:t>
            </a:r>
            <a:r>
              <a:rPr lang="zh-TW" altLang="en-US" sz="4000" b="1" dirty="0"/>
              <a:t>手機鏡頭、錄音</a:t>
            </a:r>
            <a:r>
              <a:rPr lang="zh-TW" altLang="en-US" sz="4000" dirty="0"/>
              <a:t>等方式進行</a:t>
            </a:r>
            <a:r>
              <a:rPr lang="zh-TW" altLang="en-US" sz="4000" b="1" dirty="0"/>
              <a:t>即時實物辨識。</a:t>
            </a:r>
          </a:p>
        </p:txBody>
      </p:sp>
    </p:spTree>
    <p:extLst>
      <p:ext uri="{BB962C8B-B14F-4D97-AF65-F5344CB8AC3E}">
        <p14:creationId xmlns:p14="http://schemas.microsoft.com/office/powerpoint/2010/main" val="407388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39895-6FAA-4839-B250-2BEE74F9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80043" cy="1450757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/>
              <a:t>動物聲源及外觀識別技術相關文章蒐集</a:t>
            </a:r>
            <a:r>
              <a:rPr lang="en-US" altLang="zh-TW" sz="3200" b="1" dirty="0"/>
              <a:t>-0505</a:t>
            </a:r>
            <a:r>
              <a:rPr lang="zh-TW" altLang="en-US" sz="3200" b="1" dirty="0"/>
              <a:t>持續更新中</a:t>
            </a:r>
            <a:br>
              <a:rPr lang="en-US" altLang="zh-TW" sz="3200" b="1" dirty="0"/>
            </a:b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4F731-F489-4AEA-A0A8-A9AEBD91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1)</a:t>
            </a:r>
            <a:r>
              <a:rPr lang="en-US" altLang="zh-TW" dirty="0" err="1"/>
              <a:t>which_animal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b="1" dirty="0"/>
              <a:t>CNN</a:t>
            </a:r>
            <a:r>
              <a:rPr lang="zh-TW" altLang="en-US" dirty="0"/>
              <a:t>辨識動物聲音</a:t>
            </a:r>
          </a:p>
          <a:p>
            <a:r>
              <a:rPr lang="en-US" altLang="zh-TW" dirty="0"/>
              <a:t>https://github.com/libphy/which_animal</a:t>
            </a:r>
          </a:p>
          <a:p>
            <a:r>
              <a:rPr lang="en-US" altLang="zh-TW" dirty="0"/>
              <a:t>1.1)</a:t>
            </a:r>
            <a:r>
              <a:rPr lang="zh-TW" altLang="en-US" dirty="0"/>
              <a:t>用</a:t>
            </a:r>
            <a:r>
              <a:rPr lang="en-US" altLang="zh-TW" b="1" dirty="0"/>
              <a:t>CNN</a:t>
            </a:r>
            <a:r>
              <a:rPr lang="zh-TW" altLang="en-US" dirty="0"/>
              <a:t>進行語音辨識</a:t>
            </a:r>
          </a:p>
          <a:p>
            <a:r>
              <a:rPr lang="en-US" altLang="zh-TW" dirty="0"/>
              <a:t>https://github.com/mdda/cnn-speech-mnist</a:t>
            </a:r>
          </a:p>
          <a:p>
            <a:r>
              <a:rPr lang="en-US" altLang="zh-TW" dirty="0"/>
              <a:t>1.2)</a:t>
            </a:r>
            <a:r>
              <a:rPr lang="zh-TW" altLang="en-US" dirty="0"/>
              <a:t>使用</a:t>
            </a:r>
            <a:r>
              <a:rPr lang="en-US" altLang="zh-TW" b="1" dirty="0"/>
              <a:t>CNN</a:t>
            </a:r>
            <a:r>
              <a:rPr lang="zh-TW" altLang="en-US" dirty="0"/>
              <a:t>搭配鳥音辨識鳥的種類</a:t>
            </a:r>
          </a:p>
          <a:p>
            <a:r>
              <a:rPr lang="en-US" altLang="zh-TW" dirty="0"/>
              <a:t>https://github.com/johnmartinsson/bird-species-classification</a:t>
            </a:r>
          </a:p>
          <a:p>
            <a:r>
              <a:rPr lang="en-US" altLang="zh-TW" dirty="0"/>
              <a:t>1.3)</a:t>
            </a:r>
            <a:r>
              <a:rPr lang="zh-TW" altLang="en-US" dirty="0"/>
              <a:t>即時動物辨識系統</a:t>
            </a:r>
          </a:p>
          <a:p>
            <a:r>
              <a:rPr lang="en-US" altLang="zh-TW" dirty="0"/>
              <a:t>https://github.com/fossasia/mvisc</a:t>
            </a:r>
          </a:p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1A3B35-A39C-4C15-B882-333B316E71CE}"/>
              </a:ext>
            </a:extLst>
          </p:cNvPr>
          <p:cNvSpPr txBox="1"/>
          <p:nvPr/>
        </p:nvSpPr>
        <p:spPr>
          <a:xfrm>
            <a:off x="6784065" y="2410864"/>
            <a:ext cx="4903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CNN</a:t>
            </a:r>
            <a:r>
              <a:rPr lang="zh-TW" altLang="en-US" sz="4400" b="1" dirty="0">
                <a:solidFill>
                  <a:srgbClr val="FF0000"/>
                </a:solidFill>
              </a:rPr>
              <a:t>似乎為語音辨識的首選算法</a:t>
            </a:r>
          </a:p>
        </p:txBody>
      </p:sp>
    </p:spTree>
    <p:extLst>
      <p:ext uri="{BB962C8B-B14F-4D97-AF65-F5344CB8AC3E}">
        <p14:creationId xmlns:p14="http://schemas.microsoft.com/office/powerpoint/2010/main" val="420109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39895-6FAA-4839-B250-2BEE74F9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80043" cy="1450757"/>
          </a:xfrm>
        </p:spPr>
        <p:txBody>
          <a:bodyPr>
            <a:noAutofit/>
          </a:bodyPr>
          <a:lstStyle/>
          <a:p>
            <a:pPr algn="ctr"/>
            <a:r>
              <a:rPr lang="zh-TW" altLang="en-US" sz="3200" b="1" dirty="0"/>
              <a:t>動物聲源及外觀識別技術相關文章蒐集</a:t>
            </a:r>
            <a:r>
              <a:rPr lang="en-US" altLang="zh-TW" sz="3200" b="1" dirty="0"/>
              <a:t>-0505</a:t>
            </a:r>
            <a:r>
              <a:rPr lang="zh-TW" altLang="en-US" sz="3200" b="1" dirty="0"/>
              <a:t>持續更新中</a:t>
            </a:r>
            <a:br>
              <a:rPr lang="en-US" altLang="zh-TW" sz="3200" b="1" dirty="0"/>
            </a:b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4F731-F489-4AEA-A0A8-A9AEBD91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2)</a:t>
            </a:r>
            <a:r>
              <a:rPr lang="zh-TW" altLang="en-US" dirty="0"/>
              <a:t>聲音資料庫</a:t>
            </a:r>
          </a:p>
          <a:p>
            <a:r>
              <a:rPr lang="en-US" altLang="zh-TW" dirty="0"/>
              <a:t>https://freesound.org/</a:t>
            </a:r>
          </a:p>
          <a:p>
            <a:r>
              <a:rPr lang="en-US" altLang="zh-TW" dirty="0"/>
              <a:t>3)</a:t>
            </a:r>
            <a:r>
              <a:rPr lang="zh-TW" altLang="en-US" dirty="0"/>
              <a:t>鳥類資料庫</a:t>
            </a:r>
            <a:r>
              <a:rPr lang="en-US" altLang="zh-TW" dirty="0"/>
              <a:t>:</a:t>
            </a:r>
            <a:r>
              <a:rPr lang="zh-TW" altLang="en-US" dirty="0"/>
              <a:t>含圖片與聲音</a:t>
            </a:r>
          </a:p>
          <a:p>
            <a:r>
              <a:rPr lang="en-US" altLang="zh-TW" dirty="0"/>
              <a:t>https://www.macaulaylibrary.org/</a:t>
            </a:r>
          </a:p>
          <a:p>
            <a:r>
              <a:rPr lang="en-US" altLang="zh-TW" dirty="0"/>
              <a:t>3.1)</a:t>
            </a:r>
            <a:r>
              <a:rPr lang="zh-TW" altLang="en-US" dirty="0"/>
              <a:t>德國的動物聲音資料庫</a:t>
            </a:r>
          </a:p>
          <a:p>
            <a:r>
              <a:rPr lang="en-US" altLang="zh-TW" dirty="0"/>
              <a:t>http://www.tierstimmenarchiv.de/</a:t>
            </a:r>
          </a:p>
          <a:p>
            <a:r>
              <a:rPr lang="en-US" altLang="zh-TW" dirty="0"/>
              <a:t>3.2)ImageNet</a:t>
            </a:r>
            <a:r>
              <a:rPr lang="zh-TW" altLang="en-US" dirty="0"/>
              <a:t>圖片資料庫</a:t>
            </a:r>
          </a:p>
          <a:p>
            <a:r>
              <a:rPr lang="en-US" altLang="zh-TW" dirty="0"/>
              <a:t>http://image-net.org/index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13163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436</Words>
  <Application>Microsoft Office PowerPoint</Application>
  <PresentationFormat>寬螢幕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 Unicode MS</vt:lpstr>
      <vt:lpstr>新細明體</vt:lpstr>
      <vt:lpstr>Arial</vt:lpstr>
      <vt:lpstr>Calibri</vt:lpstr>
      <vt:lpstr>Calibri Light</vt:lpstr>
      <vt:lpstr>回顧</vt:lpstr>
      <vt:lpstr>圖像及語音辨識：使用Python</vt:lpstr>
      <vt:lpstr>使用OpenCV辨識貓</vt:lpstr>
      <vt:lpstr>OpenCV學習筆記</vt:lpstr>
      <vt:lpstr>PowerPoint 簡報</vt:lpstr>
      <vt:lpstr> 使用Python批次下載Google圖片 </vt:lpstr>
      <vt:lpstr>Docker學習筆記</vt:lpstr>
      <vt:lpstr> 在Android手機上開發Python程式 </vt:lpstr>
      <vt:lpstr>動物聲源及外觀識別技術相關文章蒐集-0505持續更新中 </vt:lpstr>
      <vt:lpstr>動物聲源及外觀識別技術相關文章蒐集-0505持續更新中 </vt:lpstr>
      <vt:lpstr>動物聲源及外觀識別技術相關文章蒐集-0505持續更新中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圖像及語音辨識：使用Python</dc:title>
  <dc:creator>Windows 使用者</dc:creator>
  <cp:lastModifiedBy>Windows 使用者</cp:lastModifiedBy>
  <cp:revision>9</cp:revision>
  <dcterms:created xsi:type="dcterms:W3CDTF">2019-05-05T10:19:22Z</dcterms:created>
  <dcterms:modified xsi:type="dcterms:W3CDTF">2019-05-05T10:48:01Z</dcterms:modified>
</cp:coreProperties>
</file>