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81" r:id="rId9"/>
    <p:sldId id="263" r:id="rId10"/>
    <p:sldId id="264" r:id="rId11"/>
    <p:sldId id="303" r:id="rId12"/>
    <p:sldId id="304" r:id="rId13"/>
    <p:sldId id="306" r:id="rId14"/>
    <p:sldId id="307" r:id="rId15"/>
    <p:sldId id="308" r:id="rId16"/>
    <p:sldId id="265" r:id="rId17"/>
    <p:sldId id="266" r:id="rId18"/>
    <p:sldId id="268" r:id="rId19"/>
    <p:sldId id="276" r:id="rId20"/>
    <p:sldId id="277" r:id="rId21"/>
    <p:sldId id="278" r:id="rId22"/>
    <p:sldId id="279" r:id="rId23"/>
    <p:sldId id="269" r:id="rId24"/>
    <p:sldId id="270" r:id="rId25"/>
    <p:sldId id="282" r:id="rId26"/>
    <p:sldId id="271" r:id="rId27"/>
    <p:sldId id="272" r:id="rId28"/>
    <p:sldId id="283" r:id="rId29"/>
    <p:sldId id="284" r:id="rId30"/>
    <p:sldId id="285" r:id="rId31"/>
    <p:sldId id="273" r:id="rId32"/>
    <p:sldId id="286" r:id="rId33"/>
    <p:sldId id="312" r:id="rId34"/>
    <p:sldId id="287" r:id="rId35"/>
    <p:sldId id="288" r:id="rId36"/>
    <p:sldId id="289" r:id="rId37"/>
    <p:sldId id="309" r:id="rId38"/>
    <p:sldId id="313" r:id="rId39"/>
    <p:sldId id="310" r:id="rId40"/>
    <p:sldId id="314" r:id="rId41"/>
    <p:sldId id="311" r:id="rId42"/>
    <p:sldId id="290" r:id="rId43"/>
    <p:sldId id="274" r:id="rId44"/>
    <p:sldId id="291" r:id="rId45"/>
    <p:sldId id="301" r:id="rId46"/>
    <p:sldId id="292" r:id="rId47"/>
    <p:sldId id="275" r:id="rId48"/>
    <p:sldId id="294" r:id="rId49"/>
    <p:sldId id="295" r:id="rId50"/>
    <p:sldId id="293" r:id="rId51"/>
    <p:sldId id="296" r:id="rId52"/>
    <p:sldId id="298" r:id="rId53"/>
    <p:sldId id="297" r:id="rId54"/>
    <p:sldId id="299" r:id="rId55"/>
    <p:sldId id="300" r:id="rId56"/>
    <p:sldId id="31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5"/>
    <a:srgbClr val="FFF2CC"/>
    <a:srgbClr val="FFFDD9"/>
    <a:srgbClr val="F3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5B9F-C951-4F8F-B915-ABC1780A565B}" type="datetimeFigureOut">
              <a:rPr lang="en-CA" smtClean="0"/>
              <a:t>1/12/18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2FAC-8C68-4F34-8329-DC39CFEB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31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5B9F-C951-4F8F-B915-ABC1780A565B}" type="datetimeFigureOut">
              <a:rPr lang="en-CA" smtClean="0"/>
              <a:t>1/12/18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2FAC-8C68-4F34-8329-DC39CFEB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2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5B9F-C951-4F8F-B915-ABC1780A565B}" type="datetimeFigureOut">
              <a:rPr lang="en-CA" smtClean="0"/>
              <a:t>1/12/18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2FAC-8C68-4F34-8329-DC39CFEB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48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5B9F-C951-4F8F-B915-ABC1780A565B}" type="datetimeFigureOut">
              <a:rPr lang="en-CA" smtClean="0"/>
              <a:t>1/12/18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2FAC-8C68-4F34-8329-DC39CFEB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4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5B9F-C951-4F8F-B915-ABC1780A565B}" type="datetimeFigureOut">
              <a:rPr lang="en-CA" smtClean="0"/>
              <a:t>1/12/18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2FAC-8C68-4F34-8329-DC39CFEB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00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5B9F-C951-4F8F-B915-ABC1780A565B}" type="datetimeFigureOut">
              <a:rPr lang="en-CA" smtClean="0"/>
              <a:t>1/12/18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2FAC-8C68-4F34-8329-DC39CFEB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12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5B9F-C951-4F8F-B915-ABC1780A565B}" type="datetimeFigureOut">
              <a:rPr lang="en-CA" smtClean="0"/>
              <a:t>1/12/18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2FAC-8C68-4F34-8329-DC39CFEB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36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5B9F-C951-4F8F-B915-ABC1780A565B}" type="datetimeFigureOut">
              <a:rPr lang="en-CA" smtClean="0"/>
              <a:t>1/12/18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2FAC-8C68-4F34-8329-DC39CFEB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68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5B9F-C951-4F8F-B915-ABC1780A565B}" type="datetimeFigureOut">
              <a:rPr lang="en-CA" smtClean="0"/>
              <a:t>1/12/18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2FAC-8C68-4F34-8329-DC39CFEB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11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5B9F-C951-4F8F-B915-ABC1780A565B}" type="datetimeFigureOut">
              <a:rPr lang="en-CA" smtClean="0"/>
              <a:t>1/12/18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2FAC-8C68-4F34-8329-DC39CFEB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07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5B9F-C951-4F8F-B915-ABC1780A565B}" type="datetimeFigureOut">
              <a:rPr lang="en-CA" smtClean="0"/>
              <a:t>1/12/18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2FAC-8C68-4F34-8329-DC39CFEB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96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5B9F-C951-4F8F-B915-ABC1780A565B}" type="datetimeFigureOut">
              <a:rPr lang="en-CA" smtClean="0"/>
              <a:t>1/12/18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12FAC-8C68-4F34-8329-DC39CFEB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3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eholmes.com/blog/2016/10/22/more-detecting-obfuscated-powershell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enthought.com/product/canop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eholmes.com/blog/2016/10/22/more-detecting-obfuscated-powershell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malwarearchaeology.squarespace.com/s/Windows-PowerShell-Logging-Cheat-Sheet-ver-Sept-2017-v21.pdf" TargetMode="External"/><Relationship Id="rId2" Type="http://schemas.openxmlformats.org/officeDocument/2006/relationships/hyperlink" Target="https://github.com/dth0m/MiSec-Presentation-Janua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n-unit42/iocs/tree/master/psencmds" TargetMode="External"/><Relationship Id="rId5" Type="http://schemas.openxmlformats.org/officeDocument/2006/relationships/hyperlink" Target="https://github.com/danielbohannon/Revoke-Obfuscation" TargetMode="External"/><Relationship Id="rId4" Type="http://schemas.openxmlformats.org/officeDocument/2006/relationships/hyperlink" Target="https://github.com/danielbohannon/Invoke-Obfusc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lwarearchaeology.squarespace.com/cheat-shee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PowerShell Classification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An ML Threat Detection Use Case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5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 to the Drawing Board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While string matching is easily bypassed </a:t>
            </a:r>
            <a:r>
              <a:rPr lang="en-CA" dirty="0" smtClean="0"/>
              <a:t>it is often easy </a:t>
            </a:r>
            <a:r>
              <a:rPr lang="en-CA" dirty="0"/>
              <a:t>to spot malicious </a:t>
            </a:r>
            <a:r>
              <a:rPr lang="en-CA" dirty="0" smtClean="0"/>
              <a:t>code by eye </a:t>
            </a:r>
          </a:p>
          <a:p>
            <a:r>
              <a:rPr lang="en-CA" dirty="0" smtClean="0"/>
              <a:t>&amp; ( $</a:t>
            </a:r>
            <a:r>
              <a:rPr lang="en-CA" dirty="0" err="1" smtClean="0"/>
              <a:t>enV:pUBLiC</a:t>
            </a:r>
            <a:r>
              <a:rPr lang="en-CA" dirty="0" smtClean="0"/>
              <a:t>[13]+$</a:t>
            </a:r>
            <a:r>
              <a:rPr lang="en-CA" dirty="0" err="1" smtClean="0"/>
              <a:t>eNv:pUBLIC</a:t>
            </a:r>
            <a:r>
              <a:rPr lang="en-CA" dirty="0" smtClean="0"/>
              <a:t>[5]+'X')(""$( SET-</a:t>
            </a:r>
            <a:r>
              <a:rPr lang="en-CA" dirty="0" err="1" smtClean="0"/>
              <a:t>ITEm</a:t>
            </a:r>
            <a:r>
              <a:rPr lang="en-CA" dirty="0" smtClean="0"/>
              <a:t>  '</a:t>
            </a:r>
            <a:r>
              <a:rPr lang="en-CA" dirty="0" err="1" smtClean="0"/>
              <a:t>VARIAbLE:Ofs</a:t>
            </a:r>
            <a:r>
              <a:rPr lang="en-CA" dirty="0" smtClean="0"/>
              <a:t>' '' )"" + [</a:t>
            </a:r>
            <a:r>
              <a:rPr lang="en-CA" dirty="0" err="1" smtClean="0"/>
              <a:t>strINg</a:t>
            </a:r>
            <a:r>
              <a:rPr lang="en-CA" dirty="0" smtClean="0"/>
              <a:t>][</a:t>
            </a:r>
            <a:r>
              <a:rPr lang="en-CA" dirty="0" err="1" smtClean="0"/>
              <a:t>cHAr</a:t>
            </a:r>
            <a:r>
              <a:rPr lang="en-CA" dirty="0" smtClean="0"/>
              <a:t>[]](36 ,80,83, 86, 101, 114 , 115, 105,111, 110,84,97 , 98,108 , 101 , 46,80, 83, 86, 101 , 114, 115 , 105,111 , 110)+""$(</a:t>
            </a:r>
            <a:r>
              <a:rPr lang="en-CA" dirty="0" err="1" smtClean="0"/>
              <a:t>sET-vARIAbLe</a:t>
            </a:r>
            <a:r>
              <a:rPr lang="en-CA" dirty="0" smtClean="0"/>
              <a:t>  'OFs'  ' ')"")</a:t>
            </a:r>
          </a:p>
          <a:p>
            <a:r>
              <a:rPr lang="en-CA" dirty="0"/>
              <a:t>Normal activity does not look like </a:t>
            </a:r>
            <a:r>
              <a:rPr lang="en-CA" dirty="0" smtClean="0"/>
              <a:t>this!</a:t>
            </a:r>
          </a:p>
          <a:p>
            <a:pPr lvl="1"/>
            <a:r>
              <a:rPr lang="en-CA" dirty="0" smtClean="0"/>
              <a:t>But it is hard to create rules for this type of event</a:t>
            </a:r>
          </a:p>
        </p:txBody>
      </p:sp>
    </p:spTree>
    <p:extLst>
      <p:ext uri="{BB962C8B-B14F-4D97-AF65-F5344CB8AC3E}">
        <p14:creationId xmlns:p14="http://schemas.microsoft.com/office/powerpoint/2010/main" val="5551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Quantities of Known Suspicious/Malicious Modules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5222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Malicious scripts tend to have a lot of suspicious and or malicious modules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630847"/>
            <a:ext cx="111633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Strange Capitalization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Random capitalization is often used to avoid literal text based matching</a:t>
            </a:r>
          </a:p>
          <a:p>
            <a:r>
              <a:rPr lang="en-CA" dirty="0" smtClean="0"/>
              <a:t>Always use case insensitivity whenever possible</a:t>
            </a:r>
          </a:p>
          <a:p>
            <a:r>
              <a:rPr lang="en-CA" dirty="0" smtClean="0"/>
              <a:t>Ratio of upper to lower case characters is one possible indicator.</a:t>
            </a:r>
          </a:p>
          <a:p>
            <a:r>
              <a:rPr lang="en-CA" dirty="0" smtClean="0"/>
              <a:t>An equal quantity of capital letters and lowercase letters is not normal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4714768"/>
            <a:ext cx="11639550" cy="352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157" y="5263565"/>
            <a:ext cx="7601685" cy="46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Obfuscation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Slightly different than encoding</a:t>
            </a:r>
          </a:p>
          <a:p>
            <a:r>
              <a:rPr lang="en-CA" dirty="0" smtClean="0"/>
              <a:t>Obfuscation rearranges, uses find and replace, odd concatenations, and other means to avoid detection</a:t>
            </a:r>
          </a:p>
          <a:p>
            <a:r>
              <a:rPr lang="en-CA" dirty="0" smtClean="0"/>
              <a:t>High quantity of concatenation can be an indicator</a:t>
            </a:r>
          </a:p>
          <a:p>
            <a:r>
              <a:rPr lang="en-CA" dirty="0" smtClean="0"/>
              <a:t>Known methods of replacement and reordering is an indicator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8" y="4471552"/>
            <a:ext cx="11976705" cy="62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4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Ratio of Special Characters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Some malware uses complex obfuscation, filtering, reordering, and replacing</a:t>
            </a:r>
          </a:p>
          <a:p>
            <a:r>
              <a:rPr lang="en-CA" dirty="0" smtClean="0"/>
              <a:t>High ratio of special characters can be an indicator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315494"/>
            <a:ext cx="11696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111" y="365125"/>
            <a:ext cx="2122997" cy="6247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Cosine Similarity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25625"/>
            <a:ext cx="8555602" cy="2419592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Detects the similarity in two document-term matrices------&gt;</a:t>
            </a:r>
          </a:p>
          <a:p>
            <a:pPr lvl="1"/>
            <a:r>
              <a:rPr lang="en-CA" dirty="0" smtClean="0"/>
              <a:t>Detailed discussion at </a:t>
            </a:r>
            <a:r>
              <a:rPr lang="en-CA" dirty="0" smtClean="0">
                <a:hlinkClick r:id="rId3"/>
              </a:rPr>
              <a:t>http://www.leeholmes.com/blog/2016/10/22/more-detecting-obfuscated-powershell/</a:t>
            </a:r>
            <a:endParaRPr lang="en-CA" dirty="0" smtClean="0"/>
          </a:p>
          <a:p>
            <a:r>
              <a:rPr lang="en-CA" dirty="0" smtClean="0"/>
              <a:t>Several tests corroborate the findings in the blog. </a:t>
            </a:r>
          </a:p>
          <a:p>
            <a:pPr lvl="1"/>
            <a:r>
              <a:rPr lang="en-CA" dirty="0" smtClean="0"/>
              <a:t>Similarity value to a known good sample under .80 is suspicious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68" y="4245217"/>
            <a:ext cx="6736080" cy="26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Better Approach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CA" dirty="0" smtClean="0"/>
              <a:t>Started enumerating high level </a:t>
            </a:r>
            <a:r>
              <a:rPr lang="en-CA" dirty="0"/>
              <a:t>properties of malicious </a:t>
            </a:r>
            <a:r>
              <a:rPr lang="en-CA" dirty="0" smtClean="0"/>
              <a:t>code</a:t>
            </a:r>
          </a:p>
          <a:p>
            <a:pPr lvl="1" fontAlgn="ctr"/>
            <a:r>
              <a:rPr lang="en-CA" dirty="0" smtClean="0"/>
              <a:t>Quantities </a:t>
            </a:r>
            <a:r>
              <a:rPr lang="en-CA" dirty="0"/>
              <a:t>of known suspicious/malicious modules</a:t>
            </a:r>
          </a:p>
          <a:p>
            <a:pPr lvl="1" fontAlgn="ctr"/>
            <a:r>
              <a:rPr lang="en-CA" dirty="0"/>
              <a:t>Strange Capitalization</a:t>
            </a:r>
          </a:p>
          <a:p>
            <a:pPr lvl="1" fontAlgn="ctr"/>
            <a:r>
              <a:rPr lang="en-CA" dirty="0"/>
              <a:t>Encoding</a:t>
            </a:r>
          </a:p>
          <a:p>
            <a:pPr lvl="1" fontAlgn="ctr"/>
            <a:r>
              <a:rPr lang="en-CA" dirty="0"/>
              <a:t>Obfuscation</a:t>
            </a:r>
          </a:p>
          <a:p>
            <a:pPr lvl="1" fontAlgn="ctr"/>
            <a:r>
              <a:rPr lang="en-CA" dirty="0"/>
              <a:t>Quantity of special characters</a:t>
            </a:r>
          </a:p>
          <a:p>
            <a:pPr lvl="1" fontAlgn="ctr"/>
            <a:r>
              <a:rPr lang="en-CA" dirty="0"/>
              <a:t>Cosine </a:t>
            </a:r>
            <a:r>
              <a:rPr lang="en-CA" dirty="0" smtClean="0"/>
              <a:t>similarity</a:t>
            </a:r>
          </a:p>
          <a:p>
            <a:pPr fontAlgn="ctr"/>
            <a:r>
              <a:rPr lang="en-CA" dirty="0" smtClean="0"/>
              <a:t>My co-worker had the idea that this would make a good classification </a:t>
            </a:r>
            <a:r>
              <a:rPr lang="en-CA" dirty="0"/>
              <a:t>problem</a:t>
            </a:r>
          </a:p>
          <a:p>
            <a:pPr fontAlgn="ctr"/>
            <a:r>
              <a:rPr lang="en-CA" dirty="0"/>
              <a:t>At this point </a:t>
            </a:r>
            <a:r>
              <a:rPr lang="en-CA" dirty="0" smtClean="0"/>
              <a:t>I started treating PowerShell </a:t>
            </a:r>
            <a:r>
              <a:rPr lang="en-CA" dirty="0"/>
              <a:t>threat detection like </a:t>
            </a:r>
            <a:r>
              <a:rPr lang="en-CA" dirty="0" smtClean="0"/>
              <a:t>an ML </a:t>
            </a:r>
            <a:r>
              <a:rPr lang="en-CA" dirty="0"/>
              <a:t>classification problem</a:t>
            </a:r>
          </a:p>
          <a:p>
            <a:pPr fontAlgn="ctr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35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 </a:t>
            </a:r>
            <a:r>
              <a:rPr lang="en-CA" dirty="0" smtClean="0"/>
              <a:t>Classification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What is a classification problem?</a:t>
            </a:r>
          </a:p>
          <a:p>
            <a:pPr lvl="1"/>
            <a:r>
              <a:rPr lang="en-CA" dirty="0" smtClean="0"/>
              <a:t>Process of taking observations of events like:</a:t>
            </a:r>
          </a:p>
          <a:p>
            <a:pPr lvl="2" fontAlgn="ctr"/>
            <a:r>
              <a:rPr lang="en-CA" sz="1600" dirty="0"/>
              <a:t>Quantities of known suspicious/malicious modules</a:t>
            </a:r>
          </a:p>
          <a:p>
            <a:pPr lvl="2" fontAlgn="ctr"/>
            <a:r>
              <a:rPr lang="en-CA" sz="1600" dirty="0"/>
              <a:t>Strange Capitalization</a:t>
            </a:r>
          </a:p>
          <a:p>
            <a:pPr lvl="2" fontAlgn="ctr"/>
            <a:r>
              <a:rPr lang="en-CA" sz="1600" dirty="0"/>
              <a:t>Encoding</a:t>
            </a:r>
          </a:p>
          <a:p>
            <a:pPr lvl="2" fontAlgn="ctr"/>
            <a:r>
              <a:rPr lang="en-CA" sz="1600" dirty="0"/>
              <a:t>Obfuscation</a:t>
            </a:r>
          </a:p>
          <a:p>
            <a:pPr lvl="2" fontAlgn="ctr"/>
            <a:r>
              <a:rPr lang="en-CA" sz="1600" dirty="0"/>
              <a:t>Quantity of special characters</a:t>
            </a:r>
          </a:p>
          <a:p>
            <a:pPr lvl="2" fontAlgn="ctr"/>
            <a:r>
              <a:rPr lang="en-CA" sz="1600" dirty="0"/>
              <a:t>Cosine similarity</a:t>
            </a:r>
          </a:p>
          <a:p>
            <a:pPr lvl="1"/>
            <a:r>
              <a:rPr lang="en-CA" dirty="0" smtClean="0"/>
              <a:t>And assigning a label like:</a:t>
            </a:r>
          </a:p>
          <a:p>
            <a:pPr lvl="2"/>
            <a:r>
              <a:rPr lang="en-CA" sz="1600" dirty="0" smtClean="0"/>
              <a:t>Benign</a:t>
            </a:r>
          </a:p>
          <a:p>
            <a:pPr lvl="2"/>
            <a:r>
              <a:rPr lang="en-CA" sz="1600" dirty="0" smtClean="0"/>
              <a:t>Suspicious</a:t>
            </a:r>
          </a:p>
          <a:p>
            <a:pPr lvl="1"/>
            <a:r>
              <a:rPr lang="en-CA" dirty="0" smtClean="0"/>
              <a:t>Using that set of labeled data to develop a model of what is suspicious and what is not</a:t>
            </a:r>
          </a:p>
          <a:p>
            <a:pPr lvl="1"/>
            <a:r>
              <a:rPr lang="en-CA" dirty="0" smtClean="0"/>
              <a:t>Feeding new events into this model to classify new events as benign or suspicious</a:t>
            </a:r>
          </a:p>
        </p:txBody>
      </p:sp>
    </p:spTree>
    <p:extLst>
      <p:ext uri="{BB962C8B-B14F-4D97-AF65-F5344CB8AC3E}">
        <p14:creationId xmlns:p14="http://schemas.microsoft.com/office/powerpoint/2010/main" val="32933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Classification-Getting Started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CA" dirty="0"/>
              <a:t>I used </a:t>
            </a:r>
            <a:r>
              <a:rPr lang="en-CA" dirty="0" smtClean="0"/>
              <a:t>“</a:t>
            </a:r>
            <a:r>
              <a:rPr lang="en-CA" dirty="0" err="1" smtClean="0"/>
              <a:t>SciKit</a:t>
            </a:r>
            <a:r>
              <a:rPr lang="en-CA" dirty="0" smtClean="0"/>
              <a:t> Learn” </a:t>
            </a:r>
            <a:r>
              <a:rPr lang="en-CA" dirty="0"/>
              <a:t>from http://</a:t>
            </a:r>
            <a:r>
              <a:rPr lang="en-CA" dirty="0" smtClean="0"/>
              <a:t>scikit-learn.org as </a:t>
            </a:r>
            <a:r>
              <a:rPr lang="en-CA" dirty="0"/>
              <a:t>my main tool </a:t>
            </a:r>
            <a:r>
              <a:rPr lang="en-CA" dirty="0" smtClean="0"/>
              <a:t>for prototyping  a proof of concept and developing my initial models</a:t>
            </a:r>
          </a:p>
          <a:p>
            <a:pPr fontAlgn="ctr"/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615" y="3022968"/>
            <a:ext cx="6072554" cy="38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ML Classification-Getting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7751" cy="4351338"/>
          </a:xfrm>
        </p:spPr>
        <p:txBody>
          <a:bodyPr/>
          <a:lstStyle/>
          <a:p>
            <a:pPr fontAlgn="ctr"/>
            <a:r>
              <a:rPr lang="en-CA" dirty="0"/>
              <a:t>Canopy (</a:t>
            </a:r>
            <a:r>
              <a:rPr lang="en-CA" dirty="0">
                <a:hlinkClick r:id="rId2"/>
              </a:rPr>
              <a:t>https://www.enthought.com/product/canopy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) is </a:t>
            </a:r>
            <a:r>
              <a:rPr lang="en-CA" dirty="0"/>
              <a:t>an easy to install </a:t>
            </a:r>
            <a:r>
              <a:rPr lang="en-CA" dirty="0" smtClean="0"/>
              <a:t>scientific and analytic package for Windows.</a:t>
            </a:r>
          </a:p>
          <a:p>
            <a:pPr fontAlgn="ctr"/>
            <a:r>
              <a:rPr lang="en-CA" dirty="0" smtClean="0"/>
              <a:t>Some packages are difficult to install on Windows.</a:t>
            </a:r>
          </a:p>
          <a:p>
            <a:pPr fontAlgn="ctr"/>
            <a:r>
              <a:rPr lang="en-CA" dirty="0" smtClean="0"/>
              <a:t>Now I use </a:t>
            </a:r>
            <a:r>
              <a:rPr lang="en-CA" dirty="0" err="1" smtClean="0"/>
              <a:t>Jupyter</a:t>
            </a:r>
            <a:r>
              <a:rPr lang="en-CA" dirty="0" smtClean="0"/>
              <a:t> notebooks since they are better for sharing analysis and are more flexible since many </a:t>
            </a:r>
            <a:r>
              <a:rPr lang="en-CA" dirty="0" err="1" smtClean="0"/>
              <a:t>Kernals</a:t>
            </a:r>
            <a:r>
              <a:rPr lang="en-CA" dirty="0" smtClean="0"/>
              <a:t> can be used (python, R, etc.)</a:t>
            </a:r>
          </a:p>
          <a:p>
            <a:pPr fontAlgn="ctr"/>
            <a:endParaRPr lang="en-CA" dirty="0" smtClean="0"/>
          </a:p>
          <a:p>
            <a:pPr fontAlgn="ctr"/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708" y="1825625"/>
            <a:ext cx="5118341" cy="44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 am 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CA" dirty="0"/>
              <a:t>Derek Thomas</a:t>
            </a:r>
          </a:p>
          <a:p>
            <a:pPr fontAlgn="ctr"/>
            <a:r>
              <a:rPr lang="en-CA" dirty="0"/>
              <a:t>Applied Research Engineer at </a:t>
            </a:r>
            <a:r>
              <a:rPr lang="en-CA" dirty="0" err="1"/>
              <a:t>eSentire</a:t>
            </a:r>
            <a:endParaRPr lang="en-CA" dirty="0"/>
          </a:p>
          <a:p>
            <a:pPr fontAlgn="ctr"/>
            <a:r>
              <a:rPr lang="en-CA" dirty="0"/>
              <a:t>Security Data </a:t>
            </a:r>
            <a:r>
              <a:rPr lang="en-CA" dirty="0" smtClean="0"/>
              <a:t>enthusiast</a:t>
            </a:r>
          </a:p>
          <a:p>
            <a:pPr fontAlgn="ctr"/>
            <a:r>
              <a:rPr lang="en-CA" dirty="0" smtClean="0"/>
              <a:t>Twitter: @dth0m</a:t>
            </a:r>
          </a:p>
          <a:p>
            <a:pPr fontAlgn="ctr"/>
            <a:r>
              <a:rPr lang="en-CA" dirty="0" err="1" smtClean="0"/>
              <a:t>Linkedin</a:t>
            </a:r>
            <a:r>
              <a:rPr lang="en-CA" dirty="0"/>
              <a:t>: https://www.linkedin.com/in/derthoma/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76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ML Classification-Getting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546286"/>
          </a:xfrm>
        </p:spPr>
        <p:txBody>
          <a:bodyPr/>
          <a:lstStyle/>
          <a:p>
            <a:pPr fontAlgn="ctr"/>
            <a:r>
              <a:rPr lang="en-CA" dirty="0" smtClean="0"/>
              <a:t>I </a:t>
            </a:r>
            <a:r>
              <a:rPr lang="en-CA" dirty="0"/>
              <a:t>learned the basics of ML from Coursera </a:t>
            </a:r>
            <a:r>
              <a:rPr lang="en-CA" dirty="0" smtClean="0"/>
              <a:t>courses</a:t>
            </a:r>
          </a:p>
          <a:p>
            <a:pPr fontAlgn="ctr"/>
            <a:r>
              <a:rPr lang="en-CA" dirty="0" smtClean="0"/>
              <a:t>Numerous out there for Python, R, Scala and more</a:t>
            </a:r>
          </a:p>
          <a:p>
            <a:pPr fontAlgn="ctr"/>
            <a:r>
              <a:rPr lang="en-CA" dirty="0" smtClean="0"/>
              <a:t>I learned the basics in R which transferred easily to Python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919" y="3832286"/>
            <a:ext cx="7701086" cy="30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7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ML Classification-Getting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CA" dirty="0" smtClean="0"/>
              <a:t>If </a:t>
            </a:r>
            <a:r>
              <a:rPr lang="en-CA" dirty="0"/>
              <a:t>you want a great resource for learning the basics of ML then take a look at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machinelearningmastery.com</a:t>
            </a:r>
            <a:endParaRPr lang="en-CA" dirty="0" smtClean="0"/>
          </a:p>
          <a:p>
            <a:pPr fontAlgn="ctr"/>
            <a:r>
              <a:rPr lang="en-CA" dirty="0" smtClean="0"/>
              <a:t>Preparing the data is harder than any of the coding that we go through.</a:t>
            </a:r>
          </a:p>
          <a:p>
            <a:pPr fontAlgn="ctr"/>
            <a:r>
              <a:rPr lang="en-CA" dirty="0" smtClean="0"/>
              <a:t>Once the data is prepared, the process is basically the “Hello World” of ML</a:t>
            </a:r>
          </a:p>
          <a:p>
            <a:pPr lvl="2" fontAlgn="ctr"/>
            <a:r>
              <a:rPr lang="en-CA" dirty="0" smtClean="0"/>
              <a:t>https://machinelearningmastery.com/machine-learning-in-python-step-by-step/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56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Classification-Process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CA" dirty="0"/>
              <a:t>Define the problem</a:t>
            </a:r>
          </a:p>
          <a:p>
            <a:pPr fontAlgn="ctr"/>
            <a:r>
              <a:rPr lang="en-CA" dirty="0"/>
              <a:t>Getting and cleaning data</a:t>
            </a:r>
          </a:p>
          <a:p>
            <a:pPr fontAlgn="ctr"/>
            <a:r>
              <a:rPr lang="en-CA" dirty="0"/>
              <a:t>Evaluate algorithms</a:t>
            </a:r>
          </a:p>
          <a:p>
            <a:pPr fontAlgn="ctr"/>
            <a:r>
              <a:rPr lang="en-CA" dirty="0"/>
              <a:t>Present the </a:t>
            </a:r>
            <a:r>
              <a:rPr lang="en-CA" dirty="0" smtClean="0"/>
              <a:t>results</a:t>
            </a:r>
          </a:p>
          <a:p>
            <a:pPr fontAlgn="ctr"/>
            <a:r>
              <a:rPr lang="en-CA" dirty="0" smtClean="0"/>
              <a:t>Tune and update models as necessary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54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Classification-Define the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CA" dirty="0"/>
              <a:t>Covered the specifics </a:t>
            </a:r>
            <a:r>
              <a:rPr lang="en-CA" dirty="0" smtClean="0"/>
              <a:t>earlier:</a:t>
            </a:r>
            <a:endParaRPr lang="en-CA" dirty="0"/>
          </a:p>
          <a:p>
            <a:pPr marL="0" indent="0" fontAlgn="ctr">
              <a:buNone/>
            </a:pPr>
            <a:r>
              <a:rPr lang="en-CA" i="1" dirty="0" smtClean="0"/>
              <a:t>“Classify </a:t>
            </a:r>
            <a:r>
              <a:rPr lang="en-CA" i="1" dirty="0"/>
              <a:t>PowerShell events </a:t>
            </a:r>
            <a:r>
              <a:rPr lang="en-CA" i="1" dirty="0" smtClean="0"/>
              <a:t>(suspicious/not suspicious) using </a:t>
            </a:r>
            <a:r>
              <a:rPr lang="en-CA" i="1" dirty="0"/>
              <a:t>high level properties of the </a:t>
            </a:r>
            <a:r>
              <a:rPr lang="en-CA" i="1" dirty="0" smtClean="0"/>
              <a:t>event in a manner that generalizes across organizations</a:t>
            </a:r>
            <a:r>
              <a:rPr lang="en-CA" dirty="0" smtClean="0"/>
              <a:t>”</a:t>
            </a:r>
          </a:p>
          <a:p>
            <a:pPr fontAlgn="ctr"/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5244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CA" dirty="0" smtClean="0"/>
              <a:t>ML Classification-Getting </a:t>
            </a:r>
            <a:r>
              <a:rPr lang="en-CA" dirty="0"/>
              <a:t>and 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dirty="0"/>
              <a:t>My primary set of data comes from </a:t>
            </a:r>
            <a:r>
              <a:rPr lang="en-CA" dirty="0" smtClean="0"/>
              <a:t>command line </a:t>
            </a:r>
            <a:r>
              <a:rPr lang="en-CA" dirty="0"/>
              <a:t>logs and Windows </a:t>
            </a:r>
            <a:r>
              <a:rPr lang="en-CA" dirty="0" smtClean="0"/>
              <a:t>PowerShell </a:t>
            </a:r>
            <a:r>
              <a:rPr lang="en-CA" dirty="0"/>
              <a:t>script block </a:t>
            </a:r>
            <a:r>
              <a:rPr lang="en-CA" dirty="0" smtClean="0"/>
              <a:t>logs</a:t>
            </a:r>
          </a:p>
          <a:p>
            <a:pPr marL="0" indent="0" fontAlgn="ctr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3111133"/>
            <a:ext cx="5343525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600" y="3111133"/>
            <a:ext cx="4511554" cy="22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CA" dirty="0" smtClean="0"/>
              <a:t>ML Classification-Getting </a:t>
            </a:r>
            <a:r>
              <a:rPr lang="en-CA" dirty="0"/>
              <a:t>and 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ctr"/>
            <a:r>
              <a:rPr lang="en-CA" dirty="0" smtClean="0"/>
              <a:t>Key </a:t>
            </a:r>
            <a:r>
              <a:rPr lang="en-CA" dirty="0"/>
              <a:t>step of any classification problem is getting the data in a form that is suitable for learning</a:t>
            </a:r>
            <a:r>
              <a:rPr lang="en-CA" dirty="0" smtClean="0"/>
              <a:t>.</a:t>
            </a:r>
          </a:p>
          <a:p>
            <a:pPr fontAlgn="ctr"/>
            <a:r>
              <a:rPr lang="en-CA" dirty="0" smtClean="0"/>
              <a:t>I started by reviewing a large quantity of PowerShell events and splitting them into a file for malicious events and file for benign events</a:t>
            </a:r>
            <a:endParaRPr lang="en-CA" dirty="0"/>
          </a:p>
          <a:p>
            <a:pPr fontAlgn="ctr"/>
            <a:r>
              <a:rPr lang="en-CA" dirty="0" smtClean="0"/>
              <a:t>For each event I calculated a </a:t>
            </a:r>
            <a:r>
              <a:rPr lang="en-CA" dirty="0"/>
              <a:t>vector of </a:t>
            </a:r>
            <a:r>
              <a:rPr lang="en-CA" dirty="0" smtClean="0"/>
              <a:t>values using the properties that I believe could be used for identifying malicious events:</a:t>
            </a:r>
            <a:endParaRPr lang="en-CA" dirty="0"/>
          </a:p>
          <a:p>
            <a:pPr lvl="1" fontAlgn="ctr"/>
            <a:r>
              <a:rPr lang="en-CA" dirty="0"/>
              <a:t>Ratio of uppercase characters to lowercase case characters</a:t>
            </a:r>
          </a:p>
          <a:p>
            <a:pPr lvl="1" fontAlgn="ctr"/>
            <a:r>
              <a:rPr lang="en-CA" dirty="0"/>
              <a:t>Ratio of special characters to total characters</a:t>
            </a:r>
          </a:p>
          <a:p>
            <a:pPr lvl="1" fontAlgn="ctr"/>
            <a:r>
              <a:rPr lang="en-CA" dirty="0"/>
              <a:t>Ratio of </a:t>
            </a:r>
            <a:r>
              <a:rPr lang="en-CA" dirty="0" smtClean="0"/>
              <a:t>alpha characters </a:t>
            </a:r>
            <a:r>
              <a:rPr lang="en-CA" dirty="0"/>
              <a:t>to total characters</a:t>
            </a:r>
          </a:p>
          <a:p>
            <a:pPr lvl="1" fontAlgn="ctr"/>
            <a:r>
              <a:rPr lang="en-CA" dirty="0"/>
              <a:t>Cosine </a:t>
            </a:r>
            <a:r>
              <a:rPr lang="en-CA" dirty="0" smtClean="0"/>
              <a:t>similarity score </a:t>
            </a:r>
            <a:r>
              <a:rPr lang="en-CA" dirty="0"/>
              <a:t>as defined by </a:t>
            </a:r>
            <a:r>
              <a:rPr lang="en-CA" dirty="0">
                <a:hlinkClick r:id="rId2"/>
              </a:rPr>
              <a:t>http://www.leeholmes.com/blog/2016/10/22/more-detecting-obfuscated-powershell/</a:t>
            </a:r>
            <a:endParaRPr lang="en-CA" dirty="0"/>
          </a:p>
          <a:p>
            <a:pPr lvl="1" fontAlgn="ctr"/>
            <a:r>
              <a:rPr lang="en-CA" dirty="0"/>
              <a:t>Count of suspicious modules</a:t>
            </a:r>
          </a:p>
          <a:p>
            <a:pPr lvl="1" fontAlgn="ctr"/>
            <a:r>
              <a:rPr lang="en-CA" dirty="0"/>
              <a:t>Count of </a:t>
            </a:r>
            <a:r>
              <a:rPr lang="en-CA" dirty="0" smtClean="0"/>
              <a:t>malicious </a:t>
            </a:r>
            <a:r>
              <a:rPr lang="en-CA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3284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</a:t>
            </a:r>
            <a:r>
              <a:rPr lang="en-CA" dirty="0"/>
              <a:t>Classification-Getting and 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Sample malicious event:</a:t>
            </a:r>
          </a:p>
          <a:p>
            <a:pPr lvl="1"/>
            <a:r>
              <a:rPr lang="en-CA" dirty="0"/>
              <a:t>&amp; ( $</a:t>
            </a:r>
            <a:r>
              <a:rPr lang="en-CA" dirty="0" err="1"/>
              <a:t>enV:pUBLiC</a:t>
            </a:r>
            <a:r>
              <a:rPr lang="en-CA" dirty="0"/>
              <a:t>[13]+$</a:t>
            </a:r>
            <a:r>
              <a:rPr lang="en-CA" dirty="0" err="1"/>
              <a:t>eNv:pUBLIC</a:t>
            </a:r>
            <a:r>
              <a:rPr lang="en-CA" dirty="0"/>
              <a:t>[5]+'X')(""$( SET-</a:t>
            </a:r>
            <a:r>
              <a:rPr lang="en-CA" dirty="0" err="1"/>
              <a:t>ITEm</a:t>
            </a:r>
            <a:r>
              <a:rPr lang="en-CA" dirty="0"/>
              <a:t>  '</a:t>
            </a:r>
            <a:r>
              <a:rPr lang="en-CA" dirty="0" err="1"/>
              <a:t>VARIAbLE:Ofs</a:t>
            </a:r>
            <a:r>
              <a:rPr lang="en-CA" dirty="0"/>
              <a:t>' '' )"" + [</a:t>
            </a:r>
            <a:r>
              <a:rPr lang="en-CA" dirty="0" err="1"/>
              <a:t>strINg</a:t>
            </a:r>
            <a:r>
              <a:rPr lang="en-CA" dirty="0"/>
              <a:t>][</a:t>
            </a:r>
            <a:r>
              <a:rPr lang="en-CA" dirty="0" err="1"/>
              <a:t>cHAr</a:t>
            </a:r>
            <a:r>
              <a:rPr lang="en-CA" dirty="0"/>
              <a:t>[]](36 ,80,83, 86, 101, 114 , 115, 105,111, 110,84,97 , 98,108 , 101 , 46,80, 83, 86, 101 , 114, 115 , 105,111 , 110)+""$(</a:t>
            </a:r>
            <a:r>
              <a:rPr lang="en-CA" dirty="0" err="1"/>
              <a:t>sET-vARIAbLe</a:t>
            </a:r>
            <a:r>
              <a:rPr lang="en-CA" dirty="0"/>
              <a:t>  'OFs'  ' ')"")</a:t>
            </a:r>
          </a:p>
          <a:p>
            <a:r>
              <a:rPr lang="en-CA" dirty="0" smtClean="0"/>
              <a:t>Derive values for different properties: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563108"/>
              </p:ext>
            </p:extLst>
          </p:nvPr>
        </p:nvGraphicFramePr>
        <p:xfrm>
          <a:off x="750277" y="4345353"/>
          <a:ext cx="11441722" cy="1398956"/>
        </p:xfrm>
        <a:graphic>
          <a:graphicData uri="http://schemas.openxmlformats.org/drawingml/2006/table">
            <a:tbl>
              <a:tblPr/>
              <a:tblGrid>
                <a:gridCol w="1874923"/>
                <a:gridCol w="1963983"/>
                <a:gridCol w="1974921"/>
                <a:gridCol w="1953045"/>
                <a:gridCol w="1351508"/>
                <a:gridCol w="1234324"/>
                <a:gridCol w="1089018"/>
              </a:tblGrid>
              <a:tr h="69947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Calibri" panose="020F0502020204030204" pitchFamily="34" charset="0"/>
                        </a:rPr>
                        <a:t>U/L Ratio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</a:rPr>
                        <a:t>Spec Ratio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</a:rPr>
                        <a:t>Alpha Ratio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</a:rPr>
                        <a:t>Cos Score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</a:rPr>
                        <a:t>Susp Mod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</a:rPr>
                        <a:t>Mal Mod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47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Calibri" panose="020F0502020204030204" pitchFamily="34" charset="0"/>
                        </a:rPr>
                        <a:t>1.77272727273,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Calibri" panose="020F0502020204030204" pitchFamily="34" charset="0"/>
                        </a:rPr>
                        <a:t>0.173553719008,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</a:rPr>
                        <a:t>0.252066115702,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</a:rPr>
                        <a:t>0.360638728938,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Calibri" panose="020F0502020204030204" pitchFamily="34" charset="0"/>
                        </a:rPr>
                        <a:t>0,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</a:rPr>
                        <a:t>0,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6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</a:t>
            </a:r>
            <a:r>
              <a:rPr lang="en-CA" dirty="0"/>
              <a:t>Classification-Getting and 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0654" cy="4351338"/>
          </a:xfrm>
        </p:spPr>
        <p:txBody>
          <a:bodyPr/>
          <a:lstStyle/>
          <a:p>
            <a:r>
              <a:rPr lang="en-CA" dirty="0"/>
              <a:t>Convert all of the raw </a:t>
            </a:r>
            <a:r>
              <a:rPr lang="en-CA" dirty="0" smtClean="0"/>
              <a:t>data (PowerShell events) </a:t>
            </a:r>
            <a:r>
              <a:rPr lang="en-CA" dirty="0"/>
              <a:t>into these </a:t>
            </a:r>
            <a:r>
              <a:rPr lang="en-CA" dirty="0" smtClean="0"/>
              <a:t>predictors and labels: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854" y="1690688"/>
            <a:ext cx="5413314" cy="51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</a:t>
            </a:r>
            <a:r>
              <a:rPr lang="en-CA" dirty="0"/>
              <a:t>Classification-Getting and 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6578" cy="4351338"/>
          </a:xfrm>
        </p:spPr>
        <p:txBody>
          <a:bodyPr/>
          <a:lstStyle/>
          <a:p>
            <a:r>
              <a:rPr lang="en-CA" dirty="0" smtClean="0"/>
              <a:t>Sample malicious event with calculated predictors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9488"/>
            <a:ext cx="10826578" cy="319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7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</a:t>
            </a:r>
            <a:r>
              <a:rPr lang="en-CA" dirty="0"/>
              <a:t>Classification-Getting and 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6578" cy="4351338"/>
          </a:xfrm>
        </p:spPr>
        <p:txBody>
          <a:bodyPr/>
          <a:lstStyle/>
          <a:p>
            <a:r>
              <a:rPr lang="en-CA" dirty="0" smtClean="0"/>
              <a:t>Calculate the predictors, append a label, and save the data</a:t>
            </a:r>
          </a:p>
          <a:p>
            <a:r>
              <a:rPr lang="en-CA" dirty="0" smtClean="0"/>
              <a:t>Process a file of known good samples followed by a file of known bad samples to make labeling easy and save in text file predictors.txt</a:t>
            </a:r>
          </a:p>
          <a:p>
            <a:r>
              <a:rPr lang="en-CA" dirty="0" smtClean="0"/>
              <a:t>Load the data from predictors.txt and store in a </a:t>
            </a:r>
            <a:r>
              <a:rPr lang="en-CA" dirty="0" err="1" smtClean="0"/>
              <a:t>numpy</a:t>
            </a:r>
            <a:r>
              <a:rPr lang="en-CA" dirty="0" smtClean="0"/>
              <a:t> array once the data is processed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4836"/>
            <a:ext cx="11162642" cy="6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CA" dirty="0"/>
              <a:t>Goal</a:t>
            </a:r>
          </a:p>
          <a:p>
            <a:pPr fontAlgn="ctr"/>
            <a:r>
              <a:rPr lang="en-CA" dirty="0"/>
              <a:t>Why is monitoring PowerShell important?</a:t>
            </a:r>
          </a:p>
          <a:p>
            <a:pPr fontAlgn="ctr"/>
            <a:r>
              <a:rPr lang="en-CA" dirty="0"/>
              <a:t>How the Journey began</a:t>
            </a:r>
          </a:p>
          <a:p>
            <a:pPr fontAlgn="ctr"/>
            <a:r>
              <a:rPr lang="en-CA" dirty="0"/>
              <a:t>Why is a better approach needed?</a:t>
            </a:r>
          </a:p>
          <a:p>
            <a:pPr fontAlgn="ctr"/>
            <a:r>
              <a:rPr lang="en-CA" dirty="0" smtClean="0"/>
              <a:t>PowerShell </a:t>
            </a:r>
            <a:r>
              <a:rPr lang="en-CA" dirty="0"/>
              <a:t>classification </a:t>
            </a:r>
            <a:r>
              <a:rPr lang="en-CA" dirty="0" smtClean="0"/>
              <a:t>approach</a:t>
            </a:r>
          </a:p>
          <a:p>
            <a:pPr fontAlgn="ctr"/>
            <a:r>
              <a:rPr lang="en-CA" dirty="0" smtClean="0"/>
              <a:t>Pitfalls</a:t>
            </a:r>
          </a:p>
          <a:p>
            <a:pPr fontAlgn="ctr"/>
            <a:r>
              <a:rPr lang="en-CA" dirty="0" smtClean="0"/>
              <a:t>Possible Solutions</a:t>
            </a:r>
          </a:p>
          <a:p>
            <a:pPr fontAlgn="ctr"/>
            <a:r>
              <a:rPr lang="en-CA" dirty="0" smtClean="0"/>
              <a:t>Conclusion</a:t>
            </a:r>
          </a:p>
          <a:p>
            <a:pPr fontAlgn="ctr"/>
            <a:endParaRPr lang="en-CA" dirty="0" smtClean="0"/>
          </a:p>
          <a:p>
            <a:pPr font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03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</a:t>
            </a:r>
            <a:r>
              <a:rPr lang="en-CA" dirty="0"/>
              <a:t>Classification-Getting and 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6578" cy="219929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Now we are almost ready to start experimenting with ML models</a:t>
            </a:r>
          </a:p>
          <a:p>
            <a:r>
              <a:rPr lang="en-CA" dirty="0" smtClean="0"/>
              <a:t>Separate the calculated predictors from the labels into X predictors and y labels</a:t>
            </a:r>
          </a:p>
          <a:p>
            <a:r>
              <a:rPr lang="en-CA" dirty="0" smtClean="0"/>
              <a:t>Divide the predictors and labels into a training/test set and a validation 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65" y="3790462"/>
            <a:ext cx="9974820" cy="30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</a:t>
            </a:r>
            <a:r>
              <a:rPr lang="en-CA" dirty="0"/>
              <a:t>Classification-Evaluate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en-CA" dirty="0" smtClean="0"/>
              <a:t>It </a:t>
            </a:r>
            <a:r>
              <a:rPr lang="en-CA" dirty="0"/>
              <a:t>is time to start evaluating </a:t>
            </a:r>
            <a:r>
              <a:rPr lang="en-CA" dirty="0" smtClean="0"/>
              <a:t>algorithms once your data is generated</a:t>
            </a:r>
            <a:endParaRPr lang="en-CA" dirty="0"/>
          </a:p>
          <a:p>
            <a:pPr fontAlgn="ctr"/>
            <a:r>
              <a:rPr lang="en-CA" dirty="0"/>
              <a:t>There are </a:t>
            </a:r>
            <a:r>
              <a:rPr lang="en-CA" dirty="0" smtClean="0"/>
              <a:t>many different classification algorithms in the python </a:t>
            </a:r>
            <a:r>
              <a:rPr lang="en-CA" dirty="0" err="1" smtClean="0"/>
              <a:t>SciKit</a:t>
            </a:r>
            <a:r>
              <a:rPr lang="en-CA" dirty="0" smtClean="0"/>
              <a:t>-Learn library</a:t>
            </a:r>
          </a:p>
          <a:p>
            <a:pPr fontAlgn="ctr"/>
            <a:r>
              <a:rPr lang="en-CA" dirty="0" smtClean="0"/>
              <a:t>I didn’t have a clue which one would work best so I did an initial evaluation on many of them:</a:t>
            </a:r>
          </a:p>
          <a:p>
            <a:pPr lvl="1" fontAlgn="ctr"/>
            <a:r>
              <a:rPr lang="en-CA" dirty="0" err="1" smtClean="0"/>
              <a:t>RandomForestClassifier</a:t>
            </a:r>
            <a:r>
              <a:rPr lang="en-CA" dirty="0" smtClean="0"/>
              <a:t>()</a:t>
            </a:r>
          </a:p>
          <a:p>
            <a:pPr lvl="1" fontAlgn="ctr"/>
            <a:r>
              <a:rPr lang="en-CA" dirty="0" err="1" smtClean="0"/>
              <a:t>LogisticRegression</a:t>
            </a:r>
            <a:r>
              <a:rPr lang="en-CA" dirty="0" smtClean="0"/>
              <a:t>()</a:t>
            </a:r>
          </a:p>
          <a:p>
            <a:pPr lvl="1" fontAlgn="ctr"/>
            <a:r>
              <a:rPr lang="en-CA" dirty="0" err="1" smtClean="0"/>
              <a:t>LinearDiscriminantAnalysis</a:t>
            </a:r>
            <a:r>
              <a:rPr lang="en-CA" dirty="0" smtClean="0"/>
              <a:t>()</a:t>
            </a:r>
          </a:p>
          <a:p>
            <a:pPr lvl="1" fontAlgn="ctr"/>
            <a:r>
              <a:rPr lang="en-CA" dirty="0" err="1" smtClean="0"/>
              <a:t>KneighborsClassifier</a:t>
            </a:r>
            <a:r>
              <a:rPr lang="en-CA" dirty="0" smtClean="0"/>
              <a:t>()</a:t>
            </a:r>
          </a:p>
          <a:p>
            <a:pPr lvl="1" fontAlgn="ctr"/>
            <a:r>
              <a:rPr lang="en-CA" dirty="0" err="1" smtClean="0"/>
              <a:t>DecisionTreeClassifier</a:t>
            </a:r>
            <a:r>
              <a:rPr lang="en-CA" dirty="0" smtClean="0"/>
              <a:t>()</a:t>
            </a:r>
          </a:p>
          <a:p>
            <a:pPr lvl="1" fontAlgn="ctr"/>
            <a:r>
              <a:rPr lang="en-CA" dirty="0" err="1" smtClean="0"/>
              <a:t>GaussianNB</a:t>
            </a:r>
            <a:r>
              <a:rPr lang="en-CA" dirty="0" smtClean="0"/>
              <a:t>()</a:t>
            </a:r>
          </a:p>
          <a:p>
            <a:pPr lvl="1" fontAlgn="ctr"/>
            <a:r>
              <a:rPr lang="en-CA" dirty="0" smtClean="0"/>
              <a:t>SVC()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5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</a:t>
            </a:r>
            <a:r>
              <a:rPr lang="en-CA" dirty="0"/>
              <a:t>Classification-Evaluate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dirty="0" smtClean="0"/>
              <a:t>Evaluate the accuracy of each of the defined models to determine which is the most accurate on our training data</a:t>
            </a:r>
          </a:p>
          <a:p>
            <a:pPr fontAlgn="ctr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30" y="2940627"/>
            <a:ext cx="10515600" cy="365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</a:t>
            </a:r>
            <a:r>
              <a:rPr lang="en-CA" dirty="0"/>
              <a:t>Classification-Evaluate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dirty="0" smtClean="0"/>
              <a:t>Evaluate the accuracy of each of the defined models to determine which is the most accurate on our training data</a:t>
            </a:r>
          </a:p>
          <a:p>
            <a:pPr fontAlgn="ctr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30" y="2940627"/>
            <a:ext cx="10515600" cy="365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</a:t>
            </a:r>
            <a:r>
              <a:rPr lang="en-CA" dirty="0"/>
              <a:t>Classification-Evaluate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dirty="0" smtClean="0"/>
              <a:t>Each model is evaluated using 10 fold validation</a:t>
            </a:r>
          </a:p>
          <a:p>
            <a:pPr lvl="1" fontAlgn="ctr"/>
            <a:r>
              <a:rPr lang="en-CA" dirty="0" smtClean="0"/>
              <a:t>The training data is divided into 10 parts</a:t>
            </a:r>
          </a:p>
          <a:p>
            <a:pPr lvl="1" fontAlgn="ctr"/>
            <a:r>
              <a:rPr lang="en-CA" dirty="0" smtClean="0"/>
              <a:t>The model is trained on 9 of the parts using the predictors and the labels</a:t>
            </a:r>
          </a:p>
          <a:p>
            <a:pPr lvl="1" fontAlgn="ctr"/>
            <a:r>
              <a:rPr lang="en-CA" dirty="0" smtClean="0"/>
              <a:t>The model predicts values on the 10 part</a:t>
            </a:r>
          </a:p>
          <a:p>
            <a:pPr lvl="1" fontAlgn="ctr"/>
            <a:r>
              <a:rPr lang="en-CA" dirty="0" smtClean="0"/>
              <a:t>Compares the accuracy of predictions vs the known label</a:t>
            </a:r>
          </a:p>
          <a:p>
            <a:pPr lvl="1" fontAlgn="ctr"/>
            <a:r>
              <a:rPr lang="en-CA" dirty="0" smtClean="0"/>
              <a:t>Average is taken for the overall accuracy number</a:t>
            </a:r>
          </a:p>
          <a:p>
            <a:pPr fontAlgn="ctr"/>
            <a:r>
              <a:rPr lang="en-CA" dirty="0" smtClean="0"/>
              <a:t>Accuracy is the quantity of true positives (correct malicious predictions) plus true negatives (correct benign predictions) divided by the total samples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22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Classification-K Fold Validation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488" y="1352936"/>
            <a:ext cx="7561023" cy="52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Classification-K Fold Validation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85" y="1690688"/>
            <a:ext cx="5348931" cy="497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</a:t>
            </a:r>
            <a:r>
              <a:rPr lang="en-CA" dirty="0"/>
              <a:t>Classification-Evaluate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dirty="0" smtClean="0"/>
              <a:t>Accuracy</a:t>
            </a:r>
          </a:p>
          <a:p>
            <a:pPr lvl="1" fontAlgn="ctr"/>
            <a:r>
              <a:rPr lang="en-CA" dirty="0" smtClean="0"/>
              <a:t>Not always the best measurement</a:t>
            </a:r>
          </a:p>
          <a:p>
            <a:pPr lvl="1" fontAlgn="ctr"/>
            <a:r>
              <a:rPr lang="en-CA" dirty="0" smtClean="0"/>
              <a:t>Can be deceiving in data that is heavily biased towards one label like we have</a:t>
            </a:r>
          </a:p>
          <a:p>
            <a:pPr lvl="1" fontAlgn="ctr"/>
            <a:r>
              <a:rPr lang="en-CA" dirty="0" smtClean="0"/>
              <a:t>If we made a “benign” prediction for every event we would be 93% accurate</a:t>
            </a:r>
            <a:endParaRPr lang="en-CA" dirty="0"/>
          </a:p>
          <a:p>
            <a:pPr fontAlgn="ctr"/>
            <a:r>
              <a:rPr lang="en-CA" dirty="0" smtClean="0"/>
              <a:t>Depending on your use case you will want to review other scoring metrics like precision or recall.</a:t>
            </a:r>
          </a:p>
        </p:txBody>
      </p:sp>
    </p:spTree>
    <p:extLst>
      <p:ext uri="{BB962C8B-B14F-4D97-AF65-F5344CB8AC3E}">
        <p14:creationId xmlns:p14="http://schemas.microsoft.com/office/powerpoint/2010/main" val="9365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</a:t>
            </a:r>
            <a:r>
              <a:rPr lang="en-CA" dirty="0"/>
              <a:t>Classification-Evaluate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dirty="0" smtClean="0"/>
              <a:t>Precision</a:t>
            </a:r>
          </a:p>
          <a:p>
            <a:pPr lvl="1" fontAlgn="ctr"/>
            <a:r>
              <a:rPr lang="en-CA" dirty="0"/>
              <a:t>S</a:t>
            </a:r>
            <a:r>
              <a:rPr lang="en-CA" dirty="0" smtClean="0"/>
              <a:t>hows </a:t>
            </a:r>
            <a:r>
              <a:rPr lang="en-CA" dirty="0"/>
              <a:t>what percentage of positive (suspicious events) predictions were </a:t>
            </a:r>
            <a:r>
              <a:rPr lang="en-CA" dirty="0" smtClean="0"/>
              <a:t>truly </a:t>
            </a:r>
            <a:r>
              <a:rPr lang="en-CA" dirty="0"/>
              <a:t>suspicious out of all the positive predictions</a:t>
            </a:r>
            <a:r>
              <a:rPr lang="en-CA" dirty="0" smtClean="0"/>
              <a:t>.</a:t>
            </a:r>
          </a:p>
          <a:p>
            <a:pPr lvl="1" fontAlgn="ctr"/>
            <a:r>
              <a:rPr lang="en-CA" dirty="0"/>
              <a:t>This metric answers the question: What percentage of </a:t>
            </a:r>
            <a:r>
              <a:rPr lang="en-CA" dirty="0" smtClean="0"/>
              <a:t>suspicious </a:t>
            </a:r>
            <a:r>
              <a:rPr lang="en-CA" dirty="0"/>
              <a:t>classifications are </a:t>
            </a:r>
            <a:r>
              <a:rPr lang="en-CA" dirty="0" smtClean="0"/>
              <a:t>truly suspicious?</a:t>
            </a:r>
          </a:p>
          <a:p>
            <a:pPr fontAlgn="ctr"/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29" y="3715758"/>
            <a:ext cx="8985341" cy="314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</a:t>
            </a:r>
            <a:r>
              <a:rPr lang="en-CA" dirty="0"/>
              <a:t>Classification-Evaluate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dirty="0" smtClean="0"/>
              <a:t>Recall</a:t>
            </a:r>
          </a:p>
          <a:p>
            <a:pPr lvl="1" fontAlgn="ctr"/>
            <a:r>
              <a:rPr lang="en-CA" dirty="0"/>
              <a:t> </a:t>
            </a:r>
            <a:r>
              <a:rPr lang="en-CA" dirty="0" smtClean="0"/>
              <a:t>Helps </a:t>
            </a:r>
            <a:r>
              <a:rPr lang="en-CA" dirty="0"/>
              <a:t>determine how much we can trust the algorithm to catch all suspicious events</a:t>
            </a:r>
            <a:r>
              <a:rPr lang="en-CA" dirty="0" smtClean="0"/>
              <a:t>.</a:t>
            </a:r>
          </a:p>
          <a:p>
            <a:pPr lvl="1" fontAlgn="ctr"/>
            <a:r>
              <a:rPr lang="en-CA" dirty="0"/>
              <a:t>This metric answers the questions: What percentage of </a:t>
            </a:r>
            <a:r>
              <a:rPr lang="en-CA" dirty="0" smtClean="0"/>
              <a:t>truly </a:t>
            </a:r>
            <a:r>
              <a:rPr lang="en-CA" dirty="0"/>
              <a:t>suspicious events were classified as </a:t>
            </a:r>
            <a:r>
              <a:rPr lang="en-CA" dirty="0" smtClean="0"/>
              <a:t>suspicious?</a:t>
            </a:r>
          </a:p>
          <a:p>
            <a:pPr fontAlgn="ctr"/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82" y="3777284"/>
            <a:ext cx="8825835" cy="308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CA" dirty="0"/>
              <a:t>Understand why PowerShell logging is </a:t>
            </a:r>
            <a:r>
              <a:rPr lang="en-CA" dirty="0" smtClean="0"/>
              <a:t>important</a:t>
            </a:r>
            <a:endParaRPr lang="en-CA" dirty="0"/>
          </a:p>
          <a:p>
            <a:pPr fontAlgn="ctr"/>
            <a:r>
              <a:rPr lang="en-CA" dirty="0" smtClean="0"/>
              <a:t>Learn from my struggles</a:t>
            </a:r>
          </a:p>
          <a:p>
            <a:pPr fontAlgn="ctr"/>
            <a:r>
              <a:rPr lang="en-CA" dirty="0" smtClean="0"/>
              <a:t>Describe the basic process for developing a use case that utilizes machine learning</a:t>
            </a:r>
          </a:p>
          <a:p>
            <a:pPr fontAlgn="ctr"/>
            <a:r>
              <a:rPr lang="en-CA" dirty="0" smtClean="0"/>
              <a:t>Start thinking about other tools in your threat detection tool box</a:t>
            </a:r>
            <a:endParaRPr lang="en-CA" dirty="0"/>
          </a:p>
          <a:p>
            <a:pPr fontAlgn="ctr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58685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55724" cy="1325563"/>
          </a:xfrm>
        </p:spPr>
        <p:txBody>
          <a:bodyPr/>
          <a:lstStyle/>
          <a:p>
            <a:r>
              <a:rPr lang="en-CA" dirty="0" smtClean="0"/>
              <a:t>ML </a:t>
            </a:r>
            <a:r>
              <a:rPr lang="en-CA" dirty="0"/>
              <a:t>Classification-Evaluate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5724" cy="4351338"/>
          </a:xfrm>
        </p:spPr>
        <p:txBody>
          <a:bodyPr>
            <a:normAutofit/>
          </a:bodyPr>
          <a:lstStyle/>
          <a:p>
            <a:pPr fontAlgn="ctr"/>
            <a:r>
              <a:rPr lang="en-CA" dirty="0" smtClean="0"/>
              <a:t>Which metric would we favor in the PowerShell use case?</a:t>
            </a:r>
          </a:p>
          <a:p>
            <a:pPr fontAlgn="ctr"/>
            <a:r>
              <a:rPr lang="en-CA" dirty="0" smtClean="0"/>
              <a:t>Precision-What </a:t>
            </a:r>
            <a:r>
              <a:rPr lang="en-CA" dirty="0"/>
              <a:t>percentage of suspicious classifications are truly suspicious</a:t>
            </a:r>
            <a:r>
              <a:rPr lang="en-CA" dirty="0" smtClean="0"/>
              <a:t>?</a:t>
            </a:r>
          </a:p>
          <a:p>
            <a:pPr fontAlgn="ctr"/>
            <a:r>
              <a:rPr lang="en-CA" dirty="0"/>
              <a:t>Recall- What percentage of truly suspicious events were classified as suspicious?</a:t>
            </a:r>
          </a:p>
        </p:txBody>
      </p:sp>
      <p:pic>
        <p:nvPicPr>
          <p:cNvPr id="1026" name="Picture 2" descr="https://upload.wikimedia.org/wikipedia/commons/thumb/2/26/Precisionrecall.svg/440px-Precisionreca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925" y="43063"/>
            <a:ext cx="3456362" cy="628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5001" y="6510920"/>
            <a:ext cx="6714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By </a:t>
            </a:r>
            <a:r>
              <a:rPr lang="en-CA" sz="1200" dirty="0" err="1"/>
              <a:t>Walber</a:t>
            </a:r>
            <a:r>
              <a:rPr lang="en-CA" sz="1200" dirty="0"/>
              <a:t> - Own work, CC BY-SA 4.0, https://commons.wikimedia.org/w/index.php?curid=36926283</a:t>
            </a:r>
          </a:p>
        </p:txBody>
      </p:sp>
    </p:spTree>
    <p:extLst>
      <p:ext uri="{BB962C8B-B14F-4D97-AF65-F5344CB8AC3E}">
        <p14:creationId xmlns:p14="http://schemas.microsoft.com/office/powerpoint/2010/main" val="27599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</a:t>
            </a:r>
            <a:r>
              <a:rPr lang="en-CA" dirty="0"/>
              <a:t>Classification-Evaluate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dirty="0" smtClean="0"/>
              <a:t>F1</a:t>
            </a:r>
          </a:p>
          <a:p>
            <a:pPr lvl="1" fontAlgn="ctr"/>
            <a:r>
              <a:rPr lang="en-CA" dirty="0" smtClean="0"/>
              <a:t>Metric that considers both recall and precision.</a:t>
            </a:r>
          </a:p>
          <a:p>
            <a:pPr fontAlgn="ctr"/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05" y="3105665"/>
            <a:ext cx="10559789" cy="36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Classification-Evaluate 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Random Forest algorithm is the most accurate of the tested algorithms</a:t>
            </a:r>
          </a:p>
          <a:p>
            <a:r>
              <a:rPr lang="en-CA" dirty="0" smtClean="0"/>
              <a:t>The validation set of data has to be used to determine if the model will be accurate when supplied with previously unseen data</a:t>
            </a:r>
          </a:p>
          <a:p>
            <a:r>
              <a:rPr lang="en-CA" dirty="0" smtClean="0"/>
              <a:t>Very important that the model is not trained on the validation set</a:t>
            </a:r>
          </a:p>
          <a:p>
            <a:r>
              <a:rPr lang="en-CA" dirty="0" smtClean="0"/>
              <a:t>Similar to memorizing the answers to Version 1 of a test and failing because you take Version 2.</a:t>
            </a:r>
            <a:endParaRPr lang="en-CA" dirty="0"/>
          </a:p>
          <a:p>
            <a:r>
              <a:rPr lang="en-CA" dirty="0" smtClean="0"/>
              <a:t>Train the model on the training data and test the accuracy on the 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6969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Classification-Evaluate Algorithm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6698" y="2369976"/>
            <a:ext cx="6617102" cy="424542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01301"/>
              </p:ext>
            </p:extLst>
          </p:nvPr>
        </p:nvGraphicFramePr>
        <p:xfrm>
          <a:off x="455125" y="3266318"/>
          <a:ext cx="3603690" cy="2452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30"/>
                <a:gridCol w="1201230"/>
                <a:gridCol w="1201230"/>
              </a:tblGrid>
              <a:tr h="81758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Predicted Benign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Predicted Suspicious</a:t>
                      </a:r>
                      <a:endParaRPr lang="en-CA" dirty="0"/>
                    </a:p>
                  </a:txBody>
                  <a:tcPr/>
                </a:tc>
              </a:tr>
              <a:tr h="817581">
                <a:tc>
                  <a:txBody>
                    <a:bodyPr/>
                    <a:lstStyle/>
                    <a:p>
                      <a:r>
                        <a:rPr lang="en-CA" dirty="0" smtClean="0"/>
                        <a:t>True</a:t>
                      </a:r>
                      <a:r>
                        <a:rPr lang="en-CA" baseline="0" dirty="0" smtClean="0"/>
                        <a:t> Benign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True</a:t>
                      </a:r>
                      <a:r>
                        <a:rPr lang="en-CA" baseline="0" dirty="0" smtClean="0"/>
                        <a:t> Positive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False Positive</a:t>
                      </a:r>
                      <a:endParaRPr lang="en-CA" dirty="0"/>
                    </a:p>
                  </a:txBody>
                  <a:tcPr/>
                </a:tc>
              </a:tr>
              <a:tr h="817581">
                <a:tc>
                  <a:txBody>
                    <a:bodyPr/>
                    <a:lstStyle/>
                    <a:p>
                      <a:r>
                        <a:rPr lang="en-CA" dirty="0" smtClean="0"/>
                        <a:t>True</a:t>
                      </a:r>
                      <a:r>
                        <a:rPr lang="en-CA" baseline="0" dirty="0" smtClean="0"/>
                        <a:t> Malicious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False </a:t>
                      </a:r>
                      <a:r>
                        <a:rPr lang="en-CA" dirty="0" err="1" smtClean="0"/>
                        <a:t>Negaitve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True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baseline="0" dirty="0" err="1" smtClean="0"/>
                        <a:t>Negaitve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51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Classification-Evaluate 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RandomForest</a:t>
            </a:r>
            <a:r>
              <a:rPr lang="en-CA" dirty="0" smtClean="0"/>
              <a:t> had the highest accuracy of the tested algorithms</a:t>
            </a:r>
          </a:p>
          <a:p>
            <a:r>
              <a:rPr lang="en-CA" dirty="0" smtClean="0"/>
              <a:t>This was the algorithm that we used for a while and with a little tuning the algorithm generalized pretty well</a:t>
            </a:r>
          </a:p>
          <a:p>
            <a:r>
              <a:rPr lang="en-CA" dirty="0" smtClean="0"/>
              <a:t>The algorithm was very successful</a:t>
            </a:r>
          </a:p>
          <a:p>
            <a:pPr lvl="1"/>
            <a:r>
              <a:rPr lang="en-CA" dirty="0" smtClean="0"/>
              <a:t>Reduced false positives significantly</a:t>
            </a:r>
          </a:p>
          <a:p>
            <a:pPr lvl="1"/>
            <a:r>
              <a:rPr lang="en-CA" dirty="0" smtClean="0"/>
              <a:t>Increased true positives</a:t>
            </a:r>
          </a:p>
          <a:p>
            <a:pPr lvl="1"/>
            <a:r>
              <a:rPr lang="en-CA" dirty="0" smtClean="0"/>
              <a:t>Decreased false negatives</a:t>
            </a:r>
          </a:p>
          <a:p>
            <a:pPr lvl="2"/>
            <a:r>
              <a:rPr lang="en-CA" dirty="0" smtClean="0"/>
              <a:t>We could detect this because we were running in parallel with existing rules</a:t>
            </a:r>
          </a:p>
          <a:p>
            <a:pPr lvl="2"/>
            <a:r>
              <a:rPr lang="en-CA" dirty="0" smtClean="0"/>
              <a:t>Also test on </a:t>
            </a:r>
            <a:r>
              <a:rPr lang="en-CA" dirty="0" err="1" smtClean="0"/>
              <a:t>VirusTotal</a:t>
            </a:r>
            <a:r>
              <a:rPr lang="en-CA" dirty="0" smtClean="0"/>
              <a:t> samples in real 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4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Classification-Make Predictions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Now make predictions on previously unseen data by passing an event to the model:</a:t>
            </a:r>
          </a:p>
          <a:p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0425"/>
            <a:ext cx="10270582" cy="152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Classification-Pitfalls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Overfitting</a:t>
            </a:r>
          </a:p>
          <a:p>
            <a:pPr lvl="1"/>
            <a:r>
              <a:rPr lang="en-CA" dirty="0" smtClean="0"/>
              <a:t>Testing on your training data</a:t>
            </a:r>
          </a:p>
          <a:p>
            <a:pPr lvl="1"/>
            <a:r>
              <a:rPr lang="en-CA" dirty="0" smtClean="0"/>
              <a:t>Creating a model using all of your labeled data will most likely give good accuracy in test and poor accuracy in production</a:t>
            </a:r>
            <a:endParaRPr lang="en-CA" dirty="0"/>
          </a:p>
          <a:p>
            <a:r>
              <a:rPr lang="en-CA" dirty="0"/>
              <a:t>Not enough </a:t>
            </a:r>
            <a:r>
              <a:rPr lang="en-CA" dirty="0" smtClean="0"/>
              <a:t>data/lack </a:t>
            </a:r>
            <a:r>
              <a:rPr lang="en-CA" dirty="0"/>
              <a:t>of diverse </a:t>
            </a:r>
            <a:r>
              <a:rPr lang="en-CA" dirty="0" smtClean="0"/>
              <a:t>data</a:t>
            </a:r>
          </a:p>
          <a:p>
            <a:pPr lvl="1"/>
            <a:r>
              <a:rPr lang="en-CA" dirty="0" smtClean="0"/>
              <a:t>If training data is not truly representative of new data then production results can be poor</a:t>
            </a:r>
            <a:endParaRPr lang="en-CA" dirty="0"/>
          </a:p>
          <a:p>
            <a:r>
              <a:rPr lang="en-CA" dirty="0"/>
              <a:t>Bad </a:t>
            </a:r>
            <a:r>
              <a:rPr lang="en-CA" dirty="0" smtClean="0"/>
              <a:t>data</a:t>
            </a:r>
          </a:p>
          <a:p>
            <a:pPr lvl="1"/>
            <a:r>
              <a:rPr lang="en-CA" dirty="0" smtClean="0"/>
              <a:t>Certain algorithms require data in certain formats</a:t>
            </a:r>
          </a:p>
          <a:p>
            <a:pPr lvl="1"/>
            <a:r>
              <a:rPr lang="en-CA" dirty="0" smtClean="0"/>
              <a:t>Labeling mistakes are common</a:t>
            </a:r>
          </a:p>
        </p:txBody>
      </p:sp>
    </p:spTree>
    <p:extLst>
      <p:ext uri="{BB962C8B-B14F-4D97-AF65-F5344CB8AC3E}">
        <p14:creationId xmlns:p14="http://schemas.microsoft.com/office/powerpoint/2010/main" val="37004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ML </a:t>
            </a:r>
            <a:r>
              <a:rPr lang="en-CA" dirty="0" smtClean="0"/>
              <a:t>Classification-Pitfalls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Overfitting</a:t>
            </a:r>
          </a:p>
          <a:p>
            <a:pPr lvl="1"/>
            <a:r>
              <a:rPr lang="en-CA" dirty="0" smtClean="0"/>
              <a:t>Data was pretty good and testing was fairly thorough with K fold validation and validation data</a:t>
            </a:r>
          </a:p>
          <a:p>
            <a:pPr lvl="1"/>
            <a:r>
              <a:rPr lang="en-CA" dirty="0" smtClean="0"/>
              <a:t>One of the issues we encountered was the hand engineered predictors</a:t>
            </a:r>
          </a:p>
          <a:p>
            <a:pPr lvl="2"/>
            <a:r>
              <a:rPr lang="en-CA" dirty="0" smtClean="0"/>
              <a:t>Malicious/suspicious modules requires human judgement to populate a list of modules and text which are then counted</a:t>
            </a:r>
          </a:p>
          <a:p>
            <a:pPr lvl="2"/>
            <a:r>
              <a:rPr lang="en-CA" dirty="0" smtClean="0"/>
              <a:t>The suspicious/malicious modules list needs to be updated with every new pieces of malicious PowerShell and then the data set needs to be recalculated and model retrained</a:t>
            </a:r>
          </a:p>
          <a:p>
            <a:pPr lvl="2"/>
            <a:r>
              <a:rPr lang="en-CA" dirty="0" smtClean="0"/>
              <a:t>Apparently this is often frowned upon in 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856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ML </a:t>
            </a:r>
            <a:r>
              <a:rPr lang="en-CA" dirty="0" smtClean="0"/>
              <a:t>Classification-Pitfalls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enough data/lack of diverse </a:t>
            </a:r>
            <a:r>
              <a:rPr lang="en-CA" dirty="0" smtClean="0"/>
              <a:t>data</a:t>
            </a:r>
          </a:p>
          <a:p>
            <a:pPr lvl="1"/>
            <a:r>
              <a:rPr lang="en-CA" dirty="0" smtClean="0"/>
              <a:t>The data available was pretty good but even with large quantities of logs there were still some new types of events</a:t>
            </a:r>
          </a:p>
          <a:p>
            <a:pPr lvl="1"/>
            <a:r>
              <a:rPr lang="en-CA" dirty="0" smtClean="0"/>
              <a:t>This shows up in reduced production accuracy but may be unavoidable</a:t>
            </a:r>
          </a:p>
          <a:p>
            <a:pPr lvl="1"/>
            <a:r>
              <a:rPr lang="en-CA" dirty="0" smtClean="0"/>
              <a:t>I do believe that we have a reasonable maximum quantity of data</a:t>
            </a:r>
          </a:p>
        </p:txBody>
      </p:sp>
    </p:spTree>
    <p:extLst>
      <p:ext uri="{BB962C8B-B14F-4D97-AF65-F5344CB8AC3E}">
        <p14:creationId xmlns:p14="http://schemas.microsoft.com/office/powerpoint/2010/main" val="38302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ML </a:t>
            </a:r>
            <a:r>
              <a:rPr lang="en-CA" dirty="0" smtClean="0"/>
              <a:t>Classification-Pitfalls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Bad Data</a:t>
            </a:r>
          </a:p>
          <a:p>
            <a:pPr lvl="1"/>
            <a:r>
              <a:rPr lang="en-CA" dirty="0" smtClean="0"/>
              <a:t>Later I found that certain algorithms prefer normalized event data rather than the raw numbers I provided</a:t>
            </a:r>
          </a:p>
          <a:p>
            <a:pPr lvl="2"/>
            <a:r>
              <a:rPr lang="en-CA" dirty="0"/>
              <a:t>This essentially means converting the data for each predictor into a value between zero and </a:t>
            </a:r>
            <a:r>
              <a:rPr lang="en-CA" dirty="0" smtClean="0"/>
              <a:t>1</a:t>
            </a:r>
          </a:p>
          <a:p>
            <a:pPr marL="1371600" lvl="3" indent="0">
              <a:buNone/>
            </a:pPr>
            <a:endParaRPr lang="en-CA" dirty="0" smtClean="0"/>
          </a:p>
          <a:p>
            <a:pPr lvl="1"/>
            <a:r>
              <a:rPr lang="en-CA" dirty="0" smtClean="0"/>
              <a:t>This may be the reason that some of the algorithms originally scored less than others in algorithm evaluation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69" y="3334544"/>
            <a:ext cx="14478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3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CA" dirty="0"/>
              <a:t>Why is it important to monitor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CA" dirty="0"/>
              <a:t>PowerShell is everywhere</a:t>
            </a:r>
          </a:p>
          <a:p>
            <a:pPr fontAlgn="ctr"/>
            <a:r>
              <a:rPr lang="en-CA" dirty="0"/>
              <a:t>Can be used in every stage of the attack lifecycle</a:t>
            </a:r>
          </a:p>
          <a:p>
            <a:pPr fontAlgn="ctr"/>
            <a:r>
              <a:rPr lang="en-CA" dirty="0"/>
              <a:t>Utilized significantly in the wild</a:t>
            </a:r>
          </a:p>
          <a:p>
            <a:pPr fontAlgn="ctr"/>
            <a:r>
              <a:rPr lang="en-CA" dirty="0" smtClean="0"/>
              <a:t>I am definitely not </a:t>
            </a:r>
            <a:r>
              <a:rPr lang="en-CA" dirty="0"/>
              <a:t>a </a:t>
            </a:r>
            <a:r>
              <a:rPr lang="en-CA" dirty="0" smtClean="0"/>
              <a:t>PowerShell Expert…</a:t>
            </a:r>
          </a:p>
          <a:p>
            <a:pPr lvl="1" fontAlgn="ctr"/>
            <a:r>
              <a:rPr lang="en-CA" dirty="0" smtClean="0"/>
              <a:t>And I can identify malicious code</a:t>
            </a:r>
          </a:p>
          <a:p>
            <a:pPr lvl="1" fontAlgn="ctr"/>
            <a:r>
              <a:rPr lang="en-CA" dirty="0" smtClean="0"/>
              <a:t>You can too</a:t>
            </a:r>
          </a:p>
          <a:p>
            <a:pPr fontAlgn="ctr"/>
            <a:r>
              <a:rPr lang="en-CA" dirty="0" smtClean="0"/>
              <a:t>Covered the “Why” in depth during my 2017 </a:t>
            </a:r>
            <a:r>
              <a:rPr lang="en-CA" dirty="0" err="1" smtClean="0"/>
              <a:t>MiSec</a:t>
            </a:r>
            <a:r>
              <a:rPr lang="en-CA" dirty="0" smtClean="0"/>
              <a:t> Southfield presentation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03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ML </a:t>
            </a:r>
            <a:r>
              <a:rPr lang="en-CA" dirty="0" smtClean="0"/>
              <a:t>Classification-Possible Solutions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892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Not enough data/lack of diverse data</a:t>
            </a:r>
          </a:p>
          <a:p>
            <a:pPr lvl="1"/>
            <a:r>
              <a:rPr lang="en-CA" dirty="0" smtClean="0"/>
              <a:t>Not much we can do here</a:t>
            </a:r>
          </a:p>
          <a:p>
            <a:r>
              <a:rPr lang="en-CA" dirty="0" smtClean="0"/>
              <a:t>Bad Data</a:t>
            </a:r>
          </a:p>
          <a:p>
            <a:pPr lvl="1"/>
            <a:r>
              <a:rPr lang="en-CA" dirty="0" smtClean="0"/>
              <a:t>Easy fix by normalizing the values of all our predictors.</a:t>
            </a:r>
          </a:p>
          <a:p>
            <a:pPr lvl="1"/>
            <a:r>
              <a:rPr lang="en-CA" dirty="0" err="1" smtClean="0"/>
              <a:t>Scikit</a:t>
            </a:r>
            <a:r>
              <a:rPr lang="en-CA" dirty="0" smtClean="0"/>
              <a:t>-learn has built in scalers and normalizers that easily processes the data set</a:t>
            </a:r>
          </a:p>
          <a:p>
            <a:pPr lvl="2"/>
            <a:r>
              <a:rPr lang="en-CA" dirty="0"/>
              <a:t>http://</a:t>
            </a:r>
            <a:r>
              <a:rPr lang="en-CA" dirty="0" smtClean="0"/>
              <a:t>scikit-learn.org/stable/modules/generated/sklearn.preprocessing.Normalizer.html</a:t>
            </a:r>
          </a:p>
          <a:p>
            <a:pPr lvl="2"/>
            <a:r>
              <a:rPr lang="en-CA" dirty="0" smtClean="0"/>
              <a:t>http</a:t>
            </a:r>
            <a:r>
              <a:rPr lang="en-CA" dirty="0"/>
              <a:t>://scikit-learn.org/stable/modules/generated/sklearn.preprocessing.StandardScaler.html</a:t>
            </a: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58" y="5610225"/>
            <a:ext cx="772477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183" y="4384553"/>
            <a:ext cx="77914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ML </a:t>
            </a:r>
            <a:r>
              <a:rPr lang="en-CA" dirty="0" smtClean="0"/>
              <a:t>Classification-Possible Solutions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Overfitting</a:t>
            </a:r>
          </a:p>
          <a:p>
            <a:pPr lvl="1"/>
            <a:r>
              <a:rPr lang="en-CA" dirty="0" smtClean="0"/>
              <a:t>This was our primary concern</a:t>
            </a:r>
          </a:p>
          <a:p>
            <a:pPr lvl="1"/>
            <a:r>
              <a:rPr lang="en-CA" dirty="0" smtClean="0"/>
              <a:t>Didn’t want to constantly comb the Internet for updated malicious PowerShell modules, update our hand engineered features, re-calculate all of the training predictors, and retrain the model</a:t>
            </a:r>
          </a:p>
          <a:p>
            <a:pPr lvl="1"/>
            <a:r>
              <a:rPr lang="en-CA" dirty="0" smtClean="0"/>
              <a:t>This concerned was addressed by changing the algorithm and predictors by letting the tool generate the term list that helps identify known good and bad events</a:t>
            </a:r>
          </a:p>
          <a:p>
            <a:pPr lvl="1"/>
            <a:r>
              <a:rPr lang="en-CA" dirty="0" smtClean="0"/>
              <a:t>We generate a vocabulary from the events that is made up of keywords and count how many times each keyword is present</a:t>
            </a:r>
          </a:p>
          <a:p>
            <a:pPr lvl="1"/>
            <a:r>
              <a:rPr lang="en-CA" dirty="0" smtClean="0"/>
              <a:t>Train the model with this new output</a:t>
            </a:r>
            <a:endParaRPr lang="en-CA" dirty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7511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ML </a:t>
            </a:r>
            <a:r>
              <a:rPr lang="en-CA" dirty="0" smtClean="0"/>
              <a:t>Classification-Possible Solutions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text processing technique is called Vectorization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57073"/>
            <a:ext cx="76295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ML </a:t>
            </a:r>
            <a:r>
              <a:rPr lang="en-CA" dirty="0" smtClean="0"/>
              <a:t>Classification-Possible Solutions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Vectorization Example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92" y="2655415"/>
            <a:ext cx="11129108" cy="37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ML </a:t>
            </a:r>
            <a:r>
              <a:rPr lang="en-CA" dirty="0" smtClean="0"/>
              <a:t>Classification-Possible Solutions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96154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Now it is possible to automatically generate the vocabulary and training data very quickly when new data is added to the training set</a:t>
            </a:r>
          </a:p>
          <a:p>
            <a:r>
              <a:rPr lang="en-CA" dirty="0" smtClean="0"/>
              <a:t>In addition to vectorization we started using a neural net classifier</a:t>
            </a:r>
          </a:p>
          <a:p>
            <a:pPr lvl="1"/>
            <a:r>
              <a:rPr lang="en-CA" dirty="0" smtClean="0"/>
              <a:t>The neural net classifier had high but similar performance when compared to other algorithms</a:t>
            </a:r>
          </a:p>
          <a:p>
            <a:pPr lvl="1"/>
            <a:r>
              <a:rPr lang="en-CA" dirty="0" smtClean="0"/>
              <a:t>Neural Net models seem to be more portable and flexible when compared to other algorithms</a:t>
            </a:r>
          </a:p>
          <a:p>
            <a:r>
              <a:rPr lang="en-CA" dirty="0" smtClean="0"/>
              <a:t>Overall the changes seem to provide more stable and resilient results in production with less overhead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9441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ML </a:t>
            </a:r>
            <a:r>
              <a:rPr lang="en-CA" dirty="0" smtClean="0"/>
              <a:t>Classification-Conclusion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the end it was possible to:</a:t>
            </a:r>
          </a:p>
          <a:p>
            <a:pPr lvl="1"/>
            <a:r>
              <a:rPr lang="en-CA" dirty="0"/>
              <a:t>G</a:t>
            </a:r>
            <a:r>
              <a:rPr lang="en-CA" dirty="0" smtClean="0"/>
              <a:t>enerate a highly successful model with only a basic level of ML knowledge</a:t>
            </a:r>
          </a:p>
          <a:p>
            <a:pPr lvl="1"/>
            <a:r>
              <a:rPr lang="en-CA" dirty="0" smtClean="0"/>
              <a:t>It was possible to quickly iterate and generate a more robust model as we learned more</a:t>
            </a:r>
          </a:p>
          <a:p>
            <a:pPr lvl="1"/>
            <a:r>
              <a:rPr lang="en-CA" dirty="0" smtClean="0"/>
              <a:t>The solution is easily updated with new samples</a:t>
            </a:r>
          </a:p>
          <a:p>
            <a:pPr lvl="1"/>
            <a:r>
              <a:rPr lang="en-CA" dirty="0" smtClean="0"/>
              <a:t>The solution is constantly monitored for false positives and false negatives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4444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github.com/dth0m/MiSec-Presentation-January</a:t>
            </a:r>
            <a:endParaRPr lang="en-CA" dirty="0" smtClean="0"/>
          </a:p>
          <a:p>
            <a:pPr lvl="2"/>
            <a:r>
              <a:rPr lang="en-CA" dirty="0" smtClean="0"/>
              <a:t>Dataset and </a:t>
            </a:r>
            <a:r>
              <a:rPr lang="en-CA" dirty="0" err="1" smtClean="0"/>
              <a:t>Jupyter</a:t>
            </a:r>
            <a:r>
              <a:rPr lang="en-CA" dirty="0" smtClean="0"/>
              <a:t> notebook</a:t>
            </a:r>
          </a:p>
          <a:p>
            <a:pPr lvl="1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malwarearchaeology.squarespace.com/s/Windows-PowerShell-Logging-Cheat-Sheet-ver-Sept-2017-v21.pdf</a:t>
            </a:r>
            <a:endParaRPr lang="en-CA" dirty="0" smtClean="0"/>
          </a:p>
          <a:p>
            <a:pPr lvl="2"/>
            <a:r>
              <a:rPr lang="en-CA" dirty="0" smtClean="0"/>
              <a:t>General overview of security related PowerShell info</a:t>
            </a:r>
          </a:p>
          <a:p>
            <a:pPr lvl="1"/>
            <a:r>
              <a:rPr lang="en-CA" dirty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github.com/danielbohannon/Invoke-Obfuscation</a:t>
            </a:r>
            <a:endParaRPr lang="en-CA" dirty="0" smtClean="0"/>
          </a:p>
          <a:p>
            <a:pPr lvl="2"/>
            <a:r>
              <a:rPr lang="en-CA" dirty="0" smtClean="0"/>
              <a:t>Generate obfuscated PowerShell samples</a:t>
            </a:r>
          </a:p>
          <a:p>
            <a:pPr lvl="1"/>
            <a:r>
              <a:rPr lang="en-CA" dirty="0">
                <a:hlinkClick r:id="rId5"/>
              </a:rPr>
              <a:t>https://</a:t>
            </a:r>
            <a:r>
              <a:rPr lang="en-CA" dirty="0" smtClean="0">
                <a:hlinkClick r:id="rId5"/>
              </a:rPr>
              <a:t>github.com/danielbohannon/Revoke-Obfuscation</a:t>
            </a:r>
            <a:endParaRPr lang="en-CA" dirty="0" smtClean="0"/>
          </a:p>
          <a:p>
            <a:pPr lvl="2"/>
            <a:r>
              <a:rPr lang="en-CA" dirty="0" smtClean="0"/>
              <a:t>Utility for identifying obfuscated PowerShell events</a:t>
            </a:r>
          </a:p>
          <a:p>
            <a:pPr lvl="1"/>
            <a:r>
              <a:rPr lang="en-CA" dirty="0">
                <a:hlinkClick r:id="rId6"/>
              </a:rPr>
              <a:t>https://</a:t>
            </a:r>
            <a:r>
              <a:rPr lang="en-CA" dirty="0" smtClean="0">
                <a:hlinkClick r:id="rId6"/>
              </a:rPr>
              <a:t>github.com/pan-unit42/iocs/tree/master/psencmds</a:t>
            </a:r>
            <a:endParaRPr lang="en-CA" dirty="0" smtClean="0"/>
          </a:p>
          <a:p>
            <a:pPr lvl="2"/>
            <a:r>
              <a:rPr lang="en-CA" dirty="0" smtClean="0"/>
              <a:t>Huge set of malicious PowerShell event samples</a:t>
            </a:r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1467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Journey </a:t>
            </a:r>
            <a:r>
              <a:rPr lang="en-CA" dirty="0" smtClean="0"/>
              <a:t>Begins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CA" dirty="0"/>
              <a:t>My journey into </a:t>
            </a:r>
            <a:r>
              <a:rPr lang="en-CA" dirty="0" smtClean="0"/>
              <a:t>PowerShell </a:t>
            </a:r>
            <a:r>
              <a:rPr lang="en-CA" dirty="0"/>
              <a:t>started early 2017 and </a:t>
            </a:r>
            <a:r>
              <a:rPr lang="en-CA" dirty="0" smtClean="0"/>
              <a:t>I presented </a:t>
            </a:r>
            <a:r>
              <a:rPr lang="en-CA" dirty="0"/>
              <a:t>on </a:t>
            </a:r>
            <a:r>
              <a:rPr lang="en-CA" dirty="0" smtClean="0"/>
              <a:t>the general </a:t>
            </a:r>
            <a:r>
              <a:rPr lang="en-CA" dirty="0"/>
              <a:t>concepts for </a:t>
            </a:r>
            <a:r>
              <a:rPr lang="en-CA" dirty="0" err="1"/>
              <a:t>MiSec</a:t>
            </a:r>
            <a:r>
              <a:rPr lang="en-CA" dirty="0"/>
              <a:t> in April</a:t>
            </a:r>
          </a:p>
          <a:p>
            <a:pPr fontAlgn="ctr"/>
            <a:r>
              <a:rPr lang="en-CA" dirty="0" smtClean="0"/>
              <a:t>Began with a “simple” request </a:t>
            </a:r>
            <a:r>
              <a:rPr lang="en-CA" dirty="0"/>
              <a:t>to monitor and alert on malicious PowerShell activity</a:t>
            </a:r>
          </a:p>
          <a:p>
            <a:pPr fontAlgn="ctr"/>
            <a:r>
              <a:rPr lang="en-CA" dirty="0"/>
              <a:t>Created and tested a suite a rules based on suggestions from:</a:t>
            </a:r>
          </a:p>
          <a:p>
            <a:pPr lvl="1" fontAlgn="ctr"/>
            <a:r>
              <a:rPr lang="en-CA" dirty="0" smtClean="0">
                <a:hlinkClick r:id="rId2"/>
              </a:rPr>
              <a:t>https://malwarearchaeology.squarespace.com/cheat-sheets/</a:t>
            </a:r>
            <a:endParaRPr lang="en-CA" dirty="0" smtClean="0"/>
          </a:p>
          <a:p>
            <a:pPr fontAlgn="ctr"/>
            <a:r>
              <a:rPr lang="en-CA" dirty="0" smtClean="0"/>
              <a:t>Absolutely awesome resource for ramping up</a:t>
            </a:r>
          </a:p>
          <a:p>
            <a:pPr fontAlgn="ctr"/>
            <a:r>
              <a:rPr lang="en-CA" dirty="0" smtClean="0"/>
              <a:t>Rules worked great… at first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81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Journey </a:t>
            </a:r>
            <a:r>
              <a:rPr lang="en-CA" dirty="0" smtClean="0"/>
              <a:t>Begins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CA" dirty="0" smtClean="0"/>
              <a:t>I basically created a large list of static rules that match text like:</a:t>
            </a:r>
          </a:p>
          <a:p>
            <a:pPr fontAlgn="ctr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18" y="2782276"/>
            <a:ext cx="7475282" cy="38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5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Journey </a:t>
            </a:r>
            <a:r>
              <a:rPr lang="en-CA" dirty="0" smtClean="0"/>
              <a:t>Begins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CA" dirty="0" smtClean="0"/>
              <a:t>This worked OK but can be noisy</a:t>
            </a:r>
          </a:p>
          <a:p>
            <a:pPr fontAlgn="ctr"/>
            <a:r>
              <a:rPr lang="en-CA" dirty="0" smtClean="0"/>
              <a:t>Alerts were tuned to the point the noise was manageable</a:t>
            </a:r>
          </a:p>
          <a:p>
            <a:pPr fontAlgn="ctr"/>
            <a:r>
              <a:rPr lang="en-CA" dirty="0" smtClean="0"/>
              <a:t>Initial red team testing triggered the rules</a:t>
            </a:r>
          </a:p>
          <a:p>
            <a:pPr fontAlgn="ctr"/>
            <a:r>
              <a:rPr lang="en-CA" dirty="0" smtClean="0"/>
              <a:t>Attempts to obfuscate the code and bypass the rules were very successful</a:t>
            </a:r>
          </a:p>
          <a:p>
            <a:pPr fontAlgn="ctr"/>
            <a:r>
              <a:rPr lang="en-CA" dirty="0" smtClean="0"/>
              <a:t>New bypass techniques seemed to pop up daily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06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Journey </a:t>
            </a:r>
            <a:r>
              <a:rPr lang="en-CA" dirty="0" smtClean="0"/>
              <a:t>Begins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rmAutofit fontScale="92500" lnSpcReduction="10000"/>
          </a:bodyPr>
          <a:lstStyle/>
          <a:p>
            <a:pPr fontAlgn="ctr"/>
            <a:r>
              <a:rPr lang="en-CA" dirty="0"/>
              <a:t>Second stage of </a:t>
            </a:r>
            <a:r>
              <a:rPr lang="en-CA" dirty="0" smtClean="0"/>
              <a:t>testing involved </a:t>
            </a:r>
            <a:r>
              <a:rPr lang="en-CA" dirty="0"/>
              <a:t>bypassing </a:t>
            </a:r>
            <a:r>
              <a:rPr lang="en-CA" dirty="0" smtClean="0"/>
              <a:t>rules</a:t>
            </a:r>
          </a:p>
          <a:p>
            <a:pPr lvl="1" fontAlgn="ctr"/>
            <a:r>
              <a:rPr lang="en-CA" dirty="0"/>
              <a:t>Rules were pretty easily bypassed using various strategies</a:t>
            </a:r>
          </a:p>
          <a:p>
            <a:pPr lvl="2" fontAlgn="ctr"/>
            <a:r>
              <a:rPr lang="en-CA" dirty="0"/>
              <a:t>Obscure </a:t>
            </a:r>
            <a:r>
              <a:rPr lang="en-CA" dirty="0" smtClean="0"/>
              <a:t>PowerShell shorthand (everything below does the same thing)</a:t>
            </a:r>
            <a:endParaRPr lang="en-CA" dirty="0"/>
          </a:p>
          <a:p>
            <a:pPr lvl="3" fontAlgn="ctr"/>
            <a:r>
              <a:rPr lang="en-CA" dirty="0" smtClean="0"/>
              <a:t>-e</a:t>
            </a:r>
          </a:p>
          <a:p>
            <a:pPr lvl="3" fontAlgn="ctr"/>
            <a:r>
              <a:rPr lang="en-CA" dirty="0" smtClean="0"/>
              <a:t>-</a:t>
            </a:r>
            <a:r>
              <a:rPr lang="en-CA" dirty="0" err="1" smtClean="0"/>
              <a:t>ec</a:t>
            </a:r>
            <a:endParaRPr lang="en-CA" dirty="0" smtClean="0"/>
          </a:p>
          <a:p>
            <a:pPr lvl="3" fontAlgn="ctr"/>
            <a:r>
              <a:rPr lang="en-CA" dirty="0" smtClean="0"/>
              <a:t>-</a:t>
            </a:r>
            <a:r>
              <a:rPr lang="en-CA" dirty="0" err="1" smtClean="0"/>
              <a:t>enc</a:t>
            </a:r>
            <a:endParaRPr lang="en-CA" dirty="0" smtClean="0"/>
          </a:p>
          <a:p>
            <a:pPr lvl="3" fontAlgn="ctr"/>
            <a:r>
              <a:rPr lang="en-CA" dirty="0" smtClean="0"/>
              <a:t>-</a:t>
            </a:r>
            <a:r>
              <a:rPr lang="en-CA" dirty="0" err="1" smtClean="0"/>
              <a:t>enco</a:t>
            </a:r>
            <a:endParaRPr lang="en-CA" dirty="0" smtClean="0"/>
          </a:p>
          <a:p>
            <a:pPr lvl="3" fontAlgn="ctr"/>
            <a:r>
              <a:rPr lang="en-CA" dirty="0" smtClean="0"/>
              <a:t>-</a:t>
            </a:r>
            <a:r>
              <a:rPr lang="en-CA" dirty="0" err="1" smtClean="0"/>
              <a:t>encod</a:t>
            </a:r>
            <a:endParaRPr lang="en-CA" dirty="0" smtClean="0"/>
          </a:p>
          <a:p>
            <a:pPr lvl="3" fontAlgn="ctr"/>
            <a:r>
              <a:rPr lang="en-CA" dirty="0" smtClean="0"/>
              <a:t>-encode</a:t>
            </a:r>
          </a:p>
          <a:p>
            <a:pPr lvl="3" fontAlgn="ctr"/>
            <a:r>
              <a:rPr lang="en-CA" dirty="0" smtClean="0"/>
              <a:t>-encoded</a:t>
            </a:r>
          </a:p>
          <a:p>
            <a:pPr lvl="2" fontAlgn="ctr"/>
            <a:r>
              <a:rPr lang="en-CA" dirty="0" smtClean="0"/>
              <a:t>Obfuscating parameters with  .</a:t>
            </a:r>
            <a:r>
              <a:rPr lang="en-CA" dirty="0" err="1" smtClean="0"/>
              <a:t>value.toString</a:t>
            </a:r>
            <a:r>
              <a:rPr lang="en-CA" dirty="0" smtClean="0"/>
              <a:t>() and [char]45</a:t>
            </a:r>
          </a:p>
          <a:p>
            <a:pPr lvl="2" fontAlgn="ctr"/>
            <a:r>
              <a:rPr lang="en-CA" dirty="0" smtClean="0"/>
              <a:t>Obfuscation frameworks exist like </a:t>
            </a:r>
            <a:r>
              <a:rPr lang="en-CA" dirty="0" err="1" smtClean="0"/>
              <a:t>ISESteroids</a:t>
            </a:r>
            <a:r>
              <a:rPr lang="en-CA" dirty="0" smtClean="0"/>
              <a:t> and Invoke-obfuscation to bypass string matching</a:t>
            </a:r>
          </a:p>
          <a:p>
            <a:pPr fontAlgn="ctr"/>
            <a:r>
              <a:rPr lang="en-CA" dirty="0" smtClean="0"/>
              <a:t>As I learned more about PowerShell it appeared there was a never ending cycle of creating rules for detecting bad behavior which was then followed by creating rules that detected attempted bypasses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71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30860</TotalTime>
  <Words>2502</Words>
  <Application>Microsoft Office PowerPoint</Application>
  <PresentationFormat>Widescreen</PresentationFormat>
  <Paragraphs>337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PowerShell Classification</vt:lpstr>
      <vt:lpstr>Who am I</vt:lpstr>
      <vt:lpstr>Agenda</vt:lpstr>
      <vt:lpstr>Goal</vt:lpstr>
      <vt:lpstr>Why is it important to monitor PowerShell</vt:lpstr>
      <vt:lpstr>The Journey Begins</vt:lpstr>
      <vt:lpstr>The Journey Begins</vt:lpstr>
      <vt:lpstr>The Journey Begins</vt:lpstr>
      <vt:lpstr>The Journey Begins</vt:lpstr>
      <vt:lpstr>Back to the Drawing Board</vt:lpstr>
      <vt:lpstr>Quantities of Known Suspicious/Malicious Modules</vt:lpstr>
      <vt:lpstr>Strange Capitalization</vt:lpstr>
      <vt:lpstr>Obfuscation</vt:lpstr>
      <vt:lpstr>Ratio of Special Characters</vt:lpstr>
      <vt:lpstr>Cosine Similarity</vt:lpstr>
      <vt:lpstr>A Better Approach</vt:lpstr>
      <vt:lpstr>Machine Learning Classification</vt:lpstr>
      <vt:lpstr>ML Classification-Getting Started</vt:lpstr>
      <vt:lpstr>ML Classification-Getting Started</vt:lpstr>
      <vt:lpstr>ML Classification-Getting Started</vt:lpstr>
      <vt:lpstr>ML Classification-Getting Started</vt:lpstr>
      <vt:lpstr>ML Classification-Process</vt:lpstr>
      <vt:lpstr>ML Classification-Define the problem</vt:lpstr>
      <vt:lpstr>ML Classification-Getting and Cleaning Data</vt:lpstr>
      <vt:lpstr>ML Classification-Getting and Cleaning Data</vt:lpstr>
      <vt:lpstr>ML Classification-Getting and Cleaning Data</vt:lpstr>
      <vt:lpstr>ML Classification-Getting and Cleaning Data</vt:lpstr>
      <vt:lpstr>ML Classification-Getting and Cleaning Data</vt:lpstr>
      <vt:lpstr>ML Classification-Getting and Cleaning Data</vt:lpstr>
      <vt:lpstr>ML Classification-Getting and Cleaning Data</vt:lpstr>
      <vt:lpstr>ML Classification-Evaluate Algorithm</vt:lpstr>
      <vt:lpstr>ML Classification-Evaluate Algorithm</vt:lpstr>
      <vt:lpstr>ML Classification-Evaluate Algorithm</vt:lpstr>
      <vt:lpstr>ML Classification-Evaluate Algorithm</vt:lpstr>
      <vt:lpstr>ML Classification-K Fold Validation</vt:lpstr>
      <vt:lpstr>ML Classification-K Fold Validation</vt:lpstr>
      <vt:lpstr>ML Classification-Evaluate Algorithm</vt:lpstr>
      <vt:lpstr>ML Classification-Evaluate Algorithm</vt:lpstr>
      <vt:lpstr>ML Classification-Evaluate Algorithm</vt:lpstr>
      <vt:lpstr>ML Classification-Evaluate Algorithm</vt:lpstr>
      <vt:lpstr>ML Classification-Evaluate Algorithm</vt:lpstr>
      <vt:lpstr>ML Classification-Evaluate Algorithm</vt:lpstr>
      <vt:lpstr>ML Classification-Evaluate Algorithm</vt:lpstr>
      <vt:lpstr>ML Classification-Evaluate Algorithm</vt:lpstr>
      <vt:lpstr>ML Classification-Make Predictions</vt:lpstr>
      <vt:lpstr>ML Classification-Pitfalls</vt:lpstr>
      <vt:lpstr>ML Classification-Pitfalls</vt:lpstr>
      <vt:lpstr>ML Classification-Pitfalls</vt:lpstr>
      <vt:lpstr>ML Classification-Pitfalls</vt:lpstr>
      <vt:lpstr>ML Classification-Possible Solutions</vt:lpstr>
      <vt:lpstr>ML Classification-Possible Solutions</vt:lpstr>
      <vt:lpstr>ML Classification-Possible Solutions</vt:lpstr>
      <vt:lpstr>ML Classification-Possible Solutions</vt:lpstr>
      <vt:lpstr>ML Classification-Possible Solutions</vt:lpstr>
      <vt:lpstr>ML Classification-Conclusion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Classification</dc:title>
  <dc:creator>Derek Thomas</dc:creator>
  <cp:lastModifiedBy>Derek Thomas</cp:lastModifiedBy>
  <cp:revision>67</cp:revision>
  <dcterms:created xsi:type="dcterms:W3CDTF">2017-11-15T20:33:58Z</dcterms:created>
  <dcterms:modified xsi:type="dcterms:W3CDTF">2018-01-12T16:48:57Z</dcterms:modified>
</cp:coreProperties>
</file>