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0" r:id="rId12"/>
    <p:sldId id="271" r:id="rId13"/>
    <p:sldId id="257" r:id="rId14"/>
    <p:sldId id="258" r:id="rId15"/>
    <p:sldId id="259" r:id="rId16"/>
    <p:sldId id="260" r:id="rId17"/>
    <p:sldId id="261" r:id="rId18"/>
    <p:sldId id="262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94660"/>
  </p:normalViewPr>
  <p:slideViewPr>
    <p:cSldViewPr snapToGrid="0">
      <p:cViewPr>
        <p:scale>
          <a:sx n="80" d="100"/>
          <a:sy n="80" d="100"/>
        </p:scale>
        <p:origin x="-33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orrism\Desktop\Martina\Papers\Working\Undiagnosed%20fraction\BackCalcIdiiot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orrism\Desktop\Martina\Papers\Working\Undiagnosed%20fraction\BackCalcIdiio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Diagnosis</a:t>
            </a:r>
            <a:r>
              <a:rPr lang="en-US" sz="1400" baseline="0"/>
              <a:t> sequence</a:t>
            </a:r>
            <a:endParaRPr lang="en-US" sz="14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Sheet2!$B$5:$B$7</c:f>
              <c:strCache>
                <c:ptCount val="3"/>
                <c:pt idx="0">
                  <c:v>Dx=1</c:v>
                </c:pt>
                <c:pt idx="1">
                  <c:v>Dx=2</c:v>
                </c:pt>
                <c:pt idx="2">
                  <c:v>Dx=3</c:v>
                </c:pt>
              </c:strCache>
            </c:strRef>
          </c:cat>
          <c:val>
            <c:numRef>
              <c:f>Sheet2!$C$5:$C$7</c:f>
              <c:numCache>
                <c:formatCode>General</c:formatCode>
                <c:ptCount val="3"/>
                <c:pt idx="0">
                  <c:v>2.5</c:v>
                </c:pt>
                <c:pt idx="1">
                  <c:v>5</c:v>
                </c:pt>
                <c:pt idx="2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432128"/>
        <c:axId val="104489728"/>
      </c:barChart>
      <c:catAx>
        <c:axId val="54432128"/>
        <c:scaling>
          <c:orientation val="minMax"/>
        </c:scaling>
        <c:delete val="0"/>
        <c:axPos val="b"/>
        <c:majorTickMark val="out"/>
        <c:minorTickMark val="none"/>
        <c:tickLblPos val="nextTo"/>
        <c:crossAx val="104489728"/>
        <c:crosses val="autoZero"/>
        <c:auto val="1"/>
        <c:lblAlgn val="ctr"/>
        <c:lblOffset val="100"/>
        <c:noMultiLvlLbl val="0"/>
      </c:catAx>
      <c:valAx>
        <c:axId val="104489728"/>
        <c:scaling>
          <c:orientation val="minMax"/>
          <c:max val="1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432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Diagnosis by year: Rising incidence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Sheet2!$K$24</c:f>
              <c:strCache>
                <c:ptCount val="1"/>
                <c:pt idx="0">
                  <c:v>incident in yr 1</c:v>
                </c:pt>
              </c:strCache>
            </c:strRef>
          </c:tx>
          <c:invertIfNegative val="0"/>
          <c:cat>
            <c:numRef>
              <c:f>Sheet2!$L$23:$O$23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Sheet2!$L$24:$O$24</c:f>
              <c:numCache>
                <c:formatCode>General</c:formatCode>
                <c:ptCount val="4"/>
                <c:pt idx="0">
                  <c:v>2.5</c:v>
                </c:pt>
                <c:pt idx="1">
                  <c:v>5</c:v>
                </c:pt>
                <c:pt idx="2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Sheet2!$K$25</c:f>
              <c:strCache>
                <c:ptCount val="1"/>
                <c:pt idx="0">
                  <c:v>incident in yr 2</c:v>
                </c:pt>
              </c:strCache>
            </c:strRef>
          </c:tx>
          <c:invertIfNegative val="0"/>
          <c:cat>
            <c:numRef>
              <c:f>Sheet2!$L$23:$O$23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Sheet2!$L$25:$O$25</c:f>
              <c:numCache>
                <c:formatCode>General</c:formatCode>
                <c:ptCount val="4"/>
                <c:pt idx="1">
                  <c:v>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Sheet2!$K$26</c:f>
              <c:strCache>
                <c:ptCount val="1"/>
                <c:pt idx="0">
                  <c:v>incident in yr 3</c:v>
                </c:pt>
              </c:strCache>
            </c:strRef>
          </c:tx>
          <c:invertIfNegative val="0"/>
          <c:cat>
            <c:numRef>
              <c:f>Sheet2!$L$23:$O$23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Sheet2!$L$26:$O$26</c:f>
              <c:numCache>
                <c:formatCode>General</c:formatCode>
                <c:ptCount val="4"/>
                <c:pt idx="2">
                  <c:v>7.5</c:v>
                </c:pt>
                <c:pt idx="3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Sheet2!$K$27</c:f>
              <c:strCache>
                <c:ptCount val="1"/>
                <c:pt idx="0">
                  <c:v>incident in yr 4</c:v>
                </c:pt>
              </c:strCache>
            </c:strRef>
          </c:tx>
          <c:invertIfNegative val="0"/>
          <c:cat>
            <c:numRef>
              <c:f>Sheet2!$L$23:$O$23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Sheet2!$L$27:$O$27</c:f>
              <c:numCache>
                <c:formatCode>General</c:formatCode>
                <c:ptCount val="4"/>
                <c:pt idx="3">
                  <c:v>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138688"/>
        <c:axId val="109969408"/>
      </c:barChart>
      <c:catAx>
        <c:axId val="111138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 of Dx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969408"/>
        <c:crosses val="autoZero"/>
        <c:auto val="1"/>
        <c:lblAlgn val="ctr"/>
        <c:lblOffset val="100"/>
        <c:noMultiLvlLbl val="0"/>
      </c:catAx>
      <c:valAx>
        <c:axId val="109969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Observed HIV Dx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138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Diagnosis by year: Constant</a:t>
            </a:r>
            <a:r>
              <a:rPr lang="en-US" sz="1400" baseline="0"/>
              <a:t> Incidence</a:t>
            </a:r>
            <a:endParaRPr lang="en-US" sz="1400"/>
          </a:p>
        </c:rich>
      </c:tx>
      <c:layout>
        <c:manualLayout>
          <c:xMode val="edge"/>
          <c:yMode val="edge"/>
          <c:x val="0.19917462062803221"/>
          <c:y val="2.2157346236158927E-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Sheet2!$B$24</c:f>
              <c:strCache>
                <c:ptCount val="1"/>
                <c:pt idx="0">
                  <c:v>incident in yr 1</c:v>
                </c:pt>
              </c:strCache>
            </c:strRef>
          </c:tx>
          <c:invertIfNegative val="0"/>
          <c:cat>
            <c:numRef>
              <c:f>Sheet2!$C$23:$F$23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Sheet2!$C$24:$F$24</c:f>
              <c:numCache>
                <c:formatCode>General</c:formatCode>
                <c:ptCount val="4"/>
                <c:pt idx="0">
                  <c:v>2.5</c:v>
                </c:pt>
                <c:pt idx="1">
                  <c:v>5</c:v>
                </c:pt>
                <c:pt idx="2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Sheet2!$B$25</c:f>
              <c:strCache>
                <c:ptCount val="1"/>
                <c:pt idx="0">
                  <c:v>incident in yr 2</c:v>
                </c:pt>
              </c:strCache>
            </c:strRef>
          </c:tx>
          <c:invertIfNegative val="0"/>
          <c:cat>
            <c:numRef>
              <c:f>Sheet2!$C$23:$F$23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Sheet2!$C$25:$F$25</c:f>
              <c:numCache>
                <c:formatCode>General</c:formatCode>
                <c:ptCount val="4"/>
                <c:pt idx="1">
                  <c:v>2.5</c:v>
                </c:pt>
                <c:pt idx="2">
                  <c:v>5</c:v>
                </c:pt>
                <c:pt idx="3">
                  <c:v>2.5</c:v>
                </c:pt>
              </c:numCache>
            </c:numRef>
          </c:val>
        </c:ser>
        <c:ser>
          <c:idx val="2"/>
          <c:order val="2"/>
          <c:tx>
            <c:strRef>
              <c:f>Sheet2!$B$26</c:f>
              <c:strCache>
                <c:ptCount val="1"/>
                <c:pt idx="0">
                  <c:v>incident in yr 3</c:v>
                </c:pt>
              </c:strCache>
            </c:strRef>
          </c:tx>
          <c:invertIfNegative val="0"/>
          <c:cat>
            <c:numRef>
              <c:f>Sheet2!$C$23:$F$23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Sheet2!$C$26:$F$26</c:f>
              <c:numCache>
                <c:formatCode>General</c:formatCode>
                <c:ptCount val="4"/>
                <c:pt idx="2">
                  <c:v>2.5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Sheet2!$B$27</c:f>
              <c:strCache>
                <c:ptCount val="1"/>
                <c:pt idx="0">
                  <c:v>incident in yr 4</c:v>
                </c:pt>
              </c:strCache>
            </c:strRef>
          </c:tx>
          <c:invertIfNegative val="0"/>
          <c:cat>
            <c:numRef>
              <c:f>Sheet2!$C$23:$F$23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Sheet2!$C$27:$F$27</c:f>
              <c:numCache>
                <c:formatCode>General</c:formatCode>
                <c:ptCount val="4"/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002176"/>
        <c:axId val="110004096"/>
      </c:barChart>
      <c:catAx>
        <c:axId val="110002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 of Dx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004096"/>
        <c:crosses val="autoZero"/>
        <c:auto val="1"/>
        <c:lblAlgn val="ctr"/>
        <c:lblOffset val="100"/>
        <c:noMultiLvlLbl val="0"/>
      </c:catAx>
      <c:valAx>
        <c:axId val="110004096"/>
        <c:scaling>
          <c:orientation val="minMax"/>
          <c:max val="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Observed HIV Dx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002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9982980643044618E-2"/>
          <c:y val="7.7277915763885222E-2"/>
          <c:w val="0.66910679133858264"/>
          <c:h val="0.745031443217248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Testing History</c:v>
                </c:pt>
              </c:strCache>
            </c:strRef>
          </c:tx>
          <c:explosion val="33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Never tested</c:v>
                </c:pt>
                <c:pt idx="1">
                  <c:v>Negative test available</c:v>
                </c:pt>
                <c:pt idx="2">
                  <c:v>No information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6.6</c:v>
                </c:pt>
                <c:pt idx="1">
                  <c:v>81</c:v>
                </c:pt>
                <c:pt idx="2">
                  <c:v>12.4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Base/Upper</a:t>
            </a:r>
            <a:r>
              <a:rPr lang="en-US" baseline="0"/>
              <a:t> Bound Estimates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Sheet1!$L$3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cat>
            <c:strRef>
              <c:f>Sheet1!$K$4:$K$6</c:f>
              <c:strCache>
                <c:ptCount val="3"/>
                <c:pt idx="0">
                  <c:v>White (n=1035)</c:v>
                </c:pt>
                <c:pt idx="1">
                  <c:v>African American (n=129)</c:v>
                </c:pt>
                <c:pt idx="2">
                  <c:v>Hispanic (n=230)</c:v>
                </c:pt>
              </c:strCache>
            </c:strRef>
          </c:cat>
          <c:val>
            <c:numRef>
              <c:f>Sheet1!$L$4:$L$6</c:f>
              <c:numCache>
                <c:formatCode>0.00%</c:formatCode>
                <c:ptCount val="3"/>
                <c:pt idx="0">
                  <c:v>4.9000000000000002E-2</c:v>
                </c:pt>
                <c:pt idx="1">
                  <c:v>8.5999999999999993E-2</c:v>
                </c:pt>
                <c:pt idx="2">
                  <c:v>9.2999999999999999E-2</c:v>
                </c:pt>
              </c:numCache>
            </c:numRef>
          </c:val>
        </c:ser>
        <c:ser>
          <c:idx val="1"/>
          <c:order val="1"/>
          <c:tx>
            <c:strRef>
              <c:f>Sheet1!$M$3</c:f>
              <c:strCache>
                <c:ptCount val="1"/>
                <c:pt idx="0">
                  <c:v>upper bound</c:v>
                </c:pt>
              </c:strCache>
            </c:strRef>
          </c:tx>
          <c:invertIfNegative val="0"/>
          <c:cat>
            <c:strRef>
              <c:f>Sheet1!$K$4:$K$6</c:f>
              <c:strCache>
                <c:ptCount val="3"/>
                <c:pt idx="0">
                  <c:v>White (n=1035)</c:v>
                </c:pt>
                <c:pt idx="1">
                  <c:v>African American (n=129)</c:v>
                </c:pt>
                <c:pt idx="2">
                  <c:v>Hispanic (n=230)</c:v>
                </c:pt>
              </c:strCache>
            </c:strRef>
          </c:cat>
          <c:val>
            <c:numRef>
              <c:f>Sheet1!$M$4:$M$6</c:f>
              <c:numCache>
                <c:formatCode>0.00%</c:formatCode>
                <c:ptCount val="3"/>
                <c:pt idx="0">
                  <c:v>4.1999999999999996E-2</c:v>
                </c:pt>
                <c:pt idx="1">
                  <c:v>6.3E-2</c:v>
                </c:pt>
                <c:pt idx="2">
                  <c:v>7.0000000000000007E-2</c:v>
                </c:pt>
              </c:numCache>
            </c:numRef>
          </c:val>
        </c:ser>
        <c:ser>
          <c:idx val="2"/>
          <c:order val="2"/>
          <c:tx>
            <c:strRef>
              <c:f>Sheet1!$N$3</c:f>
              <c:strCache>
                <c:ptCount val="1"/>
              </c:strCache>
            </c:strRef>
          </c:tx>
          <c:spPr>
            <a:noFill/>
          </c:spPr>
          <c:invertIfNegative val="0"/>
          <c:cat>
            <c:strRef>
              <c:f>Sheet1!$K$4:$K$6</c:f>
              <c:strCache>
                <c:ptCount val="3"/>
                <c:pt idx="0">
                  <c:v>White (n=1035)</c:v>
                </c:pt>
                <c:pt idx="1">
                  <c:v>African American (n=129)</c:v>
                </c:pt>
                <c:pt idx="2">
                  <c:v>Hispanic (n=230)</c:v>
                </c:pt>
              </c:strCache>
            </c:strRef>
          </c:cat>
          <c:val>
            <c:numRef>
              <c:f>Sheet1!$N$4:$N$6</c:f>
              <c:numCache>
                <c:formatCode>0.00%</c:formatCode>
                <c:ptCount val="3"/>
                <c:pt idx="0">
                  <c:v>0.90900000000000003</c:v>
                </c:pt>
                <c:pt idx="1">
                  <c:v>0.85099999999999998</c:v>
                </c:pt>
                <c:pt idx="2">
                  <c:v>0.83699999999999997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149440"/>
        <c:axId val="73159424"/>
      </c:barChart>
      <c:catAx>
        <c:axId val="73149440"/>
        <c:scaling>
          <c:orientation val="minMax"/>
        </c:scaling>
        <c:delete val="0"/>
        <c:axPos val="b"/>
        <c:majorTickMark val="out"/>
        <c:minorTickMark val="none"/>
        <c:tickLblPos val="nextTo"/>
        <c:crossAx val="73159424"/>
        <c:crosses val="autoZero"/>
        <c:auto val="1"/>
        <c:lblAlgn val="ctr"/>
        <c:lblOffset val="100"/>
        <c:noMultiLvlLbl val="0"/>
      </c:catAx>
      <c:valAx>
        <c:axId val="73159424"/>
        <c:scaling>
          <c:orientation val="minMax"/>
          <c:max val="0.2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731494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0.20113</cdr:x>
      <cdr:y>0.36895</cdr:y>
    </cdr:from>
    <cdr:to>
      <cdr:x>0.35694</cdr:x>
      <cdr:y>0.59578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986998" y="1268836"/>
          <a:ext cx="764583" cy="780081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headEnd type="oval" w="med" len="med"/>
          <a:tailEnd type="oval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0.35483</cdr:x>
      <cdr:y>0.14212</cdr:y>
    </cdr:from>
    <cdr:to>
      <cdr:x>0.52328</cdr:x>
      <cdr:y>0.36745</cdr:y>
    </cdr:to>
    <cdr:cxnSp macro="">
      <cdr:nvCxnSpPr>
        <cdr:cNvPr id="4" name="Straight Connector 3"/>
        <cdr:cNvCxnSpPr/>
      </cdr:nvCxnSpPr>
      <cdr:spPr>
        <a:xfrm xmlns:a="http://schemas.openxmlformats.org/drawingml/2006/main" flipV="1">
          <a:off x="1741249" y="488754"/>
          <a:ext cx="826576" cy="774916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headEnd type="oval" w="med" len="med"/>
          <a:tailEnd type="oval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0.5226</cdr:x>
      <cdr:y>0.14008</cdr:y>
    </cdr:from>
    <cdr:to>
      <cdr:x>0.67817</cdr:x>
      <cdr:y>0.14121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2564507" y="481739"/>
          <a:ext cx="763414" cy="3886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  <a:headEnd type="oval" w="med" len="med"/>
          <a:tailEnd type="oval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0.13042</cdr:x>
      <cdr:y>0.15736</cdr:y>
    </cdr:from>
    <cdr:to>
      <cdr:x>0.41328</cdr:x>
      <cdr:y>0.2307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640008" y="541169"/>
          <a:ext cx="1388035" cy="25223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True</a:t>
          </a:r>
          <a:r>
            <a:rPr lang="en-US" sz="1100" baseline="0" dirty="0"/>
            <a:t> </a:t>
          </a:r>
          <a:r>
            <a:rPr lang="en-US" sz="1100" baseline="0" dirty="0" err="1" smtClean="0"/>
            <a:t>i</a:t>
          </a:r>
          <a:r>
            <a:rPr lang="en-US" sz="1100" dirty="0" err="1" smtClean="0"/>
            <a:t>nci</a:t>
          </a:r>
          <a:r>
            <a:rPr lang="en-US" sz="1100" dirty="0" smtClean="0"/>
            <a:t>:  rising till yr3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0.74066</cdr:x>
      <cdr:y>0.11739</cdr:y>
    </cdr:from>
    <cdr:to>
      <cdr:x>0.98857</cdr:x>
      <cdr:y>0.35766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634558" y="403710"/>
          <a:ext cx="1216549" cy="82631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err="1" smtClean="0"/>
            <a:t>Obs</a:t>
          </a:r>
          <a:r>
            <a:rPr lang="en-US" dirty="0" smtClean="0"/>
            <a:t> = </a:t>
          </a:r>
          <a:r>
            <a:rPr lang="en-US" sz="1100" dirty="0" smtClean="0"/>
            <a:t>True</a:t>
          </a:r>
          <a:r>
            <a:rPr lang="en-US" sz="1100" baseline="0" dirty="0" smtClean="0"/>
            <a:t> </a:t>
          </a:r>
          <a:r>
            <a:rPr lang="en-US" sz="1100" baseline="0" dirty="0" err="1" smtClean="0"/>
            <a:t>i</a:t>
          </a:r>
          <a:r>
            <a:rPr lang="en-US" sz="1100" dirty="0" err="1" smtClean="0"/>
            <a:t>nci</a:t>
          </a:r>
          <a:endParaRPr lang="en-US" sz="1100" dirty="0" smtClean="0"/>
        </a:p>
        <a:p xmlns:a="http://schemas.openxmlformats.org/drawingml/2006/main">
          <a:r>
            <a:rPr lang="en-US" sz="1100" dirty="0" smtClean="0"/>
            <a:t> 3 </a:t>
          </a:r>
          <a:r>
            <a:rPr lang="en-US" sz="1100" dirty="0" err="1" smtClean="0"/>
            <a:t>yrs</a:t>
          </a:r>
          <a:r>
            <a:rPr lang="en-US" sz="1100" dirty="0" smtClean="0"/>
            <a:t> after </a:t>
          </a:r>
          <a:r>
            <a:rPr lang="en-US" dirty="0" smtClean="0"/>
            <a:t>true </a:t>
          </a:r>
        </a:p>
        <a:p xmlns:a="http://schemas.openxmlformats.org/drawingml/2006/main">
          <a:r>
            <a:rPr lang="en-US" dirty="0" smtClean="0"/>
            <a:t>Incidence stabilizes</a:t>
          </a:r>
        </a:p>
        <a:p xmlns:a="http://schemas.openxmlformats.org/drawingml/2006/main">
          <a:r>
            <a:rPr lang="en-US" sz="1100" dirty="0" err="1" smtClean="0"/>
            <a:t>yr</a:t>
          </a:r>
          <a:r>
            <a:rPr lang="en-US" sz="1100" dirty="0" smtClean="0"/>
            <a:t> 2 + 3 = yr5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0.15858</cdr:x>
      <cdr:y>0.60009</cdr:y>
    </cdr:from>
    <cdr:to>
      <cdr:x>0.96354</cdr:x>
      <cdr:y>0.60345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584958" y="2063729"/>
          <a:ext cx="2969279" cy="11555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0.31116</cdr:x>
      <cdr:y>0.16605</cdr:y>
    </cdr:from>
    <cdr:to>
      <cdr:x>0.82124</cdr:x>
      <cdr:y>0.24048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147772" y="571052"/>
          <a:ext cx="1881546" cy="255968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True</a:t>
          </a:r>
          <a:r>
            <a:rPr lang="en-US" sz="1100" baseline="0" dirty="0"/>
            <a:t> </a:t>
          </a:r>
          <a:r>
            <a:rPr lang="en-US" sz="1100" baseline="0" dirty="0" err="1" smtClean="0"/>
            <a:t>i</a:t>
          </a:r>
          <a:r>
            <a:rPr lang="en-US" sz="1100" dirty="0" err="1" smtClean="0"/>
            <a:t>nci</a:t>
          </a:r>
          <a:r>
            <a:rPr lang="en-US" sz="1100" dirty="0" smtClean="0"/>
            <a:t>:  </a:t>
          </a:r>
          <a:r>
            <a:rPr lang="en-US" sz="1100" dirty="0"/>
            <a:t>constant 10%</a:t>
          </a:r>
        </a:p>
      </cdr:txBody>
    </cdr:sp>
  </cdr:relSizeAnchor>
  <cdr:relSizeAnchor xmlns:cdr="http://schemas.openxmlformats.org/drawingml/2006/chartDrawing">
    <cdr:from>
      <cdr:x>0.54083</cdr:x>
      <cdr:y>0.37748</cdr:y>
    </cdr:from>
    <cdr:to>
      <cdr:x>0.97092</cdr:x>
      <cdr:y>0.45083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994987" y="1298180"/>
          <a:ext cx="1586464" cy="25223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Obs</a:t>
          </a:r>
          <a:r>
            <a:rPr lang="en-US" sz="1100" dirty="0" smtClean="0"/>
            <a:t> = True</a:t>
          </a:r>
          <a:r>
            <a:rPr lang="en-US" sz="1100" baseline="0" dirty="0" smtClean="0"/>
            <a:t> </a:t>
          </a:r>
          <a:r>
            <a:rPr lang="en-US" sz="1100" baseline="0" dirty="0" err="1" smtClean="0"/>
            <a:t>i</a:t>
          </a:r>
          <a:r>
            <a:rPr lang="en-US" sz="1100" dirty="0" err="1" smtClean="0"/>
            <a:t>nci</a:t>
          </a:r>
          <a:r>
            <a:rPr lang="en-US" dirty="0" smtClean="0"/>
            <a:t> after  3 </a:t>
          </a:r>
          <a:r>
            <a:rPr lang="en-US" dirty="0" err="1" smtClean="0"/>
            <a:t>yrs</a:t>
          </a:r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85F6-DA4B-480D-B56D-381B8C761CEE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8D96-A564-469A-A936-209304AB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843" y="1433384"/>
            <a:ext cx="8241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2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32FD-503A-49A6-A673-3132DBB9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Estimating the Undiagnosed </a:t>
            </a:r>
            <a:r>
              <a:rPr lang="en-US" sz="4000" dirty="0" smtClean="0"/>
              <a:t>Fraction:</a:t>
            </a:r>
            <a:br>
              <a:rPr lang="en-US" sz="4000" dirty="0" smtClean="0"/>
            </a:br>
            <a:r>
              <a:rPr lang="en-US" sz="4000" dirty="0" smtClean="0"/>
              <a:t>A new “Testing History” approach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767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Martina Morris</a:t>
            </a:r>
          </a:p>
          <a:p>
            <a:r>
              <a:rPr lang="en-US" dirty="0" smtClean="0"/>
              <a:t>presenting joint work with </a:t>
            </a:r>
          </a:p>
          <a:p>
            <a:r>
              <a:rPr lang="en-US" dirty="0" smtClean="0"/>
              <a:t>Ian Fellows, PhD (statistics) and </a:t>
            </a:r>
          </a:p>
          <a:p>
            <a:r>
              <a:rPr lang="en-US" dirty="0" smtClean="0"/>
              <a:t>Matt Golden, MD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 history back-calculation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9472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Start by back-calculating incidence from the convolution: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𝑁𝑖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 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𝑖𝑛𝑓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 use incidence to estimate the undiagnosed fraction</a:t>
                </a:r>
              </a:p>
              <a:p>
                <a:endParaRPr lang="en-US" i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/>
                            </a:rPr>
                            <m:t>𝑁𝑖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 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𝑖𝑛𝑓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94729"/>
              </a:xfrm>
              <a:blipFill rotWithShape="1">
                <a:blip r:embed="rId2"/>
                <a:stretch>
                  <a:fillRect l="-1037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9894" y="3065423"/>
            <a:ext cx="1724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Diagnosed cases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 time 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(known)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4725" y="3043411"/>
            <a:ext cx="2014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Number of incident</a:t>
            </a:r>
          </a:p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ases at time 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(unknown)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1133" y="3057365"/>
            <a:ext cx="3489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  Probability of diagnosis at time t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given infected at time s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(assumed, based on test history)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4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Sensitivity to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Assumptions </a:t>
            </a:r>
            <a:r>
              <a:rPr lang="en-US" dirty="0" smtClean="0"/>
              <a:t>can influence estimates, </a:t>
            </a:r>
            <a:r>
              <a:rPr lang="en-US" dirty="0" smtClean="0"/>
              <a:t>so we explore different assumptions</a:t>
            </a:r>
            <a:endParaRPr lang="en-US" dirty="0" smtClean="0"/>
          </a:p>
          <a:p>
            <a:endParaRPr lang="en-US" dirty="0"/>
          </a:p>
          <a:p>
            <a:r>
              <a:rPr lang="en-US" sz="3100" i="1" dirty="0" smtClean="0"/>
              <a:t>First:  </a:t>
            </a:r>
            <a:r>
              <a:rPr lang="en-US" sz="3100" i="1" dirty="0" smtClean="0"/>
              <a:t>Time </a:t>
            </a:r>
            <a:r>
              <a:rPr lang="en-US" sz="3100" i="1" dirty="0" smtClean="0"/>
              <a:t>from </a:t>
            </a:r>
            <a:r>
              <a:rPr lang="en-US" sz="3100" i="1" dirty="0" smtClean="0"/>
              <a:t>Infection </a:t>
            </a:r>
            <a:r>
              <a:rPr lang="en-US" sz="3100" i="1" dirty="0" smtClean="0"/>
              <a:t>to HIV </a:t>
            </a:r>
            <a:r>
              <a:rPr lang="en-US" sz="3100" i="1" dirty="0" err="1" smtClean="0"/>
              <a:t>Dx</a:t>
            </a:r>
            <a:r>
              <a:rPr lang="en-US" sz="3100" i="1" dirty="0" smtClean="0"/>
              <a:t> (the TID distribution)</a:t>
            </a:r>
            <a:endParaRPr lang="en-US" sz="3100" i="1" dirty="0"/>
          </a:p>
          <a:p>
            <a:pPr lvl="1"/>
            <a:r>
              <a:rPr lang="en-US" sz="2600" b="1" dirty="0" smtClean="0">
                <a:solidFill>
                  <a:srgbClr val="C00000"/>
                </a:solidFill>
              </a:rPr>
              <a:t>Base case:</a:t>
            </a:r>
            <a:r>
              <a:rPr lang="en-US" sz="2600" dirty="0" smtClean="0"/>
              <a:t>  </a:t>
            </a:r>
            <a:r>
              <a:rPr lang="en-US" sz="2400" dirty="0" smtClean="0"/>
              <a:t>assume uniform distribution of infection across interval</a:t>
            </a:r>
            <a:endParaRPr lang="en-US" sz="2600" dirty="0"/>
          </a:p>
          <a:p>
            <a:pPr lvl="1"/>
            <a:r>
              <a:rPr lang="en-US" sz="2600" b="1" dirty="0" smtClean="0">
                <a:solidFill>
                  <a:srgbClr val="C00000"/>
                </a:solidFill>
              </a:rPr>
              <a:t>Upper bound:</a:t>
            </a:r>
            <a:r>
              <a:rPr lang="en-US" sz="2600" dirty="0" smtClean="0"/>
              <a:t>  </a:t>
            </a:r>
            <a:r>
              <a:rPr lang="en-US" sz="2400" dirty="0" smtClean="0"/>
              <a:t>assume infection </a:t>
            </a:r>
            <a:r>
              <a:rPr lang="en-US" sz="2400" dirty="0" smtClean="0"/>
              <a:t>immediately after last negative test.</a:t>
            </a:r>
            <a:endParaRPr lang="en-US" sz="2600" dirty="0" smtClean="0"/>
          </a:p>
          <a:p>
            <a:pPr lvl="1"/>
            <a:endParaRPr lang="en-US" sz="2600" dirty="0"/>
          </a:p>
          <a:p>
            <a:r>
              <a:rPr lang="en-US" sz="3100" i="1" dirty="0" smtClean="0"/>
              <a:t>Second:  Incidence </a:t>
            </a:r>
            <a:r>
              <a:rPr lang="en-US" sz="3100" i="1" dirty="0" smtClean="0"/>
              <a:t>change over time</a:t>
            </a:r>
            <a:endParaRPr lang="en-US" sz="3100" i="1" dirty="0" smtClean="0"/>
          </a:p>
          <a:p>
            <a:pPr lvl="1"/>
            <a:r>
              <a:rPr lang="en-US" sz="2600" b="1" dirty="0" smtClean="0">
                <a:solidFill>
                  <a:srgbClr val="C00000"/>
                </a:solidFill>
              </a:rPr>
              <a:t>Time </a:t>
            </a:r>
            <a:r>
              <a:rPr lang="en-US" sz="2600" b="1" dirty="0" smtClean="0">
                <a:solidFill>
                  <a:srgbClr val="C00000"/>
                </a:solidFill>
              </a:rPr>
              <a:t>varying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(each year can be different)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600" b="1" dirty="0" smtClean="0">
                <a:solidFill>
                  <a:srgbClr val="C00000"/>
                </a:solidFill>
              </a:rPr>
              <a:t>Constant 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(t</a:t>
            </a: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</a:rPr>
              <a:t>he estimating equation then simplifies dramatically)</a:t>
            </a:r>
            <a:endParaRPr lang="en-US" sz="2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Morris/Fellows/Golden 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To all new </a:t>
            </a:r>
            <a:r>
              <a:rPr lang="en-US" sz="2800" dirty="0" smtClean="0"/>
              <a:t>MSM HIV </a:t>
            </a:r>
            <a:r>
              <a:rPr lang="en-US" sz="2800" dirty="0" err="1" smtClean="0"/>
              <a:t>Dx</a:t>
            </a:r>
            <a:r>
              <a:rPr lang="en-US" sz="2800" dirty="0" smtClean="0"/>
              <a:t> in King </a:t>
            </a:r>
            <a:r>
              <a:rPr lang="en-US" sz="2800" dirty="0" smtClean="0"/>
              <a:t>County</a:t>
            </a:r>
          </a:p>
          <a:p>
            <a:pPr lvl="1"/>
            <a:r>
              <a:rPr lang="en-US" sz="2400" dirty="0" smtClean="0"/>
              <a:t>85% of new </a:t>
            </a:r>
            <a:r>
              <a:rPr lang="en-US" sz="2400" dirty="0" err="1" smtClean="0"/>
              <a:t>Dx</a:t>
            </a:r>
            <a:r>
              <a:rPr lang="en-US" sz="2400" dirty="0" smtClean="0"/>
              <a:t> are in MSM in KC</a:t>
            </a:r>
          </a:p>
          <a:p>
            <a:pPr lvl="1"/>
            <a:r>
              <a:rPr lang="en-US" sz="2400" dirty="0" smtClean="0"/>
              <a:t>Most MSM have a previous negative test</a:t>
            </a:r>
            <a:endParaRPr lang="en-US" sz="2400" dirty="0" smtClean="0"/>
          </a:p>
          <a:p>
            <a:endParaRPr lang="en-US" sz="2800" dirty="0"/>
          </a:p>
          <a:p>
            <a:r>
              <a:rPr lang="en-US" sz="2800" dirty="0" smtClean="0"/>
              <a:t>Timeframe:  2006-2012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3 sources of data on testing history</a:t>
            </a:r>
          </a:p>
          <a:p>
            <a:pPr lvl="1"/>
            <a:r>
              <a:rPr lang="en-US" sz="2400" dirty="0" err="1" smtClean="0"/>
              <a:t>eHARS</a:t>
            </a:r>
            <a:r>
              <a:rPr lang="en-US" sz="2400" dirty="0" smtClean="0"/>
              <a:t>:  only includes validated test histories</a:t>
            </a:r>
          </a:p>
          <a:p>
            <a:pPr lvl="1"/>
            <a:r>
              <a:rPr lang="en-US" sz="2400" dirty="0" smtClean="0"/>
              <a:t>HIS:  CDC testing and </a:t>
            </a:r>
            <a:r>
              <a:rPr lang="en-US" sz="2400" dirty="0" err="1" smtClean="0"/>
              <a:t>Tx</a:t>
            </a:r>
            <a:r>
              <a:rPr lang="en-US" sz="2400" dirty="0" smtClean="0"/>
              <a:t> history </a:t>
            </a:r>
            <a:r>
              <a:rPr lang="en-US" sz="2400" dirty="0" err="1" smtClean="0"/>
              <a:t>Qx</a:t>
            </a:r>
            <a:r>
              <a:rPr lang="en-US" sz="2400" dirty="0" smtClean="0"/>
              <a:t> (self report to DIS)</a:t>
            </a:r>
          </a:p>
          <a:p>
            <a:pPr lvl="1"/>
            <a:r>
              <a:rPr lang="en-US" sz="2400" dirty="0" smtClean="0"/>
              <a:t>PS:  Partner services data (self report to DIS)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New </a:t>
            </a:r>
            <a:r>
              <a:rPr lang="en-US" dirty="0" smtClean="0"/>
              <a:t> MSM diagnoses </a:t>
            </a:r>
            <a:r>
              <a:rPr lang="en-US" dirty="0" smtClean="0"/>
              <a:t>2006-12:    </a:t>
            </a:r>
            <a:r>
              <a:rPr lang="en-US" dirty="0" smtClean="0"/>
              <a:t>1522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Testing history:</a:t>
            </a:r>
          </a:p>
          <a:p>
            <a:pPr marL="457200" lvl="1" indent="0">
              <a:buNone/>
            </a:pPr>
            <a:r>
              <a:rPr lang="en-US" dirty="0" smtClean="0"/>
              <a:t>~88% </a:t>
            </a:r>
            <a:r>
              <a:rPr lang="en-US" dirty="0" smtClean="0"/>
              <a:t>known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Sourced from:</a:t>
            </a:r>
          </a:p>
          <a:p>
            <a:pPr lvl="1"/>
            <a:r>
              <a:rPr lang="en-US" dirty="0" smtClean="0"/>
              <a:t>25% </a:t>
            </a:r>
            <a:r>
              <a:rPr lang="en-US" dirty="0" err="1" smtClean="0"/>
              <a:t>eHARS</a:t>
            </a:r>
            <a:endParaRPr lang="en-US" dirty="0" smtClean="0"/>
          </a:p>
          <a:p>
            <a:pPr lvl="1"/>
            <a:r>
              <a:rPr lang="en-US" dirty="0" smtClean="0"/>
              <a:t>71% HIS</a:t>
            </a:r>
          </a:p>
          <a:p>
            <a:pPr lvl="1"/>
            <a:r>
              <a:rPr lang="en-US" dirty="0" smtClean="0"/>
              <a:t>31% Partner Services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Correlations:  (</a:t>
            </a:r>
            <a:r>
              <a:rPr lang="en-US" dirty="0" err="1" smtClean="0"/>
              <a:t>HIS,eHars</a:t>
            </a:r>
            <a:r>
              <a:rPr lang="en-US" dirty="0" smtClean="0"/>
              <a:t>) = .76;   (HIS,PS) = 0.85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24563027"/>
              </p:ext>
            </p:extLst>
          </p:nvPr>
        </p:nvGraphicFramePr>
        <p:xfrm>
          <a:off x="3636818" y="1955470"/>
          <a:ext cx="4876800" cy="378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Estimates of </a:t>
            </a:r>
            <a:r>
              <a:rPr lang="en-US" dirty="0" smtClean="0"/>
              <a:t>TI</a:t>
            </a:r>
            <a:r>
              <a:rPr lang="en-US" dirty="0" smtClean="0"/>
              <a:t>D </a:t>
            </a:r>
            <a:r>
              <a:rPr lang="en-US" sz="2000" dirty="0" smtClean="0"/>
              <a:t>(</a:t>
            </a:r>
            <a:r>
              <a:rPr lang="en-US" sz="2000" dirty="0" err="1" smtClean="0"/>
              <a:t>dist’n</a:t>
            </a:r>
            <a:r>
              <a:rPr lang="en-US" sz="2000" dirty="0" smtClean="0"/>
              <a:t> of time from infection to HIV </a:t>
            </a:r>
            <a:r>
              <a:rPr lang="en-US" sz="2000" dirty="0" err="1" smtClean="0"/>
              <a:t>Dx</a:t>
            </a:r>
            <a:r>
              <a:rPr lang="en-US" sz="2000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6648"/>
            <a:ext cx="6096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9536" y="5706036"/>
            <a:ext cx="791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Empirical estimates of possible infection </a:t>
            </a:r>
            <a:r>
              <a:rPr lang="en-US" dirty="0" smtClean="0"/>
              <a:t>interval:	     Mean = </a:t>
            </a:r>
            <a:r>
              <a:rPr lang="en-US" dirty="0" smtClean="0"/>
              <a:t>3.12 years</a:t>
            </a:r>
          </a:p>
          <a:p>
            <a:r>
              <a:rPr lang="en-US" dirty="0"/>
              <a:t>	</a:t>
            </a:r>
            <a:r>
              <a:rPr lang="en-US" dirty="0" smtClean="0"/>
              <a:t>				  Median </a:t>
            </a:r>
            <a:r>
              <a:rPr lang="en-US" dirty="0" smtClean="0"/>
              <a:t>= 1.25 years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5677" y="1786577"/>
            <a:ext cx="540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Median estimates of </a:t>
            </a:r>
            <a:r>
              <a:rPr lang="en-US" b="1" dirty="0" smtClean="0"/>
              <a:t>TID:</a:t>
            </a:r>
            <a:r>
              <a:rPr lang="en-US" dirty="0" smtClean="0"/>
              <a:t>	      Base </a:t>
            </a:r>
            <a:r>
              <a:rPr lang="en-US" dirty="0" smtClean="0"/>
              <a:t>case </a:t>
            </a:r>
            <a:r>
              <a:rPr lang="en-US" dirty="0" smtClean="0"/>
              <a:t>= </a:t>
            </a:r>
            <a:r>
              <a:rPr lang="en-US" dirty="0" smtClean="0"/>
              <a:t>0.5 years</a:t>
            </a:r>
          </a:p>
          <a:p>
            <a:r>
              <a:rPr lang="en-US" dirty="0"/>
              <a:t>	</a:t>
            </a:r>
            <a:r>
              <a:rPr lang="en-US" dirty="0" smtClean="0"/>
              <a:t>		Upper </a:t>
            </a:r>
            <a:r>
              <a:rPr lang="en-US" dirty="0" smtClean="0"/>
              <a:t>bound = 1.3 years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14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02439" y="3442447"/>
            <a:ext cx="26894" cy="9009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94594" y="3443778"/>
            <a:ext cx="26894" cy="90095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36751" y="3451729"/>
            <a:ext cx="49775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0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Count Estimates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3826" y="1492624"/>
            <a:ext cx="63363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6054770"/>
            <a:ext cx="497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difference between base case and upper bound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Estimated Undiagnosed </a:t>
            </a:r>
            <a:r>
              <a:rPr lang="en-US" dirty="0" smtClean="0"/>
              <a:t>Cases (Count)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3827" y="1600201"/>
            <a:ext cx="583517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5343888"/>
            <a:ext cx="46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bound </a:t>
            </a:r>
            <a:r>
              <a:rPr lang="en-US" dirty="0" smtClean="0"/>
              <a:t>estimate is ~double the </a:t>
            </a:r>
            <a:r>
              <a:rPr lang="en-US" dirty="0" smtClean="0"/>
              <a:t>base case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Undiagnosed </a:t>
            </a:r>
            <a:r>
              <a:rPr lang="en-US" dirty="0"/>
              <a:t>f</a:t>
            </a:r>
            <a:r>
              <a:rPr lang="en-US" dirty="0" smtClean="0"/>
              <a:t>raction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194370"/>
              </p:ext>
            </p:extLst>
          </p:nvPr>
        </p:nvGraphicFramePr>
        <p:xfrm>
          <a:off x="381000" y="1671917"/>
          <a:ext cx="8229600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219200"/>
                <a:gridCol w="1817511"/>
                <a:gridCol w="2068689"/>
                <a:gridCol w="1600200"/>
              </a:tblGrid>
              <a:tr h="1285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TID Distribution Assumption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Incidence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Estimated Number of MSM with </a:t>
                      </a:r>
                      <a:r>
                        <a:rPr lang="en-US" sz="1800" dirty="0" smtClean="0">
                          <a:effectLst/>
                        </a:rPr>
                        <a:t>HIV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Estimated Number of MSM with undiagnosed </a:t>
                      </a:r>
                      <a:r>
                        <a:rPr lang="en-US" sz="1800" dirty="0" smtClean="0">
                          <a:effectLst/>
                        </a:rPr>
                        <a:t>HIV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Undiagnosed </a:t>
                      </a:r>
                      <a:r>
                        <a:rPr lang="en-US" sz="1800" dirty="0" smtClean="0">
                          <a:effectLst/>
                        </a:rPr>
                        <a:t>Fraction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</a:tr>
              <a:tr h="642539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Base case  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Varying</a:t>
                      </a:r>
                      <a:endParaRPr lang="en-US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5850-5884</a:t>
                      </a:r>
                      <a:endParaRPr lang="en-US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333-368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5.7%-6.3%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33168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Constant</a:t>
                      </a:r>
                      <a:endParaRPr lang="en-US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5863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347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5.9%</a:t>
                      </a:r>
                      <a:endParaRPr lang="en-US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28462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Upper </a:t>
                      </a:r>
                      <a:r>
                        <a:rPr lang="en-US" sz="1800" dirty="0" smtClean="0">
                          <a:effectLst/>
                        </a:rPr>
                        <a:t>bound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Varying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6178-6229</a:t>
                      </a:r>
                      <a:endParaRPr lang="en-US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662-713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10.7%-11.4%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92156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Constant</a:t>
                      </a:r>
                      <a:endParaRPr lang="en-US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6203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687</a:t>
                      </a:r>
                      <a:endParaRPr lang="en-US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11.1%</a:t>
                      </a:r>
                      <a:endParaRPr lang="en-US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5651358"/>
            <a:ext cx="648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 matter, but both estimates are quite low:  5.9 – 11.1%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Undiagnosed </a:t>
            </a:r>
            <a:r>
              <a:rPr lang="en-US" sz="3600" dirty="0" smtClean="0"/>
              <a:t>fractions:  by </a:t>
            </a:r>
            <a:r>
              <a:rPr lang="en-US" sz="3600" dirty="0" smtClean="0"/>
              <a:t>race/ethnicity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06529"/>
              </p:ext>
            </p:extLst>
          </p:nvPr>
        </p:nvGraphicFramePr>
        <p:xfrm>
          <a:off x="1524000" y="1981200"/>
          <a:ext cx="5943600" cy="4081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strengths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Compared to other back-calculation approaches: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approach does not use data on AIDS </a:t>
            </a:r>
            <a:r>
              <a:rPr lang="en-US" dirty="0" err="1" smtClean="0"/>
              <a:t>Dx</a:t>
            </a:r>
            <a:endParaRPr lang="en-US" dirty="0" smtClean="0"/>
          </a:p>
          <a:p>
            <a:pPr lvl="1"/>
            <a:r>
              <a:rPr lang="en-US" dirty="0" smtClean="0"/>
              <a:t>So we don’t need to make assumptions about the time from infection to AIDS</a:t>
            </a:r>
          </a:p>
          <a:p>
            <a:pPr lvl="1"/>
            <a:endParaRPr lang="en-US" dirty="0"/>
          </a:p>
          <a:p>
            <a:r>
              <a:rPr lang="en-US" dirty="0" smtClean="0"/>
              <a:t>This approach uses the observed testing frequency</a:t>
            </a:r>
          </a:p>
          <a:p>
            <a:pPr lvl="1"/>
            <a:r>
              <a:rPr lang="en-US" dirty="0" smtClean="0"/>
              <a:t>So we don’t need to make assumptions about rate of testing, and whether it changes over time</a:t>
            </a:r>
          </a:p>
          <a:p>
            <a:pPr lvl="1"/>
            <a:r>
              <a:rPr lang="en-US" dirty="0" smtClean="0"/>
              <a:t>And changes in test frequency will be accurately reflected by the estimate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Currently have 2 national estimates of the undiagnosed fraction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Empirical estimate from NHBS for MSM: </a:t>
            </a:r>
            <a:r>
              <a:rPr lang="en-US" b="1" dirty="0" smtClean="0">
                <a:solidFill>
                  <a:srgbClr val="C00000"/>
                </a:solidFill>
              </a:rPr>
              <a:t>44%</a:t>
            </a:r>
          </a:p>
          <a:p>
            <a:pPr marL="914400" lvl="2" indent="0">
              <a:buNone/>
            </a:pPr>
            <a:r>
              <a:rPr lang="en-US" sz="1600" dirty="0" smtClean="0"/>
              <a:t>Chen </a:t>
            </a:r>
            <a:r>
              <a:rPr lang="en-US" sz="1600" dirty="0"/>
              <a:t>M, Rhodes PH, Hall IH, </a:t>
            </a:r>
            <a:r>
              <a:rPr lang="en-US" sz="1600" dirty="0" err="1"/>
              <a:t>Kilmarx</a:t>
            </a:r>
            <a:r>
              <a:rPr lang="en-US" sz="1600" dirty="0"/>
              <a:t> PH, Branson BM, </a:t>
            </a:r>
            <a:r>
              <a:rPr lang="en-US" sz="1600" dirty="0" err="1"/>
              <a:t>Valleroy</a:t>
            </a:r>
            <a:r>
              <a:rPr lang="en-US" sz="1600" dirty="0"/>
              <a:t> LA, Centers for Disease C, Prevention: </a:t>
            </a:r>
            <a:r>
              <a:rPr lang="en-US" sz="1600" b="1" dirty="0"/>
              <a:t>Prevalence of undiagnosed HIV infection among persons aged &gt;/=13 years--National HIV Surveillance System, United States, 2005-2008. </a:t>
            </a:r>
            <a:r>
              <a:rPr lang="en-US" sz="1600" b="1" i="1" dirty="0"/>
              <a:t>MMWR </a:t>
            </a:r>
            <a:r>
              <a:rPr lang="en-US" sz="1600" b="1" i="1" dirty="0" err="1"/>
              <a:t>Morb</a:t>
            </a:r>
            <a:r>
              <a:rPr lang="en-US" sz="1600" b="1" i="1" dirty="0"/>
              <a:t> Mortal </a:t>
            </a:r>
            <a:r>
              <a:rPr lang="en-US" sz="1600" b="1" i="1" dirty="0" err="1"/>
              <a:t>Wkly</a:t>
            </a:r>
            <a:r>
              <a:rPr lang="en-US" sz="1600" b="1" i="1" dirty="0"/>
              <a:t> Rep 2012, 61 Suppl:57-64.</a:t>
            </a:r>
          </a:p>
          <a:p>
            <a:pPr lvl="2"/>
            <a:r>
              <a:rPr lang="en-US" dirty="0" smtClean="0"/>
              <a:t>Seattle NHBS MSM estimate is ~ 15%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Back-calculation estimate from CDC National HIV surveillance system:  </a:t>
            </a:r>
            <a:r>
              <a:rPr lang="en-US" b="1" dirty="0" smtClean="0">
                <a:solidFill>
                  <a:srgbClr val="C00000"/>
                </a:solidFill>
              </a:rPr>
              <a:t>19.1%</a:t>
            </a:r>
          </a:p>
          <a:p>
            <a:pPr marL="857250" lvl="2" indent="0">
              <a:buNone/>
            </a:pPr>
            <a:r>
              <a:rPr lang="en-US" sz="1800" dirty="0" smtClean="0"/>
              <a:t>Hall </a:t>
            </a:r>
            <a:r>
              <a:rPr lang="en-US" sz="1800" dirty="0"/>
              <a:t>HI, Frazier EL, Rhodes P, </a:t>
            </a:r>
            <a:r>
              <a:rPr lang="en-US" sz="1800" dirty="0" err="1"/>
              <a:t>Holtgrave</a:t>
            </a:r>
            <a:r>
              <a:rPr lang="en-US" sz="1800" dirty="0"/>
              <a:t> DR, </a:t>
            </a:r>
            <a:r>
              <a:rPr lang="en-US" sz="1800" dirty="0" err="1"/>
              <a:t>Furlow-Parmley</a:t>
            </a:r>
            <a:r>
              <a:rPr lang="en-US" sz="1800" dirty="0"/>
              <a:t> C, Tang T, Gray KM, Cohen SM, </a:t>
            </a:r>
            <a:r>
              <a:rPr lang="en-US" sz="1800" dirty="0" err="1"/>
              <a:t>Mermin</a:t>
            </a:r>
            <a:r>
              <a:rPr lang="en-US" sz="1800" dirty="0"/>
              <a:t> J, </a:t>
            </a:r>
            <a:r>
              <a:rPr lang="en-US" sz="1800" dirty="0" err="1"/>
              <a:t>Skarbinski</a:t>
            </a:r>
            <a:r>
              <a:rPr lang="en-US" sz="1800" dirty="0"/>
              <a:t> J: </a:t>
            </a:r>
            <a:r>
              <a:rPr lang="en-US" sz="1800" b="1" dirty="0"/>
              <a:t>Differences in human immunodeficiency virus care and treatment among subpopulations in the United States. </a:t>
            </a:r>
            <a:r>
              <a:rPr lang="en-US" sz="1800" b="1" i="1" dirty="0"/>
              <a:t>JAMA internal medicine 2013, 173(14):1337-1344.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431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Of the approach</a:t>
            </a:r>
          </a:p>
          <a:p>
            <a:pPr lvl="1"/>
            <a:r>
              <a:rPr lang="en-US" dirty="0" smtClean="0"/>
              <a:t>Need robust testing history data : 81% have a last negative test date in the Seattle data</a:t>
            </a:r>
          </a:p>
          <a:p>
            <a:pPr lvl="2"/>
            <a:r>
              <a:rPr lang="en-US" dirty="0" smtClean="0"/>
              <a:t>The sensitivity of this estimate to the TDI assumptions will increase as the number of cases with no prior test data rises. </a:t>
            </a:r>
          </a:p>
          <a:p>
            <a:pPr lvl="2"/>
            <a:r>
              <a:rPr lang="en-US" dirty="0" smtClean="0"/>
              <a:t>One could potentially model this with missing data methods</a:t>
            </a:r>
          </a:p>
          <a:p>
            <a:pPr lvl="1"/>
            <a:r>
              <a:rPr lang="en-US" dirty="0" smtClean="0"/>
              <a:t>We assume testing is not correlated to risk behavior</a:t>
            </a:r>
          </a:p>
          <a:p>
            <a:pPr lvl="2"/>
            <a:r>
              <a:rPr lang="en-US" dirty="0" smtClean="0"/>
              <a:t>But if recent risk leads to testing, then the undiagnosed fraction is probably lower than the base case estimate</a:t>
            </a:r>
          </a:p>
          <a:p>
            <a:pPr lvl="2"/>
            <a:r>
              <a:rPr lang="en-US" dirty="0" smtClean="0"/>
              <a:t>This, too, can be modeled</a:t>
            </a:r>
          </a:p>
          <a:p>
            <a:pPr lvl="1"/>
            <a:endParaRPr lang="en-US" dirty="0"/>
          </a:p>
          <a:p>
            <a:r>
              <a:rPr lang="en-US" dirty="0" smtClean="0"/>
              <a:t>Of the Seattle analysis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25% of our cases have a chart-validated last negative test date</a:t>
            </a:r>
          </a:p>
          <a:p>
            <a:pPr lvl="1"/>
            <a:r>
              <a:rPr lang="en-US" dirty="0"/>
              <a:t>But the correlations of the self-report dates with </a:t>
            </a:r>
            <a:r>
              <a:rPr lang="en-US" dirty="0" err="1"/>
              <a:t>eHARS</a:t>
            </a:r>
            <a:r>
              <a:rPr lang="en-US" dirty="0"/>
              <a:t> suggest good validity for the rest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 about </a:t>
            </a:r>
            <a:r>
              <a:rPr lang="en-US" dirty="0" smtClean="0"/>
              <a:t>these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NHBS MSM estimate</a:t>
            </a:r>
          </a:p>
          <a:p>
            <a:pPr lvl="1"/>
            <a:r>
              <a:rPr lang="en-US" dirty="0" smtClean="0"/>
              <a:t>Sample is venue based.  Representative?</a:t>
            </a:r>
          </a:p>
          <a:p>
            <a:pPr lvl="1"/>
            <a:r>
              <a:rPr lang="en-US" dirty="0" smtClean="0"/>
              <a:t>Status awareness is self-report.  Non-disclosure?</a:t>
            </a:r>
          </a:p>
          <a:p>
            <a:pPr lvl="1"/>
            <a:r>
              <a:rPr lang="en-US" dirty="0" smtClean="0"/>
              <a:t>Local/regional differences from national patterns?</a:t>
            </a:r>
          </a:p>
          <a:p>
            <a:pPr lvl="1"/>
            <a:endParaRPr lang="en-US" dirty="0"/>
          </a:p>
          <a:p>
            <a:r>
              <a:rPr lang="en-US" dirty="0" smtClean="0"/>
              <a:t>CDC national back-calculation estimate</a:t>
            </a:r>
          </a:p>
          <a:p>
            <a:pPr lvl="1"/>
            <a:r>
              <a:rPr lang="en-US" dirty="0" smtClean="0"/>
              <a:t>Method is not well </a:t>
            </a:r>
            <a:r>
              <a:rPr lang="en-US" dirty="0" smtClean="0"/>
              <a:t>described</a:t>
            </a:r>
            <a:endParaRPr lang="en-US" dirty="0" smtClean="0"/>
          </a:p>
          <a:p>
            <a:pPr lvl="1"/>
            <a:r>
              <a:rPr lang="en-US" dirty="0" smtClean="0"/>
              <a:t>Depends on assumptions about the distribution of time from infection to </a:t>
            </a:r>
            <a:r>
              <a:rPr lang="en-US" dirty="0" smtClean="0"/>
              <a:t>AIDS</a:t>
            </a:r>
          </a:p>
          <a:p>
            <a:pPr lvl="1"/>
            <a:r>
              <a:rPr lang="en-US" dirty="0" smtClean="0"/>
              <a:t>Appears to make many other assumptions as well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Goal: A tool for local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Method based on testing history data only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Back-calculation based approach</a:t>
            </a:r>
          </a:p>
          <a:p>
            <a:pPr lvl="1"/>
            <a:r>
              <a:rPr lang="en-US" dirty="0" smtClean="0"/>
              <a:t>Uses HIV </a:t>
            </a:r>
            <a:r>
              <a:rPr lang="en-US" dirty="0" err="1"/>
              <a:t>Dx</a:t>
            </a:r>
            <a:r>
              <a:rPr lang="en-US" dirty="0"/>
              <a:t> + most recent HIV negative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/>
              <a:t>software </a:t>
            </a:r>
            <a:r>
              <a:rPr lang="en-US" dirty="0" smtClean="0"/>
              <a:t>(R) to </a:t>
            </a:r>
            <a:r>
              <a:rPr lang="en-US" dirty="0"/>
              <a:t>local Public Health </a:t>
            </a:r>
            <a:r>
              <a:rPr lang="en-US" dirty="0" err="1" smtClean="0"/>
              <a:t>Depts</a:t>
            </a:r>
            <a:endParaRPr lang="en-US" dirty="0" smtClean="0"/>
          </a:p>
          <a:p>
            <a:pPr lvl="1"/>
            <a:r>
              <a:rPr lang="en-US" dirty="0" smtClean="0"/>
              <a:t>Will focus on this in the current presentation</a:t>
            </a:r>
            <a:endParaRPr lang="en-US" dirty="0" smtClean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 of the envelope calculation</a:t>
            </a:r>
          </a:p>
          <a:p>
            <a:pPr lvl="1"/>
            <a:r>
              <a:rPr lang="en-US" dirty="0" smtClean="0"/>
              <a:t>Based on Matt </a:t>
            </a:r>
            <a:r>
              <a:rPr lang="en-US" dirty="0" err="1" smtClean="0"/>
              <a:t>Golden’s</a:t>
            </a:r>
            <a:r>
              <a:rPr lang="en-US" dirty="0" smtClean="0"/>
              <a:t> idea</a:t>
            </a:r>
            <a:endParaRPr lang="en-US" dirty="0" smtClean="0"/>
          </a:p>
          <a:p>
            <a:pPr lvl="1"/>
            <a:r>
              <a:rPr lang="en-US" dirty="0" smtClean="0"/>
              <a:t>How bad can it be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Turns out it perfectly matches the back-calculation estimate (under some assumptions)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 provide excel worksheet to local Public Health </a:t>
            </a:r>
            <a:r>
              <a:rPr lang="en-US" dirty="0" err="1" smtClean="0">
                <a:sym typeface="Wingdings" panose="05000000000000000000" pitchFamily="2" charset="2"/>
              </a:rPr>
              <a:t>Depts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 calculation: the idiot’s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idea</a:t>
            </a:r>
          </a:p>
          <a:p>
            <a:pPr lvl="1"/>
            <a:r>
              <a:rPr lang="en-US" sz="2400" dirty="0" smtClean="0"/>
              <a:t>What you see now</a:t>
            </a:r>
          </a:p>
          <a:p>
            <a:pPr lvl="1"/>
            <a:r>
              <a:rPr lang="en-US" sz="2400" dirty="0" smtClean="0"/>
              <a:t>Is based on infections that happened in the past</a:t>
            </a:r>
          </a:p>
          <a:p>
            <a:pPr lvl="1"/>
            <a:r>
              <a:rPr lang="en-US" sz="2400" dirty="0" smtClean="0"/>
              <a:t>So:  can </a:t>
            </a:r>
            <a:r>
              <a:rPr lang="en-US" sz="2400" dirty="0" smtClean="0"/>
              <a:t>you use new diagnoses to back-calculate what happened in the past?</a:t>
            </a:r>
            <a:endParaRPr lang="en-US" sz="2400" dirty="0"/>
          </a:p>
        </p:txBody>
      </p:sp>
      <p:pic>
        <p:nvPicPr>
          <p:cNvPr id="2050" name="Picture 2" descr="http://thesocietypages.org/socimages/files/2013/02/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8" b="5343"/>
          <a:stretch/>
        </p:blipFill>
        <p:spPr bwMode="auto">
          <a:xfrm>
            <a:off x="1066800" y="4316507"/>
            <a:ext cx="2667000" cy="165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601827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4375475"/>
            <a:ext cx="990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/>
              <a:t>HIV incidence</a:t>
            </a:r>
          </a:p>
          <a:p>
            <a:r>
              <a:rPr lang="en-US" sz="700" dirty="0" smtClean="0"/>
              <a:t>HIV </a:t>
            </a:r>
            <a:r>
              <a:rPr lang="en-US" sz="700" dirty="0" err="1" smtClean="0"/>
              <a:t>Dx</a:t>
            </a:r>
            <a:endParaRPr 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4140200" y="4019874"/>
            <a:ext cx="481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smearing the incidence of new HIV infections forward as they are diagnosed over time</a:t>
            </a:r>
          </a:p>
          <a:p>
            <a:endParaRPr lang="en-US" dirty="0"/>
          </a:p>
          <a:p>
            <a:r>
              <a:rPr lang="en-US" dirty="0" smtClean="0"/>
              <a:t>Some are diagnosed quickly, other not</a:t>
            </a:r>
          </a:p>
          <a:p>
            <a:endParaRPr lang="en-US" dirty="0"/>
          </a:p>
          <a:p>
            <a:r>
              <a:rPr lang="en-US" dirty="0" smtClean="0"/>
              <a:t>What we see now = sum over time of </a:t>
            </a:r>
          </a:p>
          <a:p>
            <a:r>
              <a:rPr lang="en-US" dirty="0" smtClean="0"/>
              <a:t>incidence at time t * probability(</a:t>
            </a:r>
            <a:r>
              <a:rPr lang="en-US" dirty="0" err="1" smtClean="0"/>
              <a:t>Dx</a:t>
            </a:r>
            <a:r>
              <a:rPr lang="en-US" dirty="0" smtClean="0"/>
              <a:t> at time </a:t>
            </a:r>
            <a:r>
              <a:rPr lang="en-US" dirty="0" err="1" smtClean="0"/>
              <a:t>t+Z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Breaking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2804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Imagine a </a:t>
            </a:r>
            <a:r>
              <a:rPr lang="en-US" sz="2400" dirty="0" err="1" smtClean="0"/>
              <a:t>Dx</a:t>
            </a:r>
            <a:r>
              <a:rPr lang="en-US" sz="2400" dirty="0" smtClean="0"/>
              <a:t> always happens within 3 years of HIV infection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25% get </a:t>
            </a:r>
            <a:r>
              <a:rPr lang="en-US" sz="2000" dirty="0" err="1" smtClean="0"/>
              <a:t>Dx</a:t>
            </a:r>
            <a:r>
              <a:rPr lang="en-US" sz="2000" dirty="0" smtClean="0"/>
              <a:t> at t=1</a:t>
            </a:r>
          </a:p>
          <a:p>
            <a:pPr lvl="1"/>
            <a:r>
              <a:rPr lang="en-US" sz="2000" dirty="0" smtClean="0"/>
              <a:t>50% at t=2</a:t>
            </a:r>
          </a:p>
          <a:p>
            <a:pPr lvl="1"/>
            <a:r>
              <a:rPr lang="en-US" sz="2000" dirty="0" smtClean="0"/>
              <a:t>25% at t=3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If there was only one year of 10% incidence, the observed HIV </a:t>
            </a:r>
            <a:r>
              <a:rPr lang="en-US" sz="2400" dirty="0" err="1" smtClean="0"/>
              <a:t>Dx</a:t>
            </a:r>
            <a:r>
              <a:rPr lang="en-US" sz="2400" dirty="0" smtClean="0"/>
              <a:t> curve would look like this: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26740" y="4128247"/>
            <a:ext cx="2958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smtClean="0"/>
              <a:t>only one year of </a:t>
            </a:r>
            <a:r>
              <a:rPr lang="en-US" dirty="0" smtClean="0"/>
              <a:t>incidence, smeared </a:t>
            </a:r>
            <a:r>
              <a:rPr lang="en-US" dirty="0" smtClean="0"/>
              <a:t>over 3 years of </a:t>
            </a:r>
            <a:r>
              <a:rPr lang="en-US" dirty="0" err="1" smtClean="0"/>
              <a:t>Dx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any single year:</a:t>
            </a:r>
          </a:p>
          <a:p>
            <a:r>
              <a:rPr lang="en-US" dirty="0" smtClean="0"/>
              <a:t>Observed </a:t>
            </a:r>
            <a:r>
              <a:rPr lang="en-US" dirty="0" err="1" smtClean="0"/>
              <a:t>Dx</a:t>
            </a:r>
            <a:r>
              <a:rPr lang="en-US" dirty="0" smtClean="0"/>
              <a:t> ≠ True Incidence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10770" y="4128247"/>
            <a:ext cx="3924300" cy="1999734"/>
            <a:chOff x="3213100" y="4114800"/>
            <a:chExt cx="3924300" cy="1999734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98449875"/>
                </p:ext>
              </p:extLst>
            </p:nvPr>
          </p:nvGraphicFramePr>
          <p:xfrm>
            <a:off x="3213100" y="4114800"/>
            <a:ext cx="3924300" cy="19997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" name="Group 3"/>
            <p:cNvGrpSpPr/>
            <p:nvPr/>
          </p:nvGrpSpPr>
          <p:grpSpPr>
            <a:xfrm>
              <a:off x="4046865" y="4560497"/>
              <a:ext cx="2353935" cy="300313"/>
              <a:chOff x="4046865" y="4560497"/>
              <a:chExt cx="2353935" cy="30031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046865" y="4560497"/>
                <a:ext cx="69011" cy="690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1"/>
              <p:cNvSpPr txBox="1"/>
              <p:nvPr/>
            </p:nvSpPr>
            <p:spPr>
              <a:xfrm>
                <a:off x="4258070" y="4604842"/>
                <a:ext cx="2142730" cy="255968"/>
              </a:xfrm>
              <a:prstGeom prst="rect">
                <a:avLst/>
              </a:prstGeom>
              <a:noFill/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/>
                  <a:t>True</a:t>
                </a:r>
                <a:r>
                  <a:rPr lang="en-US" sz="1100" baseline="0" dirty="0"/>
                  <a:t> i</a:t>
                </a:r>
                <a:r>
                  <a:rPr lang="en-US" sz="1100" dirty="0"/>
                  <a:t>ncidence:  </a:t>
                </a:r>
                <a:r>
                  <a:rPr lang="en-US" sz="1100" dirty="0" smtClean="0"/>
                  <a:t>10% in year 1 only</a:t>
                </a:r>
                <a:endParaRPr lang="en-US" sz="1100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4148800" y="4629509"/>
                <a:ext cx="180652" cy="694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multiple years of incidence?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68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Assume the same </a:t>
            </a:r>
            <a:r>
              <a:rPr lang="en-US" sz="2000" dirty="0" err="1" smtClean="0"/>
              <a:t>Dx</a:t>
            </a:r>
            <a:r>
              <a:rPr lang="en-US" sz="2000" dirty="0" smtClean="0"/>
              <a:t> rates:  25-50-25%</a:t>
            </a:r>
          </a:p>
          <a:p>
            <a:r>
              <a:rPr lang="en-US" sz="2000" dirty="0" smtClean="0"/>
              <a:t>You only observe the </a:t>
            </a:r>
            <a:r>
              <a:rPr lang="en-US" sz="2000" dirty="0" smtClean="0"/>
              <a:t>total HIV </a:t>
            </a:r>
            <a:r>
              <a:rPr lang="en-US" sz="2000" dirty="0" err="1" smtClean="0"/>
              <a:t>Dx</a:t>
            </a:r>
            <a:r>
              <a:rPr lang="en-US" sz="2000" dirty="0" smtClean="0"/>
              <a:t>, which is now a mix of cases from previous (up to 3) years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73100" y="5994115"/>
            <a:ext cx="789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Obs</a:t>
            </a:r>
            <a:r>
              <a:rPr lang="en-US" dirty="0" smtClean="0"/>
              <a:t> </a:t>
            </a:r>
            <a:r>
              <a:rPr lang="en-US" dirty="0" err="1" smtClean="0"/>
              <a:t>Dx</a:t>
            </a:r>
            <a:r>
              <a:rPr lang="en-US" dirty="0" smtClean="0"/>
              <a:t>( </a:t>
            </a:r>
            <a:r>
              <a:rPr lang="en-US" dirty="0" err="1" smtClean="0"/>
              <a:t>t+Z</a:t>
            </a:r>
            <a:r>
              <a:rPr lang="en-US" dirty="0" smtClean="0"/>
              <a:t> ) = sum of (HIV incidence at time t * probability(</a:t>
            </a:r>
            <a:r>
              <a:rPr lang="en-US" dirty="0" err="1" smtClean="0"/>
              <a:t>Dx</a:t>
            </a:r>
            <a:r>
              <a:rPr lang="en-US" dirty="0" smtClean="0"/>
              <a:t> at time </a:t>
            </a:r>
            <a:r>
              <a:rPr lang="en-US" dirty="0" err="1" smtClean="0"/>
              <a:t>t+Z</a:t>
            </a:r>
            <a:r>
              <a:rPr lang="en-US" dirty="0" smtClean="0"/>
              <a:t> 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005220"/>
              </p:ext>
            </p:extLst>
          </p:nvPr>
        </p:nvGraphicFramePr>
        <p:xfrm>
          <a:off x="3982792" y="2729727"/>
          <a:ext cx="4907208" cy="343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643353"/>
              </p:ext>
            </p:extLst>
          </p:nvPr>
        </p:nvGraphicFramePr>
        <p:xfrm>
          <a:off x="254000" y="2729727"/>
          <a:ext cx="3688728" cy="343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5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back-calculation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 form</a:t>
            </a:r>
          </a:p>
          <a:p>
            <a:pPr lvl="1"/>
            <a:r>
              <a:rPr lang="en-US" dirty="0" smtClean="0"/>
              <a:t>Estimate HIV incidence from AIDS </a:t>
            </a:r>
            <a:r>
              <a:rPr lang="en-US" dirty="0" err="1" smtClean="0"/>
              <a:t>Dx</a:t>
            </a:r>
            <a:endParaRPr lang="en-US" dirty="0" smtClean="0"/>
          </a:p>
          <a:p>
            <a:pPr lvl="1"/>
            <a:r>
              <a:rPr lang="en-US" dirty="0" smtClean="0"/>
              <a:t>Assumptions:  time from infection to </a:t>
            </a:r>
            <a:r>
              <a:rPr lang="en-US" dirty="0" smtClean="0"/>
              <a:t>AIDS </a:t>
            </a:r>
            <a:r>
              <a:rPr lang="en-US" dirty="0" err="1" smtClean="0"/>
              <a:t>Dx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“Extended” form</a:t>
            </a:r>
          </a:p>
          <a:p>
            <a:pPr lvl="1"/>
            <a:r>
              <a:rPr lang="en-US" dirty="0" smtClean="0"/>
              <a:t>Estimate HIV incidence </a:t>
            </a:r>
            <a:r>
              <a:rPr lang="en-US" dirty="0" smtClean="0"/>
              <a:t>using both </a:t>
            </a:r>
            <a:r>
              <a:rPr lang="en-US" dirty="0" smtClean="0"/>
              <a:t>HIV </a:t>
            </a:r>
            <a:r>
              <a:rPr lang="en-US" dirty="0" err="1" smtClean="0"/>
              <a:t>Dx</a:t>
            </a:r>
            <a:r>
              <a:rPr lang="en-US" dirty="0" smtClean="0"/>
              <a:t> and AIDS </a:t>
            </a:r>
            <a:r>
              <a:rPr lang="en-US" dirty="0" err="1" smtClean="0"/>
              <a:t>Dx</a:t>
            </a:r>
            <a:endParaRPr lang="en-US" dirty="0" smtClean="0"/>
          </a:p>
          <a:p>
            <a:pPr lvl="2"/>
            <a:r>
              <a:rPr lang="en-US" dirty="0" smtClean="0"/>
              <a:t>Can also include </a:t>
            </a:r>
            <a:r>
              <a:rPr lang="en-US" dirty="0" smtClean="0"/>
              <a:t>biomarkers, e.g., CD4, recent </a:t>
            </a:r>
            <a:r>
              <a:rPr lang="en-US" dirty="0" smtClean="0"/>
              <a:t>infection</a:t>
            </a:r>
          </a:p>
          <a:p>
            <a:pPr lvl="1"/>
            <a:r>
              <a:rPr lang="en-US" dirty="0" smtClean="0"/>
              <a:t>Assumptions: time from infection to </a:t>
            </a:r>
            <a:r>
              <a:rPr lang="en-US" dirty="0" smtClean="0"/>
              <a:t>AIDS </a:t>
            </a:r>
            <a:r>
              <a:rPr lang="en-US" dirty="0" err="1" smtClean="0"/>
              <a:t>Dx</a:t>
            </a:r>
            <a:r>
              <a:rPr lang="en-US" dirty="0" smtClean="0"/>
              <a:t>, time from infection to HIV </a:t>
            </a:r>
            <a:r>
              <a:rPr lang="en-US" dirty="0" err="1" smtClean="0"/>
              <a:t>Dx</a:t>
            </a:r>
            <a:r>
              <a:rPr lang="en-US" dirty="0" smtClean="0"/>
              <a:t>, impact of symptoms on testing rate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Our version:  </a:t>
            </a:r>
            <a:r>
              <a:rPr lang="en-US" dirty="0" smtClean="0"/>
              <a:t>“Testing </a:t>
            </a:r>
            <a:r>
              <a:rPr lang="en-US" dirty="0"/>
              <a:t>H</a:t>
            </a:r>
            <a:r>
              <a:rPr lang="en-US" dirty="0" smtClean="0"/>
              <a:t>istory</a:t>
            </a:r>
            <a:r>
              <a:rPr lang="en-US" dirty="0" smtClean="0"/>
              <a:t>” method</a:t>
            </a:r>
          </a:p>
          <a:p>
            <a:pPr lvl="1"/>
            <a:r>
              <a:rPr lang="en-US" dirty="0" smtClean="0"/>
              <a:t>Estimate undiagnosed fraction from </a:t>
            </a:r>
            <a:r>
              <a:rPr lang="en-US" dirty="0" smtClean="0"/>
              <a:t>HIV </a:t>
            </a:r>
            <a:r>
              <a:rPr lang="en-US" dirty="0" smtClean="0"/>
              <a:t>test </a:t>
            </a:r>
            <a:r>
              <a:rPr lang="en-US" dirty="0"/>
              <a:t>dates: last – to + </a:t>
            </a:r>
            <a:endParaRPr lang="en-US" dirty="0" smtClean="0"/>
          </a:p>
          <a:p>
            <a:pPr lvl="1"/>
            <a:r>
              <a:rPr lang="en-US" dirty="0" smtClean="0"/>
              <a:t>Assumption:  time from infection to </a:t>
            </a:r>
            <a:r>
              <a:rPr lang="en-US" dirty="0" smtClean="0"/>
              <a:t>HIV </a:t>
            </a:r>
            <a:r>
              <a:rPr lang="en-US" dirty="0" err="1" smtClean="0"/>
              <a:t>Dx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Morris/Fellows/Golden SPRC PHC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448" y="1600200"/>
            <a:ext cx="410135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For HIV </a:t>
            </a:r>
            <a:r>
              <a:rPr lang="en-US" sz="2400" dirty="0" err="1" smtClean="0"/>
              <a:t>Dx</a:t>
            </a:r>
            <a:r>
              <a:rPr lang="en-US" sz="2400" dirty="0" smtClean="0"/>
              <a:t> with a previous negative test</a:t>
            </a:r>
          </a:p>
          <a:p>
            <a:endParaRPr lang="en-US" sz="2400" dirty="0"/>
          </a:p>
          <a:p>
            <a:r>
              <a:rPr lang="en-US" sz="2400" dirty="0" smtClean="0"/>
              <a:t>We know infection must have happened in this interval</a:t>
            </a:r>
          </a:p>
          <a:p>
            <a:endParaRPr lang="en-US" sz="2400" dirty="0"/>
          </a:p>
          <a:p>
            <a:r>
              <a:rPr lang="en-US" sz="2400" dirty="0" smtClean="0"/>
              <a:t>If we assume a </a:t>
            </a:r>
            <a:r>
              <a:rPr lang="en-US" sz="2400" dirty="0"/>
              <a:t>distribution </a:t>
            </a:r>
            <a:r>
              <a:rPr lang="en-US" sz="2400" dirty="0" smtClean="0"/>
              <a:t>for the probability of infection in that interval</a:t>
            </a:r>
          </a:p>
          <a:p>
            <a:pPr lvl="1"/>
            <a:r>
              <a:rPr lang="en-US" sz="2000" dirty="0" smtClean="0"/>
              <a:t>we can estimate incidence</a:t>
            </a:r>
          </a:p>
          <a:p>
            <a:pPr lvl="1"/>
            <a:r>
              <a:rPr lang="en-US" sz="2000" dirty="0" smtClean="0"/>
              <a:t>and the undiagnosed fraction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e’ll examine 2 different assumptions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Morris/Fellows/Golden SPRC PHC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32FD-503A-49A6-A673-3132DBB9A05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AutoShape 2" descr="plot of chunk unnamed-chunk-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9" y="2191870"/>
            <a:ext cx="3960159" cy="396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9588" y="1545539"/>
            <a:ext cx="333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history data:  </a:t>
            </a:r>
          </a:p>
          <a:p>
            <a:r>
              <a:rPr lang="en-US" dirty="0"/>
              <a:t>T</a:t>
            </a:r>
            <a:r>
              <a:rPr lang="en-US" dirty="0" smtClean="0"/>
              <a:t>ime from last negative test to </a:t>
            </a:r>
            <a:r>
              <a:rPr lang="en-US" dirty="0" err="1" smtClean="0"/>
              <a:t>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0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1448</Words>
  <Application>Microsoft Office PowerPoint</Application>
  <PresentationFormat>On-screen Show (4:3)</PresentationFormat>
  <Paragraphs>276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Estimating the Undiagnosed Fraction: A new “Testing History” approach</vt:lpstr>
      <vt:lpstr>Motivation</vt:lpstr>
      <vt:lpstr>Questions about these estimates</vt:lpstr>
      <vt:lpstr>Goal: A tool for local use</vt:lpstr>
      <vt:lpstr>Back calculation: the idiot’s guide</vt:lpstr>
      <vt:lpstr>Breaking it down</vt:lpstr>
      <vt:lpstr>With multiple years of incidence?</vt:lpstr>
      <vt:lpstr>Variants of back-calculation</vt:lpstr>
      <vt:lpstr>Basic idea</vt:lpstr>
      <vt:lpstr>Testing history back-calculation</vt:lpstr>
      <vt:lpstr>Sensitivity to assumptions</vt:lpstr>
      <vt:lpstr>Application</vt:lpstr>
      <vt:lpstr>Testing Data</vt:lpstr>
      <vt:lpstr>Estimates of TID (dist’n of time from infection to HIV Dx)</vt:lpstr>
      <vt:lpstr>Incidence Count Estimates</vt:lpstr>
      <vt:lpstr>Estimated Undiagnosed Cases (Count)</vt:lpstr>
      <vt:lpstr>Undiagnosed fraction estimates</vt:lpstr>
      <vt:lpstr>Undiagnosed fractions:  by race/ethnicity</vt:lpstr>
      <vt:lpstr>Key strengths of this approach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Undiagnosed Fraction</dc:title>
  <dc:creator>morrism</dc:creator>
  <cp:lastModifiedBy>morrism</cp:lastModifiedBy>
  <cp:revision>66</cp:revision>
  <dcterms:created xsi:type="dcterms:W3CDTF">2013-11-04T08:18:56Z</dcterms:created>
  <dcterms:modified xsi:type="dcterms:W3CDTF">2013-11-08T02:46:57Z</dcterms:modified>
</cp:coreProperties>
</file>