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77" r:id="rId4"/>
    <p:sldId id="280" r:id="rId5"/>
    <p:sldId id="325" r:id="rId6"/>
    <p:sldId id="326" r:id="rId7"/>
    <p:sldId id="281" r:id="rId8"/>
    <p:sldId id="300" r:id="rId9"/>
    <p:sldId id="323" r:id="rId10"/>
    <p:sldId id="324" r:id="rId11"/>
    <p:sldId id="322" r:id="rId12"/>
    <p:sldId id="301" r:id="rId13"/>
    <p:sldId id="305" r:id="rId14"/>
    <p:sldId id="287" r:id="rId15"/>
    <p:sldId id="297" r:id="rId16"/>
    <p:sldId id="307" r:id="rId17"/>
    <p:sldId id="308" r:id="rId18"/>
    <p:sldId id="309" r:id="rId19"/>
    <p:sldId id="314" r:id="rId20"/>
    <p:sldId id="295" r:id="rId21"/>
    <p:sldId id="316" r:id="rId22"/>
    <p:sldId id="317" r:id="rId23"/>
    <p:sldId id="306" r:id="rId24"/>
    <p:sldId id="296" r:id="rId25"/>
    <p:sldId id="312" r:id="rId26"/>
    <p:sldId id="311" r:id="rId27"/>
    <p:sldId id="318" r:id="rId28"/>
    <p:sldId id="31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7" autoAdjust="0"/>
    <p:restoredTop sz="94133" autoAdjust="0"/>
  </p:normalViewPr>
  <p:slideViewPr>
    <p:cSldViewPr snapToGrid="0">
      <p:cViewPr varScale="1">
        <p:scale>
          <a:sx n="83" d="100"/>
          <a:sy n="83" d="100"/>
        </p:scale>
        <p:origin x="-1808" y="-112"/>
      </p:cViewPr>
      <p:guideLst>
        <p:guide orient="horz"/>
        <p:guide pos="13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27" d="100"/>
        <a:sy n="327" d="100"/>
      </p:scale>
      <p:origin x="0" y="3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0" dirty="0" smtClean="0"/>
              <a:t>TID Probability Distribution</a:t>
            </a:r>
            <a:endParaRPr lang="en-US" sz="1800" b="0" dirty="0"/>
          </a:p>
        </c:rich>
      </c:tx>
      <c:layout>
        <c:manualLayout>
          <c:xMode val="edge"/>
          <c:yMode val="edge"/>
          <c:x val="0.339047040240006"/>
          <c:y val="0.078835613687235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660096857977572"/>
          <c:y val="0.2244496295566"/>
          <c:w val="0.913529630317206"/>
          <c:h val="0.53429805631323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0056984"/>
        <c:axId val="450059960"/>
      </c:barChart>
      <c:catAx>
        <c:axId val="450056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50059960"/>
        <c:crosses val="autoZero"/>
        <c:auto val="1"/>
        <c:lblAlgn val="ctr"/>
        <c:lblOffset val="100"/>
        <c:noMultiLvlLbl val="0"/>
      </c:catAx>
      <c:valAx>
        <c:axId val="450059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50056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AB1FC-926C-3441-98FD-B1A243B750DC}" type="doc">
      <dgm:prSet loTypeId="urn:microsoft.com/office/officeart/2005/8/layout/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D27E9-3DE2-A343-917C-05014F5D32A8}">
      <dgm:prSet phldrT="[Text]" custT="1"/>
      <dgm:spPr/>
      <dgm:t>
        <a:bodyPr/>
        <a:lstStyle/>
        <a:p>
          <a:r>
            <a:rPr lang="en-US" sz="2800" dirty="0" smtClean="0"/>
            <a:t>The Method</a:t>
          </a:r>
          <a:endParaRPr lang="en-US" sz="2800" dirty="0"/>
        </a:p>
      </dgm:t>
    </dgm:pt>
    <dgm:pt modelId="{B8DFD6AE-8490-8E40-8B18-A3B376DD85CB}" type="parTrans" cxnId="{6058CC63-165D-7B4C-BDD6-C19A1CD6CDF5}">
      <dgm:prSet/>
      <dgm:spPr/>
      <dgm:t>
        <a:bodyPr/>
        <a:lstStyle/>
        <a:p>
          <a:endParaRPr lang="en-US"/>
        </a:p>
      </dgm:t>
    </dgm:pt>
    <dgm:pt modelId="{CAAAB84A-8569-BF4D-A570-FC256C7BDFFB}" type="sibTrans" cxnId="{6058CC63-165D-7B4C-BDD6-C19A1CD6CDF5}">
      <dgm:prSet/>
      <dgm:spPr/>
      <dgm:t>
        <a:bodyPr/>
        <a:lstStyle/>
        <a:p>
          <a:endParaRPr lang="en-US"/>
        </a:p>
      </dgm:t>
    </dgm:pt>
    <dgm:pt modelId="{8FBEB0F3-9E5C-EB49-BA39-7F5452F23115}">
      <dgm:prSet phldrT="[Text]" custT="1"/>
      <dgm:spPr/>
      <dgm:t>
        <a:bodyPr/>
        <a:lstStyle/>
        <a:p>
          <a:r>
            <a:rPr lang="en-US" sz="2000" dirty="0" smtClean="0"/>
            <a:t>Summary and key assumptions</a:t>
          </a:r>
          <a:endParaRPr lang="en-US" sz="2000" dirty="0"/>
        </a:p>
      </dgm:t>
    </dgm:pt>
    <dgm:pt modelId="{A6DD3D4E-1BAC-CB4E-80C4-AB197856BF4F}" type="parTrans" cxnId="{0D865005-EA11-4B44-8F26-28908E5A6C3B}">
      <dgm:prSet/>
      <dgm:spPr/>
      <dgm:t>
        <a:bodyPr/>
        <a:lstStyle/>
        <a:p>
          <a:endParaRPr lang="en-US"/>
        </a:p>
      </dgm:t>
    </dgm:pt>
    <dgm:pt modelId="{DCF903C3-CF8D-F740-8F86-32A5AEB02AB5}" type="sibTrans" cxnId="{0D865005-EA11-4B44-8F26-28908E5A6C3B}">
      <dgm:prSet/>
      <dgm:spPr/>
      <dgm:t>
        <a:bodyPr/>
        <a:lstStyle/>
        <a:p>
          <a:endParaRPr lang="en-US"/>
        </a:p>
      </dgm:t>
    </dgm:pt>
    <dgm:pt modelId="{94BAB099-93F2-4548-94E6-2B198D09A177}">
      <dgm:prSet phldrT="[Text]" custT="1"/>
      <dgm:spPr/>
      <dgm:t>
        <a:bodyPr/>
        <a:lstStyle/>
        <a:p>
          <a:r>
            <a:rPr lang="en-US" sz="2800" dirty="0" smtClean="0"/>
            <a:t>Applications to date</a:t>
          </a:r>
          <a:endParaRPr lang="en-US" sz="2800" dirty="0"/>
        </a:p>
      </dgm:t>
    </dgm:pt>
    <dgm:pt modelId="{DB3147E9-C680-0549-B2CF-DF768F110ACF}" type="parTrans" cxnId="{6AFF2F3F-1DAF-A246-935D-16D566E57C8E}">
      <dgm:prSet/>
      <dgm:spPr/>
      <dgm:t>
        <a:bodyPr/>
        <a:lstStyle/>
        <a:p>
          <a:endParaRPr lang="en-US"/>
        </a:p>
      </dgm:t>
    </dgm:pt>
    <dgm:pt modelId="{C11DE8F1-9861-5D40-953F-AE3063368416}" type="sibTrans" cxnId="{6AFF2F3F-1DAF-A246-935D-16D566E57C8E}">
      <dgm:prSet/>
      <dgm:spPr/>
      <dgm:t>
        <a:bodyPr/>
        <a:lstStyle/>
        <a:p>
          <a:endParaRPr lang="en-US"/>
        </a:p>
      </dgm:t>
    </dgm:pt>
    <dgm:pt modelId="{7A9C5BB5-0450-714C-9CF5-052E34FFD3A5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 smtClean="0"/>
            <a:t>Dissemination plans</a:t>
          </a:r>
          <a:endParaRPr lang="en-US" sz="2800" dirty="0"/>
        </a:p>
      </dgm:t>
    </dgm:pt>
    <dgm:pt modelId="{4BEDF5F5-38B2-624B-ACD8-B7F16733D8E5}" type="parTrans" cxnId="{E69CB42F-E63F-304E-BE4C-2979404EB2BB}">
      <dgm:prSet/>
      <dgm:spPr/>
      <dgm:t>
        <a:bodyPr/>
        <a:lstStyle/>
        <a:p>
          <a:endParaRPr lang="en-US"/>
        </a:p>
      </dgm:t>
    </dgm:pt>
    <dgm:pt modelId="{E63E2D8E-DE44-AE4A-AAC4-EC2C579DC69F}" type="sibTrans" cxnId="{E69CB42F-E63F-304E-BE4C-2979404EB2BB}">
      <dgm:prSet/>
      <dgm:spPr/>
      <dgm:t>
        <a:bodyPr/>
        <a:lstStyle/>
        <a:p>
          <a:endParaRPr lang="en-US"/>
        </a:p>
      </dgm:t>
    </dgm:pt>
    <dgm:pt modelId="{B977E56F-DC93-C24D-9146-308AE0AD3399}">
      <dgm:prSet phldrT="[Text]" custT="1"/>
      <dgm:spPr/>
      <dgm:t>
        <a:bodyPr/>
        <a:lstStyle/>
        <a:p>
          <a:r>
            <a:rPr lang="en-US" sz="2000" dirty="0" smtClean="0"/>
            <a:t>Prototype “</a:t>
          </a:r>
          <a:r>
            <a:rPr lang="en-US" sz="2000" dirty="0" err="1" smtClean="0"/>
            <a:t>Rshiny</a:t>
          </a:r>
          <a:r>
            <a:rPr lang="en-US" sz="2000" dirty="0" smtClean="0"/>
            <a:t>” web app</a:t>
          </a:r>
          <a:endParaRPr lang="en-US" sz="2000" dirty="0"/>
        </a:p>
      </dgm:t>
    </dgm:pt>
    <dgm:pt modelId="{C2D213EA-77EA-404A-B7D2-5B201E28EACB}" type="parTrans" cxnId="{AC005211-71D9-2840-A73E-4CDB0117C304}">
      <dgm:prSet/>
      <dgm:spPr/>
      <dgm:t>
        <a:bodyPr/>
        <a:lstStyle/>
        <a:p>
          <a:endParaRPr lang="en-US"/>
        </a:p>
      </dgm:t>
    </dgm:pt>
    <dgm:pt modelId="{B9E4A6AF-703E-424A-B3EC-71E4C017F001}" type="sibTrans" cxnId="{AC005211-71D9-2840-A73E-4CDB0117C304}">
      <dgm:prSet/>
      <dgm:spPr/>
      <dgm:t>
        <a:bodyPr/>
        <a:lstStyle/>
        <a:p>
          <a:endParaRPr lang="en-US"/>
        </a:p>
      </dgm:t>
    </dgm:pt>
    <dgm:pt modelId="{1DC23545-5093-5B4D-84B3-CDA63A644621}">
      <dgm:prSet phldrT="[Text]" custT="1"/>
      <dgm:spPr/>
      <dgm:t>
        <a:bodyPr/>
        <a:lstStyle/>
        <a:p>
          <a:r>
            <a:rPr lang="en-US" sz="2800" dirty="0" smtClean="0"/>
            <a:t>Your Feedback</a:t>
          </a:r>
          <a:endParaRPr lang="en-US" sz="3600" dirty="0"/>
        </a:p>
      </dgm:t>
    </dgm:pt>
    <dgm:pt modelId="{D6649052-88F8-0A43-884A-D96B4212D7B6}" type="parTrans" cxnId="{5E125238-27CB-3F4A-A60C-D2F218B6AFA5}">
      <dgm:prSet/>
      <dgm:spPr/>
      <dgm:t>
        <a:bodyPr/>
        <a:lstStyle/>
        <a:p>
          <a:endParaRPr lang="en-US"/>
        </a:p>
      </dgm:t>
    </dgm:pt>
    <dgm:pt modelId="{CE919DE2-72DA-044E-BAE7-A6893EE91507}" type="sibTrans" cxnId="{5E125238-27CB-3F4A-A60C-D2F218B6AFA5}">
      <dgm:prSet/>
      <dgm:spPr/>
      <dgm:t>
        <a:bodyPr/>
        <a:lstStyle/>
        <a:p>
          <a:endParaRPr lang="en-US"/>
        </a:p>
      </dgm:t>
    </dgm:pt>
    <dgm:pt modelId="{664954CA-8D88-0A47-9BD6-033EA7655093}">
      <dgm:prSet phldrT="[Text]" custT="1"/>
      <dgm:spPr/>
      <dgm:t>
        <a:bodyPr/>
        <a:lstStyle/>
        <a:p>
          <a:r>
            <a:rPr lang="en-US" sz="2000" dirty="0" smtClean="0"/>
            <a:t>Priorities for refining the methods</a:t>
          </a:r>
          <a:endParaRPr lang="en-US" sz="2000" dirty="0"/>
        </a:p>
      </dgm:t>
    </dgm:pt>
    <dgm:pt modelId="{5DD140DE-979F-D246-9B41-8F3FEF246796}" type="parTrans" cxnId="{F4F5D525-18C8-1C4C-8641-64C7E4CBBE0D}">
      <dgm:prSet/>
      <dgm:spPr/>
      <dgm:t>
        <a:bodyPr/>
        <a:lstStyle/>
        <a:p>
          <a:endParaRPr lang="en-US"/>
        </a:p>
      </dgm:t>
    </dgm:pt>
    <dgm:pt modelId="{7ADAD389-26AC-E94E-8B3A-C3DB4A18347F}" type="sibTrans" cxnId="{F4F5D525-18C8-1C4C-8641-64C7E4CBBE0D}">
      <dgm:prSet/>
      <dgm:spPr/>
      <dgm:t>
        <a:bodyPr/>
        <a:lstStyle/>
        <a:p>
          <a:endParaRPr lang="en-US"/>
        </a:p>
      </dgm:t>
    </dgm:pt>
    <dgm:pt modelId="{7F39DC60-9271-9C42-805B-EE8FC5384E42}">
      <dgm:prSet phldrT="[Text]" custT="1"/>
      <dgm:spPr/>
      <dgm:t>
        <a:bodyPr/>
        <a:lstStyle/>
        <a:p>
          <a:r>
            <a:rPr lang="en-US" sz="2000" dirty="0" smtClean="0"/>
            <a:t>Seattle/King County, WA</a:t>
          </a:r>
          <a:endParaRPr lang="en-US" sz="2000" dirty="0"/>
        </a:p>
      </dgm:t>
    </dgm:pt>
    <dgm:pt modelId="{AB142345-BE7A-B841-AE95-A62621A3B029}" type="parTrans" cxnId="{32D357A2-A637-D443-8AC6-6D115F9507F2}">
      <dgm:prSet/>
      <dgm:spPr/>
      <dgm:t>
        <a:bodyPr/>
        <a:lstStyle/>
        <a:p>
          <a:endParaRPr lang="en-US"/>
        </a:p>
      </dgm:t>
    </dgm:pt>
    <dgm:pt modelId="{BDB39B2E-09DF-4F46-B019-2E2AF6B92665}" type="sibTrans" cxnId="{32D357A2-A637-D443-8AC6-6D115F9507F2}">
      <dgm:prSet/>
      <dgm:spPr/>
      <dgm:t>
        <a:bodyPr/>
        <a:lstStyle/>
        <a:p>
          <a:endParaRPr lang="en-US"/>
        </a:p>
      </dgm:t>
    </dgm:pt>
    <dgm:pt modelId="{B6F1F07D-1534-A24F-840A-9A361F8BCA71}">
      <dgm:prSet phldrT="[Text]" custT="1"/>
      <dgm:spPr/>
      <dgm:t>
        <a:bodyPr/>
        <a:lstStyle/>
        <a:p>
          <a:r>
            <a:rPr lang="en-US" sz="2000" dirty="0" smtClean="0"/>
            <a:t>Existing R code</a:t>
          </a:r>
          <a:endParaRPr lang="en-US" sz="2000" dirty="0"/>
        </a:p>
      </dgm:t>
    </dgm:pt>
    <dgm:pt modelId="{60BCFCE7-1E62-6D43-9C9B-230785062F4E}" type="parTrans" cxnId="{7D44E126-ADEA-D34A-8E35-45E76E849FF6}">
      <dgm:prSet/>
      <dgm:spPr/>
      <dgm:t>
        <a:bodyPr/>
        <a:lstStyle/>
        <a:p>
          <a:endParaRPr lang="en-US"/>
        </a:p>
      </dgm:t>
    </dgm:pt>
    <dgm:pt modelId="{578CE6D7-D307-9345-A083-0FC8A9593C83}" type="sibTrans" cxnId="{7D44E126-ADEA-D34A-8E35-45E76E849FF6}">
      <dgm:prSet/>
      <dgm:spPr/>
      <dgm:t>
        <a:bodyPr/>
        <a:lstStyle/>
        <a:p>
          <a:endParaRPr lang="en-US"/>
        </a:p>
      </dgm:t>
    </dgm:pt>
    <dgm:pt modelId="{4CA1CD29-1EE7-E84B-96E0-19A670FD1DB6}">
      <dgm:prSet phldrT="[Text]" custT="1"/>
      <dgm:spPr/>
      <dgm:t>
        <a:bodyPr/>
        <a:lstStyle/>
        <a:p>
          <a:r>
            <a:rPr lang="en-US" sz="2000" dirty="0" smtClean="0"/>
            <a:t>WA state</a:t>
          </a:r>
          <a:endParaRPr lang="en-US" sz="2000" dirty="0"/>
        </a:p>
      </dgm:t>
    </dgm:pt>
    <dgm:pt modelId="{E22CDD5E-9E15-7B4E-B68C-A2E47FA6CF07}" type="parTrans" cxnId="{95D4856C-C2D1-0E43-B9F5-A81564D9F57C}">
      <dgm:prSet/>
      <dgm:spPr/>
      <dgm:t>
        <a:bodyPr/>
        <a:lstStyle/>
        <a:p>
          <a:endParaRPr lang="en-US"/>
        </a:p>
      </dgm:t>
    </dgm:pt>
    <dgm:pt modelId="{DFF647DE-4382-EA43-9A74-5A74028A8D7F}" type="sibTrans" cxnId="{95D4856C-C2D1-0E43-B9F5-A81564D9F57C}">
      <dgm:prSet/>
      <dgm:spPr/>
      <dgm:t>
        <a:bodyPr/>
        <a:lstStyle/>
        <a:p>
          <a:endParaRPr lang="en-US"/>
        </a:p>
      </dgm:t>
    </dgm:pt>
    <dgm:pt modelId="{3904A2ED-EEE7-B042-B6D6-601A65707048}" type="pres">
      <dgm:prSet presAssocID="{C8BAB1FC-926C-3441-98FD-B1A243B750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DCC1A0-D933-E146-9E78-814CD623E834}" type="pres">
      <dgm:prSet presAssocID="{3E0D27E9-3DE2-A343-917C-05014F5D32A8}" presName="parentLin" presStyleCnt="0"/>
      <dgm:spPr/>
    </dgm:pt>
    <dgm:pt modelId="{B6365218-8826-D24E-A2CC-37347BB5BF3A}" type="pres">
      <dgm:prSet presAssocID="{3E0D27E9-3DE2-A343-917C-05014F5D32A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17A8638-B48B-1F41-A11E-8E336CE886FB}" type="pres">
      <dgm:prSet presAssocID="{3E0D27E9-3DE2-A343-917C-05014F5D32A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F96AD-BF86-A34B-8EEB-94A047B5F0E6}" type="pres">
      <dgm:prSet presAssocID="{3E0D27E9-3DE2-A343-917C-05014F5D32A8}" presName="negativeSpace" presStyleCnt="0"/>
      <dgm:spPr/>
    </dgm:pt>
    <dgm:pt modelId="{3283148B-16C2-274D-B07F-1EEE92CF9525}" type="pres">
      <dgm:prSet presAssocID="{3E0D27E9-3DE2-A343-917C-05014F5D32A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F2E1C-7C7F-F64F-96FF-CB83BA119ED3}" type="pres">
      <dgm:prSet presAssocID="{CAAAB84A-8569-BF4D-A570-FC256C7BDFFB}" presName="spaceBetweenRectangles" presStyleCnt="0"/>
      <dgm:spPr/>
    </dgm:pt>
    <dgm:pt modelId="{D861CA38-7A5B-0447-ABB3-5D86EBB3F8A3}" type="pres">
      <dgm:prSet presAssocID="{94BAB099-93F2-4548-94E6-2B198D09A177}" presName="parentLin" presStyleCnt="0"/>
      <dgm:spPr/>
    </dgm:pt>
    <dgm:pt modelId="{48B50281-E0B3-2948-8582-D24F098CBFE6}" type="pres">
      <dgm:prSet presAssocID="{94BAB099-93F2-4548-94E6-2B198D09A17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5BDC4CD-2F74-9142-81CB-8A2CBE50D217}" type="pres">
      <dgm:prSet presAssocID="{94BAB099-93F2-4548-94E6-2B198D09A17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B4D26-29A6-1D42-A116-D74F9A25B245}" type="pres">
      <dgm:prSet presAssocID="{94BAB099-93F2-4548-94E6-2B198D09A177}" presName="negativeSpace" presStyleCnt="0"/>
      <dgm:spPr/>
    </dgm:pt>
    <dgm:pt modelId="{0F46445B-DBCA-1D42-8872-BFA2EEE9E45C}" type="pres">
      <dgm:prSet presAssocID="{94BAB099-93F2-4548-94E6-2B198D09A17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E73D3-7E47-CE40-AE52-704ACEB9420D}" type="pres">
      <dgm:prSet presAssocID="{C11DE8F1-9861-5D40-953F-AE3063368416}" presName="spaceBetweenRectangles" presStyleCnt="0"/>
      <dgm:spPr/>
    </dgm:pt>
    <dgm:pt modelId="{CCB9A775-262C-2240-857E-058F6FAEB30E}" type="pres">
      <dgm:prSet presAssocID="{7A9C5BB5-0450-714C-9CF5-052E34FFD3A5}" presName="parentLin" presStyleCnt="0"/>
      <dgm:spPr/>
    </dgm:pt>
    <dgm:pt modelId="{AACB4DC9-7D93-DF47-A585-7BF64ED31081}" type="pres">
      <dgm:prSet presAssocID="{7A9C5BB5-0450-714C-9CF5-052E34FFD3A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82753E7-F13E-4D44-A420-808AC53DFF4C}" type="pres">
      <dgm:prSet presAssocID="{7A9C5BB5-0450-714C-9CF5-052E34FFD3A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B93BB-B426-1046-B0BF-A3389831ABED}" type="pres">
      <dgm:prSet presAssocID="{7A9C5BB5-0450-714C-9CF5-052E34FFD3A5}" presName="negativeSpace" presStyleCnt="0"/>
      <dgm:spPr/>
    </dgm:pt>
    <dgm:pt modelId="{13DF03CA-A2E2-D64C-9326-4217910CF780}" type="pres">
      <dgm:prSet presAssocID="{7A9C5BB5-0450-714C-9CF5-052E34FFD3A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F16EC-F5CA-A246-9A1B-C300585A4674}" type="pres">
      <dgm:prSet presAssocID="{E63E2D8E-DE44-AE4A-AAC4-EC2C579DC69F}" presName="spaceBetweenRectangles" presStyleCnt="0"/>
      <dgm:spPr/>
    </dgm:pt>
    <dgm:pt modelId="{A371D08A-0BC3-4948-88EF-B0F1D71BB3DE}" type="pres">
      <dgm:prSet presAssocID="{1DC23545-5093-5B4D-84B3-CDA63A644621}" presName="parentLin" presStyleCnt="0"/>
      <dgm:spPr/>
    </dgm:pt>
    <dgm:pt modelId="{57358449-EA01-5849-A0BD-C3B7A20C0C3A}" type="pres">
      <dgm:prSet presAssocID="{1DC23545-5093-5B4D-84B3-CDA63A644621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42F0FB66-D27F-6B40-8B65-C823607E597A}" type="pres">
      <dgm:prSet presAssocID="{1DC23545-5093-5B4D-84B3-CDA63A64462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40A59-DBE4-EE41-9976-B731D2F1574A}" type="pres">
      <dgm:prSet presAssocID="{1DC23545-5093-5B4D-84B3-CDA63A644621}" presName="negativeSpace" presStyleCnt="0"/>
      <dgm:spPr/>
    </dgm:pt>
    <dgm:pt modelId="{6A0E69B5-633D-C641-9CC5-E1584A8D4045}" type="pres">
      <dgm:prSet presAssocID="{1DC23545-5093-5B4D-84B3-CDA63A644621}" presName="childText" presStyleLbl="conFgAcc1" presStyleIdx="3" presStyleCnt="4" custScaleY="80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125238-27CB-3F4A-A60C-D2F218B6AFA5}" srcId="{C8BAB1FC-926C-3441-98FD-B1A243B750DC}" destId="{1DC23545-5093-5B4D-84B3-CDA63A644621}" srcOrd="3" destOrd="0" parTransId="{D6649052-88F8-0A43-884A-D96B4212D7B6}" sibTransId="{CE919DE2-72DA-044E-BAE7-A6893EE91507}"/>
    <dgm:cxn modelId="{D5D8801B-72A2-844C-BA7C-AC63DB03FA35}" type="presOf" srcId="{8FBEB0F3-9E5C-EB49-BA39-7F5452F23115}" destId="{3283148B-16C2-274D-B07F-1EEE92CF9525}" srcOrd="0" destOrd="0" presId="urn:microsoft.com/office/officeart/2005/8/layout/list1"/>
    <dgm:cxn modelId="{6058CC63-165D-7B4C-BDD6-C19A1CD6CDF5}" srcId="{C8BAB1FC-926C-3441-98FD-B1A243B750DC}" destId="{3E0D27E9-3DE2-A343-917C-05014F5D32A8}" srcOrd="0" destOrd="0" parTransId="{B8DFD6AE-8490-8E40-8B18-A3B376DD85CB}" sibTransId="{CAAAB84A-8569-BF4D-A570-FC256C7BDFFB}"/>
    <dgm:cxn modelId="{E69CB42F-E63F-304E-BE4C-2979404EB2BB}" srcId="{C8BAB1FC-926C-3441-98FD-B1A243B750DC}" destId="{7A9C5BB5-0450-714C-9CF5-052E34FFD3A5}" srcOrd="2" destOrd="0" parTransId="{4BEDF5F5-38B2-624B-ACD8-B7F16733D8E5}" sibTransId="{E63E2D8E-DE44-AE4A-AAC4-EC2C579DC69F}"/>
    <dgm:cxn modelId="{7B2AC954-BFEA-6E49-8E5D-AE825B3500CC}" type="presOf" srcId="{94BAB099-93F2-4548-94E6-2B198D09A177}" destId="{48B50281-E0B3-2948-8582-D24F098CBFE6}" srcOrd="0" destOrd="0" presId="urn:microsoft.com/office/officeart/2005/8/layout/list1"/>
    <dgm:cxn modelId="{F4F5D525-18C8-1C4C-8641-64C7E4CBBE0D}" srcId="{1DC23545-5093-5B4D-84B3-CDA63A644621}" destId="{664954CA-8D88-0A47-9BD6-033EA7655093}" srcOrd="0" destOrd="0" parTransId="{5DD140DE-979F-D246-9B41-8F3FEF246796}" sibTransId="{7ADAD389-26AC-E94E-8B3A-C3DB4A18347F}"/>
    <dgm:cxn modelId="{FDBA0E5A-429A-CB4B-9D49-BE38A07BDE77}" type="presOf" srcId="{664954CA-8D88-0A47-9BD6-033EA7655093}" destId="{6A0E69B5-633D-C641-9CC5-E1584A8D4045}" srcOrd="0" destOrd="0" presId="urn:microsoft.com/office/officeart/2005/8/layout/list1"/>
    <dgm:cxn modelId="{DE889D51-EFCE-5947-B2C1-147A640A09B3}" type="presOf" srcId="{B977E56F-DC93-C24D-9146-308AE0AD3399}" destId="{13DF03CA-A2E2-D64C-9326-4217910CF780}" srcOrd="0" destOrd="1" presId="urn:microsoft.com/office/officeart/2005/8/layout/list1"/>
    <dgm:cxn modelId="{05B28BB7-269D-F042-B60E-A276CF861190}" type="presOf" srcId="{7A9C5BB5-0450-714C-9CF5-052E34FFD3A5}" destId="{AACB4DC9-7D93-DF47-A585-7BF64ED31081}" srcOrd="0" destOrd="0" presId="urn:microsoft.com/office/officeart/2005/8/layout/list1"/>
    <dgm:cxn modelId="{AC005211-71D9-2840-A73E-4CDB0117C304}" srcId="{7A9C5BB5-0450-714C-9CF5-052E34FFD3A5}" destId="{B977E56F-DC93-C24D-9146-308AE0AD3399}" srcOrd="1" destOrd="0" parTransId="{C2D213EA-77EA-404A-B7D2-5B201E28EACB}" sibTransId="{B9E4A6AF-703E-424A-B3EC-71E4C017F001}"/>
    <dgm:cxn modelId="{6F044A3D-9FD8-0A4E-AF13-8F787EDBC863}" type="presOf" srcId="{4CA1CD29-1EE7-E84B-96E0-19A670FD1DB6}" destId="{0F46445B-DBCA-1D42-8872-BFA2EEE9E45C}" srcOrd="0" destOrd="1" presId="urn:microsoft.com/office/officeart/2005/8/layout/list1"/>
    <dgm:cxn modelId="{25310174-0379-8E4B-ADB2-3D58A95A6330}" type="presOf" srcId="{1DC23545-5093-5B4D-84B3-CDA63A644621}" destId="{57358449-EA01-5849-A0BD-C3B7A20C0C3A}" srcOrd="0" destOrd="0" presId="urn:microsoft.com/office/officeart/2005/8/layout/list1"/>
    <dgm:cxn modelId="{F8F098C4-D3B3-504E-A25F-0A5A53A92BD4}" type="presOf" srcId="{7A9C5BB5-0450-714C-9CF5-052E34FFD3A5}" destId="{982753E7-F13E-4D44-A420-808AC53DFF4C}" srcOrd="1" destOrd="0" presId="urn:microsoft.com/office/officeart/2005/8/layout/list1"/>
    <dgm:cxn modelId="{89BFAAC3-ED46-3649-B950-DFEE3C0E12E2}" type="presOf" srcId="{94BAB099-93F2-4548-94E6-2B198D09A177}" destId="{F5BDC4CD-2F74-9142-81CB-8A2CBE50D217}" srcOrd="1" destOrd="0" presId="urn:microsoft.com/office/officeart/2005/8/layout/list1"/>
    <dgm:cxn modelId="{1D95F988-D03B-3143-9935-E5F998B68AC3}" type="presOf" srcId="{3E0D27E9-3DE2-A343-917C-05014F5D32A8}" destId="{B6365218-8826-D24E-A2CC-37347BB5BF3A}" srcOrd="0" destOrd="0" presId="urn:microsoft.com/office/officeart/2005/8/layout/list1"/>
    <dgm:cxn modelId="{6AFF2F3F-1DAF-A246-935D-16D566E57C8E}" srcId="{C8BAB1FC-926C-3441-98FD-B1A243B750DC}" destId="{94BAB099-93F2-4548-94E6-2B198D09A177}" srcOrd="1" destOrd="0" parTransId="{DB3147E9-C680-0549-B2CF-DF768F110ACF}" sibTransId="{C11DE8F1-9861-5D40-953F-AE3063368416}"/>
    <dgm:cxn modelId="{32D357A2-A637-D443-8AC6-6D115F9507F2}" srcId="{94BAB099-93F2-4548-94E6-2B198D09A177}" destId="{7F39DC60-9271-9C42-805B-EE8FC5384E42}" srcOrd="0" destOrd="0" parTransId="{AB142345-BE7A-B841-AE95-A62621A3B029}" sibTransId="{BDB39B2E-09DF-4F46-B019-2E2AF6B92665}"/>
    <dgm:cxn modelId="{95D4856C-C2D1-0E43-B9F5-A81564D9F57C}" srcId="{94BAB099-93F2-4548-94E6-2B198D09A177}" destId="{4CA1CD29-1EE7-E84B-96E0-19A670FD1DB6}" srcOrd="1" destOrd="0" parTransId="{E22CDD5E-9E15-7B4E-B68C-A2E47FA6CF07}" sibTransId="{DFF647DE-4382-EA43-9A74-5A74028A8D7F}"/>
    <dgm:cxn modelId="{312A07C3-DB28-7843-9779-B522756F05EC}" type="presOf" srcId="{B6F1F07D-1534-A24F-840A-9A361F8BCA71}" destId="{13DF03CA-A2E2-D64C-9326-4217910CF780}" srcOrd="0" destOrd="0" presId="urn:microsoft.com/office/officeart/2005/8/layout/list1"/>
    <dgm:cxn modelId="{7D44E126-ADEA-D34A-8E35-45E76E849FF6}" srcId="{7A9C5BB5-0450-714C-9CF5-052E34FFD3A5}" destId="{B6F1F07D-1534-A24F-840A-9A361F8BCA71}" srcOrd="0" destOrd="0" parTransId="{60BCFCE7-1E62-6D43-9C9B-230785062F4E}" sibTransId="{578CE6D7-D307-9345-A083-0FC8A9593C83}"/>
    <dgm:cxn modelId="{0D865005-EA11-4B44-8F26-28908E5A6C3B}" srcId="{3E0D27E9-3DE2-A343-917C-05014F5D32A8}" destId="{8FBEB0F3-9E5C-EB49-BA39-7F5452F23115}" srcOrd="0" destOrd="0" parTransId="{A6DD3D4E-1BAC-CB4E-80C4-AB197856BF4F}" sibTransId="{DCF903C3-CF8D-F740-8F86-32A5AEB02AB5}"/>
    <dgm:cxn modelId="{896B3CD7-BD4E-A748-8DD9-2761FA6A10FB}" type="presOf" srcId="{C8BAB1FC-926C-3441-98FD-B1A243B750DC}" destId="{3904A2ED-EEE7-B042-B6D6-601A65707048}" srcOrd="0" destOrd="0" presId="urn:microsoft.com/office/officeart/2005/8/layout/list1"/>
    <dgm:cxn modelId="{8518C583-C2F5-0B49-9D27-E21708966317}" type="presOf" srcId="{3E0D27E9-3DE2-A343-917C-05014F5D32A8}" destId="{D17A8638-B48B-1F41-A11E-8E336CE886FB}" srcOrd="1" destOrd="0" presId="urn:microsoft.com/office/officeart/2005/8/layout/list1"/>
    <dgm:cxn modelId="{5B5F9324-F84F-5E4B-900D-35167DF4448A}" type="presOf" srcId="{7F39DC60-9271-9C42-805B-EE8FC5384E42}" destId="{0F46445B-DBCA-1D42-8872-BFA2EEE9E45C}" srcOrd="0" destOrd="0" presId="urn:microsoft.com/office/officeart/2005/8/layout/list1"/>
    <dgm:cxn modelId="{24A7F930-0A91-2647-8E04-8AD797BC6CCE}" type="presOf" srcId="{1DC23545-5093-5B4D-84B3-CDA63A644621}" destId="{42F0FB66-D27F-6B40-8B65-C823607E597A}" srcOrd="1" destOrd="0" presId="urn:microsoft.com/office/officeart/2005/8/layout/list1"/>
    <dgm:cxn modelId="{B5F0E737-9AB2-7A41-A264-66A559326281}" type="presParOf" srcId="{3904A2ED-EEE7-B042-B6D6-601A65707048}" destId="{62DCC1A0-D933-E146-9E78-814CD623E834}" srcOrd="0" destOrd="0" presId="urn:microsoft.com/office/officeart/2005/8/layout/list1"/>
    <dgm:cxn modelId="{D264DB5E-7E9E-9141-A3E8-C568A6508075}" type="presParOf" srcId="{62DCC1A0-D933-E146-9E78-814CD623E834}" destId="{B6365218-8826-D24E-A2CC-37347BB5BF3A}" srcOrd="0" destOrd="0" presId="urn:microsoft.com/office/officeart/2005/8/layout/list1"/>
    <dgm:cxn modelId="{01375C7E-D383-B14D-97E1-2A520451A4F4}" type="presParOf" srcId="{62DCC1A0-D933-E146-9E78-814CD623E834}" destId="{D17A8638-B48B-1F41-A11E-8E336CE886FB}" srcOrd="1" destOrd="0" presId="urn:microsoft.com/office/officeart/2005/8/layout/list1"/>
    <dgm:cxn modelId="{E35624D9-CBDB-C845-917B-C530BAC22939}" type="presParOf" srcId="{3904A2ED-EEE7-B042-B6D6-601A65707048}" destId="{3CBF96AD-BF86-A34B-8EEB-94A047B5F0E6}" srcOrd="1" destOrd="0" presId="urn:microsoft.com/office/officeart/2005/8/layout/list1"/>
    <dgm:cxn modelId="{56A5B825-9A4B-C84C-8744-DDF4D81D7C73}" type="presParOf" srcId="{3904A2ED-EEE7-B042-B6D6-601A65707048}" destId="{3283148B-16C2-274D-B07F-1EEE92CF9525}" srcOrd="2" destOrd="0" presId="urn:microsoft.com/office/officeart/2005/8/layout/list1"/>
    <dgm:cxn modelId="{E882B7DF-6AE9-FA4F-899A-7D75446BE94D}" type="presParOf" srcId="{3904A2ED-EEE7-B042-B6D6-601A65707048}" destId="{3B1F2E1C-7C7F-F64F-96FF-CB83BA119ED3}" srcOrd="3" destOrd="0" presId="urn:microsoft.com/office/officeart/2005/8/layout/list1"/>
    <dgm:cxn modelId="{0DFFE4F3-E93E-A14A-98FD-E528929995DF}" type="presParOf" srcId="{3904A2ED-EEE7-B042-B6D6-601A65707048}" destId="{D861CA38-7A5B-0447-ABB3-5D86EBB3F8A3}" srcOrd="4" destOrd="0" presId="urn:microsoft.com/office/officeart/2005/8/layout/list1"/>
    <dgm:cxn modelId="{12FF95C9-8876-7244-89CD-0AC090ECFB1A}" type="presParOf" srcId="{D861CA38-7A5B-0447-ABB3-5D86EBB3F8A3}" destId="{48B50281-E0B3-2948-8582-D24F098CBFE6}" srcOrd="0" destOrd="0" presId="urn:microsoft.com/office/officeart/2005/8/layout/list1"/>
    <dgm:cxn modelId="{F139E003-FDFA-6646-B045-6DD7C0CFD8EE}" type="presParOf" srcId="{D861CA38-7A5B-0447-ABB3-5D86EBB3F8A3}" destId="{F5BDC4CD-2F74-9142-81CB-8A2CBE50D217}" srcOrd="1" destOrd="0" presId="urn:microsoft.com/office/officeart/2005/8/layout/list1"/>
    <dgm:cxn modelId="{9BEB91BB-1C0C-2B4A-A4D8-4E085B7F9476}" type="presParOf" srcId="{3904A2ED-EEE7-B042-B6D6-601A65707048}" destId="{8BEB4D26-29A6-1D42-A116-D74F9A25B245}" srcOrd="5" destOrd="0" presId="urn:microsoft.com/office/officeart/2005/8/layout/list1"/>
    <dgm:cxn modelId="{66C5264E-DCDB-974A-8FBF-A4644DD054F1}" type="presParOf" srcId="{3904A2ED-EEE7-B042-B6D6-601A65707048}" destId="{0F46445B-DBCA-1D42-8872-BFA2EEE9E45C}" srcOrd="6" destOrd="0" presId="urn:microsoft.com/office/officeart/2005/8/layout/list1"/>
    <dgm:cxn modelId="{763D209A-3340-E045-9B8F-59A93B9E0F78}" type="presParOf" srcId="{3904A2ED-EEE7-B042-B6D6-601A65707048}" destId="{249E73D3-7E47-CE40-AE52-704ACEB9420D}" srcOrd="7" destOrd="0" presId="urn:microsoft.com/office/officeart/2005/8/layout/list1"/>
    <dgm:cxn modelId="{41738592-92A9-C743-89D7-AB5C582A6DD3}" type="presParOf" srcId="{3904A2ED-EEE7-B042-B6D6-601A65707048}" destId="{CCB9A775-262C-2240-857E-058F6FAEB30E}" srcOrd="8" destOrd="0" presId="urn:microsoft.com/office/officeart/2005/8/layout/list1"/>
    <dgm:cxn modelId="{9DF846F6-23DA-5D4D-8D25-788FF55DBC5F}" type="presParOf" srcId="{CCB9A775-262C-2240-857E-058F6FAEB30E}" destId="{AACB4DC9-7D93-DF47-A585-7BF64ED31081}" srcOrd="0" destOrd="0" presId="urn:microsoft.com/office/officeart/2005/8/layout/list1"/>
    <dgm:cxn modelId="{B8D215FC-0A0A-C14B-923B-B29997F6F1C2}" type="presParOf" srcId="{CCB9A775-262C-2240-857E-058F6FAEB30E}" destId="{982753E7-F13E-4D44-A420-808AC53DFF4C}" srcOrd="1" destOrd="0" presId="urn:microsoft.com/office/officeart/2005/8/layout/list1"/>
    <dgm:cxn modelId="{9359B86F-961A-8A41-A5F6-0765BF8C3AD9}" type="presParOf" srcId="{3904A2ED-EEE7-B042-B6D6-601A65707048}" destId="{8A4B93BB-B426-1046-B0BF-A3389831ABED}" srcOrd="9" destOrd="0" presId="urn:microsoft.com/office/officeart/2005/8/layout/list1"/>
    <dgm:cxn modelId="{2CE19B1D-1358-9C45-97D8-43D604B903D9}" type="presParOf" srcId="{3904A2ED-EEE7-B042-B6D6-601A65707048}" destId="{13DF03CA-A2E2-D64C-9326-4217910CF780}" srcOrd="10" destOrd="0" presId="urn:microsoft.com/office/officeart/2005/8/layout/list1"/>
    <dgm:cxn modelId="{079C0821-4F75-7A4D-B2C6-5DDDD7523FEB}" type="presParOf" srcId="{3904A2ED-EEE7-B042-B6D6-601A65707048}" destId="{A3FF16EC-F5CA-A246-9A1B-C300585A4674}" srcOrd="11" destOrd="0" presId="urn:microsoft.com/office/officeart/2005/8/layout/list1"/>
    <dgm:cxn modelId="{A949E180-AFEC-E646-AFC7-6A973A5464E7}" type="presParOf" srcId="{3904A2ED-EEE7-B042-B6D6-601A65707048}" destId="{A371D08A-0BC3-4948-88EF-B0F1D71BB3DE}" srcOrd="12" destOrd="0" presId="urn:microsoft.com/office/officeart/2005/8/layout/list1"/>
    <dgm:cxn modelId="{6B078BB9-72DA-0642-8337-536B2C0A20D7}" type="presParOf" srcId="{A371D08A-0BC3-4948-88EF-B0F1D71BB3DE}" destId="{57358449-EA01-5849-A0BD-C3B7A20C0C3A}" srcOrd="0" destOrd="0" presId="urn:microsoft.com/office/officeart/2005/8/layout/list1"/>
    <dgm:cxn modelId="{2AEDD5EA-F75D-6641-8336-A844C5EFF4F2}" type="presParOf" srcId="{A371D08A-0BC3-4948-88EF-B0F1D71BB3DE}" destId="{42F0FB66-D27F-6B40-8B65-C823607E597A}" srcOrd="1" destOrd="0" presId="urn:microsoft.com/office/officeart/2005/8/layout/list1"/>
    <dgm:cxn modelId="{9BDE94AE-1896-BC4E-AADF-86F2F62D0669}" type="presParOf" srcId="{3904A2ED-EEE7-B042-B6D6-601A65707048}" destId="{92540A59-DBE4-EE41-9976-B731D2F1574A}" srcOrd="13" destOrd="0" presId="urn:microsoft.com/office/officeart/2005/8/layout/list1"/>
    <dgm:cxn modelId="{E16FAA6A-7E6E-2C44-8AD3-2BF874182446}" type="presParOf" srcId="{3904A2ED-EEE7-B042-B6D6-601A65707048}" destId="{6A0E69B5-633D-C641-9CC5-E1584A8D404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0A020-8E48-4648-8E03-E3B9260442C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8A601F-C762-554E-91BC-3D877886DD53}">
      <dgm:prSet custT="1"/>
      <dgm:spPr>
        <a:solidFill>
          <a:srgbClr val="C0504D"/>
        </a:solidFill>
      </dgm:spPr>
      <dgm:t>
        <a:bodyPr/>
        <a:lstStyle/>
        <a:p>
          <a:pPr rtl="0"/>
          <a:r>
            <a:rPr lang="en-US" sz="2400" dirty="0" smtClean="0"/>
            <a:t>“When was your last negative HIV test?”</a:t>
          </a:r>
          <a:endParaRPr lang="en-US" sz="2400" dirty="0"/>
        </a:p>
      </dgm:t>
    </dgm:pt>
    <dgm:pt modelId="{09FB2715-B174-5D46-90DE-708D81011035}" type="parTrans" cxnId="{EA73812B-DCF0-C844-9E55-2D13E03184A6}">
      <dgm:prSet/>
      <dgm:spPr/>
      <dgm:t>
        <a:bodyPr/>
        <a:lstStyle/>
        <a:p>
          <a:endParaRPr lang="en-US"/>
        </a:p>
      </dgm:t>
    </dgm:pt>
    <dgm:pt modelId="{E457C128-D030-8E4C-BFF7-5A18394475D6}" type="sibTrans" cxnId="{EA73812B-DCF0-C844-9E55-2D13E03184A6}">
      <dgm:prSet/>
      <dgm:spPr/>
      <dgm:t>
        <a:bodyPr/>
        <a:lstStyle/>
        <a:p>
          <a:endParaRPr lang="en-US"/>
        </a:p>
      </dgm:t>
    </dgm:pt>
    <dgm:pt modelId="{5AB598E8-FAD6-AD4D-A189-ACBD7E058256}">
      <dgm:prSet/>
      <dgm:spPr/>
      <dgm:t>
        <a:bodyPr/>
        <a:lstStyle/>
        <a:p>
          <a:pPr rtl="0"/>
          <a:r>
            <a:rPr lang="en-US" dirty="0" smtClean="0"/>
            <a:t>Previous test exists</a:t>
          </a:r>
          <a:endParaRPr lang="en-US" dirty="0"/>
        </a:p>
      </dgm:t>
    </dgm:pt>
    <dgm:pt modelId="{CDB4B2AB-5C04-E444-A5CD-DA20454191A7}" type="parTrans" cxnId="{875F253C-5EA3-6C4C-843D-AC53D2308BC1}">
      <dgm:prSet/>
      <dgm:spPr/>
      <dgm:t>
        <a:bodyPr/>
        <a:lstStyle/>
        <a:p>
          <a:endParaRPr lang="en-US"/>
        </a:p>
      </dgm:t>
    </dgm:pt>
    <dgm:pt modelId="{E1115372-E135-8F4E-8D56-D60D5A45649A}" type="sibTrans" cxnId="{875F253C-5EA3-6C4C-843D-AC53D2308BC1}">
      <dgm:prSet/>
      <dgm:spPr/>
      <dgm:t>
        <a:bodyPr/>
        <a:lstStyle/>
        <a:p>
          <a:endParaRPr lang="en-US"/>
        </a:p>
      </dgm:t>
    </dgm:pt>
    <dgm:pt modelId="{729813E2-C7B5-D54F-BBEC-A943A6E165DF}">
      <dgm:prSet/>
      <dgm:spPr/>
      <dgm:t>
        <a:bodyPr/>
        <a:lstStyle/>
        <a:p>
          <a:pPr rtl="0"/>
          <a:r>
            <a:rPr lang="en-US" dirty="0" smtClean="0"/>
            <a:t>No previous test</a:t>
          </a:r>
          <a:endParaRPr lang="en-US" dirty="0"/>
        </a:p>
      </dgm:t>
    </dgm:pt>
    <dgm:pt modelId="{FB2EC30B-93D5-A646-A9A4-AE8AF909C6C7}" type="parTrans" cxnId="{B56731BF-1C33-9A49-8077-875FB7117564}">
      <dgm:prSet/>
      <dgm:spPr/>
      <dgm:t>
        <a:bodyPr/>
        <a:lstStyle/>
        <a:p>
          <a:endParaRPr lang="en-US"/>
        </a:p>
      </dgm:t>
    </dgm:pt>
    <dgm:pt modelId="{E14ED673-B3AE-3840-BE30-2091D4F8E3B4}" type="sibTrans" cxnId="{B56731BF-1C33-9A49-8077-875FB7117564}">
      <dgm:prSet/>
      <dgm:spPr/>
      <dgm:t>
        <a:bodyPr/>
        <a:lstStyle/>
        <a:p>
          <a:endParaRPr lang="en-US"/>
        </a:p>
      </dgm:t>
    </dgm:pt>
    <dgm:pt modelId="{3D7D12C0-C8AE-9141-B63D-0A807FB0025D}">
      <dgm:prSet/>
      <dgm:spPr/>
      <dgm:t>
        <a:bodyPr/>
        <a:lstStyle/>
        <a:p>
          <a:pPr rtl="0"/>
          <a:r>
            <a:rPr lang="en-US" dirty="0" smtClean="0"/>
            <a:t>Missing</a:t>
          </a:r>
          <a:endParaRPr lang="en-US" dirty="0"/>
        </a:p>
      </dgm:t>
    </dgm:pt>
    <dgm:pt modelId="{4F2CD394-0636-8B46-92F6-1BEA21CBB1BB}" type="parTrans" cxnId="{F98B517A-0A57-964C-A5A7-A24188FE9105}">
      <dgm:prSet/>
      <dgm:spPr/>
      <dgm:t>
        <a:bodyPr/>
        <a:lstStyle/>
        <a:p>
          <a:endParaRPr lang="en-US"/>
        </a:p>
      </dgm:t>
    </dgm:pt>
    <dgm:pt modelId="{9866EF6E-6CC3-9848-A399-2D9ADB6CFA7A}" type="sibTrans" cxnId="{F98B517A-0A57-964C-A5A7-A24188FE9105}">
      <dgm:prSet/>
      <dgm:spPr/>
      <dgm:t>
        <a:bodyPr/>
        <a:lstStyle/>
        <a:p>
          <a:endParaRPr lang="en-US"/>
        </a:p>
      </dgm:t>
    </dgm:pt>
    <dgm:pt modelId="{289AFCCF-EAD4-F949-9C59-20B11F954E4F}">
      <dgm:prSet/>
      <dgm:spPr/>
      <dgm:t>
        <a:bodyPr/>
        <a:lstStyle/>
        <a:p>
          <a:pPr rtl="0"/>
          <a:r>
            <a:rPr lang="en-US" dirty="0" smtClean="0"/>
            <a:t>Start date = date provided</a:t>
          </a:r>
          <a:endParaRPr lang="en-US" dirty="0"/>
        </a:p>
      </dgm:t>
    </dgm:pt>
    <dgm:pt modelId="{C432F85A-77E1-7748-A775-BE172F944931}" type="parTrans" cxnId="{42533354-AB05-6348-8565-88920521557E}">
      <dgm:prSet/>
      <dgm:spPr/>
      <dgm:t>
        <a:bodyPr/>
        <a:lstStyle/>
        <a:p>
          <a:endParaRPr lang="en-US"/>
        </a:p>
      </dgm:t>
    </dgm:pt>
    <dgm:pt modelId="{966DC6BE-9366-F84A-B4A5-C71D4D3AED35}" type="sibTrans" cxnId="{42533354-AB05-6348-8565-88920521557E}">
      <dgm:prSet/>
      <dgm:spPr/>
      <dgm:t>
        <a:bodyPr/>
        <a:lstStyle/>
        <a:p>
          <a:endParaRPr lang="en-US"/>
        </a:p>
      </dgm:t>
    </dgm:pt>
    <dgm:pt modelId="{0322BF2C-699C-424F-98FB-9EC021979CA7}">
      <dgm:prSet/>
      <dgm:spPr/>
      <dgm:t>
        <a:bodyPr/>
        <a:lstStyle/>
        <a:p>
          <a:pPr rtl="0"/>
          <a:r>
            <a:rPr lang="en-US" dirty="0" smtClean="0"/>
            <a:t>Start date = age 16 or age-18 </a:t>
          </a:r>
          <a:r>
            <a:rPr lang="en-US" dirty="0" err="1" smtClean="0"/>
            <a:t>yrs</a:t>
          </a:r>
          <a:endParaRPr lang="en-US" dirty="0"/>
        </a:p>
      </dgm:t>
    </dgm:pt>
    <dgm:pt modelId="{F70BB6B2-B675-854F-9FEF-D09C81627A1B}" type="parTrans" cxnId="{D0D86A9B-1EB7-6242-9090-A0DA9726D2AC}">
      <dgm:prSet/>
      <dgm:spPr/>
      <dgm:t>
        <a:bodyPr/>
        <a:lstStyle/>
        <a:p>
          <a:endParaRPr lang="en-US"/>
        </a:p>
      </dgm:t>
    </dgm:pt>
    <dgm:pt modelId="{6072BE6B-E810-6842-969A-66366C8EF793}" type="sibTrans" cxnId="{D0D86A9B-1EB7-6242-9090-A0DA9726D2AC}">
      <dgm:prSet/>
      <dgm:spPr/>
      <dgm:t>
        <a:bodyPr/>
        <a:lstStyle/>
        <a:p>
          <a:endParaRPr lang="en-US"/>
        </a:p>
      </dgm:t>
    </dgm:pt>
    <dgm:pt modelId="{467DA529-B2D2-5142-8F6C-0D954124DB58}">
      <dgm:prSet/>
      <dgm:spPr/>
      <dgm:t>
        <a:bodyPr/>
        <a:lstStyle/>
        <a:p>
          <a:pPr rtl="0"/>
          <a:r>
            <a:rPr lang="en-US" dirty="0" smtClean="0"/>
            <a:t>2 data inclusion options</a:t>
          </a:r>
          <a:endParaRPr lang="en-US" dirty="0"/>
        </a:p>
      </dgm:t>
    </dgm:pt>
    <dgm:pt modelId="{95B9E49F-626E-5D4C-B9EF-4700DE7D39BA}" type="parTrans" cxnId="{0AE87C78-40E8-1F4E-94D7-A4283C68E31E}">
      <dgm:prSet/>
      <dgm:spPr/>
      <dgm:t>
        <a:bodyPr/>
        <a:lstStyle/>
        <a:p>
          <a:endParaRPr lang="en-US"/>
        </a:p>
      </dgm:t>
    </dgm:pt>
    <dgm:pt modelId="{4B09271C-2E81-C648-AE7A-0C86E911A423}" type="sibTrans" cxnId="{0AE87C78-40E8-1F4E-94D7-A4283C68E31E}">
      <dgm:prSet/>
      <dgm:spPr/>
      <dgm:t>
        <a:bodyPr/>
        <a:lstStyle/>
        <a:p>
          <a:endParaRPr lang="en-US"/>
        </a:p>
      </dgm:t>
    </dgm:pt>
    <dgm:pt modelId="{E098FCC8-395E-7745-969F-9C9150FE5613}" type="pres">
      <dgm:prSet presAssocID="{2300A020-8E48-4648-8E03-E3B9260442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AFBA88-501C-B54B-86CD-428F228E2CBE}" type="pres">
      <dgm:prSet presAssocID="{CB8A601F-C762-554E-91BC-3D877886DD53}" presName="root1" presStyleCnt="0"/>
      <dgm:spPr/>
    </dgm:pt>
    <dgm:pt modelId="{48724216-7DBA-4345-B77E-7129B9A53DED}" type="pres">
      <dgm:prSet presAssocID="{CB8A601F-C762-554E-91BC-3D877886DD53}" presName="LevelOneTextNode" presStyleLbl="node0" presStyleIdx="0" presStyleCnt="1" custScaleX="123166" custScaleY="189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1D829-CFDC-B041-910F-D3286A6F3297}" type="pres">
      <dgm:prSet presAssocID="{CB8A601F-C762-554E-91BC-3D877886DD53}" presName="level2hierChild" presStyleCnt="0"/>
      <dgm:spPr/>
    </dgm:pt>
    <dgm:pt modelId="{4CADBC67-79A9-5948-8CC2-B05341564A5D}" type="pres">
      <dgm:prSet presAssocID="{CDB4B2AB-5C04-E444-A5CD-DA20454191A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CACF793-A35D-2348-A968-2C9154F6301C}" type="pres">
      <dgm:prSet presAssocID="{CDB4B2AB-5C04-E444-A5CD-DA20454191A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295C64F-7BA5-DF47-A876-3D0DB40A4149}" type="pres">
      <dgm:prSet presAssocID="{5AB598E8-FAD6-AD4D-A189-ACBD7E058256}" presName="root2" presStyleCnt="0"/>
      <dgm:spPr/>
    </dgm:pt>
    <dgm:pt modelId="{97C8C7CE-6BCF-DE41-8963-D4F8B6F119E1}" type="pres">
      <dgm:prSet presAssocID="{5AB598E8-FAD6-AD4D-A189-ACBD7E05825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138171-C8E8-FC4E-8E62-67D4B02A7F7A}" type="pres">
      <dgm:prSet presAssocID="{5AB598E8-FAD6-AD4D-A189-ACBD7E058256}" presName="level3hierChild" presStyleCnt="0"/>
      <dgm:spPr/>
    </dgm:pt>
    <dgm:pt modelId="{89933335-5380-5548-AF5E-2BDBB47AA9C7}" type="pres">
      <dgm:prSet presAssocID="{C432F85A-77E1-7748-A775-BE172F944931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39A9B29-32EA-0147-8F0D-9156D0AED883}" type="pres">
      <dgm:prSet presAssocID="{C432F85A-77E1-7748-A775-BE172F944931}" presName="connTx" presStyleLbl="parChTrans1D3" presStyleIdx="0" presStyleCnt="3"/>
      <dgm:spPr/>
      <dgm:t>
        <a:bodyPr/>
        <a:lstStyle/>
        <a:p>
          <a:endParaRPr lang="en-US"/>
        </a:p>
      </dgm:t>
    </dgm:pt>
    <dgm:pt modelId="{D99BBBE5-CDB8-A34A-8F6B-EFCC6F172047}" type="pres">
      <dgm:prSet presAssocID="{289AFCCF-EAD4-F949-9C59-20B11F954E4F}" presName="root2" presStyleCnt="0"/>
      <dgm:spPr/>
    </dgm:pt>
    <dgm:pt modelId="{91B53274-9A45-4641-8FEB-A11DCB55611D}" type="pres">
      <dgm:prSet presAssocID="{289AFCCF-EAD4-F949-9C59-20B11F954E4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79631-18B9-464E-B9AA-632D0D2D4F70}" type="pres">
      <dgm:prSet presAssocID="{289AFCCF-EAD4-F949-9C59-20B11F954E4F}" presName="level3hierChild" presStyleCnt="0"/>
      <dgm:spPr/>
    </dgm:pt>
    <dgm:pt modelId="{FC40337B-1EB3-E54E-AD6F-E09CE66D573C}" type="pres">
      <dgm:prSet presAssocID="{FB2EC30B-93D5-A646-A9A4-AE8AF909C6C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C4A35C8-C4EF-AB45-BD6C-85DEA7118C26}" type="pres">
      <dgm:prSet presAssocID="{FB2EC30B-93D5-A646-A9A4-AE8AF909C6C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EF00CCD-527F-8E48-AAE0-81D5200529E3}" type="pres">
      <dgm:prSet presAssocID="{729813E2-C7B5-D54F-BBEC-A943A6E165DF}" presName="root2" presStyleCnt="0"/>
      <dgm:spPr/>
    </dgm:pt>
    <dgm:pt modelId="{3C38C0D2-C324-C449-AF47-D48692CDCEF4}" type="pres">
      <dgm:prSet presAssocID="{729813E2-C7B5-D54F-BBEC-A943A6E165D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D2B9F0-0F4A-EB42-A9D5-155D73544911}" type="pres">
      <dgm:prSet presAssocID="{729813E2-C7B5-D54F-BBEC-A943A6E165DF}" presName="level3hierChild" presStyleCnt="0"/>
      <dgm:spPr/>
    </dgm:pt>
    <dgm:pt modelId="{C2342209-4826-5C46-A29D-BE1410C7CF25}" type="pres">
      <dgm:prSet presAssocID="{F70BB6B2-B675-854F-9FEF-D09C81627A1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567DDAC-2EC9-3340-9989-AFEDD60FE2A4}" type="pres">
      <dgm:prSet presAssocID="{F70BB6B2-B675-854F-9FEF-D09C81627A1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3B57DC67-7595-A342-8682-9EA9FEE12097}" type="pres">
      <dgm:prSet presAssocID="{0322BF2C-699C-424F-98FB-9EC021979CA7}" presName="root2" presStyleCnt="0"/>
      <dgm:spPr/>
    </dgm:pt>
    <dgm:pt modelId="{BADDF472-BF3E-6741-AA8B-16EF46821CA5}" type="pres">
      <dgm:prSet presAssocID="{0322BF2C-699C-424F-98FB-9EC021979CA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F2A7FC-2DAA-BB48-B480-2F03E86D9040}" type="pres">
      <dgm:prSet presAssocID="{0322BF2C-699C-424F-98FB-9EC021979CA7}" presName="level3hierChild" presStyleCnt="0"/>
      <dgm:spPr/>
    </dgm:pt>
    <dgm:pt modelId="{0409CDCD-72B8-494D-A5EE-10CE3A83F796}" type="pres">
      <dgm:prSet presAssocID="{4F2CD394-0636-8B46-92F6-1BEA21CBB1B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3764F5D-6CFE-6E4F-89D8-855B61570E06}" type="pres">
      <dgm:prSet presAssocID="{4F2CD394-0636-8B46-92F6-1BEA21CBB1B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E067576-440F-8E47-8F1D-095B741B1A5D}" type="pres">
      <dgm:prSet presAssocID="{3D7D12C0-C8AE-9141-B63D-0A807FB0025D}" presName="root2" presStyleCnt="0"/>
      <dgm:spPr/>
    </dgm:pt>
    <dgm:pt modelId="{CEAA8D19-FA51-9841-B69E-1E382B23EEAE}" type="pres">
      <dgm:prSet presAssocID="{3D7D12C0-C8AE-9141-B63D-0A807FB0025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9A915-6FC6-2C4A-9B4C-B2AAD3E8C1E7}" type="pres">
      <dgm:prSet presAssocID="{3D7D12C0-C8AE-9141-B63D-0A807FB0025D}" presName="level3hierChild" presStyleCnt="0"/>
      <dgm:spPr/>
    </dgm:pt>
    <dgm:pt modelId="{68429ACE-B803-E14A-9AB0-1359587BF63D}" type="pres">
      <dgm:prSet presAssocID="{95B9E49F-626E-5D4C-B9EF-4700DE7D39BA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7121D1F9-3E1F-0A4A-9D55-6B54DCB7AA32}" type="pres">
      <dgm:prSet presAssocID="{95B9E49F-626E-5D4C-B9EF-4700DE7D39BA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8A4BB74-E850-4446-B4C4-6C75A9AEA64C}" type="pres">
      <dgm:prSet presAssocID="{467DA529-B2D2-5142-8F6C-0D954124DB58}" presName="root2" presStyleCnt="0"/>
      <dgm:spPr/>
    </dgm:pt>
    <dgm:pt modelId="{B0BBB8CF-072A-F64C-B2A9-B0F573B7F3AB}" type="pres">
      <dgm:prSet presAssocID="{467DA529-B2D2-5142-8F6C-0D954124DB5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D6EFC-163E-0C4D-8CEF-45363BD30404}" type="pres">
      <dgm:prSet presAssocID="{467DA529-B2D2-5142-8F6C-0D954124DB58}" presName="level3hierChild" presStyleCnt="0"/>
      <dgm:spPr/>
    </dgm:pt>
  </dgm:ptLst>
  <dgm:cxnLst>
    <dgm:cxn modelId="{B26396A5-1C3C-D146-911D-B63F04499BB1}" type="presOf" srcId="{289AFCCF-EAD4-F949-9C59-20B11F954E4F}" destId="{91B53274-9A45-4641-8FEB-A11DCB55611D}" srcOrd="0" destOrd="0" presId="urn:microsoft.com/office/officeart/2005/8/layout/hierarchy2"/>
    <dgm:cxn modelId="{F98B517A-0A57-964C-A5A7-A24188FE9105}" srcId="{CB8A601F-C762-554E-91BC-3D877886DD53}" destId="{3D7D12C0-C8AE-9141-B63D-0A807FB0025D}" srcOrd="2" destOrd="0" parTransId="{4F2CD394-0636-8B46-92F6-1BEA21CBB1BB}" sibTransId="{9866EF6E-6CC3-9848-A399-2D9ADB6CFA7A}"/>
    <dgm:cxn modelId="{8BB8176C-7939-9841-B61B-90EFA731B2EE}" type="presOf" srcId="{5AB598E8-FAD6-AD4D-A189-ACBD7E058256}" destId="{97C8C7CE-6BCF-DE41-8963-D4F8B6F119E1}" srcOrd="0" destOrd="0" presId="urn:microsoft.com/office/officeart/2005/8/layout/hierarchy2"/>
    <dgm:cxn modelId="{584F49F8-DB44-ED41-AA60-C7DCE00726EA}" type="presOf" srcId="{CDB4B2AB-5C04-E444-A5CD-DA20454191A7}" destId="{4CADBC67-79A9-5948-8CC2-B05341564A5D}" srcOrd="0" destOrd="0" presId="urn:microsoft.com/office/officeart/2005/8/layout/hierarchy2"/>
    <dgm:cxn modelId="{B2A53778-6C99-F84B-8EA7-493DB07891FC}" type="presOf" srcId="{C432F85A-77E1-7748-A775-BE172F944931}" destId="{89933335-5380-5548-AF5E-2BDBB47AA9C7}" srcOrd="0" destOrd="0" presId="urn:microsoft.com/office/officeart/2005/8/layout/hierarchy2"/>
    <dgm:cxn modelId="{3D28202E-7B50-0048-A371-F142601B4DA3}" type="presOf" srcId="{CB8A601F-C762-554E-91BC-3D877886DD53}" destId="{48724216-7DBA-4345-B77E-7129B9A53DED}" srcOrd="0" destOrd="0" presId="urn:microsoft.com/office/officeart/2005/8/layout/hierarchy2"/>
    <dgm:cxn modelId="{A366D592-E427-A841-BEDA-3D0E6A447D1B}" type="presOf" srcId="{467DA529-B2D2-5142-8F6C-0D954124DB58}" destId="{B0BBB8CF-072A-F64C-B2A9-B0F573B7F3AB}" srcOrd="0" destOrd="0" presId="urn:microsoft.com/office/officeart/2005/8/layout/hierarchy2"/>
    <dgm:cxn modelId="{B9366697-AB5F-1F42-BA80-CB1A90B71816}" type="presOf" srcId="{F70BB6B2-B675-854F-9FEF-D09C81627A1B}" destId="{C2342209-4826-5C46-A29D-BE1410C7CF25}" srcOrd="0" destOrd="0" presId="urn:microsoft.com/office/officeart/2005/8/layout/hierarchy2"/>
    <dgm:cxn modelId="{E89479B4-78FB-C14E-9CA7-1B31E0AE07A5}" type="presOf" srcId="{4F2CD394-0636-8B46-92F6-1BEA21CBB1BB}" destId="{F3764F5D-6CFE-6E4F-89D8-855B61570E06}" srcOrd="1" destOrd="0" presId="urn:microsoft.com/office/officeart/2005/8/layout/hierarchy2"/>
    <dgm:cxn modelId="{EA73812B-DCF0-C844-9E55-2D13E03184A6}" srcId="{2300A020-8E48-4648-8E03-E3B9260442CA}" destId="{CB8A601F-C762-554E-91BC-3D877886DD53}" srcOrd="0" destOrd="0" parTransId="{09FB2715-B174-5D46-90DE-708D81011035}" sibTransId="{E457C128-D030-8E4C-BFF7-5A18394475D6}"/>
    <dgm:cxn modelId="{1FC85764-A3BA-6D40-B1D0-E33209C8EEFF}" type="presOf" srcId="{C432F85A-77E1-7748-A775-BE172F944931}" destId="{E39A9B29-32EA-0147-8F0D-9156D0AED883}" srcOrd="1" destOrd="0" presId="urn:microsoft.com/office/officeart/2005/8/layout/hierarchy2"/>
    <dgm:cxn modelId="{D0D86A9B-1EB7-6242-9090-A0DA9726D2AC}" srcId="{729813E2-C7B5-D54F-BBEC-A943A6E165DF}" destId="{0322BF2C-699C-424F-98FB-9EC021979CA7}" srcOrd="0" destOrd="0" parTransId="{F70BB6B2-B675-854F-9FEF-D09C81627A1B}" sibTransId="{6072BE6B-E810-6842-969A-66366C8EF793}"/>
    <dgm:cxn modelId="{646EB8C2-B3A0-B248-942C-53A26188814A}" type="presOf" srcId="{95B9E49F-626E-5D4C-B9EF-4700DE7D39BA}" destId="{68429ACE-B803-E14A-9AB0-1359587BF63D}" srcOrd="0" destOrd="0" presId="urn:microsoft.com/office/officeart/2005/8/layout/hierarchy2"/>
    <dgm:cxn modelId="{95A791F3-FCEC-C749-82BA-05B35A9B1656}" type="presOf" srcId="{CDB4B2AB-5C04-E444-A5CD-DA20454191A7}" destId="{5CACF793-A35D-2348-A968-2C9154F6301C}" srcOrd="1" destOrd="0" presId="urn:microsoft.com/office/officeart/2005/8/layout/hierarchy2"/>
    <dgm:cxn modelId="{BDE6EDFA-5BE0-3B43-9AEE-9D440FEF5CD3}" type="presOf" srcId="{F70BB6B2-B675-854F-9FEF-D09C81627A1B}" destId="{6567DDAC-2EC9-3340-9989-AFEDD60FE2A4}" srcOrd="1" destOrd="0" presId="urn:microsoft.com/office/officeart/2005/8/layout/hierarchy2"/>
    <dgm:cxn modelId="{0AE87C78-40E8-1F4E-94D7-A4283C68E31E}" srcId="{3D7D12C0-C8AE-9141-B63D-0A807FB0025D}" destId="{467DA529-B2D2-5142-8F6C-0D954124DB58}" srcOrd="0" destOrd="0" parTransId="{95B9E49F-626E-5D4C-B9EF-4700DE7D39BA}" sibTransId="{4B09271C-2E81-C648-AE7A-0C86E911A423}"/>
    <dgm:cxn modelId="{7AFF3881-B832-2047-B396-14069399D76E}" type="presOf" srcId="{0322BF2C-699C-424F-98FB-9EC021979CA7}" destId="{BADDF472-BF3E-6741-AA8B-16EF46821CA5}" srcOrd="0" destOrd="0" presId="urn:microsoft.com/office/officeart/2005/8/layout/hierarchy2"/>
    <dgm:cxn modelId="{B56731BF-1C33-9A49-8077-875FB7117564}" srcId="{CB8A601F-C762-554E-91BC-3D877886DD53}" destId="{729813E2-C7B5-D54F-BBEC-A943A6E165DF}" srcOrd="1" destOrd="0" parTransId="{FB2EC30B-93D5-A646-A9A4-AE8AF909C6C7}" sibTransId="{E14ED673-B3AE-3840-BE30-2091D4F8E3B4}"/>
    <dgm:cxn modelId="{875F253C-5EA3-6C4C-843D-AC53D2308BC1}" srcId="{CB8A601F-C762-554E-91BC-3D877886DD53}" destId="{5AB598E8-FAD6-AD4D-A189-ACBD7E058256}" srcOrd="0" destOrd="0" parTransId="{CDB4B2AB-5C04-E444-A5CD-DA20454191A7}" sibTransId="{E1115372-E135-8F4E-8D56-D60D5A45649A}"/>
    <dgm:cxn modelId="{1A0C0BEC-BD99-AA47-AFA3-2E499C5F5A8C}" type="presOf" srcId="{3D7D12C0-C8AE-9141-B63D-0A807FB0025D}" destId="{CEAA8D19-FA51-9841-B69E-1E382B23EEAE}" srcOrd="0" destOrd="0" presId="urn:microsoft.com/office/officeart/2005/8/layout/hierarchy2"/>
    <dgm:cxn modelId="{38B5E66D-A7DA-8845-842A-E64D002F4D8A}" type="presOf" srcId="{FB2EC30B-93D5-A646-A9A4-AE8AF909C6C7}" destId="{FC40337B-1EB3-E54E-AD6F-E09CE66D573C}" srcOrd="0" destOrd="0" presId="urn:microsoft.com/office/officeart/2005/8/layout/hierarchy2"/>
    <dgm:cxn modelId="{967E2B6C-4057-644E-A136-6061D4864D06}" type="presOf" srcId="{FB2EC30B-93D5-A646-A9A4-AE8AF909C6C7}" destId="{2C4A35C8-C4EF-AB45-BD6C-85DEA7118C26}" srcOrd="1" destOrd="0" presId="urn:microsoft.com/office/officeart/2005/8/layout/hierarchy2"/>
    <dgm:cxn modelId="{049B2F51-B416-D046-89E2-BB26E7E48092}" type="presOf" srcId="{4F2CD394-0636-8B46-92F6-1BEA21CBB1BB}" destId="{0409CDCD-72B8-494D-A5EE-10CE3A83F796}" srcOrd="0" destOrd="0" presId="urn:microsoft.com/office/officeart/2005/8/layout/hierarchy2"/>
    <dgm:cxn modelId="{42533354-AB05-6348-8565-88920521557E}" srcId="{5AB598E8-FAD6-AD4D-A189-ACBD7E058256}" destId="{289AFCCF-EAD4-F949-9C59-20B11F954E4F}" srcOrd="0" destOrd="0" parTransId="{C432F85A-77E1-7748-A775-BE172F944931}" sibTransId="{966DC6BE-9366-F84A-B4A5-C71D4D3AED35}"/>
    <dgm:cxn modelId="{02388434-BA69-0E4B-AC6B-8C6EBF29FA01}" type="presOf" srcId="{729813E2-C7B5-D54F-BBEC-A943A6E165DF}" destId="{3C38C0D2-C324-C449-AF47-D48692CDCEF4}" srcOrd="0" destOrd="0" presId="urn:microsoft.com/office/officeart/2005/8/layout/hierarchy2"/>
    <dgm:cxn modelId="{9E896308-4DF8-0847-983A-C94A8A9A411F}" type="presOf" srcId="{2300A020-8E48-4648-8E03-E3B9260442CA}" destId="{E098FCC8-395E-7745-969F-9C9150FE5613}" srcOrd="0" destOrd="0" presId="urn:microsoft.com/office/officeart/2005/8/layout/hierarchy2"/>
    <dgm:cxn modelId="{C98BFF55-17D4-7944-A3FD-0C8324B5BF1B}" type="presOf" srcId="{95B9E49F-626E-5D4C-B9EF-4700DE7D39BA}" destId="{7121D1F9-3E1F-0A4A-9D55-6B54DCB7AA32}" srcOrd="1" destOrd="0" presId="urn:microsoft.com/office/officeart/2005/8/layout/hierarchy2"/>
    <dgm:cxn modelId="{50A0D548-CF9F-CC44-9956-B003AC35031D}" type="presParOf" srcId="{E098FCC8-395E-7745-969F-9C9150FE5613}" destId="{5DAFBA88-501C-B54B-86CD-428F228E2CBE}" srcOrd="0" destOrd="0" presId="urn:microsoft.com/office/officeart/2005/8/layout/hierarchy2"/>
    <dgm:cxn modelId="{60141A03-D9D4-B349-85D1-AB1D3E040BAF}" type="presParOf" srcId="{5DAFBA88-501C-B54B-86CD-428F228E2CBE}" destId="{48724216-7DBA-4345-B77E-7129B9A53DED}" srcOrd="0" destOrd="0" presId="urn:microsoft.com/office/officeart/2005/8/layout/hierarchy2"/>
    <dgm:cxn modelId="{F51E425A-B62C-B844-BF32-2C84168F2184}" type="presParOf" srcId="{5DAFBA88-501C-B54B-86CD-428F228E2CBE}" destId="{B9A1D829-CFDC-B041-910F-D3286A6F3297}" srcOrd="1" destOrd="0" presId="urn:microsoft.com/office/officeart/2005/8/layout/hierarchy2"/>
    <dgm:cxn modelId="{45AF87F1-AAFE-4C46-BB30-83869BE64CB1}" type="presParOf" srcId="{B9A1D829-CFDC-B041-910F-D3286A6F3297}" destId="{4CADBC67-79A9-5948-8CC2-B05341564A5D}" srcOrd="0" destOrd="0" presId="urn:microsoft.com/office/officeart/2005/8/layout/hierarchy2"/>
    <dgm:cxn modelId="{BC601BA5-3AF8-504F-AF07-E4F1A934D9D7}" type="presParOf" srcId="{4CADBC67-79A9-5948-8CC2-B05341564A5D}" destId="{5CACF793-A35D-2348-A968-2C9154F6301C}" srcOrd="0" destOrd="0" presId="urn:microsoft.com/office/officeart/2005/8/layout/hierarchy2"/>
    <dgm:cxn modelId="{D2DEB554-01B9-1F40-BE8F-5CA6F2A09079}" type="presParOf" srcId="{B9A1D829-CFDC-B041-910F-D3286A6F3297}" destId="{3295C64F-7BA5-DF47-A876-3D0DB40A4149}" srcOrd="1" destOrd="0" presId="urn:microsoft.com/office/officeart/2005/8/layout/hierarchy2"/>
    <dgm:cxn modelId="{300369E9-A413-984F-B2E2-234FC167D66F}" type="presParOf" srcId="{3295C64F-7BA5-DF47-A876-3D0DB40A4149}" destId="{97C8C7CE-6BCF-DE41-8963-D4F8B6F119E1}" srcOrd="0" destOrd="0" presId="urn:microsoft.com/office/officeart/2005/8/layout/hierarchy2"/>
    <dgm:cxn modelId="{F9505EE8-F320-2349-B5A7-6FCAD449CEC3}" type="presParOf" srcId="{3295C64F-7BA5-DF47-A876-3D0DB40A4149}" destId="{2F138171-C8E8-FC4E-8E62-67D4B02A7F7A}" srcOrd="1" destOrd="0" presId="urn:microsoft.com/office/officeart/2005/8/layout/hierarchy2"/>
    <dgm:cxn modelId="{EB84C24B-3146-9F4A-BDFA-B97379080630}" type="presParOf" srcId="{2F138171-C8E8-FC4E-8E62-67D4B02A7F7A}" destId="{89933335-5380-5548-AF5E-2BDBB47AA9C7}" srcOrd="0" destOrd="0" presId="urn:microsoft.com/office/officeart/2005/8/layout/hierarchy2"/>
    <dgm:cxn modelId="{50E29ADA-1AEE-FE48-8323-D7665BF89B53}" type="presParOf" srcId="{89933335-5380-5548-AF5E-2BDBB47AA9C7}" destId="{E39A9B29-32EA-0147-8F0D-9156D0AED883}" srcOrd="0" destOrd="0" presId="urn:microsoft.com/office/officeart/2005/8/layout/hierarchy2"/>
    <dgm:cxn modelId="{C7508393-9F1A-AC4A-8E2A-54C4B20EC263}" type="presParOf" srcId="{2F138171-C8E8-FC4E-8E62-67D4B02A7F7A}" destId="{D99BBBE5-CDB8-A34A-8F6B-EFCC6F172047}" srcOrd="1" destOrd="0" presId="urn:microsoft.com/office/officeart/2005/8/layout/hierarchy2"/>
    <dgm:cxn modelId="{A645C7AF-8145-CA4D-9E5B-32BB1752CF6B}" type="presParOf" srcId="{D99BBBE5-CDB8-A34A-8F6B-EFCC6F172047}" destId="{91B53274-9A45-4641-8FEB-A11DCB55611D}" srcOrd="0" destOrd="0" presId="urn:microsoft.com/office/officeart/2005/8/layout/hierarchy2"/>
    <dgm:cxn modelId="{8E7D218D-FD02-A849-B1ED-5A031AE11A33}" type="presParOf" srcId="{D99BBBE5-CDB8-A34A-8F6B-EFCC6F172047}" destId="{D3679631-18B9-464E-B9AA-632D0D2D4F70}" srcOrd="1" destOrd="0" presId="urn:microsoft.com/office/officeart/2005/8/layout/hierarchy2"/>
    <dgm:cxn modelId="{DC2805EC-17F1-1248-BCE4-6D607EC29635}" type="presParOf" srcId="{B9A1D829-CFDC-B041-910F-D3286A6F3297}" destId="{FC40337B-1EB3-E54E-AD6F-E09CE66D573C}" srcOrd="2" destOrd="0" presId="urn:microsoft.com/office/officeart/2005/8/layout/hierarchy2"/>
    <dgm:cxn modelId="{12AEE10D-3ADA-5048-8139-483537C479B6}" type="presParOf" srcId="{FC40337B-1EB3-E54E-AD6F-E09CE66D573C}" destId="{2C4A35C8-C4EF-AB45-BD6C-85DEA7118C26}" srcOrd="0" destOrd="0" presId="urn:microsoft.com/office/officeart/2005/8/layout/hierarchy2"/>
    <dgm:cxn modelId="{4E4BDBE1-ADD8-9B40-A1CE-96375EF59385}" type="presParOf" srcId="{B9A1D829-CFDC-B041-910F-D3286A6F3297}" destId="{4EF00CCD-527F-8E48-AAE0-81D5200529E3}" srcOrd="3" destOrd="0" presId="urn:microsoft.com/office/officeart/2005/8/layout/hierarchy2"/>
    <dgm:cxn modelId="{73C8BD4F-4DC9-2A48-BCCB-C8E183877660}" type="presParOf" srcId="{4EF00CCD-527F-8E48-AAE0-81D5200529E3}" destId="{3C38C0D2-C324-C449-AF47-D48692CDCEF4}" srcOrd="0" destOrd="0" presId="urn:microsoft.com/office/officeart/2005/8/layout/hierarchy2"/>
    <dgm:cxn modelId="{C9542284-C479-0F45-B1F4-36D35CA593D0}" type="presParOf" srcId="{4EF00CCD-527F-8E48-AAE0-81D5200529E3}" destId="{8FD2B9F0-0F4A-EB42-A9D5-155D73544911}" srcOrd="1" destOrd="0" presId="urn:microsoft.com/office/officeart/2005/8/layout/hierarchy2"/>
    <dgm:cxn modelId="{A215E2A0-3B8C-D04F-893B-A093A7A22F6F}" type="presParOf" srcId="{8FD2B9F0-0F4A-EB42-A9D5-155D73544911}" destId="{C2342209-4826-5C46-A29D-BE1410C7CF25}" srcOrd="0" destOrd="0" presId="urn:microsoft.com/office/officeart/2005/8/layout/hierarchy2"/>
    <dgm:cxn modelId="{B6ADB16F-5820-564B-9E47-C0A4AD5FAD2C}" type="presParOf" srcId="{C2342209-4826-5C46-A29D-BE1410C7CF25}" destId="{6567DDAC-2EC9-3340-9989-AFEDD60FE2A4}" srcOrd="0" destOrd="0" presId="urn:microsoft.com/office/officeart/2005/8/layout/hierarchy2"/>
    <dgm:cxn modelId="{2496A3DB-7F97-6049-9008-5E2F1A1581DF}" type="presParOf" srcId="{8FD2B9F0-0F4A-EB42-A9D5-155D73544911}" destId="{3B57DC67-7595-A342-8682-9EA9FEE12097}" srcOrd="1" destOrd="0" presId="urn:microsoft.com/office/officeart/2005/8/layout/hierarchy2"/>
    <dgm:cxn modelId="{A888664B-AA91-B54D-A990-7287B78EBB26}" type="presParOf" srcId="{3B57DC67-7595-A342-8682-9EA9FEE12097}" destId="{BADDF472-BF3E-6741-AA8B-16EF46821CA5}" srcOrd="0" destOrd="0" presId="urn:microsoft.com/office/officeart/2005/8/layout/hierarchy2"/>
    <dgm:cxn modelId="{C3798CC1-102F-1F44-8491-117780C63F78}" type="presParOf" srcId="{3B57DC67-7595-A342-8682-9EA9FEE12097}" destId="{0FF2A7FC-2DAA-BB48-B480-2F03E86D9040}" srcOrd="1" destOrd="0" presId="urn:microsoft.com/office/officeart/2005/8/layout/hierarchy2"/>
    <dgm:cxn modelId="{FE89DD3C-20A1-B54B-8B9F-010BDB98F451}" type="presParOf" srcId="{B9A1D829-CFDC-B041-910F-D3286A6F3297}" destId="{0409CDCD-72B8-494D-A5EE-10CE3A83F796}" srcOrd="4" destOrd="0" presId="urn:microsoft.com/office/officeart/2005/8/layout/hierarchy2"/>
    <dgm:cxn modelId="{2242C773-3A4B-2246-819F-680126AA3093}" type="presParOf" srcId="{0409CDCD-72B8-494D-A5EE-10CE3A83F796}" destId="{F3764F5D-6CFE-6E4F-89D8-855B61570E06}" srcOrd="0" destOrd="0" presId="urn:microsoft.com/office/officeart/2005/8/layout/hierarchy2"/>
    <dgm:cxn modelId="{A1C30FD6-CBA6-714E-8E42-0EF6D2E1D5E4}" type="presParOf" srcId="{B9A1D829-CFDC-B041-910F-D3286A6F3297}" destId="{EE067576-440F-8E47-8F1D-095B741B1A5D}" srcOrd="5" destOrd="0" presId="urn:microsoft.com/office/officeart/2005/8/layout/hierarchy2"/>
    <dgm:cxn modelId="{484DF941-87D8-AE46-91CE-35433267349C}" type="presParOf" srcId="{EE067576-440F-8E47-8F1D-095B741B1A5D}" destId="{CEAA8D19-FA51-9841-B69E-1E382B23EEAE}" srcOrd="0" destOrd="0" presId="urn:microsoft.com/office/officeart/2005/8/layout/hierarchy2"/>
    <dgm:cxn modelId="{EB39BC48-3CFE-1840-B78B-0D774E66C523}" type="presParOf" srcId="{EE067576-440F-8E47-8F1D-095B741B1A5D}" destId="{0CF9A915-6FC6-2C4A-9B4C-B2AAD3E8C1E7}" srcOrd="1" destOrd="0" presId="urn:microsoft.com/office/officeart/2005/8/layout/hierarchy2"/>
    <dgm:cxn modelId="{1A135DE2-C70C-864B-A40B-009EC3708C4D}" type="presParOf" srcId="{0CF9A915-6FC6-2C4A-9B4C-B2AAD3E8C1E7}" destId="{68429ACE-B803-E14A-9AB0-1359587BF63D}" srcOrd="0" destOrd="0" presId="urn:microsoft.com/office/officeart/2005/8/layout/hierarchy2"/>
    <dgm:cxn modelId="{C176F69B-8100-394B-984B-7876F91FA93C}" type="presParOf" srcId="{68429ACE-B803-E14A-9AB0-1359587BF63D}" destId="{7121D1F9-3E1F-0A4A-9D55-6B54DCB7AA32}" srcOrd="0" destOrd="0" presId="urn:microsoft.com/office/officeart/2005/8/layout/hierarchy2"/>
    <dgm:cxn modelId="{4FD9BC03-AFFA-8244-8D7E-12028E159434}" type="presParOf" srcId="{0CF9A915-6FC6-2C4A-9B4C-B2AAD3E8C1E7}" destId="{48A4BB74-E850-4446-B4C4-6C75A9AEA64C}" srcOrd="1" destOrd="0" presId="urn:microsoft.com/office/officeart/2005/8/layout/hierarchy2"/>
    <dgm:cxn modelId="{1BDE1821-C768-5A4C-8CCC-3E1A105A1FD9}" type="presParOf" srcId="{48A4BB74-E850-4446-B4C4-6C75A9AEA64C}" destId="{B0BBB8CF-072A-F64C-B2A9-B0F573B7F3AB}" srcOrd="0" destOrd="0" presId="urn:microsoft.com/office/officeart/2005/8/layout/hierarchy2"/>
    <dgm:cxn modelId="{E8BEBE89-C4C3-7E42-A619-637EFD975D41}" type="presParOf" srcId="{48A4BB74-E850-4446-B4C4-6C75A9AEA64C}" destId="{7F7D6EFC-163E-0C4D-8CEF-45363BD304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DD9F1C-3684-0A47-894F-147A9AE00FC3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527A4C-3355-9743-A6E0-DDB10827D3EA}">
      <dgm:prSet phldrT="[Text]"/>
      <dgm:spPr/>
      <dgm:t>
        <a:bodyPr/>
        <a:lstStyle/>
        <a:p>
          <a:r>
            <a:rPr lang="en-US" dirty="0" smtClean="0"/>
            <a:t>Format</a:t>
          </a:r>
          <a:endParaRPr lang="en-US" dirty="0"/>
        </a:p>
      </dgm:t>
    </dgm:pt>
    <dgm:pt modelId="{AD986ECF-9FF5-2046-92C0-64F12A428469}" type="parTrans" cxnId="{866015A1-B820-3045-BA7A-1FD3E069855F}">
      <dgm:prSet/>
      <dgm:spPr/>
      <dgm:t>
        <a:bodyPr/>
        <a:lstStyle/>
        <a:p>
          <a:endParaRPr lang="en-US"/>
        </a:p>
      </dgm:t>
    </dgm:pt>
    <dgm:pt modelId="{636B9E40-EC13-1944-A50E-308F0B991B3E}" type="sibTrans" cxnId="{866015A1-B820-3045-BA7A-1FD3E069855F}">
      <dgm:prSet/>
      <dgm:spPr/>
      <dgm:t>
        <a:bodyPr/>
        <a:lstStyle/>
        <a:p>
          <a:endParaRPr lang="en-US"/>
        </a:p>
      </dgm:t>
    </dgm:pt>
    <dgm:pt modelId="{EFF91E1D-250B-5142-A829-B130FF4F94BD}">
      <dgm:prSet phldrT="[Text]"/>
      <dgm:spPr/>
      <dgm:t>
        <a:bodyPr/>
        <a:lstStyle/>
        <a:p>
          <a:r>
            <a:rPr lang="en-US" dirty="0" smtClean="0"/>
            <a:t>Standardize variable names and units</a:t>
          </a:r>
          <a:endParaRPr lang="en-US" dirty="0"/>
        </a:p>
      </dgm:t>
    </dgm:pt>
    <dgm:pt modelId="{AD559A0A-A5C5-6A44-A068-1211410BA507}" type="parTrans" cxnId="{C002ECD2-7B3B-C44B-B683-3FECAEC71E7B}">
      <dgm:prSet/>
      <dgm:spPr/>
      <dgm:t>
        <a:bodyPr/>
        <a:lstStyle/>
        <a:p>
          <a:endParaRPr lang="en-US"/>
        </a:p>
      </dgm:t>
    </dgm:pt>
    <dgm:pt modelId="{92BE147E-65B6-6045-B5C2-AD66E8E1FC29}" type="sibTrans" cxnId="{C002ECD2-7B3B-C44B-B683-3FECAEC71E7B}">
      <dgm:prSet/>
      <dgm:spPr/>
      <dgm:t>
        <a:bodyPr/>
        <a:lstStyle/>
        <a:p>
          <a:endParaRPr lang="en-US"/>
        </a:p>
      </dgm:t>
    </dgm:pt>
    <dgm:pt modelId="{20D9C6D1-B2A8-F641-B9EB-23F24F9ABA3F}">
      <dgm:prSet phldrT="[Text]"/>
      <dgm:spPr/>
      <dgm:t>
        <a:bodyPr/>
        <a:lstStyle/>
        <a:p>
          <a:r>
            <a:rPr lang="en-US" dirty="0" smtClean="0"/>
            <a:t>Apply assumptions to testing history question</a:t>
          </a:r>
          <a:endParaRPr lang="en-US" dirty="0"/>
        </a:p>
      </dgm:t>
    </dgm:pt>
    <dgm:pt modelId="{E73A779D-4F06-EB47-8487-66F6F92A6583}" type="parTrans" cxnId="{99935060-79C0-4B41-A6B1-F51B8A10D119}">
      <dgm:prSet/>
      <dgm:spPr/>
      <dgm:t>
        <a:bodyPr/>
        <a:lstStyle/>
        <a:p>
          <a:endParaRPr lang="en-US"/>
        </a:p>
      </dgm:t>
    </dgm:pt>
    <dgm:pt modelId="{8A38DF66-8970-714B-9621-3900C2AA628A}" type="sibTrans" cxnId="{99935060-79C0-4B41-A6B1-F51B8A10D119}">
      <dgm:prSet/>
      <dgm:spPr/>
      <dgm:t>
        <a:bodyPr/>
        <a:lstStyle/>
        <a:p>
          <a:endParaRPr lang="en-US"/>
        </a:p>
      </dgm:t>
    </dgm:pt>
    <dgm:pt modelId="{39C95878-5C8E-714B-ACA0-BBE75EF8902F}">
      <dgm:prSet phldrT="[Text]"/>
      <dgm:spPr/>
      <dgm:t>
        <a:bodyPr/>
        <a:lstStyle/>
        <a:p>
          <a:r>
            <a:rPr lang="en-US" dirty="0" smtClean="0"/>
            <a:t>Describe</a:t>
          </a:r>
          <a:endParaRPr lang="en-US" dirty="0"/>
        </a:p>
      </dgm:t>
    </dgm:pt>
    <dgm:pt modelId="{676A894A-E414-E74C-A554-75BAF895663B}" type="parTrans" cxnId="{E376EC0C-DC44-944B-8616-B9364D4424FD}">
      <dgm:prSet/>
      <dgm:spPr/>
      <dgm:t>
        <a:bodyPr/>
        <a:lstStyle/>
        <a:p>
          <a:endParaRPr lang="en-US"/>
        </a:p>
      </dgm:t>
    </dgm:pt>
    <dgm:pt modelId="{D486B5F0-E3DD-D04C-8031-A06BB036F6DA}" type="sibTrans" cxnId="{E376EC0C-DC44-944B-8616-B9364D4424FD}">
      <dgm:prSet/>
      <dgm:spPr/>
      <dgm:t>
        <a:bodyPr/>
        <a:lstStyle/>
        <a:p>
          <a:endParaRPr lang="en-US"/>
        </a:p>
      </dgm:t>
    </dgm:pt>
    <dgm:pt modelId="{D4C20484-E8CE-A549-AFCB-333B2AAE9B18}">
      <dgm:prSet phldrT="[Text]"/>
      <dgm:spPr/>
      <dgm:t>
        <a:bodyPr/>
        <a:lstStyle/>
        <a:p>
          <a:r>
            <a:rPr lang="en-US" dirty="0" smtClean="0"/>
            <a:t>Sample characteristics</a:t>
          </a:r>
          <a:endParaRPr lang="en-US" dirty="0"/>
        </a:p>
      </dgm:t>
    </dgm:pt>
    <dgm:pt modelId="{B03AEBFB-C3D4-5745-B4A9-37729CC5D025}" type="parTrans" cxnId="{118A7B2F-1905-2A43-B2F0-FF8468FB2538}">
      <dgm:prSet/>
      <dgm:spPr/>
      <dgm:t>
        <a:bodyPr/>
        <a:lstStyle/>
        <a:p>
          <a:endParaRPr lang="en-US"/>
        </a:p>
      </dgm:t>
    </dgm:pt>
    <dgm:pt modelId="{49C21AA6-DB63-A243-9546-105A3C8D3AF7}" type="sibTrans" cxnId="{118A7B2F-1905-2A43-B2F0-FF8468FB2538}">
      <dgm:prSet/>
      <dgm:spPr/>
      <dgm:t>
        <a:bodyPr/>
        <a:lstStyle/>
        <a:p>
          <a:endParaRPr lang="en-US"/>
        </a:p>
      </dgm:t>
    </dgm:pt>
    <dgm:pt modelId="{9E940F2D-01DC-914E-B97E-5C05AA02A7F3}">
      <dgm:prSet phldrT="[Text]"/>
      <dgm:spPr/>
      <dgm:t>
        <a:bodyPr/>
        <a:lstStyle/>
        <a:p>
          <a:r>
            <a:rPr lang="en-US" dirty="0" smtClean="0"/>
            <a:t>TID under various assumptions</a:t>
          </a:r>
          <a:endParaRPr lang="en-US" dirty="0"/>
        </a:p>
      </dgm:t>
    </dgm:pt>
    <dgm:pt modelId="{63C4BB7D-5840-E646-B1C1-6AEB40B1658D}" type="parTrans" cxnId="{D3F71549-769A-0E44-AB3C-A9C318FD93F2}">
      <dgm:prSet/>
      <dgm:spPr/>
      <dgm:t>
        <a:bodyPr/>
        <a:lstStyle/>
        <a:p>
          <a:endParaRPr lang="en-US"/>
        </a:p>
      </dgm:t>
    </dgm:pt>
    <dgm:pt modelId="{875E9668-25AD-0C48-88A1-6C4A0E3AB1C1}" type="sibTrans" cxnId="{D3F71549-769A-0E44-AB3C-A9C318FD93F2}">
      <dgm:prSet/>
      <dgm:spPr/>
      <dgm:t>
        <a:bodyPr/>
        <a:lstStyle/>
        <a:p>
          <a:endParaRPr lang="en-US"/>
        </a:p>
      </dgm:t>
    </dgm:pt>
    <dgm:pt modelId="{C3E77AA6-CB5F-6B4A-AECC-2DEEDF38925F}">
      <dgm:prSet phldrT="[Text]"/>
      <dgm:spPr/>
      <dgm:t>
        <a:bodyPr/>
        <a:lstStyle/>
        <a:p>
          <a:r>
            <a:rPr lang="en-US" dirty="0" smtClean="0"/>
            <a:t>Run</a:t>
          </a:r>
          <a:endParaRPr lang="en-US" dirty="0"/>
        </a:p>
      </dgm:t>
    </dgm:pt>
    <dgm:pt modelId="{3F6EDFEB-B37C-3243-B068-1A100FBE16FD}" type="parTrans" cxnId="{F420EFB0-F3A7-0E42-896A-0DDD234CF1F3}">
      <dgm:prSet/>
      <dgm:spPr/>
      <dgm:t>
        <a:bodyPr/>
        <a:lstStyle/>
        <a:p>
          <a:endParaRPr lang="en-US"/>
        </a:p>
      </dgm:t>
    </dgm:pt>
    <dgm:pt modelId="{2ECC8A17-9BA2-4845-8B5C-F3243E54ACC3}" type="sibTrans" cxnId="{F420EFB0-F3A7-0E42-896A-0DDD234CF1F3}">
      <dgm:prSet/>
      <dgm:spPr/>
      <dgm:t>
        <a:bodyPr/>
        <a:lstStyle/>
        <a:p>
          <a:endParaRPr lang="en-US"/>
        </a:p>
      </dgm:t>
    </dgm:pt>
    <dgm:pt modelId="{13A0DD55-C814-E84F-8C5F-18CA13CE55B0}">
      <dgm:prSet phldrT="[Text]"/>
      <dgm:spPr/>
      <dgm:t>
        <a:bodyPr/>
        <a:lstStyle/>
        <a:p>
          <a:r>
            <a:rPr lang="en-US" dirty="0" smtClean="0"/>
            <a:t>R package “</a:t>
          </a:r>
          <a:r>
            <a:rPr lang="en-US" dirty="0" err="1" smtClean="0"/>
            <a:t>HIVBackCalc</a:t>
          </a:r>
          <a:r>
            <a:rPr lang="en-US" dirty="0" smtClean="0"/>
            <a:t>”</a:t>
          </a:r>
          <a:endParaRPr lang="en-US" dirty="0"/>
        </a:p>
      </dgm:t>
    </dgm:pt>
    <dgm:pt modelId="{7656D578-7EA3-B646-8C46-EFC8813180DB}" type="parTrans" cxnId="{8ECC8B09-2E3C-0240-BD7B-88C0B498D5E4}">
      <dgm:prSet/>
      <dgm:spPr/>
      <dgm:t>
        <a:bodyPr/>
        <a:lstStyle/>
        <a:p>
          <a:endParaRPr lang="en-US"/>
        </a:p>
      </dgm:t>
    </dgm:pt>
    <dgm:pt modelId="{16B07AE3-166D-684D-A9EE-0B3A9FF295CD}" type="sibTrans" cxnId="{8ECC8B09-2E3C-0240-BD7B-88C0B498D5E4}">
      <dgm:prSet/>
      <dgm:spPr/>
      <dgm:t>
        <a:bodyPr/>
        <a:lstStyle/>
        <a:p>
          <a:endParaRPr lang="en-US"/>
        </a:p>
      </dgm:t>
    </dgm:pt>
    <dgm:pt modelId="{0A6196C5-8E0E-7144-83A7-B67090A772D0}">
      <dgm:prSet phldrT="[Text]"/>
      <dgm:spPr/>
      <dgm:t>
        <a:bodyPr/>
        <a:lstStyle/>
        <a:p>
          <a:r>
            <a:rPr lang="en-US" dirty="0" smtClean="0"/>
            <a:t>Summarize results</a:t>
          </a:r>
          <a:endParaRPr lang="en-US" dirty="0"/>
        </a:p>
      </dgm:t>
    </dgm:pt>
    <dgm:pt modelId="{1F57E3B1-887D-C346-A923-AADFFB56DA37}" type="parTrans" cxnId="{77F172C1-A199-1A48-A781-F35B5885841E}">
      <dgm:prSet/>
      <dgm:spPr/>
      <dgm:t>
        <a:bodyPr/>
        <a:lstStyle/>
        <a:p>
          <a:endParaRPr lang="en-US"/>
        </a:p>
      </dgm:t>
    </dgm:pt>
    <dgm:pt modelId="{AB16C889-D289-5744-8FEA-B80A8EF48125}" type="sibTrans" cxnId="{77F172C1-A199-1A48-A781-F35B5885841E}">
      <dgm:prSet/>
      <dgm:spPr/>
      <dgm:t>
        <a:bodyPr/>
        <a:lstStyle/>
        <a:p>
          <a:endParaRPr lang="en-US"/>
        </a:p>
      </dgm:t>
    </dgm:pt>
    <dgm:pt modelId="{87B3F849-9B36-FF4B-A019-5C58686A78CB}" type="pres">
      <dgm:prSet presAssocID="{07DD9F1C-3684-0A47-894F-147A9AE00FC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E7702B-556F-6D40-BC09-6D697518679B}" type="pres">
      <dgm:prSet presAssocID="{01527A4C-3355-9743-A6E0-DDB10827D3EA}" presName="composite" presStyleCnt="0"/>
      <dgm:spPr/>
    </dgm:pt>
    <dgm:pt modelId="{4D590031-36BB-E24D-AA6C-EA56BD1055D6}" type="pres">
      <dgm:prSet presAssocID="{01527A4C-3355-9743-A6E0-DDB10827D3E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0AAE8-CC4E-8948-8197-17901F6D7891}" type="pres">
      <dgm:prSet presAssocID="{01527A4C-3355-9743-A6E0-DDB10827D3E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4FB77-6487-CA45-96B8-FF24B4F7717C}" type="pres">
      <dgm:prSet presAssocID="{636B9E40-EC13-1944-A50E-308F0B991B3E}" presName="sp" presStyleCnt="0"/>
      <dgm:spPr/>
    </dgm:pt>
    <dgm:pt modelId="{BB323060-848A-6347-985D-077AEB1B0E9E}" type="pres">
      <dgm:prSet presAssocID="{39C95878-5C8E-714B-ACA0-BBE75EF8902F}" presName="composite" presStyleCnt="0"/>
      <dgm:spPr/>
    </dgm:pt>
    <dgm:pt modelId="{D11F458C-DEE6-3C42-8B6C-E5DCE69E103D}" type="pres">
      <dgm:prSet presAssocID="{39C95878-5C8E-714B-ACA0-BBE75EF890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C6502-CCF2-0A49-B1A9-944B54A4D69E}" type="pres">
      <dgm:prSet presAssocID="{39C95878-5C8E-714B-ACA0-BBE75EF890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298E-C96C-4943-BF86-D24E690C8854}" type="pres">
      <dgm:prSet presAssocID="{D486B5F0-E3DD-D04C-8031-A06BB036F6DA}" presName="sp" presStyleCnt="0"/>
      <dgm:spPr/>
    </dgm:pt>
    <dgm:pt modelId="{2CED53BE-3520-D047-9153-1C85809AF2F7}" type="pres">
      <dgm:prSet presAssocID="{C3E77AA6-CB5F-6B4A-AECC-2DEEDF38925F}" presName="composite" presStyleCnt="0"/>
      <dgm:spPr/>
    </dgm:pt>
    <dgm:pt modelId="{46992B55-03CB-FE45-9258-EDBFC1B235FD}" type="pres">
      <dgm:prSet presAssocID="{C3E77AA6-CB5F-6B4A-AECC-2DEEDF38925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C7CCE-0E71-6A46-B32C-D3174A4EE547}" type="pres">
      <dgm:prSet presAssocID="{C3E77AA6-CB5F-6B4A-AECC-2DEEDF38925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76EC0C-DC44-944B-8616-B9364D4424FD}" srcId="{07DD9F1C-3684-0A47-894F-147A9AE00FC3}" destId="{39C95878-5C8E-714B-ACA0-BBE75EF8902F}" srcOrd="1" destOrd="0" parTransId="{676A894A-E414-E74C-A554-75BAF895663B}" sibTransId="{D486B5F0-E3DD-D04C-8031-A06BB036F6DA}"/>
    <dgm:cxn modelId="{118A7B2F-1905-2A43-B2F0-FF8468FB2538}" srcId="{39C95878-5C8E-714B-ACA0-BBE75EF8902F}" destId="{D4C20484-E8CE-A549-AFCB-333B2AAE9B18}" srcOrd="0" destOrd="0" parTransId="{B03AEBFB-C3D4-5745-B4A9-37729CC5D025}" sibTransId="{49C21AA6-DB63-A243-9546-105A3C8D3AF7}"/>
    <dgm:cxn modelId="{D70B575B-4F5C-1040-B1FC-97028A87F9B0}" type="presOf" srcId="{13A0DD55-C814-E84F-8C5F-18CA13CE55B0}" destId="{4BFC7CCE-0E71-6A46-B32C-D3174A4EE547}" srcOrd="0" destOrd="0" presId="urn:microsoft.com/office/officeart/2005/8/layout/chevron2"/>
    <dgm:cxn modelId="{6928F234-2A00-9749-A1C6-4C4FA83D24F2}" type="presOf" srcId="{9E940F2D-01DC-914E-B97E-5C05AA02A7F3}" destId="{64DC6502-CCF2-0A49-B1A9-944B54A4D69E}" srcOrd="0" destOrd="1" presId="urn:microsoft.com/office/officeart/2005/8/layout/chevron2"/>
    <dgm:cxn modelId="{17408E88-F920-6B44-8CE9-E0DAAAF3A087}" type="presOf" srcId="{D4C20484-E8CE-A549-AFCB-333B2AAE9B18}" destId="{64DC6502-CCF2-0A49-B1A9-944B54A4D69E}" srcOrd="0" destOrd="0" presId="urn:microsoft.com/office/officeart/2005/8/layout/chevron2"/>
    <dgm:cxn modelId="{8ECC8B09-2E3C-0240-BD7B-88C0B498D5E4}" srcId="{C3E77AA6-CB5F-6B4A-AECC-2DEEDF38925F}" destId="{13A0DD55-C814-E84F-8C5F-18CA13CE55B0}" srcOrd="0" destOrd="0" parTransId="{7656D578-7EA3-B646-8C46-EFC8813180DB}" sibTransId="{16B07AE3-166D-684D-A9EE-0B3A9FF295CD}"/>
    <dgm:cxn modelId="{D50D302C-0A48-0347-99CA-C35B0BE34857}" type="presOf" srcId="{20D9C6D1-B2A8-F641-B9EB-23F24F9ABA3F}" destId="{E160AAE8-CC4E-8948-8197-17901F6D7891}" srcOrd="0" destOrd="1" presId="urn:microsoft.com/office/officeart/2005/8/layout/chevron2"/>
    <dgm:cxn modelId="{C002ECD2-7B3B-C44B-B683-3FECAEC71E7B}" srcId="{01527A4C-3355-9743-A6E0-DDB10827D3EA}" destId="{EFF91E1D-250B-5142-A829-B130FF4F94BD}" srcOrd="0" destOrd="0" parTransId="{AD559A0A-A5C5-6A44-A068-1211410BA507}" sibTransId="{92BE147E-65B6-6045-B5C2-AD66E8E1FC29}"/>
    <dgm:cxn modelId="{D3F71549-769A-0E44-AB3C-A9C318FD93F2}" srcId="{39C95878-5C8E-714B-ACA0-BBE75EF8902F}" destId="{9E940F2D-01DC-914E-B97E-5C05AA02A7F3}" srcOrd="1" destOrd="0" parTransId="{63C4BB7D-5840-E646-B1C1-6AEB40B1658D}" sibTransId="{875E9668-25AD-0C48-88A1-6C4A0E3AB1C1}"/>
    <dgm:cxn modelId="{622E8AFB-E9C4-AB45-93CA-33B75D2B360D}" type="presOf" srcId="{01527A4C-3355-9743-A6E0-DDB10827D3EA}" destId="{4D590031-36BB-E24D-AA6C-EA56BD1055D6}" srcOrd="0" destOrd="0" presId="urn:microsoft.com/office/officeart/2005/8/layout/chevron2"/>
    <dgm:cxn modelId="{77F172C1-A199-1A48-A781-F35B5885841E}" srcId="{C3E77AA6-CB5F-6B4A-AECC-2DEEDF38925F}" destId="{0A6196C5-8E0E-7144-83A7-B67090A772D0}" srcOrd="1" destOrd="0" parTransId="{1F57E3B1-887D-C346-A923-AADFFB56DA37}" sibTransId="{AB16C889-D289-5744-8FEA-B80A8EF48125}"/>
    <dgm:cxn modelId="{F420EFB0-F3A7-0E42-896A-0DDD234CF1F3}" srcId="{07DD9F1C-3684-0A47-894F-147A9AE00FC3}" destId="{C3E77AA6-CB5F-6B4A-AECC-2DEEDF38925F}" srcOrd="2" destOrd="0" parTransId="{3F6EDFEB-B37C-3243-B068-1A100FBE16FD}" sibTransId="{2ECC8A17-9BA2-4845-8B5C-F3243E54ACC3}"/>
    <dgm:cxn modelId="{C8C35AD2-E6EF-9941-9A0C-F496700CA1BF}" type="presOf" srcId="{C3E77AA6-CB5F-6B4A-AECC-2DEEDF38925F}" destId="{46992B55-03CB-FE45-9258-EDBFC1B235FD}" srcOrd="0" destOrd="0" presId="urn:microsoft.com/office/officeart/2005/8/layout/chevron2"/>
    <dgm:cxn modelId="{DFA2CB41-62F0-0141-BF33-360FAC73AEB4}" type="presOf" srcId="{39C95878-5C8E-714B-ACA0-BBE75EF8902F}" destId="{D11F458C-DEE6-3C42-8B6C-E5DCE69E103D}" srcOrd="0" destOrd="0" presId="urn:microsoft.com/office/officeart/2005/8/layout/chevron2"/>
    <dgm:cxn modelId="{90B37E49-5CCB-6D4F-BB5C-CE8B5442BFC8}" type="presOf" srcId="{0A6196C5-8E0E-7144-83A7-B67090A772D0}" destId="{4BFC7CCE-0E71-6A46-B32C-D3174A4EE547}" srcOrd="0" destOrd="1" presId="urn:microsoft.com/office/officeart/2005/8/layout/chevron2"/>
    <dgm:cxn modelId="{99935060-79C0-4B41-A6B1-F51B8A10D119}" srcId="{01527A4C-3355-9743-A6E0-DDB10827D3EA}" destId="{20D9C6D1-B2A8-F641-B9EB-23F24F9ABA3F}" srcOrd="1" destOrd="0" parTransId="{E73A779D-4F06-EB47-8487-66F6F92A6583}" sibTransId="{8A38DF66-8970-714B-9621-3900C2AA628A}"/>
    <dgm:cxn modelId="{866015A1-B820-3045-BA7A-1FD3E069855F}" srcId="{07DD9F1C-3684-0A47-894F-147A9AE00FC3}" destId="{01527A4C-3355-9743-A6E0-DDB10827D3EA}" srcOrd="0" destOrd="0" parTransId="{AD986ECF-9FF5-2046-92C0-64F12A428469}" sibTransId="{636B9E40-EC13-1944-A50E-308F0B991B3E}"/>
    <dgm:cxn modelId="{636A3B88-A10F-A84E-B26C-3E72448FF90B}" type="presOf" srcId="{EFF91E1D-250B-5142-A829-B130FF4F94BD}" destId="{E160AAE8-CC4E-8948-8197-17901F6D7891}" srcOrd="0" destOrd="0" presId="urn:microsoft.com/office/officeart/2005/8/layout/chevron2"/>
    <dgm:cxn modelId="{7C47731D-E822-B147-B1F7-B1E9A841EE5D}" type="presOf" srcId="{07DD9F1C-3684-0A47-894F-147A9AE00FC3}" destId="{87B3F849-9B36-FF4B-A019-5C58686A78CB}" srcOrd="0" destOrd="0" presId="urn:microsoft.com/office/officeart/2005/8/layout/chevron2"/>
    <dgm:cxn modelId="{BF542855-5942-4548-9F0B-F4ABD969AC04}" type="presParOf" srcId="{87B3F849-9B36-FF4B-A019-5C58686A78CB}" destId="{04E7702B-556F-6D40-BC09-6D697518679B}" srcOrd="0" destOrd="0" presId="urn:microsoft.com/office/officeart/2005/8/layout/chevron2"/>
    <dgm:cxn modelId="{61335984-A863-1744-84D8-587FB065856E}" type="presParOf" srcId="{04E7702B-556F-6D40-BC09-6D697518679B}" destId="{4D590031-36BB-E24D-AA6C-EA56BD1055D6}" srcOrd="0" destOrd="0" presId="urn:microsoft.com/office/officeart/2005/8/layout/chevron2"/>
    <dgm:cxn modelId="{314B9CDE-CF83-BE44-9055-6B703B325CBF}" type="presParOf" srcId="{04E7702B-556F-6D40-BC09-6D697518679B}" destId="{E160AAE8-CC4E-8948-8197-17901F6D7891}" srcOrd="1" destOrd="0" presId="urn:microsoft.com/office/officeart/2005/8/layout/chevron2"/>
    <dgm:cxn modelId="{BC9208A9-EB41-BC40-90E9-DFDFE85944B0}" type="presParOf" srcId="{87B3F849-9B36-FF4B-A019-5C58686A78CB}" destId="{02C4FB77-6487-CA45-96B8-FF24B4F7717C}" srcOrd="1" destOrd="0" presId="urn:microsoft.com/office/officeart/2005/8/layout/chevron2"/>
    <dgm:cxn modelId="{2876A8DD-C43A-EB46-A0C3-986DA2CAB8A1}" type="presParOf" srcId="{87B3F849-9B36-FF4B-A019-5C58686A78CB}" destId="{BB323060-848A-6347-985D-077AEB1B0E9E}" srcOrd="2" destOrd="0" presId="urn:microsoft.com/office/officeart/2005/8/layout/chevron2"/>
    <dgm:cxn modelId="{A0A146CD-AA1F-3A45-A862-7538F372B56E}" type="presParOf" srcId="{BB323060-848A-6347-985D-077AEB1B0E9E}" destId="{D11F458C-DEE6-3C42-8B6C-E5DCE69E103D}" srcOrd="0" destOrd="0" presId="urn:microsoft.com/office/officeart/2005/8/layout/chevron2"/>
    <dgm:cxn modelId="{EE8ED3F5-9D28-0143-9995-267ABA90229C}" type="presParOf" srcId="{BB323060-848A-6347-985D-077AEB1B0E9E}" destId="{64DC6502-CCF2-0A49-B1A9-944B54A4D69E}" srcOrd="1" destOrd="0" presId="urn:microsoft.com/office/officeart/2005/8/layout/chevron2"/>
    <dgm:cxn modelId="{D6A7D039-76BA-6C48-AA9D-5200BCFC8721}" type="presParOf" srcId="{87B3F849-9B36-FF4B-A019-5C58686A78CB}" destId="{D04A298E-C96C-4943-BF86-D24E690C8854}" srcOrd="3" destOrd="0" presId="urn:microsoft.com/office/officeart/2005/8/layout/chevron2"/>
    <dgm:cxn modelId="{E371140C-169B-114B-8E72-B104096303FA}" type="presParOf" srcId="{87B3F849-9B36-FF4B-A019-5C58686A78CB}" destId="{2CED53BE-3520-D047-9153-1C85809AF2F7}" srcOrd="4" destOrd="0" presId="urn:microsoft.com/office/officeart/2005/8/layout/chevron2"/>
    <dgm:cxn modelId="{D3206031-678B-ED4F-B0EE-36FB6C222B28}" type="presParOf" srcId="{2CED53BE-3520-D047-9153-1C85809AF2F7}" destId="{46992B55-03CB-FE45-9258-EDBFC1B235FD}" srcOrd="0" destOrd="0" presId="urn:microsoft.com/office/officeart/2005/8/layout/chevron2"/>
    <dgm:cxn modelId="{4E986827-8080-EA40-B7FC-2FD2A737DA71}" type="presParOf" srcId="{2CED53BE-3520-D047-9153-1C85809AF2F7}" destId="{4BFC7CCE-0E71-6A46-B32C-D3174A4EE5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3148B-16C2-274D-B07F-1EEE92CF9525}">
      <dsp:nvSpPr>
        <dsp:cNvPr id="0" name=""/>
        <dsp:cNvSpPr/>
      </dsp:nvSpPr>
      <dsp:spPr>
        <a:xfrm>
          <a:off x="0" y="270168"/>
          <a:ext cx="8056563" cy="744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291592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Summary and key assumptions</a:t>
          </a:r>
          <a:endParaRPr lang="en-US" sz="2000" kern="1200" dirty="0"/>
        </a:p>
      </dsp:txBody>
      <dsp:txXfrm>
        <a:off x="0" y="270168"/>
        <a:ext cx="8056563" cy="744187"/>
      </dsp:txXfrm>
    </dsp:sp>
    <dsp:sp modelId="{D17A8638-B48B-1F41-A11E-8E336CE886FB}">
      <dsp:nvSpPr>
        <dsp:cNvPr id="0" name=""/>
        <dsp:cNvSpPr/>
      </dsp:nvSpPr>
      <dsp:spPr>
        <a:xfrm>
          <a:off x="402828" y="48768"/>
          <a:ext cx="56395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Method</a:t>
          </a:r>
          <a:endParaRPr lang="en-US" sz="2800" kern="1200" dirty="0"/>
        </a:p>
      </dsp:txBody>
      <dsp:txXfrm>
        <a:off x="424444" y="70384"/>
        <a:ext cx="5596362" cy="399568"/>
      </dsp:txXfrm>
    </dsp:sp>
    <dsp:sp modelId="{0F46445B-DBCA-1D42-8872-BFA2EEE9E45C}">
      <dsp:nvSpPr>
        <dsp:cNvPr id="0" name=""/>
        <dsp:cNvSpPr/>
      </dsp:nvSpPr>
      <dsp:spPr>
        <a:xfrm>
          <a:off x="0" y="1316756"/>
          <a:ext cx="8056563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291592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Seattle/King County, WA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WA state</a:t>
          </a:r>
          <a:endParaRPr lang="en-US" sz="2000" kern="1200" dirty="0"/>
        </a:p>
      </dsp:txBody>
      <dsp:txXfrm>
        <a:off x="0" y="1316756"/>
        <a:ext cx="8056563" cy="1063125"/>
      </dsp:txXfrm>
    </dsp:sp>
    <dsp:sp modelId="{F5BDC4CD-2F74-9142-81CB-8A2CBE50D217}">
      <dsp:nvSpPr>
        <dsp:cNvPr id="0" name=""/>
        <dsp:cNvSpPr/>
      </dsp:nvSpPr>
      <dsp:spPr>
        <a:xfrm>
          <a:off x="402828" y="1095356"/>
          <a:ext cx="56395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Applications to date</a:t>
          </a:r>
          <a:endParaRPr lang="en-US" sz="2800" kern="1200" dirty="0"/>
        </a:p>
      </dsp:txBody>
      <dsp:txXfrm>
        <a:off x="424444" y="1116972"/>
        <a:ext cx="5596362" cy="399568"/>
      </dsp:txXfrm>
    </dsp:sp>
    <dsp:sp modelId="{13DF03CA-A2E2-D64C-9326-4217910CF780}">
      <dsp:nvSpPr>
        <dsp:cNvPr id="0" name=""/>
        <dsp:cNvSpPr/>
      </dsp:nvSpPr>
      <dsp:spPr>
        <a:xfrm>
          <a:off x="0" y="2682281"/>
          <a:ext cx="8056563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291592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Existing R code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Prototype “</a:t>
          </a:r>
          <a:r>
            <a:rPr lang="en-US" sz="2000" kern="1200" dirty="0" err="1" smtClean="0"/>
            <a:t>Rshiny</a:t>
          </a:r>
          <a:r>
            <a:rPr lang="en-US" sz="2000" kern="1200" dirty="0" smtClean="0"/>
            <a:t>” web app</a:t>
          </a:r>
          <a:endParaRPr lang="en-US" sz="2000" kern="1200" dirty="0"/>
        </a:p>
      </dsp:txBody>
      <dsp:txXfrm>
        <a:off x="0" y="2682281"/>
        <a:ext cx="8056563" cy="1063125"/>
      </dsp:txXfrm>
    </dsp:sp>
    <dsp:sp modelId="{982753E7-F13E-4D44-A420-808AC53DFF4C}">
      <dsp:nvSpPr>
        <dsp:cNvPr id="0" name=""/>
        <dsp:cNvSpPr/>
      </dsp:nvSpPr>
      <dsp:spPr>
        <a:xfrm>
          <a:off x="402828" y="2460881"/>
          <a:ext cx="56395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 smtClean="0"/>
            <a:t>Dissemination plans</a:t>
          </a:r>
          <a:endParaRPr lang="en-US" sz="2800" kern="1200" dirty="0"/>
        </a:p>
      </dsp:txBody>
      <dsp:txXfrm>
        <a:off x="424444" y="2482497"/>
        <a:ext cx="5596362" cy="399568"/>
      </dsp:txXfrm>
    </dsp:sp>
    <dsp:sp modelId="{6A0E69B5-633D-C641-9CC5-E1584A8D4045}">
      <dsp:nvSpPr>
        <dsp:cNvPr id="0" name=""/>
        <dsp:cNvSpPr/>
      </dsp:nvSpPr>
      <dsp:spPr>
        <a:xfrm>
          <a:off x="0" y="4047806"/>
          <a:ext cx="8056563" cy="5959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291592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Priorities for refining the methods</a:t>
          </a:r>
          <a:endParaRPr lang="en-US" sz="2000" kern="1200" dirty="0"/>
        </a:p>
      </dsp:txBody>
      <dsp:txXfrm>
        <a:off x="0" y="4047806"/>
        <a:ext cx="8056563" cy="595908"/>
      </dsp:txXfrm>
    </dsp:sp>
    <dsp:sp modelId="{42F0FB66-D27F-6B40-8B65-C823607E597A}">
      <dsp:nvSpPr>
        <dsp:cNvPr id="0" name=""/>
        <dsp:cNvSpPr/>
      </dsp:nvSpPr>
      <dsp:spPr>
        <a:xfrm>
          <a:off x="402828" y="3826406"/>
          <a:ext cx="56395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Your Feedback</a:t>
          </a:r>
          <a:endParaRPr lang="en-US" sz="3600" kern="1200" dirty="0"/>
        </a:p>
      </dsp:txBody>
      <dsp:txXfrm>
        <a:off x="424444" y="3848022"/>
        <a:ext cx="5596362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24216-7DBA-4345-B77E-7129B9A53DED}">
      <dsp:nvSpPr>
        <dsp:cNvPr id="0" name=""/>
        <dsp:cNvSpPr/>
      </dsp:nvSpPr>
      <dsp:spPr>
        <a:xfrm>
          <a:off x="308924" y="508946"/>
          <a:ext cx="1772143" cy="1360811"/>
        </a:xfrm>
        <a:prstGeom prst="roundRect">
          <a:avLst>
            <a:gd name="adj" fmla="val 10000"/>
          </a:avLst>
        </a:prstGeom>
        <a:solidFill>
          <a:srgbClr val="C0504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“When was your last negative HIV test?”</a:t>
          </a:r>
          <a:endParaRPr lang="en-US" sz="2400" kern="1200" dirty="0"/>
        </a:p>
      </dsp:txBody>
      <dsp:txXfrm>
        <a:off x="348781" y="548803"/>
        <a:ext cx="1692429" cy="1281097"/>
      </dsp:txXfrm>
    </dsp:sp>
    <dsp:sp modelId="{4CADBC67-79A9-5948-8CC2-B05341564A5D}">
      <dsp:nvSpPr>
        <dsp:cNvPr id="0" name=""/>
        <dsp:cNvSpPr/>
      </dsp:nvSpPr>
      <dsp:spPr>
        <a:xfrm rot="18289469">
          <a:off x="1864922" y="748470"/>
          <a:ext cx="1007819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007819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43637" y="750494"/>
        <a:ext cx="50390" cy="50390"/>
      </dsp:txXfrm>
    </dsp:sp>
    <dsp:sp modelId="{97C8C7CE-6BCF-DE41-8963-D4F8B6F119E1}">
      <dsp:nvSpPr>
        <dsp:cNvPr id="0" name=""/>
        <dsp:cNvSpPr/>
      </dsp:nvSpPr>
      <dsp:spPr>
        <a:xfrm>
          <a:off x="2656597" y="2321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Previous test exists</a:t>
          </a:r>
          <a:endParaRPr lang="en-US" sz="1600" kern="1200" dirty="0"/>
        </a:p>
      </dsp:txBody>
      <dsp:txXfrm>
        <a:off x="2677668" y="23392"/>
        <a:ext cx="1396683" cy="677270"/>
      </dsp:txXfrm>
    </dsp:sp>
    <dsp:sp modelId="{89933335-5380-5548-AF5E-2BDBB47AA9C7}">
      <dsp:nvSpPr>
        <dsp:cNvPr id="0" name=""/>
        <dsp:cNvSpPr/>
      </dsp:nvSpPr>
      <dsp:spPr>
        <a:xfrm>
          <a:off x="4095422" y="334808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347639"/>
        <a:ext cx="28776" cy="28776"/>
      </dsp:txXfrm>
    </dsp:sp>
    <dsp:sp modelId="{91B53274-9A45-4641-8FEB-A11DCB55611D}">
      <dsp:nvSpPr>
        <dsp:cNvPr id="0" name=""/>
        <dsp:cNvSpPr/>
      </dsp:nvSpPr>
      <dsp:spPr>
        <a:xfrm>
          <a:off x="4670952" y="2321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date = date provided</a:t>
          </a:r>
          <a:endParaRPr lang="en-US" sz="1600" kern="1200" dirty="0"/>
        </a:p>
      </dsp:txBody>
      <dsp:txXfrm>
        <a:off x="4692023" y="23392"/>
        <a:ext cx="1396683" cy="677270"/>
      </dsp:txXfrm>
    </dsp:sp>
    <dsp:sp modelId="{FC40337B-1EB3-E54E-AD6F-E09CE66D573C}">
      <dsp:nvSpPr>
        <dsp:cNvPr id="0" name=""/>
        <dsp:cNvSpPr/>
      </dsp:nvSpPr>
      <dsp:spPr>
        <a:xfrm>
          <a:off x="2081067" y="1162133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54444" y="1174964"/>
        <a:ext cx="28776" cy="28776"/>
      </dsp:txXfrm>
    </dsp:sp>
    <dsp:sp modelId="{3C38C0D2-C324-C449-AF47-D48692CDCEF4}">
      <dsp:nvSpPr>
        <dsp:cNvPr id="0" name=""/>
        <dsp:cNvSpPr/>
      </dsp:nvSpPr>
      <dsp:spPr>
        <a:xfrm>
          <a:off x="2656597" y="829646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previous test</a:t>
          </a:r>
          <a:endParaRPr lang="en-US" sz="1600" kern="1200" dirty="0"/>
        </a:p>
      </dsp:txBody>
      <dsp:txXfrm>
        <a:off x="2677668" y="850717"/>
        <a:ext cx="1396683" cy="677270"/>
      </dsp:txXfrm>
    </dsp:sp>
    <dsp:sp modelId="{C2342209-4826-5C46-A29D-BE1410C7CF25}">
      <dsp:nvSpPr>
        <dsp:cNvPr id="0" name=""/>
        <dsp:cNvSpPr/>
      </dsp:nvSpPr>
      <dsp:spPr>
        <a:xfrm>
          <a:off x="4095422" y="1162133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1174964"/>
        <a:ext cx="28776" cy="28776"/>
      </dsp:txXfrm>
    </dsp:sp>
    <dsp:sp modelId="{BADDF472-BF3E-6741-AA8B-16EF46821CA5}">
      <dsp:nvSpPr>
        <dsp:cNvPr id="0" name=""/>
        <dsp:cNvSpPr/>
      </dsp:nvSpPr>
      <dsp:spPr>
        <a:xfrm>
          <a:off x="4670952" y="829646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date = age 16 or age-18 </a:t>
          </a:r>
          <a:r>
            <a:rPr lang="en-US" sz="1600" kern="1200" dirty="0" err="1" smtClean="0"/>
            <a:t>yrs</a:t>
          </a:r>
          <a:endParaRPr lang="en-US" sz="1600" kern="1200" dirty="0"/>
        </a:p>
      </dsp:txBody>
      <dsp:txXfrm>
        <a:off x="4692023" y="850717"/>
        <a:ext cx="1396683" cy="677270"/>
      </dsp:txXfrm>
    </dsp:sp>
    <dsp:sp modelId="{0409CDCD-72B8-494D-A5EE-10CE3A83F796}">
      <dsp:nvSpPr>
        <dsp:cNvPr id="0" name=""/>
        <dsp:cNvSpPr/>
      </dsp:nvSpPr>
      <dsp:spPr>
        <a:xfrm rot="3310531">
          <a:off x="1864922" y="1575795"/>
          <a:ext cx="1007819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007819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43637" y="1577819"/>
        <a:ext cx="50390" cy="50390"/>
      </dsp:txXfrm>
    </dsp:sp>
    <dsp:sp modelId="{CEAA8D19-FA51-9841-B69E-1E382B23EEAE}">
      <dsp:nvSpPr>
        <dsp:cNvPr id="0" name=""/>
        <dsp:cNvSpPr/>
      </dsp:nvSpPr>
      <dsp:spPr>
        <a:xfrm>
          <a:off x="2656597" y="1656970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Missing</a:t>
          </a:r>
          <a:endParaRPr lang="en-US" sz="1600" kern="1200" dirty="0"/>
        </a:p>
      </dsp:txBody>
      <dsp:txXfrm>
        <a:off x="2677668" y="1678041"/>
        <a:ext cx="1396683" cy="677270"/>
      </dsp:txXfrm>
    </dsp:sp>
    <dsp:sp modelId="{68429ACE-B803-E14A-9AB0-1359587BF63D}">
      <dsp:nvSpPr>
        <dsp:cNvPr id="0" name=""/>
        <dsp:cNvSpPr/>
      </dsp:nvSpPr>
      <dsp:spPr>
        <a:xfrm>
          <a:off x="4095422" y="1989457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2002288"/>
        <a:ext cx="28776" cy="28776"/>
      </dsp:txXfrm>
    </dsp:sp>
    <dsp:sp modelId="{B0BBB8CF-072A-F64C-B2A9-B0F573B7F3AB}">
      <dsp:nvSpPr>
        <dsp:cNvPr id="0" name=""/>
        <dsp:cNvSpPr/>
      </dsp:nvSpPr>
      <dsp:spPr>
        <a:xfrm>
          <a:off x="4670952" y="1656970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 data inclusion options</a:t>
          </a:r>
          <a:endParaRPr lang="en-US" sz="1600" kern="1200" dirty="0"/>
        </a:p>
      </dsp:txBody>
      <dsp:txXfrm>
        <a:off x="4692023" y="1678041"/>
        <a:ext cx="1396683" cy="677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90031-36BB-E24D-AA6C-EA56BD1055D6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Format</a:t>
          </a:r>
          <a:endParaRPr lang="en-US" sz="2500" kern="1200" dirty="0"/>
        </a:p>
      </dsp:txBody>
      <dsp:txXfrm rot="-5400000">
        <a:off x="1" y="573596"/>
        <a:ext cx="1146297" cy="491270"/>
      </dsp:txXfrm>
    </dsp:sp>
    <dsp:sp modelId="{E160AAE8-CC4E-8948-8197-17901F6D7891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Standardize variable names and units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Apply assumptions to testing history question</a:t>
          </a:r>
          <a:endParaRPr lang="en-US" sz="2700" kern="1200" dirty="0"/>
        </a:p>
      </dsp:txBody>
      <dsp:txXfrm rot="-5400000">
        <a:off x="1146298" y="52408"/>
        <a:ext cx="7031341" cy="960496"/>
      </dsp:txXfrm>
    </dsp:sp>
    <dsp:sp modelId="{D11F458C-DEE6-3C42-8B6C-E5DCE69E103D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Describe</a:t>
          </a:r>
          <a:endParaRPr lang="en-US" sz="2500" kern="1200" dirty="0"/>
        </a:p>
      </dsp:txBody>
      <dsp:txXfrm rot="-5400000">
        <a:off x="1" y="2017346"/>
        <a:ext cx="1146297" cy="491270"/>
      </dsp:txXfrm>
    </dsp:sp>
    <dsp:sp modelId="{64DC6502-CCF2-0A49-B1A9-944B54A4D69E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Sample characteristics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TID under various assumptions</a:t>
          </a:r>
          <a:endParaRPr lang="en-US" sz="2700" kern="1200" dirty="0"/>
        </a:p>
      </dsp:txBody>
      <dsp:txXfrm rot="-5400000">
        <a:off x="1146298" y="1496158"/>
        <a:ext cx="7031341" cy="960496"/>
      </dsp:txXfrm>
    </dsp:sp>
    <dsp:sp modelId="{46992B55-03CB-FE45-9258-EDBFC1B235FD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Run</a:t>
          </a:r>
          <a:endParaRPr lang="en-US" sz="2500" kern="1200" dirty="0"/>
        </a:p>
      </dsp:txBody>
      <dsp:txXfrm rot="-5400000">
        <a:off x="1" y="3461096"/>
        <a:ext cx="1146297" cy="491270"/>
      </dsp:txXfrm>
    </dsp:sp>
    <dsp:sp modelId="{4BFC7CCE-0E71-6A46-B32C-D3174A4EE547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R package “</a:t>
          </a:r>
          <a:r>
            <a:rPr lang="en-US" sz="2700" kern="1200" dirty="0" err="1" smtClean="0"/>
            <a:t>HIVBackCalc</a:t>
          </a:r>
          <a:r>
            <a:rPr lang="en-US" sz="2700" kern="1200" dirty="0" smtClean="0"/>
            <a:t>”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Summarize results</a:t>
          </a:r>
          <a:endParaRPr lang="en-US" sz="2700" kern="1200" dirty="0"/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5202E-FCE6-3D44-BE65-E70096CBCE2D}" type="datetimeFigureOut">
              <a:rPr lang="en-US" smtClean="0"/>
              <a:t>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AF949-60DB-C945-BB5C-80BC520FD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5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85F6-DA4B-480D-B56D-381B8C761CEE}" type="datetimeFigureOut">
              <a:rPr lang="en-US" smtClean="0"/>
              <a:t>1/6/15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58D96-A564-469A-A936-209304AB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on</a:t>
            </a:r>
            <a:r>
              <a:rPr lang="en-US" baseline="0" dirty="0" smtClean="0"/>
              <a:t> this project about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Notes: just 4 slides on </a:t>
            </a:r>
            <a:r>
              <a:rPr lang="en-US" baseline="0" dirty="0" err="1" smtClean="0"/>
              <a:t>backcalculation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Methodology development with explaining</a:t>
            </a:r>
            <a:r>
              <a:rPr lang="en-US" baseline="0" dirty="0" smtClean="0"/>
              <a:t> TID + our assumptions</a:t>
            </a:r>
            <a:r>
              <a:rPr lang="en-US" dirty="0" smtClean="0"/>
              <a:t> (3 slides total: TID –</a:t>
            </a:r>
            <a:r>
              <a:rPr lang="en-US" baseline="0" dirty="0" smtClean="0"/>
              <a:t> with assumptions (graphically show)</a:t>
            </a:r>
            <a:r>
              <a:rPr lang="en-US" dirty="0" smtClean="0"/>
              <a:t>,</a:t>
            </a:r>
            <a:r>
              <a:rPr lang="en-US" baseline="0" dirty="0" smtClean="0"/>
              <a:t> then </a:t>
            </a:r>
            <a:r>
              <a:rPr lang="en-US" baseline="0" dirty="0" err="1" smtClean="0"/>
              <a:t>backcalculation</a:t>
            </a:r>
            <a:r>
              <a:rPr lang="en-US" baseline="0" dirty="0" smtClean="0"/>
              <a:t>. 4 panel plot of how assumption of time of infection relates to TID; add another 2 panels to ) </a:t>
            </a:r>
            <a:r>
              <a:rPr lang="en-US" dirty="0" smtClean="0"/>
              <a:t>-&gt; </a:t>
            </a:r>
            <a:r>
              <a:rPr lang="en-US" dirty="0" err="1" smtClean="0"/>
              <a:t>Propotype</a:t>
            </a:r>
            <a:r>
              <a:rPr lang="en-US" baseline="0" dirty="0" smtClean="0"/>
              <a:t> web access -&gt; Working with stakeholders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Fairly</a:t>
            </a:r>
            <a:r>
              <a:rPr lang="en-US" baseline="0" dirty="0" smtClean="0"/>
              <a:t> constant incidence…precede by % missing by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estimateProbDist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Estimates the discrete time probability distribution function for the time between infection and diagnosis (using the uniform assumption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incidence=at time of last negative test assumption)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estimateIncidence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backcalculation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estimateUndiagnosed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uses the incidence estimates and the TID again to estimate how many were undiagnosed in each (quarter)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ivbackcalc.shinyapps.io/HIVBackCalc_App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" y="1527175"/>
            <a:ext cx="8778875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FFFF"/>
                </a:solidFill>
              </a:rPr>
              <a:t>Estimating the Undiagnosed Fraction: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800" y="4479924"/>
            <a:ext cx="5994400" cy="15246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Martina Morris, PhD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Jeanette Birnbaum, PhD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Matt Golden, MD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Ian Fellows, PhD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3250" y="2752725"/>
            <a:ext cx="7985125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i="1" dirty="0" smtClean="0">
                <a:solidFill>
                  <a:srgbClr val="FFFFFF"/>
                </a:solidFill>
              </a:rPr>
              <a:t>The “Testing History” Method of </a:t>
            </a:r>
            <a:r>
              <a:rPr lang="en-US" sz="3800" i="1" dirty="0" err="1" smtClean="0">
                <a:solidFill>
                  <a:srgbClr val="FFFFFF"/>
                </a:solidFill>
              </a:rPr>
              <a:t>Backcalculation</a:t>
            </a:r>
            <a:endParaRPr lang="en-US" sz="3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4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Second key assumption:  If missing test data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options:</a:t>
            </a:r>
          </a:p>
          <a:p>
            <a:pPr lvl="2"/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Exclude</a:t>
            </a:r>
            <a:r>
              <a:rPr lang="en-US" dirty="0" smtClean="0"/>
              <a:t> these when estimating the TID distribution</a:t>
            </a:r>
          </a:p>
          <a:p>
            <a:pPr lvl="2">
              <a:spcBef>
                <a:spcPts val="1800"/>
              </a:spcBef>
            </a:pPr>
            <a:r>
              <a:rPr lang="en-US" dirty="0" smtClean="0"/>
              <a:t>They are still included in the </a:t>
            </a:r>
            <a:r>
              <a:rPr lang="en-US" dirty="0" err="1" smtClean="0"/>
              <a:t>backcalculation</a:t>
            </a:r>
            <a:endParaRPr lang="en-US" dirty="0" smtClean="0"/>
          </a:p>
          <a:p>
            <a:pPr lvl="2"/>
            <a:r>
              <a:rPr lang="en-US" b="1" dirty="0" smtClean="0"/>
              <a:t>IMPACT</a:t>
            </a:r>
            <a:r>
              <a:rPr lang="en-US" dirty="0" smtClean="0"/>
              <a:t>:  Assumes these cases are “missing at random”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Include</a:t>
            </a:r>
            <a:r>
              <a:rPr lang="en-US" dirty="0" smtClean="0"/>
              <a:t> these when estimating the TID distribution</a:t>
            </a:r>
          </a:p>
          <a:p>
            <a:pPr lvl="2">
              <a:spcBef>
                <a:spcPts val="1800"/>
              </a:spcBef>
            </a:pPr>
            <a:r>
              <a:rPr lang="en-US" dirty="0" smtClean="0"/>
              <a:t>Assuming the maximum possible infection window of age-18 or 16 </a:t>
            </a:r>
            <a:r>
              <a:rPr lang="en-US" dirty="0" err="1" smtClean="0"/>
              <a:t>yrs</a:t>
            </a:r>
            <a:r>
              <a:rPr lang="en-US" dirty="0" smtClean="0"/>
              <a:t> old.</a:t>
            </a:r>
          </a:p>
          <a:p>
            <a:pPr lvl="2"/>
            <a:r>
              <a:rPr lang="en-US" b="1" dirty="0" smtClean="0"/>
              <a:t>IMPACT</a:t>
            </a:r>
            <a:r>
              <a:rPr lang="en-US" dirty="0" smtClean="0"/>
              <a:t>:  Assumes “worst case”, so a conservative (longer) estimate of the time spent undiagnosed.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/>
          <a:srcRect l="30422" r="37954"/>
          <a:stretch/>
        </p:blipFill>
        <p:spPr>
          <a:xfrm>
            <a:off x="2851483" y="1465949"/>
            <a:ext cx="2803359" cy="49938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47381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Third key assumption:  Time of infection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11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884420" y="2041770"/>
            <a:ext cx="2626567" cy="2023254"/>
            <a:chOff x="2884420" y="2041770"/>
            <a:chExt cx="2626567" cy="2023254"/>
          </a:xfrm>
        </p:grpSpPr>
        <p:grpSp>
          <p:nvGrpSpPr>
            <p:cNvPr id="46" name="Group 45"/>
            <p:cNvGrpSpPr/>
            <p:nvPr/>
          </p:nvGrpSpPr>
          <p:grpSpPr>
            <a:xfrm>
              <a:off x="2884420" y="2041770"/>
              <a:ext cx="2626567" cy="2023254"/>
              <a:chOff x="1254657" y="2159001"/>
              <a:chExt cx="3532130" cy="202325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54657" y="2159001"/>
                <a:ext cx="3532130" cy="2023254"/>
                <a:chOff x="1254657" y="2159001"/>
                <a:chExt cx="3532130" cy="20232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85998" y="2159001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254657" y="2587973"/>
                  <a:ext cx="3532130" cy="1594282"/>
                  <a:chOff x="1254657" y="2587973"/>
                  <a:chExt cx="3532130" cy="1594282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254657" y="258797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66632" y="3874478"/>
                    <a:ext cx="12506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35570" y="3870570"/>
                    <a:ext cx="15512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51949" y="4284785"/>
            <a:ext cx="2577410" cy="2023254"/>
            <a:chOff x="3051949" y="4284785"/>
            <a:chExt cx="2577410" cy="2023254"/>
          </a:xfrm>
        </p:grpSpPr>
        <p:grpSp>
          <p:nvGrpSpPr>
            <p:cNvPr id="47" name="Group 46"/>
            <p:cNvGrpSpPr/>
            <p:nvPr/>
          </p:nvGrpSpPr>
          <p:grpSpPr>
            <a:xfrm>
              <a:off x="3051949" y="4284785"/>
              <a:ext cx="2577410" cy="2023254"/>
              <a:chOff x="1445846" y="2159001"/>
              <a:chExt cx="3239605" cy="20232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45846" y="2159001"/>
                <a:ext cx="3239605" cy="2023254"/>
                <a:chOff x="1445846" y="2159001"/>
                <a:chExt cx="3239605" cy="20232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41864" y="2159001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445846" y="2559541"/>
                  <a:ext cx="3239605" cy="1622714"/>
                  <a:chOff x="1445846" y="2559541"/>
                  <a:chExt cx="3239605" cy="1622714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666631" y="3874478"/>
                    <a:ext cx="11689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5568" y="3870570"/>
                    <a:ext cx="144988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4681007" y="5100113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2591" y="1792225"/>
            <a:ext cx="2224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Uniform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Distributes the probability of infection uniformly across the possible interval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5774829" y="4078898"/>
            <a:ext cx="3104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 last </a:t>
            </a:r>
            <a:r>
              <a:rPr lang="en-US" sz="2400" b="1" dirty="0" err="1" smtClean="0"/>
              <a:t>neg</a:t>
            </a:r>
            <a:r>
              <a:rPr lang="en-US" sz="2400" b="1" dirty="0" smtClean="0"/>
              <a:t> test (ALNT)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Probability=1 that infection occurred on the day after the last negative test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81463" y="2041770"/>
            <a:ext cx="709757" cy="42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49465" y="4469451"/>
            <a:ext cx="149260" cy="21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" y="1341717"/>
            <a:ext cx="8864600" cy="5118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TID Assumptions on TID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12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884420" y="2041770"/>
            <a:ext cx="2626567" cy="2023254"/>
            <a:chOff x="2884420" y="2041770"/>
            <a:chExt cx="2626567" cy="2023254"/>
          </a:xfrm>
        </p:grpSpPr>
        <p:grpSp>
          <p:nvGrpSpPr>
            <p:cNvPr id="46" name="Group 45"/>
            <p:cNvGrpSpPr/>
            <p:nvPr/>
          </p:nvGrpSpPr>
          <p:grpSpPr>
            <a:xfrm>
              <a:off x="2884420" y="2041770"/>
              <a:ext cx="2626567" cy="2023254"/>
              <a:chOff x="1254657" y="2159001"/>
              <a:chExt cx="3532130" cy="202325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54657" y="2159001"/>
                <a:ext cx="3532130" cy="2023254"/>
                <a:chOff x="1254657" y="2159001"/>
                <a:chExt cx="3532130" cy="20232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85998" y="2159001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254657" y="2587973"/>
                  <a:ext cx="3532130" cy="1594282"/>
                  <a:chOff x="1254657" y="2587973"/>
                  <a:chExt cx="3532130" cy="1594282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254657" y="258797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66632" y="3874478"/>
                    <a:ext cx="12506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35570" y="3870570"/>
                    <a:ext cx="15512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51949" y="4284785"/>
            <a:ext cx="2577409" cy="2023254"/>
            <a:chOff x="3051949" y="4284785"/>
            <a:chExt cx="2577409" cy="2023254"/>
          </a:xfrm>
        </p:grpSpPr>
        <p:grpSp>
          <p:nvGrpSpPr>
            <p:cNvPr id="47" name="Group 46"/>
            <p:cNvGrpSpPr/>
            <p:nvPr/>
          </p:nvGrpSpPr>
          <p:grpSpPr>
            <a:xfrm>
              <a:off x="3051949" y="4284785"/>
              <a:ext cx="2577409" cy="2023254"/>
              <a:chOff x="1445846" y="2159001"/>
              <a:chExt cx="3239604" cy="20232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45846" y="2159001"/>
                <a:ext cx="3239604" cy="2023254"/>
                <a:chOff x="1445846" y="2159001"/>
                <a:chExt cx="3239604" cy="20232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41864" y="2159001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445846" y="2559541"/>
                  <a:ext cx="3239604" cy="1622714"/>
                  <a:chOff x="1445846" y="2559541"/>
                  <a:chExt cx="3239604" cy="1622714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666631" y="3874478"/>
                    <a:ext cx="11689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5567" y="3870570"/>
                    <a:ext cx="144988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4680246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4587" y="2051963"/>
            <a:ext cx="2800287" cy="2902744"/>
            <a:chOff x="104587" y="2051963"/>
            <a:chExt cx="2800287" cy="2902744"/>
          </a:xfrm>
        </p:grpSpPr>
        <p:sp>
          <p:nvSpPr>
            <p:cNvPr id="61" name="TextBox 60"/>
            <p:cNvSpPr txBox="1"/>
            <p:nvPr/>
          </p:nvSpPr>
          <p:spPr>
            <a:xfrm>
              <a:off x="517315" y="205196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OBSERVED ONLY</a:t>
              </a:r>
              <a:endParaRPr lang="en-US" b="1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04587" y="2665410"/>
              <a:ext cx="2800287" cy="2289297"/>
              <a:chOff x="0" y="1768936"/>
              <a:chExt cx="2800287" cy="228929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0722" y="1768936"/>
                <a:ext cx="2659565" cy="2289297"/>
                <a:chOff x="1615913" y="1877915"/>
                <a:chExt cx="3011341" cy="2302162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1615913" y="1877915"/>
                  <a:ext cx="3011341" cy="2302162"/>
                  <a:chOff x="1615913" y="1877915"/>
                  <a:chExt cx="3011341" cy="2302162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615913" y="1877915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9735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12" y="3084480"/>
              <a:ext cx="2173980" cy="146880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033" y="3160324"/>
              <a:ext cx="767035" cy="493636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5578776" y="2065893"/>
            <a:ext cx="3350381" cy="2010273"/>
            <a:chOff x="5578776" y="2065893"/>
            <a:chExt cx="3350381" cy="2010273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5087" y="2613842"/>
              <a:ext cx="2526626" cy="1054875"/>
            </a:xfrm>
            <a:prstGeom prst="rect">
              <a:avLst/>
            </a:prstGeom>
          </p:spPr>
        </p:pic>
        <p:grpSp>
          <p:nvGrpSpPr>
            <p:cNvPr id="113" name="Group 112"/>
            <p:cNvGrpSpPr/>
            <p:nvPr/>
          </p:nvGrpSpPr>
          <p:grpSpPr>
            <a:xfrm>
              <a:off x="5578776" y="2350276"/>
              <a:ext cx="3350381" cy="1725890"/>
              <a:chOff x="5578776" y="2350276"/>
              <a:chExt cx="3350381" cy="172589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6574856" y="2065893"/>
              <a:ext cx="1413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“BASE CASE”</a:t>
              </a:r>
              <a:endParaRPr lang="en-US" b="1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615713" y="4270723"/>
            <a:ext cx="3388868" cy="2048755"/>
            <a:chOff x="5615713" y="4270723"/>
            <a:chExt cx="3388868" cy="2048755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528" y="4840599"/>
              <a:ext cx="2505049" cy="1085396"/>
            </a:xfrm>
            <a:prstGeom prst="rect">
              <a:avLst/>
            </a:prstGeom>
          </p:spPr>
        </p:pic>
        <p:grpSp>
          <p:nvGrpSpPr>
            <p:cNvPr id="125" name="Group 124"/>
            <p:cNvGrpSpPr/>
            <p:nvPr/>
          </p:nvGrpSpPr>
          <p:grpSpPr>
            <a:xfrm>
              <a:off x="5615713" y="4270723"/>
              <a:ext cx="3388868" cy="2048755"/>
              <a:chOff x="5615713" y="4270723"/>
              <a:chExt cx="3388868" cy="2048755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615713" y="4567934"/>
                <a:ext cx="3388868" cy="1751544"/>
                <a:chOff x="5540289" y="2324622"/>
                <a:chExt cx="3388868" cy="1751544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910126" y="3689302"/>
                  <a:ext cx="2678782" cy="11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8088513" y="3768389"/>
                  <a:ext cx="8406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8373207" y="3684842"/>
                  <a:ext cx="0" cy="1818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5540289" y="2324622"/>
                  <a:ext cx="13323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%</a:t>
                  </a:r>
                  <a:r>
                    <a:rPr lang="en-US" sz="1400" i="1" dirty="0"/>
                    <a:t> </a:t>
                  </a:r>
                  <a:r>
                    <a:rPr lang="en-US" sz="1400" i="1" dirty="0" smtClean="0"/>
                    <a:t>undiagnosed</a:t>
                  </a:r>
                  <a:endParaRPr lang="en-US" sz="1400" i="1" dirty="0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5901425" y="2616848"/>
                  <a:ext cx="12829" cy="10775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239747" y="4270723"/>
                <a:ext cx="2231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“WORST CASE (OBS)”</a:t>
                </a:r>
                <a:endParaRPr lang="en-US" b="1" dirty="0"/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2849833" y="1866711"/>
            <a:ext cx="6158007" cy="2398777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9878" y="5394990"/>
            <a:ext cx="187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 use this for the KC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040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77800"/>
            <a:ext cx="8851900" cy="65024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34469" y="4328781"/>
            <a:ext cx="2800287" cy="2529217"/>
            <a:chOff x="134469" y="4328781"/>
            <a:chExt cx="2800287" cy="2529217"/>
          </a:xfrm>
        </p:grpSpPr>
        <p:sp>
          <p:nvSpPr>
            <p:cNvPr id="9" name="TextBox 8"/>
            <p:cNvSpPr txBox="1"/>
            <p:nvPr/>
          </p:nvSpPr>
          <p:spPr>
            <a:xfrm>
              <a:off x="382846" y="4328781"/>
              <a:ext cx="2169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INCLUDING MISSING</a:t>
              </a:r>
              <a:endParaRPr lang="en-US" b="1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4469" y="4641067"/>
              <a:ext cx="2800287" cy="2216931"/>
              <a:chOff x="0" y="1841300"/>
              <a:chExt cx="2800287" cy="221693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40722" y="1841300"/>
                <a:ext cx="2659565" cy="2216931"/>
                <a:chOff x="1615913" y="1950687"/>
                <a:chExt cx="3011341" cy="222939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615913" y="1950687"/>
                  <a:ext cx="3011341" cy="2229390"/>
                  <a:chOff x="1615913" y="1950687"/>
                  <a:chExt cx="3011341" cy="2229390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615913" y="1950687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8871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552" y="4904766"/>
              <a:ext cx="2129856" cy="15411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3705" y="4982940"/>
              <a:ext cx="1029373" cy="68120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051949" y="4319622"/>
            <a:ext cx="2577409" cy="2209359"/>
            <a:chOff x="3051949" y="4261330"/>
            <a:chExt cx="2577409" cy="2020384"/>
          </a:xfrm>
        </p:grpSpPr>
        <p:grpSp>
          <p:nvGrpSpPr>
            <p:cNvPr id="25" name="Group 24"/>
            <p:cNvGrpSpPr/>
            <p:nvPr/>
          </p:nvGrpSpPr>
          <p:grpSpPr>
            <a:xfrm>
              <a:off x="3051949" y="4261330"/>
              <a:ext cx="2577409" cy="2020384"/>
              <a:chOff x="1445846" y="2135546"/>
              <a:chExt cx="3239604" cy="202038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45846" y="2135546"/>
                <a:ext cx="3239604" cy="2020384"/>
                <a:chOff x="1445846" y="2135546"/>
                <a:chExt cx="3239604" cy="2020384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1841863" y="2135546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1445846" y="2559541"/>
                  <a:ext cx="3239604" cy="1596389"/>
                  <a:chOff x="1445846" y="2559541"/>
                  <a:chExt cx="3239604" cy="1596389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666631" y="3874478"/>
                    <a:ext cx="1168907" cy="281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235567" y="3870570"/>
                    <a:ext cx="1449883" cy="281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4683560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5713" y="4322035"/>
            <a:ext cx="3388868" cy="2215519"/>
            <a:chOff x="5615713" y="4322035"/>
            <a:chExt cx="3388868" cy="2215519"/>
          </a:xfrm>
        </p:grpSpPr>
        <p:grpSp>
          <p:nvGrpSpPr>
            <p:cNvPr id="64" name="Group 63"/>
            <p:cNvGrpSpPr/>
            <p:nvPr/>
          </p:nvGrpSpPr>
          <p:grpSpPr>
            <a:xfrm>
              <a:off x="5615713" y="4786010"/>
              <a:ext cx="3388868" cy="1751544"/>
              <a:chOff x="5540289" y="2324622"/>
              <a:chExt cx="3388868" cy="175154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5910126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8373207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5540289" y="2324622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5901425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239747" y="4322035"/>
              <a:ext cx="2317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“WORST CASE (MISS)”</a:t>
              </a:r>
              <a:endParaRPr lang="en-US" b="1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4058" y="5065334"/>
              <a:ext cx="2565836" cy="1057097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2910078" y="605053"/>
            <a:ext cx="2626567" cy="1818009"/>
            <a:chOff x="2884420" y="2054595"/>
            <a:chExt cx="2626567" cy="1818009"/>
          </a:xfrm>
        </p:grpSpPr>
        <p:grpSp>
          <p:nvGrpSpPr>
            <p:cNvPr id="74" name="Group 73"/>
            <p:cNvGrpSpPr/>
            <p:nvPr/>
          </p:nvGrpSpPr>
          <p:grpSpPr>
            <a:xfrm>
              <a:off x="2884420" y="2054595"/>
              <a:ext cx="2626567" cy="1818009"/>
              <a:chOff x="1254657" y="2171826"/>
              <a:chExt cx="3532130" cy="1818009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254657" y="2171826"/>
                <a:ext cx="3532130" cy="1818009"/>
                <a:chOff x="1254657" y="2171826"/>
                <a:chExt cx="3532130" cy="1818009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285998" y="2171826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254657" y="2395553"/>
                  <a:ext cx="3532130" cy="1594282"/>
                  <a:chOff x="1254657" y="2395553"/>
                  <a:chExt cx="3532130" cy="1594282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1670538" y="273835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V="1">
                    <a:off x="1668240" y="3585218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254657" y="239555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666632" y="3682058"/>
                    <a:ext cx="12506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3235570" y="3678150"/>
                    <a:ext cx="15512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77" name="Straight Connector 76"/>
              <p:cNvCxnSpPr/>
              <p:nvPr/>
            </p:nvCxnSpPr>
            <p:spPr>
              <a:xfrm>
                <a:off x="2227385" y="359804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79093" y="359413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3592201" y="300211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51949" y="2450420"/>
            <a:ext cx="2577409" cy="1869318"/>
            <a:chOff x="3051949" y="4438721"/>
            <a:chExt cx="2577409" cy="1869318"/>
          </a:xfrm>
        </p:grpSpPr>
        <p:grpSp>
          <p:nvGrpSpPr>
            <p:cNvPr id="87" name="Group 86"/>
            <p:cNvGrpSpPr/>
            <p:nvPr/>
          </p:nvGrpSpPr>
          <p:grpSpPr>
            <a:xfrm>
              <a:off x="3051949" y="4438721"/>
              <a:ext cx="2577409" cy="1869318"/>
              <a:chOff x="1445846" y="2312937"/>
              <a:chExt cx="3239604" cy="186931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445846" y="2312937"/>
                <a:ext cx="3239604" cy="1869318"/>
                <a:chOff x="1445846" y="2312937"/>
                <a:chExt cx="3239604" cy="1869318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841863" y="2312937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1445846" y="2559541"/>
                  <a:ext cx="3239604" cy="1622714"/>
                  <a:chOff x="1445846" y="2559541"/>
                  <a:chExt cx="3239604" cy="162271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666631" y="3874478"/>
                    <a:ext cx="11689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235567" y="3870570"/>
                    <a:ext cx="144988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4684434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17315" y="6152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OBSERVED ONLY</a:t>
            </a:r>
            <a:endParaRPr lang="en-US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578776" y="808142"/>
            <a:ext cx="3170727" cy="1651717"/>
            <a:chOff x="5578776" y="1080326"/>
            <a:chExt cx="3350381" cy="1725890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5087" y="1343892"/>
              <a:ext cx="2526626" cy="105487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5578776" y="1080326"/>
              <a:ext cx="3350381" cy="1725890"/>
              <a:chOff x="5578776" y="2350276"/>
              <a:chExt cx="3350381" cy="1725890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5615714" y="2604020"/>
            <a:ext cx="3185106" cy="1739968"/>
            <a:chOff x="5540289" y="2324622"/>
            <a:chExt cx="3388868" cy="1751544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5910126" y="3689302"/>
              <a:ext cx="2678782" cy="1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8088513" y="3768389"/>
              <a:ext cx="840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18 years</a:t>
              </a:r>
              <a:endParaRPr lang="en-US" sz="1400" i="1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8373207" y="3684842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540289" y="2324622"/>
              <a:ext cx="13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%</a:t>
              </a:r>
              <a:r>
                <a:rPr lang="en-US" sz="1400" i="1" dirty="0"/>
                <a:t> </a:t>
              </a:r>
              <a:r>
                <a:rPr lang="en-US" sz="1400" i="1" dirty="0" smtClean="0"/>
                <a:t>undiagnosed</a:t>
              </a:r>
              <a:endParaRPr lang="en-US" sz="1400" i="1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 flipV="1">
              <a:off x="5901425" y="2616848"/>
              <a:ext cx="12829" cy="10775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00" y="2859470"/>
            <a:ext cx="2488494" cy="1078223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574856" y="603523"/>
            <a:ext cx="141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“BASE CASE”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52576" y="2410682"/>
            <a:ext cx="22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“WORST CASE (OBS)”</a:t>
            </a:r>
            <a:endParaRPr lang="en-US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55904" y="1356986"/>
            <a:ext cx="2800287" cy="2289297"/>
            <a:chOff x="0" y="1768936"/>
            <a:chExt cx="2800287" cy="2289297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722" y="1768936"/>
              <a:ext cx="2659565" cy="2289297"/>
              <a:chOff x="1615913" y="1877915"/>
              <a:chExt cx="3011341" cy="2302162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615913" y="1877915"/>
                <a:ext cx="3011341" cy="2302162"/>
                <a:chOff x="1615913" y="1877915"/>
                <a:chExt cx="3011341" cy="2302162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659588" y="2247630"/>
                  <a:ext cx="13824" cy="15336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1668240" y="3790466"/>
                  <a:ext cx="2552068" cy="5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1615913" y="1877915"/>
                  <a:ext cx="2621577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Density of last negative tests</a:t>
                  </a:r>
                  <a:endParaRPr lang="en-US" sz="1400" i="1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75419" y="3870570"/>
                  <a:ext cx="951835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</p:grpSp>
          <p:cxnSp>
            <p:nvCxnSpPr>
              <p:cNvPr id="124" name="Straight Connector 123"/>
              <p:cNvCxnSpPr/>
              <p:nvPr/>
            </p:nvCxnSpPr>
            <p:spPr>
              <a:xfrm>
                <a:off x="4118937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0" y="3742104"/>
              <a:ext cx="749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0 years</a:t>
              </a:r>
              <a:endParaRPr lang="en-US" sz="1400" i="1" dirty="0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197350" y="3643616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629" y="1776056"/>
            <a:ext cx="2173980" cy="14688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8350" y="1851900"/>
            <a:ext cx="767035" cy="493636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165153" y="666259"/>
            <a:ext cx="8784081" cy="3659414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67724" y="3594346"/>
            <a:ext cx="209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 use this for the WA state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3737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225044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1. MSM in Seattle/King County 2006-12</a:t>
            </a:r>
            <a:b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2. WA state, 2005-13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KC MSM</a:t>
            </a:r>
            <a:r>
              <a:rPr lang="en-US" dirty="0" smtClean="0"/>
              <a:t>: Incidence ~ Constant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73432" y="1467784"/>
            <a:ext cx="63363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7128" y="2695506"/>
            <a:ext cx="210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15% missing testing history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85360" y="5674561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1328" y="566374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KC MSM</a:t>
            </a:r>
            <a:r>
              <a:rPr lang="en-US" dirty="0" smtClean="0"/>
              <a:t>: </a:t>
            </a:r>
            <a:r>
              <a:rPr lang="en-US" sz="4000" dirty="0" smtClean="0"/>
              <a:t>Undiagnosed % Varies by Race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47" y="2417419"/>
            <a:ext cx="825500" cy="212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094" y="3495677"/>
            <a:ext cx="736600" cy="139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t="15615" r="5670" b="14912"/>
          <a:stretch/>
        </p:blipFill>
        <p:spPr>
          <a:xfrm>
            <a:off x="932447" y="1683227"/>
            <a:ext cx="7279106" cy="44075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34960" y="453278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50710" y="426719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1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85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WA</a:t>
            </a:r>
            <a:r>
              <a:rPr lang="en-US" dirty="0" smtClean="0"/>
              <a:t>: Incidence is declining, esp. for MSM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11" y="1450621"/>
            <a:ext cx="4952845" cy="21900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084201" y="3708398"/>
            <a:ext cx="4999566" cy="2698046"/>
            <a:chOff x="1057149" y="2085622"/>
            <a:chExt cx="7289800" cy="36618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4422" y="5061656"/>
              <a:ext cx="6946900" cy="6858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149" y="2085622"/>
              <a:ext cx="7289800" cy="2997201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49112" y="2173111"/>
            <a:ext cx="982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MSM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4301067"/>
            <a:ext cx="121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Hetero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045" y="2460933"/>
            <a:ext cx="1337733" cy="4854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911" y="3009988"/>
            <a:ext cx="1162756" cy="4190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844" y="3498258"/>
            <a:ext cx="1583267" cy="385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900" y="3970359"/>
            <a:ext cx="1632656" cy="4054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2112" y="2695223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35% missing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1" y="4823177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60% missing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1047469" y="3394400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cases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81953" y="326486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97104" y="3733105"/>
            <a:ext cx="1575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excl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34922" y="428601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inc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3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8886" y="6347213"/>
            <a:ext cx="2133600" cy="365125"/>
          </a:xfrm>
        </p:spPr>
        <p:txBody>
          <a:bodyPr/>
          <a:lstStyle/>
          <a:p>
            <a:fld id="{144132FD-503A-49A6-A673-3132DBB9A05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79" y="0"/>
            <a:ext cx="5557484" cy="2259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12" y="2175586"/>
            <a:ext cx="5547869" cy="2249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39" y="4166087"/>
            <a:ext cx="5624789" cy="224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758" y="2319803"/>
            <a:ext cx="1337733" cy="485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9624" y="2868858"/>
            <a:ext cx="1162756" cy="41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6557" y="3357128"/>
            <a:ext cx="1583267" cy="385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613" y="3829229"/>
            <a:ext cx="1632656" cy="405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8721" y="6347792"/>
            <a:ext cx="5382014" cy="542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017" y="664052"/>
            <a:ext cx="1096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White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017" y="1186164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40% missing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4783" y="2621347"/>
            <a:ext cx="97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Black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7783" y="3143459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49% missing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5605" y="4713109"/>
            <a:ext cx="14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Hispanic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2723" y="5235221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48% missing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61633" y="310230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6784" y="3570545"/>
            <a:ext cx="1575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excl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14602" y="412345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inc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3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 state undiagnosed fraction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7859" t="35022" r="22586" b="41730"/>
          <a:stretch/>
        </p:blipFill>
        <p:spPr>
          <a:xfrm>
            <a:off x="7722740" y="2559482"/>
            <a:ext cx="1322832" cy="1810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4399" t="56262" r="34393" b="16133"/>
          <a:stretch/>
        </p:blipFill>
        <p:spPr>
          <a:xfrm>
            <a:off x="410963" y="2092192"/>
            <a:ext cx="7272670" cy="2740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0620" y="5284283"/>
            <a:ext cx="367119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2013</a:t>
            </a:r>
            <a:r>
              <a:rPr lang="en-US" sz="2400" u="sng" dirty="0" smtClean="0"/>
              <a:t>:</a:t>
            </a:r>
            <a:r>
              <a:rPr lang="en-US" sz="2400" dirty="0" smtClean="0"/>
              <a:t>	MSM:             8 - 14%</a:t>
            </a:r>
          </a:p>
          <a:p>
            <a:r>
              <a:rPr lang="en-US" sz="2400" dirty="0" smtClean="0"/>
              <a:t>	Non-MSM:  16 - 27%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31818" y="4733691"/>
            <a:ext cx="939699" cy="61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0800" y="3073601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0316" y="218724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0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6378638"/>
              </p:ext>
            </p:extLst>
          </p:nvPr>
        </p:nvGraphicFramePr>
        <p:xfrm>
          <a:off x="500062" y="1539875"/>
          <a:ext cx="8056563" cy="469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727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27381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Dissemination to </a:t>
            </a:r>
            <a:br>
              <a:rPr lang="en-US" dirty="0" smtClean="0"/>
            </a:br>
            <a:r>
              <a:rPr lang="en-US" dirty="0" smtClean="0"/>
              <a:t>Public Health Departments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1. R package</a:t>
            </a:r>
            <a:b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Rshiny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web application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5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R users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7792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2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 “</a:t>
            </a:r>
            <a:r>
              <a:rPr lang="en-US" dirty="0" err="1" smtClean="0"/>
              <a:t>HIVBackCalc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Backcalculation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err="1" smtClean="0"/>
              <a:t>estimateProbDist</a:t>
            </a:r>
            <a:endParaRPr lang="en-US" dirty="0" smtClean="0"/>
          </a:p>
          <a:p>
            <a:pPr lvl="1"/>
            <a:r>
              <a:rPr lang="en-US" dirty="0" err="1" smtClean="0"/>
              <a:t>estimateIncidence</a:t>
            </a:r>
            <a:endParaRPr lang="en-US" dirty="0" smtClean="0"/>
          </a:p>
          <a:p>
            <a:pPr lvl="2"/>
            <a:r>
              <a:rPr lang="en-US" dirty="0" err="1" smtClean="0"/>
              <a:t>meanEMUpdate</a:t>
            </a:r>
            <a:endParaRPr lang="en-US" dirty="0" smtClean="0"/>
          </a:p>
          <a:p>
            <a:pPr lvl="1"/>
            <a:r>
              <a:rPr lang="en-US" dirty="0" err="1" smtClean="0"/>
              <a:t>estimateUndiagnosed</a:t>
            </a:r>
            <a:endParaRPr lang="en-US" dirty="0" smtClean="0"/>
          </a:p>
          <a:p>
            <a:r>
              <a:rPr lang="en-US" dirty="0" smtClean="0"/>
              <a:t>Formatting and descriptive functions</a:t>
            </a:r>
          </a:p>
          <a:p>
            <a:endParaRPr lang="en-US" dirty="0"/>
          </a:p>
          <a:p>
            <a:r>
              <a:rPr lang="en-US" dirty="0" smtClean="0"/>
              <a:t>Author:  Dr. Ian Fellows (Fellows Statistics, CA)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6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Web Portal:  </a:t>
            </a:r>
            <a:r>
              <a:rPr lang="en-US" dirty="0" err="1" smtClean="0"/>
              <a:t>Rshiny</a:t>
            </a:r>
            <a:r>
              <a:rPr lang="en-US" dirty="0" smtClean="0"/>
              <a:t>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Provide self-guided access to model for local use</a:t>
            </a:r>
          </a:p>
          <a:p>
            <a:pPr lvl="1"/>
            <a:r>
              <a:rPr lang="en-US" dirty="0" smtClean="0"/>
              <a:t>Minimal learning curve</a:t>
            </a:r>
          </a:p>
          <a:p>
            <a:pPr lvl="1"/>
            <a:r>
              <a:rPr lang="en-US" dirty="0" smtClean="0"/>
              <a:t>Minimal pre-processing of data</a:t>
            </a:r>
          </a:p>
          <a:p>
            <a:pPr lvl="1"/>
            <a:r>
              <a:rPr lang="en-US" dirty="0" smtClean="0"/>
              <a:t>Outputs presented in most policy-relevant form</a:t>
            </a:r>
          </a:p>
          <a:p>
            <a:r>
              <a:rPr lang="en-US" dirty="0" smtClean="0"/>
              <a:t>Mechanism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Rshiny</a:t>
            </a:r>
            <a:r>
              <a:rPr lang="en-US" dirty="0" smtClean="0"/>
              <a:t>” interface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Protoype</a:t>
            </a:r>
            <a:r>
              <a:rPr lang="en-US" dirty="0" smtClean="0"/>
              <a:t> </a:t>
            </a:r>
            <a:r>
              <a:rPr lang="en-US" dirty="0" err="1" smtClean="0"/>
              <a:t>Rshiny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2743201"/>
            <a:ext cx="8229600" cy="1384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3"/>
              </a:rPr>
              <a:t>https://hivbackcalc.shinyapps.io/HIVBackCalc_App/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Your Feedback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Specific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privacy requirements</a:t>
            </a:r>
          </a:p>
          <a:p>
            <a:pPr lvl="1"/>
            <a:r>
              <a:rPr lang="en-US" dirty="0" smtClean="0"/>
              <a:t>Local, protected upload, unprotected upload</a:t>
            </a:r>
          </a:p>
          <a:p>
            <a:r>
              <a:rPr lang="en-US" dirty="0" smtClean="0"/>
              <a:t>Detail in outputs</a:t>
            </a:r>
          </a:p>
          <a:p>
            <a:pPr lvl="1"/>
            <a:r>
              <a:rPr lang="en-US" dirty="0" smtClean="0"/>
              <a:t>Race, mode, sex subgroup results?</a:t>
            </a:r>
          </a:p>
          <a:p>
            <a:pPr lvl="1"/>
            <a:r>
              <a:rPr lang="en-US" dirty="0" smtClean="0"/>
              <a:t>Impact of missing data (suggestions for better assumptions?)</a:t>
            </a:r>
          </a:p>
          <a:p>
            <a:r>
              <a:rPr lang="en-US" dirty="0" smtClean="0"/>
              <a:t>Training for users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Timing:  </a:t>
            </a:r>
            <a:r>
              <a:rPr lang="en-US" sz="4000" dirty="0" smtClean="0"/>
              <a:t>Your interest and our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Your timeline for trying this?</a:t>
            </a:r>
          </a:p>
          <a:p>
            <a:pPr lvl="1"/>
            <a:r>
              <a:rPr lang="en-US" dirty="0" smtClean="0"/>
              <a:t>Data/personnel ready now, or further in the future?</a:t>
            </a:r>
          </a:p>
          <a:p>
            <a:r>
              <a:rPr lang="en-US" dirty="0" smtClean="0"/>
              <a:t>Our availability </a:t>
            </a:r>
          </a:p>
          <a:p>
            <a:pPr lvl="1"/>
            <a:r>
              <a:rPr lang="en-US" dirty="0" smtClean="0"/>
              <a:t>Jan to mid Feb</a:t>
            </a:r>
          </a:p>
          <a:p>
            <a:pPr lvl="2"/>
            <a:r>
              <a:rPr lang="en-US" dirty="0" smtClean="0"/>
              <a:t>Some code development and R support</a:t>
            </a:r>
          </a:p>
          <a:p>
            <a:pPr lvl="1"/>
            <a:r>
              <a:rPr lang="en-US" dirty="0" smtClean="0"/>
              <a:t>Mar – May</a:t>
            </a:r>
          </a:p>
          <a:p>
            <a:pPr lvl="2"/>
            <a:r>
              <a:rPr lang="en-US" dirty="0" smtClean="0"/>
              <a:t>Limited to existing code</a:t>
            </a:r>
          </a:p>
          <a:p>
            <a:pPr lvl="1"/>
            <a:r>
              <a:rPr lang="en-US" dirty="0" smtClean="0"/>
              <a:t>June</a:t>
            </a:r>
          </a:p>
          <a:p>
            <a:pPr lvl="2"/>
            <a:r>
              <a:rPr lang="en-US" dirty="0" smtClean="0"/>
              <a:t>Further development of </a:t>
            </a:r>
            <a:r>
              <a:rPr lang="en-US" dirty="0" err="1" smtClean="0"/>
              <a:t>Rshiny</a:t>
            </a:r>
            <a:r>
              <a:rPr lang="en-US" dirty="0" smtClean="0"/>
              <a:t> web portal</a:t>
            </a:r>
          </a:p>
          <a:p>
            <a:pPr lvl="2"/>
            <a:r>
              <a:rPr lang="en-US" dirty="0" smtClean="0"/>
              <a:t>Support for interpreting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description of </a:t>
            </a:r>
            <a:r>
              <a:rPr lang="en-US" dirty="0" err="1" smtClean="0"/>
              <a:t>backcalculation</a:t>
            </a:r>
            <a:r>
              <a:rPr lang="en-US" dirty="0" smtClean="0"/>
              <a:t> based on testing history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Backcalculation</a:t>
            </a:r>
            <a:r>
              <a:rPr lang="en-US" dirty="0" smtClean="0"/>
              <a:t>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36" y="2238480"/>
            <a:ext cx="4403558" cy="6221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New diagnoses </a:t>
            </a:r>
            <a:r>
              <a:rPr lang="en-US" b="1" dirty="0" smtClean="0"/>
              <a:t>in 2014</a:t>
            </a:r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9515" y="2190839"/>
            <a:ext cx="8184250" cy="1747918"/>
            <a:chOff x="230178" y="1481405"/>
            <a:chExt cx="8184250" cy="1747918"/>
          </a:xfrm>
        </p:grpSpPr>
        <p:grpSp>
          <p:nvGrpSpPr>
            <p:cNvPr id="23" name="Group 22"/>
            <p:cNvGrpSpPr/>
            <p:nvPr/>
          </p:nvGrpSpPr>
          <p:grpSpPr>
            <a:xfrm>
              <a:off x="1861829" y="2879800"/>
              <a:ext cx="5880100" cy="349523"/>
              <a:chOff x="1861829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741929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861829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338204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14579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211579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30178" y="1481405"/>
              <a:ext cx="8184250" cy="1653730"/>
              <a:chOff x="230178" y="1481405"/>
              <a:chExt cx="8184250" cy="165373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931751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30178" y="2796316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352618" y="1481405"/>
                <a:ext cx="2936029" cy="832302"/>
              </a:xfrm>
              <a:prstGeom prst="borderCallout1">
                <a:avLst>
                  <a:gd name="adj1" fmla="val 102304"/>
                  <a:gd name="adj2" fmla="val 51208"/>
                  <a:gd name="adj3" fmla="val 141215"/>
                  <a:gd name="adj4" fmla="val 51298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29300" y="2594102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11882" y="2627765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94464" y="2628256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65505" y="2611453"/>
                <a:ext cx="12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14304" y="2611453"/>
                <a:ext cx="100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32646" y="4488401"/>
            <a:ext cx="8551914" cy="1539843"/>
            <a:chOff x="332646" y="4044730"/>
            <a:chExt cx="8551914" cy="1539843"/>
          </a:xfrm>
        </p:grpSpPr>
        <p:sp>
          <p:nvSpPr>
            <p:cNvPr id="29" name="Line Callout 1 28"/>
            <p:cNvSpPr/>
            <p:nvPr/>
          </p:nvSpPr>
          <p:spPr>
            <a:xfrm>
              <a:off x="990589" y="4053742"/>
              <a:ext cx="1439065" cy="535936"/>
            </a:xfrm>
            <a:prstGeom prst="borderCallout1">
              <a:avLst>
                <a:gd name="adj1" fmla="val -1122"/>
                <a:gd name="adj2" fmla="val 60068"/>
                <a:gd name="adj3" fmla="val -112241"/>
                <a:gd name="adj4" fmla="val 60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 infection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2568754" y="4053742"/>
              <a:ext cx="1439065" cy="535936"/>
            </a:xfrm>
            <a:prstGeom prst="borderCallout1">
              <a:avLst>
                <a:gd name="adj1" fmla="val 1861"/>
                <a:gd name="adj2" fmla="val 53694"/>
                <a:gd name="adj3" fmla="val -105162"/>
                <a:gd name="adj4" fmla="val 5318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 infection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4104431" y="4054293"/>
              <a:ext cx="1439065" cy="535936"/>
            </a:xfrm>
            <a:prstGeom prst="borderCallout1">
              <a:avLst>
                <a:gd name="adj1" fmla="val 534"/>
                <a:gd name="adj2" fmla="val 49932"/>
                <a:gd name="adj3" fmla="val -109781"/>
                <a:gd name="adj4" fmla="val 494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699572" y="4051896"/>
              <a:ext cx="1439065" cy="535936"/>
            </a:xfrm>
            <a:prstGeom prst="borderCallout1">
              <a:avLst>
                <a:gd name="adj1" fmla="val 696"/>
                <a:gd name="adj2" fmla="val 35782"/>
                <a:gd name="adj3" fmla="val -110798"/>
                <a:gd name="adj4" fmla="val 357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 infections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7294713" y="4044730"/>
              <a:ext cx="1439065" cy="535936"/>
            </a:xfrm>
            <a:prstGeom prst="borderCallout1">
              <a:avLst>
                <a:gd name="adj1" fmla="val -1168"/>
                <a:gd name="adj2" fmla="val 31492"/>
                <a:gd name="adj3" fmla="val -108178"/>
                <a:gd name="adj4" fmla="val 3085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 infections</a:t>
              </a:r>
              <a:endParaRPr lang="en-US" sz="2000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32646" y="4918258"/>
              <a:ext cx="8551914" cy="6663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…are based on infections that occurred in the </a:t>
              </a:r>
              <a:r>
                <a:rPr lang="en-US" b="1" dirty="0" smtClean="0"/>
                <a:t>past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22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Time from Infection to Diagnosis (TID)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36" y="2238480"/>
            <a:ext cx="5275194" cy="8826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Each case has a time from infection to diagnosis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9515" y="2190839"/>
            <a:ext cx="8184250" cy="1747918"/>
            <a:chOff x="230178" y="1481405"/>
            <a:chExt cx="8184250" cy="1747918"/>
          </a:xfrm>
        </p:grpSpPr>
        <p:grpSp>
          <p:nvGrpSpPr>
            <p:cNvPr id="23" name="Group 22"/>
            <p:cNvGrpSpPr/>
            <p:nvPr/>
          </p:nvGrpSpPr>
          <p:grpSpPr>
            <a:xfrm>
              <a:off x="1861829" y="2879800"/>
              <a:ext cx="5880100" cy="349523"/>
              <a:chOff x="1861829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741929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861829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338204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14579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211579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30178" y="1481405"/>
              <a:ext cx="8184250" cy="1653730"/>
              <a:chOff x="230178" y="1481405"/>
              <a:chExt cx="8184250" cy="165373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931751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30178" y="2796316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352618" y="1481405"/>
                <a:ext cx="2936029" cy="832302"/>
              </a:xfrm>
              <a:prstGeom prst="borderCallout1">
                <a:avLst>
                  <a:gd name="adj1" fmla="val 102304"/>
                  <a:gd name="adj2" fmla="val 51208"/>
                  <a:gd name="adj3" fmla="val 141215"/>
                  <a:gd name="adj4" fmla="val 51298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29300" y="2594102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11882" y="2627765"/>
                <a:ext cx="652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94464" y="2628256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65505" y="2611453"/>
                <a:ext cx="12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14304" y="2611453"/>
                <a:ext cx="100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90589" y="4488401"/>
            <a:ext cx="7743189" cy="545499"/>
            <a:chOff x="990589" y="4044730"/>
            <a:chExt cx="7743189" cy="545499"/>
          </a:xfrm>
        </p:grpSpPr>
        <p:sp>
          <p:nvSpPr>
            <p:cNvPr id="29" name="Line Callout 1 28"/>
            <p:cNvSpPr/>
            <p:nvPr/>
          </p:nvSpPr>
          <p:spPr>
            <a:xfrm>
              <a:off x="990589" y="4053742"/>
              <a:ext cx="1439065" cy="535936"/>
            </a:xfrm>
            <a:prstGeom prst="borderCallout1">
              <a:avLst>
                <a:gd name="adj1" fmla="val -1122"/>
                <a:gd name="adj2" fmla="val 60068"/>
                <a:gd name="adj3" fmla="val -112241"/>
                <a:gd name="adj4" fmla="val 60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 infection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2568754" y="4053742"/>
              <a:ext cx="1439065" cy="535936"/>
            </a:xfrm>
            <a:prstGeom prst="borderCallout1">
              <a:avLst>
                <a:gd name="adj1" fmla="val 1861"/>
                <a:gd name="adj2" fmla="val 53694"/>
                <a:gd name="adj3" fmla="val -105162"/>
                <a:gd name="adj4" fmla="val 5318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 infection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4104431" y="4054293"/>
              <a:ext cx="1439065" cy="535936"/>
            </a:xfrm>
            <a:prstGeom prst="borderCallout1">
              <a:avLst>
                <a:gd name="adj1" fmla="val 534"/>
                <a:gd name="adj2" fmla="val 49932"/>
                <a:gd name="adj3" fmla="val -109781"/>
                <a:gd name="adj4" fmla="val 494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699572" y="4051896"/>
              <a:ext cx="1439065" cy="535936"/>
            </a:xfrm>
            <a:prstGeom prst="borderCallout1">
              <a:avLst>
                <a:gd name="adj1" fmla="val 696"/>
                <a:gd name="adj2" fmla="val 35782"/>
                <a:gd name="adj3" fmla="val -110798"/>
                <a:gd name="adj4" fmla="val 357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 infections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7294713" y="4044730"/>
              <a:ext cx="1439065" cy="535936"/>
            </a:xfrm>
            <a:prstGeom prst="borderCallout1">
              <a:avLst>
                <a:gd name="adj1" fmla="val -1168"/>
                <a:gd name="adj2" fmla="val 31492"/>
                <a:gd name="adj3" fmla="val -108178"/>
                <a:gd name="adj4" fmla="val 3085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 infections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90958" y="5286951"/>
            <a:ext cx="12695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0 </a:t>
            </a:r>
            <a:r>
              <a:rPr lang="en-US" sz="2000" dirty="0" err="1" smtClean="0">
                <a:solidFill>
                  <a:schemeClr val="accent2"/>
                </a:solidFill>
              </a:rPr>
              <a:t>yrs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69910" y="5279995"/>
            <a:ext cx="12695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4 </a:t>
            </a:r>
            <a:r>
              <a:rPr lang="en-US" sz="2000" dirty="0" err="1" smtClean="0">
                <a:solidFill>
                  <a:schemeClr val="accent2"/>
                </a:solidFill>
              </a:rPr>
              <a:t>yrs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1568" y="5283808"/>
            <a:ext cx="12695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1 </a:t>
            </a:r>
            <a:r>
              <a:rPr lang="en-US" sz="2000" dirty="0" err="1" smtClean="0">
                <a:solidFill>
                  <a:schemeClr val="accent2"/>
                </a:solidFill>
              </a:rPr>
              <a:t>yrs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46731" y="5279995"/>
            <a:ext cx="12639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2 </a:t>
            </a:r>
            <a:r>
              <a:rPr lang="en-US" sz="2000" dirty="0" err="1" smtClean="0">
                <a:solidFill>
                  <a:schemeClr val="accent2"/>
                </a:solidFill>
              </a:rPr>
              <a:t>yrs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67455" y="5284525"/>
            <a:ext cx="117211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3 </a:t>
            </a:r>
            <a:r>
              <a:rPr lang="en-US" sz="2000" dirty="0" err="1" smtClean="0">
                <a:solidFill>
                  <a:schemeClr val="accent2"/>
                </a:solidFill>
              </a:rPr>
              <a:t>yr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6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TID probability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6</a:t>
            </a:fld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1671244"/>
            <a:ext cx="8013032" cy="65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This gives the probability of diagnosis by year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24190" y="5448155"/>
            <a:ext cx="7270572" cy="448971"/>
            <a:chOff x="924190" y="5176934"/>
            <a:chExt cx="7270572" cy="448971"/>
          </a:xfrm>
        </p:grpSpPr>
        <p:sp>
          <p:nvSpPr>
            <p:cNvPr id="29" name="Line Callout 1 28"/>
            <p:cNvSpPr/>
            <p:nvPr/>
          </p:nvSpPr>
          <p:spPr>
            <a:xfrm>
              <a:off x="924190" y="5176935"/>
              <a:ext cx="1337272" cy="435297"/>
            </a:xfrm>
            <a:prstGeom prst="borderCallout1">
              <a:avLst>
                <a:gd name="adj1" fmla="val -7408"/>
                <a:gd name="adj2" fmla="val 61740"/>
                <a:gd name="adj3" fmla="val 12074"/>
                <a:gd name="adj4" fmla="val 60321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r>
                <a:rPr lang="en-US" sz="1400" dirty="0" smtClean="0"/>
                <a:t> infections</a:t>
              </a:r>
              <a:endParaRPr lang="en-US" sz="14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2367376" y="5190608"/>
              <a:ext cx="1337272" cy="435297"/>
            </a:xfrm>
            <a:prstGeom prst="borderCallout1">
              <a:avLst>
                <a:gd name="adj1" fmla="val -4646"/>
                <a:gd name="adj2" fmla="val 52079"/>
                <a:gd name="adj3" fmla="val -14123"/>
                <a:gd name="adj4" fmla="val 52956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r>
                <a:rPr lang="en-US" sz="1400" dirty="0" smtClean="0"/>
                <a:t> infections</a:t>
              </a:r>
              <a:endParaRPr lang="en-US" sz="14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890840" y="5190608"/>
              <a:ext cx="1337272" cy="435297"/>
            </a:xfrm>
            <a:prstGeom prst="borderCallout1">
              <a:avLst>
                <a:gd name="adj1" fmla="val -2124"/>
                <a:gd name="adj2" fmla="val 33283"/>
                <a:gd name="adj3" fmla="val -21266"/>
                <a:gd name="adj4" fmla="val 33322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 infections</a:t>
              </a:r>
              <a:endParaRPr lang="en-US" sz="14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414304" y="5176935"/>
              <a:ext cx="1337272" cy="435297"/>
            </a:xfrm>
            <a:prstGeom prst="borderCallout1">
              <a:avLst>
                <a:gd name="adj1" fmla="val -155"/>
                <a:gd name="adj2" fmla="val 25970"/>
                <a:gd name="adj3" fmla="val 4878"/>
                <a:gd name="adj4" fmla="val 2377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r>
                <a:rPr lang="en-US" sz="1400" dirty="0" smtClean="0"/>
                <a:t> infection</a:t>
              </a:r>
              <a:endParaRPr lang="en-US" sz="14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6857490" y="5176934"/>
              <a:ext cx="1337272" cy="435297"/>
            </a:xfrm>
            <a:prstGeom prst="borderCallout1">
              <a:avLst>
                <a:gd name="adj1" fmla="val -2964"/>
                <a:gd name="adj2" fmla="val 24591"/>
                <a:gd name="adj3" fmla="val -25633"/>
                <a:gd name="adj4" fmla="val 24005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r>
                <a:rPr lang="en-US" sz="1400" dirty="0" smtClean="0"/>
                <a:t> infection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86590" y="5988552"/>
            <a:ext cx="6946228" cy="307777"/>
            <a:chOff x="1086590" y="5717331"/>
            <a:chExt cx="6946228" cy="274702"/>
          </a:xfrm>
        </p:grpSpPr>
        <p:sp>
          <p:nvSpPr>
            <p:cNvPr id="35" name="TextBox 34"/>
            <p:cNvSpPr txBox="1"/>
            <p:nvPr/>
          </p:nvSpPr>
          <p:spPr>
            <a:xfrm>
              <a:off x="1086590" y="5717331"/>
              <a:ext cx="944101" cy="2747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0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8717" y="5717331"/>
              <a:ext cx="944101" cy="2747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4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90800" y="5717331"/>
              <a:ext cx="944101" cy="2747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1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3974" y="5717716"/>
              <a:ext cx="874820" cy="249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2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17148" y="5717331"/>
              <a:ext cx="877163" cy="2747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3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55820" y="5056103"/>
            <a:ext cx="67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r>
              <a:rPr lang="en-US" sz="1600" dirty="0" smtClean="0"/>
              <a:t>0%                      30%                         20%                        10%                          10%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209883" y="2172530"/>
            <a:ext cx="8281931" cy="2738610"/>
            <a:chOff x="179281" y="2172530"/>
            <a:chExt cx="8281931" cy="2738610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3363601758"/>
                </p:ext>
              </p:extLst>
            </p:nvPr>
          </p:nvGraphicFramePr>
          <p:xfrm>
            <a:off x="392078" y="2172530"/>
            <a:ext cx="8069134" cy="2738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13119" y="4528652"/>
              <a:ext cx="2574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Years from infection to diagnosis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352519" y="3395897"/>
              <a:ext cx="1371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Percent of cases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42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Backcalculation’s</a:t>
            </a:r>
            <a:r>
              <a:rPr lang="en-US" dirty="0" smtClean="0"/>
              <a:t> 3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7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670418" y="2666414"/>
            <a:ext cx="8229600" cy="3635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 </a:t>
            </a:r>
            <a:r>
              <a:rPr lang="en-US" dirty="0"/>
              <a:t>(                      *                             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								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7200" y="2767589"/>
            <a:ext cx="1831740" cy="15914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Cases diagnosed at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en-US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12008" y="2767712"/>
            <a:ext cx="1822229" cy="165402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Incidence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dirty="0" smtClean="0"/>
              <a:t>  </a:t>
            </a:r>
            <a:r>
              <a:rPr lang="en-US" sz="2800" dirty="0" err="1" smtClean="0"/>
              <a:t>yrs</a:t>
            </a:r>
            <a:r>
              <a:rPr lang="en-US" sz="2800" dirty="0" smtClean="0"/>
              <a:t> ago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6023619" y="2759664"/>
            <a:ext cx="2388861" cy="166977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TID </a:t>
            </a:r>
          </a:p>
          <a:p>
            <a:pPr algn="ctr"/>
            <a:r>
              <a:rPr lang="en-US" sz="2800" dirty="0" smtClean="0"/>
              <a:t>probability for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dirty="0" smtClean="0"/>
              <a:t>  </a:t>
            </a:r>
            <a:r>
              <a:rPr lang="en-US" sz="2800" dirty="0" err="1" smtClean="0"/>
              <a:t>yrs</a:t>
            </a:r>
            <a:r>
              <a:rPr lang="en-US" sz="2800" dirty="0" smtClean="0"/>
              <a:t> ago</a:t>
            </a:r>
            <a:endParaRPr lang="en-US" sz="2800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2329448" y="3247902"/>
            <a:ext cx="1628775" cy="105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1763" y="2213526"/>
            <a:ext cx="136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OBSERVE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23998" y="2195960"/>
            <a:ext cx="1472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ESTIMATE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52027" y="2213453"/>
            <a:ext cx="233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BACKCALCULATE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7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 from Testing History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179085"/>
              </p:ext>
            </p:extLst>
          </p:nvPr>
        </p:nvGraphicFramePr>
        <p:xfrm>
          <a:off x="1264066" y="2865758"/>
          <a:ext cx="6418702" cy="237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472" y="1628588"/>
            <a:ext cx="640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Infection window </a:t>
            </a:r>
            <a:r>
              <a:rPr lang="en-US" sz="2400" dirty="0" smtClean="0"/>
              <a:t>= [Start date, Date of diagnosis]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52489" y="2316871"/>
            <a:ext cx="411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Get date of last negative test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2489" y="5730383"/>
            <a:ext cx="709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</a:t>
            </a:r>
            <a:r>
              <a:rPr lang="en-US" sz="2400" b="1" dirty="0" smtClean="0"/>
              <a:t>Assign</a:t>
            </a:r>
            <a:r>
              <a:rPr lang="en-US" sz="2400" dirty="0" smtClean="0"/>
              <a:t>  time of infection within the infection window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46488" y="5361051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Third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1768" y="4571848"/>
            <a:ext cx="161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Second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1768" y="3669415"/>
            <a:ext cx="161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8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/>
      <p:bldP spid="11" grpId="0"/>
      <p:bldP spid="12" grpId="0"/>
      <p:bldP spid="8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First key assumption:  If no previous test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set the </a:t>
            </a:r>
            <a:r>
              <a:rPr lang="en-US" dirty="0" smtClean="0">
                <a:solidFill>
                  <a:srgbClr val="C00000"/>
                </a:solidFill>
              </a:rPr>
              <a:t>start date</a:t>
            </a:r>
            <a:r>
              <a:rPr lang="en-US" dirty="0" smtClean="0"/>
              <a:t> of the possible infection window to a maximum value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ither:</a:t>
            </a:r>
            <a:endParaRPr lang="en-US" dirty="0"/>
          </a:p>
          <a:p>
            <a:pPr lvl="1"/>
            <a:r>
              <a:rPr lang="en-US" dirty="0" smtClean="0"/>
              <a:t>18 years ago  OR</a:t>
            </a:r>
          </a:p>
          <a:p>
            <a:pPr lvl="1"/>
            <a:r>
              <a:rPr lang="en-US" dirty="0" smtClean="0"/>
              <a:t>Age 16, as the earliest age of infection</a:t>
            </a:r>
          </a:p>
          <a:p>
            <a:pPr lvl="1"/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IMPACT</a:t>
            </a:r>
            <a:r>
              <a:rPr lang="en-US" sz="3200" dirty="0" smtClean="0"/>
              <a:t>:  This </a:t>
            </a:r>
            <a:r>
              <a:rPr lang="en-US" sz="3200" dirty="0"/>
              <a:t>gives a conservative </a:t>
            </a:r>
            <a:r>
              <a:rPr lang="en-US" sz="3200" dirty="0" smtClean="0"/>
              <a:t>(longer) estimate </a:t>
            </a:r>
            <a:r>
              <a:rPr lang="en-US" sz="3200" dirty="0"/>
              <a:t>of the time spent undiagnosed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1364</Words>
  <Application>Microsoft Macintosh PowerPoint</Application>
  <PresentationFormat>On-screen Show (4:3)</PresentationFormat>
  <Paragraphs>360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Estimating the Undiagnosed Fraction:</vt:lpstr>
      <vt:lpstr>Overview</vt:lpstr>
      <vt:lpstr>A brief description of backcalculation based on testing history data</vt:lpstr>
      <vt:lpstr>Backcalculation: basic idea</vt:lpstr>
      <vt:lpstr>Time from Infection to Diagnosis (TID)</vt:lpstr>
      <vt:lpstr>TID probability distribution</vt:lpstr>
      <vt:lpstr>Backcalculation’s 3 Components</vt:lpstr>
      <vt:lpstr>TID from Testing History</vt:lpstr>
      <vt:lpstr>First key assumption:  If no previous test</vt:lpstr>
      <vt:lpstr>Second key assumption:  If missing test data</vt:lpstr>
      <vt:lpstr>Third key assumption:  Time of infection</vt:lpstr>
      <vt:lpstr>Impact of TID Assumptions on TID</vt:lpstr>
      <vt:lpstr>PowerPoint Presentation</vt:lpstr>
      <vt:lpstr>Applications:  1. MSM in Seattle/King County 2006-12 2. WA state, 2005-13</vt:lpstr>
      <vt:lpstr>KC MSM: Incidence ~ Constant</vt:lpstr>
      <vt:lpstr>KC MSM: Undiagnosed % Varies by Race</vt:lpstr>
      <vt:lpstr>WA: Incidence is declining, esp. for MSM</vt:lpstr>
      <vt:lpstr>PowerPoint Presentation</vt:lpstr>
      <vt:lpstr>WA state undiagnosed fraction</vt:lpstr>
      <vt:lpstr>Dissemination to  Public Health Departments  1. R package 2. Rshiny web application</vt:lpstr>
      <vt:lpstr>Code for R users</vt:lpstr>
      <vt:lpstr>R package “HIVBackCalc”</vt:lpstr>
      <vt:lpstr>Web Portal:  Rshiny Application </vt:lpstr>
      <vt:lpstr>Protoype Rshiny App</vt:lpstr>
      <vt:lpstr>We Need Your Feedback</vt:lpstr>
      <vt:lpstr>Specific Issues</vt:lpstr>
      <vt:lpstr>Timing:  Your interest and our availability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Undiagnosed Fraction</dc:title>
  <dc:creator>morrism</dc:creator>
  <cp:lastModifiedBy>Jeanette Birnbaum</cp:lastModifiedBy>
  <cp:revision>293</cp:revision>
  <dcterms:created xsi:type="dcterms:W3CDTF">2013-11-04T08:18:56Z</dcterms:created>
  <dcterms:modified xsi:type="dcterms:W3CDTF">2015-01-07T02:49:19Z</dcterms:modified>
</cp:coreProperties>
</file>