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77" r:id="rId4"/>
    <p:sldId id="278" r:id="rId5"/>
    <p:sldId id="280" r:id="rId6"/>
    <p:sldId id="282" r:id="rId7"/>
    <p:sldId id="283" r:id="rId8"/>
    <p:sldId id="284" r:id="rId9"/>
    <p:sldId id="281" r:id="rId10"/>
    <p:sldId id="285" r:id="rId11"/>
    <p:sldId id="286" r:id="rId12"/>
    <p:sldId id="288" r:id="rId13"/>
    <p:sldId id="287" r:id="rId14"/>
    <p:sldId id="289" r:id="rId15"/>
    <p:sldId id="292" r:id="rId16"/>
    <p:sldId id="291" r:id="rId17"/>
    <p:sldId id="290" r:id="rId18"/>
    <p:sldId id="293" r:id="rId19"/>
    <p:sldId id="294" r:id="rId20"/>
    <p:sldId id="295" r:id="rId21"/>
    <p:sldId id="296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7" autoAdjust="0"/>
    <p:restoredTop sz="92701" autoAdjust="0"/>
  </p:normalViewPr>
  <p:slideViewPr>
    <p:cSldViewPr snapToGrid="0">
      <p:cViewPr>
        <p:scale>
          <a:sx n="85" d="100"/>
          <a:sy n="85" d="100"/>
        </p:scale>
        <p:origin x="-1776" y="-96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AB1FC-926C-3441-98FD-B1A243B750DC}" type="doc">
      <dgm:prSet loTypeId="urn:microsoft.com/office/officeart/2005/8/layout/StepDownProcess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D27E9-3DE2-A343-917C-05014F5D32A8}">
      <dgm:prSet phldrT="[Text]" custT="1"/>
      <dgm:spPr/>
      <dgm:t>
        <a:bodyPr/>
        <a:lstStyle/>
        <a:p>
          <a:r>
            <a:rPr lang="en-US" sz="3600" dirty="0" smtClean="0"/>
            <a:t>Last Year</a:t>
          </a:r>
          <a:endParaRPr lang="en-US" sz="3600" dirty="0"/>
        </a:p>
      </dgm:t>
    </dgm:pt>
    <dgm:pt modelId="{B8DFD6AE-8490-8E40-8B18-A3B376DD85CB}" type="parTrans" cxnId="{6058CC63-165D-7B4C-BDD6-C19A1CD6CDF5}">
      <dgm:prSet/>
      <dgm:spPr/>
      <dgm:t>
        <a:bodyPr/>
        <a:lstStyle/>
        <a:p>
          <a:endParaRPr lang="en-US"/>
        </a:p>
      </dgm:t>
    </dgm:pt>
    <dgm:pt modelId="{CAAAB84A-8569-BF4D-A570-FC256C7BDFFB}" type="sibTrans" cxnId="{6058CC63-165D-7B4C-BDD6-C19A1CD6CDF5}">
      <dgm:prSet/>
      <dgm:spPr/>
      <dgm:t>
        <a:bodyPr/>
        <a:lstStyle/>
        <a:p>
          <a:endParaRPr lang="en-US"/>
        </a:p>
      </dgm:t>
    </dgm:pt>
    <dgm:pt modelId="{8FBEB0F3-9E5C-EB49-BA39-7F5452F23115}">
      <dgm:prSet phldrT="[Text]" custT="1"/>
      <dgm:spPr/>
      <dgm:t>
        <a:bodyPr/>
        <a:lstStyle/>
        <a:p>
          <a:r>
            <a:rPr lang="en-US" sz="2000" dirty="0" smtClean="0"/>
            <a:t>Developed method</a:t>
          </a:r>
          <a:endParaRPr lang="en-US" sz="2000" dirty="0"/>
        </a:p>
      </dgm:t>
    </dgm:pt>
    <dgm:pt modelId="{A6DD3D4E-1BAC-CB4E-80C4-AB197856BF4F}" type="parTrans" cxnId="{0D865005-EA11-4B44-8F26-28908E5A6C3B}">
      <dgm:prSet/>
      <dgm:spPr/>
      <dgm:t>
        <a:bodyPr/>
        <a:lstStyle/>
        <a:p>
          <a:endParaRPr lang="en-US"/>
        </a:p>
      </dgm:t>
    </dgm:pt>
    <dgm:pt modelId="{DCF903C3-CF8D-F740-8F86-32A5AEB02AB5}" type="sibTrans" cxnId="{0D865005-EA11-4B44-8F26-28908E5A6C3B}">
      <dgm:prSet/>
      <dgm:spPr/>
      <dgm:t>
        <a:bodyPr/>
        <a:lstStyle/>
        <a:p>
          <a:endParaRPr lang="en-US"/>
        </a:p>
      </dgm:t>
    </dgm:pt>
    <dgm:pt modelId="{94BAB099-93F2-4548-94E6-2B198D09A177}">
      <dgm:prSet phldrT="[Text]" custT="1"/>
      <dgm:spPr/>
      <dgm:t>
        <a:bodyPr/>
        <a:lstStyle/>
        <a:p>
          <a:r>
            <a:rPr lang="en-US" sz="2000" dirty="0" smtClean="0"/>
            <a:t>KC analysis</a:t>
          </a:r>
          <a:endParaRPr lang="en-US" sz="2000" dirty="0"/>
        </a:p>
      </dgm:t>
    </dgm:pt>
    <dgm:pt modelId="{DB3147E9-C680-0549-B2CF-DF768F110ACF}" type="parTrans" cxnId="{6AFF2F3F-1DAF-A246-935D-16D566E57C8E}">
      <dgm:prSet/>
      <dgm:spPr/>
      <dgm:t>
        <a:bodyPr/>
        <a:lstStyle/>
        <a:p>
          <a:endParaRPr lang="en-US"/>
        </a:p>
      </dgm:t>
    </dgm:pt>
    <dgm:pt modelId="{C11DE8F1-9861-5D40-953F-AE3063368416}" type="sibTrans" cxnId="{6AFF2F3F-1DAF-A246-935D-16D566E57C8E}">
      <dgm:prSet/>
      <dgm:spPr/>
      <dgm:t>
        <a:bodyPr/>
        <a:lstStyle/>
        <a:p>
          <a:endParaRPr lang="en-US"/>
        </a:p>
      </dgm:t>
    </dgm:pt>
    <dgm:pt modelId="{7A9C5BB5-0450-714C-9CF5-052E34FFD3A5}">
      <dgm:prSet phldrT="[Text]" custT="1"/>
      <dgm:spPr/>
      <dgm:t>
        <a:bodyPr/>
        <a:lstStyle/>
        <a:p>
          <a:r>
            <a:rPr lang="en-US" sz="3600" dirty="0" smtClean="0"/>
            <a:t>This Year</a:t>
          </a:r>
          <a:endParaRPr lang="en-US" sz="3600" dirty="0"/>
        </a:p>
      </dgm:t>
    </dgm:pt>
    <dgm:pt modelId="{4BEDF5F5-38B2-624B-ACD8-B7F16733D8E5}" type="parTrans" cxnId="{E69CB42F-E63F-304E-BE4C-2979404EB2BB}">
      <dgm:prSet/>
      <dgm:spPr/>
      <dgm:t>
        <a:bodyPr/>
        <a:lstStyle/>
        <a:p>
          <a:endParaRPr lang="en-US"/>
        </a:p>
      </dgm:t>
    </dgm:pt>
    <dgm:pt modelId="{E63E2D8E-DE44-AE4A-AAC4-EC2C579DC69F}" type="sibTrans" cxnId="{E69CB42F-E63F-304E-BE4C-2979404EB2BB}">
      <dgm:prSet/>
      <dgm:spPr/>
      <dgm:t>
        <a:bodyPr/>
        <a:lstStyle/>
        <a:p>
          <a:endParaRPr lang="en-US"/>
        </a:p>
      </dgm:t>
    </dgm:pt>
    <dgm:pt modelId="{B977E56F-DC93-C24D-9146-308AE0AD3399}">
      <dgm:prSet phldrT="[Text]" custT="1"/>
      <dgm:spPr/>
      <dgm:t>
        <a:bodyPr/>
        <a:lstStyle/>
        <a:p>
          <a:r>
            <a:rPr lang="en-US" sz="2000" dirty="0" smtClean="0"/>
            <a:t>WA state analysis</a:t>
          </a:r>
          <a:endParaRPr lang="en-US" sz="2000" dirty="0"/>
        </a:p>
      </dgm:t>
    </dgm:pt>
    <dgm:pt modelId="{C2D213EA-77EA-404A-B7D2-5B201E28EACB}" type="parTrans" cxnId="{AC005211-71D9-2840-A73E-4CDB0117C304}">
      <dgm:prSet/>
      <dgm:spPr/>
      <dgm:t>
        <a:bodyPr/>
        <a:lstStyle/>
        <a:p>
          <a:endParaRPr lang="en-US"/>
        </a:p>
      </dgm:t>
    </dgm:pt>
    <dgm:pt modelId="{B9E4A6AF-703E-424A-B3EC-71E4C017F001}" type="sibTrans" cxnId="{AC005211-71D9-2840-A73E-4CDB0117C304}">
      <dgm:prSet/>
      <dgm:spPr/>
      <dgm:t>
        <a:bodyPr/>
        <a:lstStyle/>
        <a:p>
          <a:endParaRPr lang="en-US"/>
        </a:p>
      </dgm:t>
    </dgm:pt>
    <dgm:pt modelId="{97DA4226-10B4-BA46-9FE8-F313FC9A6185}">
      <dgm:prSet phldrT="[Text]" custT="1"/>
      <dgm:spPr/>
      <dgm:t>
        <a:bodyPr/>
        <a:lstStyle/>
        <a:p>
          <a:r>
            <a:rPr lang="en-US" sz="2000" dirty="0" smtClean="0"/>
            <a:t>Prototype access portal</a:t>
          </a:r>
          <a:endParaRPr lang="en-US" sz="2000" dirty="0"/>
        </a:p>
      </dgm:t>
    </dgm:pt>
    <dgm:pt modelId="{1FBA7E4C-D60F-4E45-8C18-3F3753C47179}" type="parTrans" cxnId="{CDECD52E-C06F-C444-9B08-2EF4B66DB39D}">
      <dgm:prSet/>
      <dgm:spPr/>
      <dgm:t>
        <a:bodyPr/>
        <a:lstStyle/>
        <a:p>
          <a:endParaRPr lang="en-US"/>
        </a:p>
      </dgm:t>
    </dgm:pt>
    <dgm:pt modelId="{C150D30F-E11F-C34E-A4F5-1967E9628157}" type="sibTrans" cxnId="{CDECD52E-C06F-C444-9B08-2EF4B66DB39D}">
      <dgm:prSet/>
      <dgm:spPr/>
      <dgm:t>
        <a:bodyPr/>
        <a:lstStyle/>
        <a:p>
          <a:endParaRPr lang="en-US"/>
        </a:p>
      </dgm:t>
    </dgm:pt>
    <dgm:pt modelId="{1DC23545-5093-5B4D-84B3-CDA63A644621}">
      <dgm:prSet phldrT="[Text]" custT="1"/>
      <dgm:spPr/>
      <dgm:t>
        <a:bodyPr/>
        <a:lstStyle/>
        <a:p>
          <a:r>
            <a:rPr lang="en-US" sz="3600" dirty="0" smtClean="0"/>
            <a:t>Future</a:t>
          </a:r>
          <a:endParaRPr lang="en-US" sz="3600" dirty="0"/>
        </a:p>
      </dgm:t>
    </dgm:pt>
    <dgm:pt modelId="{D6649052-88F8-0A43-884A-D96B4212D7B6}" type="parTrans" cxnId="{5E125238-27CB-3F4A-A60C-D2F218B6AFA5}">
      <dgm:prSet/>
      <dgm:spPr/>
      <dgm:t>
        <a:bodyPr/>
        <a:lstStyle/>
        <a:p>
          <a:endParaRPr lang="en-US"/>
        </a:p>
      </dgm:t>
    </dgm:pt>
    <dgm:pt modelId="{CE919DE2-72DA-044E-BAE7-A6893EE91507}" type="sibTrans" cxnId="{5E125238-27CB-3F4A-A60C-D2F218B6AFA5}">
      <dgm:prSet/>
      <dgm:spPr/>
      <dgm:t>
        <a:bodyPr/>
        <a:lstStyle/>
        <a:p>
          <a:endParaRPr lang="en-US"/>
        </a:p>
      </dgm:t>
    </dgm:pt>
    <dgm:pt modelId="{664954CA-8D88-0A47-9BD6-033EA7655093}">
      <dgm:prSet phldrT="[Text]" custT="1"/>
      <dgm:spPr/>
      <dgm:t>
        <a:bodyPr/>
        <a:lstStyle/>
        <a:p>
          <a:r>
            <a:rPr lang="en-US" sz="2000" dirty="0" smtClean="0"/>
            <a:t>Refine method</a:t>
          </a:r>
          <a:endParaRPr lang="en-US" sz="2000" dirty="0"/>
        </a:p>
      </dgm:t>
    </dgm:pt>
    <dgm:pt modelId="{5DD140DE-979F-D246-9B41-8F3FEF246796}" type="parTrans" cxnId="{F4F5D525-18C8-1C4C-8641-64C7E4CBBE0D}">
      <dgm:prSet/>
      <dgm:spPr/>
      <dgm:t>
        <a:bodyPr/>
        <a:lstStyle/>
        <a:p>
          <a:endParaRPr lang="en-US"/>
        </a:p>
      </dgm:t>
    </dgm:pt>
    <dgm:pt modelId="{7ADAD389-26AC-E94E-8B3A-C3DB4A18347F}" type="sibTrans" cxnId="{F4F5D525-18C8-1C4C-8641-64C7E4CBBE0D}">
      <dgm:prSet/>
      <dgm:spPr/>
      <dgm:t>
        <a:bodyPr/>
        <a:lstStyle/>
        <a:p>
          <a:endParaRPr lang="en-US"/>
        </a:p>
      </dgm:t>
    </dgm:pt>
    <dgm:pt modelId="{D08DA7C1-8AB0-E446-8A1B-1F7524FAC56A}">
      <dgm:prSet phldrT="[Text]" custT="1"/>
      <dgm:spPr/>
      <dgm:t>
        <a:bodyPr/>
        <a:lstStyle/>
        <a:p>
          <a:endParaRPr lang="en-US" sz="2000" dirty="0"/>
        </a:p>
      </dgm:t>
    </dgm:pt>
    <dgm:pt modelId="{1EB845EA-25C4-4841-848E-7D6F8E032796}" type="parTrans" cxnId="{AA64BA8A-FD1E-7B44-A3E9-1DDB0B5D3444}">
      <dgm:prSet/>
      <dgm:spPr/>
      <dgm:t>
        <a:bodyPr/>
        <a:lstStyle/>
        <a:p>
          <a:endParaRPr lang="en-US"/>
        </a:p>
      </dgm:t>
    </dgm:pt>
    <dgm:pt modelId="{792C0885-6069-2448-81D3-826FEDEA6D78}" type="sibTrans" cxnId="{AA64BA8A-FD1E-7B44-A3E9-1DDB0B5D3444}">
      <dgm:prSet/>
      <dgm:spPr/>
      <dgm:t>
        <a:bodyPr/>
        <a:lstStyle/>
        <a:p>
          <a:endParaRPr lang="en-US"/>
        </a:p>
      </dgm:t>
    </dgm:pt>
    <dgm:pt modelId="{ACF2D922-CE78-564F-B03C-934980716AD7}">
      <dgm:prSet phldrT="[Text]" custT="1"/>
      <dgm:spPr/>
      <dgm:t>
        <a:bodyPr/>
        <a:lstStyle/>
        <a:p>
          <a:r>
            <a:rPr lang="en-US" sz="2000" dirty="0" smtClean="0"/>
            <a:t>Release to public health </a:t>
          </a:r>
          <a:r>
            <a:rPr lang="en-US" sz="2000" dirty="0" err="1" smtClean="0"/>
            <a:t>depts</a:t>
          </a:r>
          <a:endParaRPr lang="en-US" sz="2000" dirty="0"/>
        </a:p>
      </dgm:t>
    </dgm:pt>
    <dgm:pt modelId="{3A7CBB9B-0334-C246-AA9E-1307F5977C8C}" type="parTrans" cxnId="{16339F98-BE39-1243-9DA1-6F4DB4EE4E36}">
      <dgm:prSet/>
      <dgm:spPr/>
      <dgm:t>
        <a:bodyPr/>
        <a:lstStyle/>
        <a:p>
          <a:endParaRPr lang="en-US"/>
        </a:p>
      </dgm:t>
    </dgm:pt>
    <dgm:pt modelId="{27E30207-C980-C440-9466-528D1B74648A}" type="sibTrans" cxnId="{16339F98-BE39-1243-9DA1-6F4DB4EE4E36}">
      <dgm:prSet/>
      <dgm:spPr/>
      <dgm:t>
        <a:bodyPr/>
        <a:lstStyle/>
        <a:p>
          <a:endParaRPr lang="en-US"/>
        </a:p>
      </dgm:t>
    </dgm:pt>
    <dgm:pt modelId="{2494A9F9-CFC7-F841-9DED-CE750D381B0E}" type="pres">
      <dgm:prSet presAssocID="{C8BAB1FC-926C-3441-98FD-B1A243B750D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C2C3256-E716-E641-87F8-BD5F4A94768E}" type="pres">
      <dgm:prSet presAssocID="{3E0D27E9-3DE2-A343-917C-05014F5D32A8}" presName="composite" presStyleCnt="0"/>
      <dgm:spPr/>
    </dgm:pt>
    <dgm:pt modelId="{DA29C40E-22B7-FE4D-9CA5-8094103BCA30}" type="pres">
      <dgm:prSet presAssocID="{3E0D27E9-3DE2-A343-917C-05014F5D32A8}" presName="bentUpArrow1" presStyleLbl="alignImgPlace1" presStyleIdx="0" presStyleCnt="2"/>
      <dgm:spPr/>
    </dgm:pt>
    <dgm:pt modelId="{F5C955BE-6BC3-DB41-BEE0-9C084B392CC7}" type="pres">
      <dgm:prSet presAssocID="{3E0D27E9-3DE2-A343-917C-05014F5D32A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AF3C8-FF3D-4342-9B7E-C0927F5D4171}" type="pres">
      <dgm:prSet presAssocID="{3E0D27E9-3DE2-A343-917C-05014F5D32A8}" presName="ChildText" presStyleLbl="revTx" presStyleIdx="0" presStyleCnt="3" custScaleX="165410" custLinFactNeighborX="297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7807F-26A7-1C40-A9B7-03B35CB0640C}" type="pres">
      <dgm:prSet presAssocID="{CAAAB84A-8569-BF4D-A570-FC256C7BDFFB}" presName="sibTrans" presStyleCnt="0"/>
      <dgm:spPr/>
    </dgm:pt>
    <dgm:pt modelId="{30E57BB5-32BD-EE46-BB46-CB1F3C53B361}" type="pres">
      <dgm:prSet presAssocID="{7A9C5BB5-0450-714C-9CF5-052E34FFD3A5}" presName="composite" presStyleCnt="0"/>
      <dgm:spPr/>
    </dgm:pt>
    <dgm:pt modelId="{9F20F70B-7D04-0B49-8745-A24DC4353F23}" type="pres">
      <dgm:prSet presAssocID="{7A9C5BB5-0450-714C-9CF5-052E34FFD3A5}" presName="bentUpArrow1" presStyleLbl="alignImgPlace1" presStyleIdx="1" presStyleCnt="2" custLinFactNeighborX="-11370"/>
      <dgm:spPr/>
    </dgm:pt>
    <dgm:pt modelId="{739D1A5E-1CF8-CB47-A3B3-C4C24B4687DD}" type="pres">
      <dgm:prSet presAssocID="{7A9C5BB5-0450-714C-9CF5-052E34FFD3A5}" presName="ParentText" presStyleLbl="node1" presStyleIdx="1" presStyleCnt="3" custLinFactNeighborX="-76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24659-BD95-3340-8ABB-0EA94DE2692D}" type="pres">
      <dgm:prSet presAssocID="{7A9C5BB5-0450-714C-9CF5-052E34FFD3A5}" presName="ChildText" presStyleLbl="revTx" presStyleIdx="1" presStyleCnt="3" custScaleX="195129" custLinFactNeighborX="34576" custLinFactNeighborY="68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F85AD-174C-4041-8E82-41A6EF71D4DF}" type="pres">
      <dgm:prSet presAssocID="{E63E2D8E-DE44-AE4A-AAC4-EC2C579DC69F}" presName="sibTrans" presStyleCnt="0"/>
      <dgm:spPr/>
    </dgm:pt>
    <dgm:pt modelId="{79D46058-9DA8-DE42-8AD2-D96936F5C028}" type="pres">
      <dgm:prSet presAssocID="{1DC23545-5093-5B4D-84B3-CDA63A644621}" presName="composite" presStyleCnt="0"/>
      <dgm:spPr/>
    </dgm:pt>
    <dgm:pt modelId="{2622FE03-87E8-4343-9FC9-A79E9D3905D6}" type="pres">
      <dgm:prSet presAssocID="{1DC23545-5093-5B4D-84B3-CDA63A644621}" presName="ParentText" presStyleLbl="node1" presStyleIdx="2" presStyleCnt="3" custLinFactNeighborX="-1384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0875F-2713-7B42-80C1-6D73281B317F}" type="pres">
      <dgm:prSet presAssocID="{1DC23545-5093-5B4D-84B3-CDA63A644621}" presName="FinalChildText" presStyleLbl="revTx" presStyleIdx="2" presStyleCnt="3" custScaleX="146792" custLinFactNeighborX="4938" custLinFactNeighborY="13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9A78F2-1F99-504B-85AD-FECA63136D29}" type="presOf" srcId="{7A9C5BB5-0450-714C-9CF5-052E34FFD3A5}" destId="{739D1A5E-1CF8-CB47-A3B3-C4C24B4687DD}" srcOrd="0" destOrd="0" presId="urn:microsoft.com/office/officeart/2005/8/layout/StepDownProcess"/>
    <dgm:cxn modelId="{6058CC63-165D-7B4C-BDD6-C19A1CD6CDF5}" srcId="{C8BAB1FC-926C-3441-98FD-B1A243B750DC}" destId="{3E0D27E9-3DE2-A343-917C-05014F5D32A8}" srcOrd="0" destOrd="0" parTransId="{B8DFD6AE-8490-8E40-8B18-A3B376DD85CB}" sibTransId="{CAAAB84A-8569-BF4D-A570-FC256C7BDFFB}"/>
    <dgm:cxn modelId="{AA64BA8A-FD1E-7B44-A3E9-1DDB0B5D3444}" srcId="{1DC23545-5093-5B4D-84B3-CDA63A644621}" destId="{D08DA7C1-8AB0-E446-8A1B-1F7524FAC56A}" srcOrd="2" destOrd="0" parTransId="{1EB845EA-25C4-4841-848E-7D6F8E032796}" sibTransId="{792C0885-6069-2448-81D3-826FEDEA6D78}"/>
    <dgm:cxn modelId="{6AFF2F3F-1DAF-A246-935D-16D566E57C8E}" srcId="{3E0D27E9-3DE2-A343-917C-05014F5D32A8}" destId="{94BAB099-93F2-4548-94E6-2B198D09A177}" srcOrd="1" destOrd="0" parTransId="{DB3147E9-C680-0549-B2CF-DF768F110ACF}" sibTransId="{C11DE8F1-9861-5D40-953F-AE3063368416}"/>
    <dgm:cxn modelId="{F4F5D525-18C8-1C4C-8641-64C7E4CBBE0D}" srcId="{1DC23545-5093-5B4D-84B3-CDA63A644621}" destId="{664954CA-8D88-0A47-9BD6-033EA7655093}" srcOrd="0" destOrd="0" parTransId="{5DD140DE-979F-D246-9B41-8F3FEF246796}" sibTransId="{7ADAD389-26AC-E94E-8B3A-C3DB4A18347F}"/>
    <dgm:cxn modelId="{9E75DB5B-9C43-B84A-AFCF-18E66D7C8D42}" type="presOf" srcId="{ACF2D922-CE78-564F-B03C-934980716AD7}" destId="{DDF0875F-2713-7B42-80C1-6D73281B317F}" srcOrd="0" destOrd="1" presId="urn:microsoft.com/office/officeart/2005/8/layout/StepDownProcess"/>
    <dgm:cxn modelId="{AF3947AC-5E15-CD45-98BC-3784E70DA4F4}" type="presOf" srcId="{D08DA7C1-8AB0-E446-8A1B-1F7524FAC56A}" destId="{DDF0875F-2713-7B42-80C1-6D73281B317F}" srcOrd="0" destOrd="2" presId="urn:microsoft.com/office/officeart/2005/8/layout/StepDownProcess"/>
    <dgm:cxn modelId="{264603B2-A6C4-3C40-AFFC-071CA6E1EE1E}" type="presOf" srcId="{B977E56F-DC93-C24D-9146-308AE0AD3399}" destId="{21224659-BD95-3340-8ABB-0EA94DE2692D}" srcOrd="0" destOrd="0" presId="urn:microsoft.com/office/officeart/2005/8/layout/StepDownProcess"/>
    <dgm:cxn modelId="{0D865005-EA11-4B44-8F26-28908E5A6C3B}" srcId="{3E0D27E9-3DE2-A343-917C-05014F5D32A8}" destId="{8FBEB0F3-9E5C-EB49-BA39-7F5452F23115}" srcOrd="0" destOrd="0" parTransId="{A6DD3D4E-1BAC-CB4E-80C4-AB197856BF4F}" sibTransId="{DCF903C3-CF8D-F740-8F86-32A5AEB02AB5}"/>
    <dgm:cxn modelId="{E69CB42F-E63F-304E-BE4C-2979404EB2BB}" srcId="{C8BAB1FC-926C-3441-98FD-B1A243B750DC}" destId="{7A9C5BB5-0450-714C-9CF5-052E34FFD3A5}" srcOrd="1" destOrd="0" parTransId="{4BEDF5F5-38B2-624B-ACD8-B7F16733D8E5}" sibTransId="{E63E2D8E-DE44-AE4A-AAC4-EC2C579DC69F}"/>
    <dgm:cxn modelId="{35360AFB-E3BF-C448-B7E2-0ED41A3705EC}" type="presOf" srcId="{664954CA-8D88-0A47-9BD6-033EA7655093}" destId="{DDF0875F-2713-7B42-80C1-6D73281B317F}" srcOrd="0" destOrd="0" presId="urn:microsoft.com/office/officeart/2005/8/layout/StepDownProcess"/>
    <dgm:cxn modelId="{AC005211-71D9-2840-A73E-4CDB0117C304}" srcId="{7A9C5BB5-0450-714C-9CF5-052E34FFD3A5}" destId="{B977E56F-DC93-C24D-9146-308AE0AD3399}" srcOrd="0" destOrd="0" parTransId="{C2D213EA-77EA-404A-B7D2-5B201E28EACB}" sibTransId="{B9E4A6AF-703E-424A-B3EC-71E4C017F001}"/>
    <dgm:cxn modelId="{83211221-E311-0344-933E-B51DB0176DDF}" type="presOf" srcId="{C8BAB1FC-926C-3441-98FD-B1A243B750DC}" destId="{2494A9F9-CFC7-F841-9DED-CE750D381B0E}" srcOrd="0" destOrd="0" presId="urn:microsoft.com/office/officeart/2005/8/layout/StepDownProcess"/>
    <dgm:cxn modelId="{5E125238-27CB-3F4A-A60C-D2F218B6AFA5}" srcId="{C8BAB1FC-926C-3441-98FD-B1A243B750DC}" destId="{1DC23545-5093-5B4D-84B3-CDA63A644621}" srcOrd="2" destOrd="0" parTransId="{D6649052-88F8-0A43-884A-D96B4212D7B6}" sibTransId="{CE919DE2-72DA-044E-BAE7-A6893EE91507}"/>
    <dgm:cxn modelId="{942B7472-54A2-3D43-A906-1B0B51B8E88D}" type="presOf" srcId="{94BAB099-93F2-4548-94E6-2B198D09A177}" destId="{BFEAF3C8-FF3D-4342-9B7E-C0927F5D4171}" srcOrd="0" destOrd="1" presId="urn:microsoft.com/office/officeart/2005/8/layout/StepDownProcess"/>
    <dgm:cxn modelId="{16339F98-BE39-1243-9DA1-6F4DB4EE4E36}" srcId="{1DC23545-5093-5B4D-84B3-CDA63A644621}" destId="{ACF2D922-CE78-564F-B03C-934980716AD7}" srcOrd="1" destOrd="0" parTransId="{3A7CBB9B-0334-C246-AA9E-1307F5977C8C}" sibTransId="{27E30207-C980-C440-9466-528D1B74648A}"/>
    <dgm:cxn modelId="{7EFD824C-0B2D-9E48-A5D6-6B3796C215AB}" type="presOf" srcId="{97DA4226-10B4-BA46-9FE8-F313FC9A6185}" destId="{21224659-BD95-3340-8ABB-0EA94DE2692D}" srcOrd="0" destOrd="1" presId="urn:microsoft.com/office/officeart/2005/8/layout/StepDownProcess"/>
    <dgm:cxn modelId="{5F2FB8CA-F90E-F64B-ABA1-39AF1C7FD200}" type="presOf" srcId="{8FBEB0F3-9E5C-EB49-BA39-7F5452F23115}" destId="{BFEAF3C8-FF3D-4342-9B7E-C0927F5D4171}" srcOrd="0" destOrd="0" presId="urn:microsoft.com/office/officeart/2005/8/layout/StepDownProcess"/>
    <dgm:cxn modelId="{EAF38934-798F-B349-9D3C-99DA3C20F08E}" type="presOf" srcId="{1DC23545-5093-5B4D-84B3-CDA63A644621}" destId="{2622FE03-87E8-4343-9FC9-A79E9D3905D6}" srcOrd="0" destOrd="0" presId="urn:microsoft.com/office/officeart/2005/8/layout/StepDownProcess"/>
    <dgm:cxn modelId="{E0034292-8764-F24C-AC18-969B9F9ADC08}" type="presOf" srcId="{3E0D27E9-3DE2-A343-917C-05014F5D32A8}" destId="{F5C955BE-6BC3-DB41-BEE0-9C084B392CC7}" srcOrd="0" destOrd="0" presId="urn:microsoft.com/office/officeart/2005/8/layout/StepDownProcess"/>
    <dgm:cxn modelId="{CDECD52E-C06F-C444-9B08-2EF4B66DB39D}" srcId="{7A9C5BB5-0450-714C-9CF5-052E34FFD3A5}" destId="{97DA4226-10B4-BA46-9FE8-F313FC9A6185}" srcOrd="1" destOrd="0" parTransId="{1FBA7E4C-D60F-4E45-8C18-3F3753C47179}" sibTransId="{C150D30F-E11F-C34E-A4F5-1967E9628157}"/>
    <dgm:cxn modelId="{9E68B50E-70DF-F34D-AD1C-F81E3E454664}" type="presParOf" srcId="{2494A9F9-CFC7-F841-9DED-CE750D381B0E}" destId="{DC2C3256-E716-E641-87F8-BD5F4A94768E}" srcOrd="0" destOrd="0" presId="urn:microsoft.com/office/officeart/2005/8/layout/StepDownProcess"/>
    <dgm:cxn modelId="{27EFB0B2-2867-5544-AF52-386CCD7A12BA}" type="presParOf" srcId="{DC2C3256-E716-E641-87F8-BD5F4A94768E}" destId="{DA29C40E-22B7-FE4D-9CA5-8094103BCA30}" srcOrd="0" destOrd="0" presId="urn:microsoft.com/office/officeart/2005/8/layout/StepDownProcess"/>
    <dgm:cxn modelId="{A1EF87AD-357F-A84D-83F7-7E9062CE5B9D}" type="presParOf" srcId="{DC2C3256-E716-E641-87F8-BD5F4A94768E}" destId="{F5C955BE-6BC3-DB41-BEE0-9C084B392CC7}" srcOrd="1" destOrd="0" presId="urn:microsoft.com/office/officeart/2005/8/layout/StepDownProcess"/>
    <dgm:cxn modelId="{32C2FEF8-C3D6-F641-A0D4-A4A10BE65949}" type="presParOf" srcId="{DC2C3256-E716-E641-87F8-BD5F4A94768E}" destId="{BFEAF3C8-FF3D-4342-9B7E-C0927F5D4171}" srcOrd="2" destOrd="0" presId="urn:microsoft.com/office/officeart/2005/8/layout/StepDownProcess"/>
    <dgm:cxn modelId="{72475654-8484-5F49-995A-80C34A1AFEC1}" type="presParOf" srcId="{2494A9F9-CFC7-F841-9DED-CE750D381B0E}" destId="{F867807F-26A7-1C40-A9B7-03B35CB0640C}" srcOrd="1" destOrd="0" presId="urn:microsoft.com/office/officeart/2005/8/layout/StepDownProcess"/>
    <dgm:cxn modelId="{8E119CAF-7A64-FD4E-9286-4072BBFCA784}" type="presParOf" srcId="{2494A9F9-CFC7-F841-9DED-CE750D381B0E}" destId="{30E57BB5-32BD-EE46-BB46-CB1F3C53B361}" srcOrd="2" destOrd="0" presId="urn:microsoft.com/office/officeart/2005/8/layout/StepDownProcess"/>
    <dgm:cxn modelId="{E709AC3D-1235-A448-A3E1-6303B598A969}" type="presParOf" srcId="{30E57BB5-32BD-EE46-BB46-CB1F3C53B361}" destId="{9F20F70B-7D04-0B49-8745-A24DC4353F23}" srcOrd="0" destOrd="0" presId="urn:microsoft.com/office/officeart/2005/8/layout/StepDownProcess"/>
    <dgm:cxn modelId="{D4CE0AC8-83D3-2146-AE78-D0D6CEB2400D}" type="presParOf" srcId="{30E57BB5-32BD-EE46-BB46-CB1F3C53B361}" destId="{739D1A5E-1CF8-CB47-A3B3-C4C24B4687DD}" srcOrd="1" destOrd="0" presId="urn:microsoft.com/office/officeart/2005/8/layout/StepDownProcess"/>
    <dgm:cxn modelId="{6DF78DF4-A5A9-4948-8C9C-F4FF683962CF}" type="presParOf" srcId="{30E57BB5-32BD-EE46-BB46-CB1F3C53B361}" destId="{21224659-BD95-3340-8ABB-0EA94DE2692D}" srcOrd="2" destOrd="0" presId="urn:microsoft.com/office/officeart/2005/8/layout/StepDownProcess"/>
    <dgm:cxn modelId="{270B2636-8D6D-0A4E-820A-BE8796A2762B}" type="presParOf" srcId="{2494A9F9-CFC7-F841-9DED-CE750D381B0E}" destId="{BFFF85AD-174C-4041-8E82-41A6EF71D4DF}" srcOrd="3" destOrd="0" presId="urn:microsoft.com/office/officeart/2005/8/layout/StepDownProcess"/>
    <dgm:cxn modelId="{BB09CBFD-399B-9448-BE8F-D86C049DD54B}" type="presParOf" srcId="{2494A9F9-CFC7-F841-9DED-CE750D381B0E}" destId="{79D46058-9DA8-DE42-8AD2-D96936F5C028}" srcOrd="4" destOrd="0" presId="urn:microsoft.com/office/officeart/2005/8/layout/StepDownProcess"/>
    <dgm:cxn modelId="{457562DB-3A1B-D04B-BBC4-2C5DD3C2C183}" type="presParOf" srcId="{79D46058-9DA8-DE42-8AD2-D96936F5C028}" destId="{2622FE03-87E8-4343-9FC9-A79E9D3905D6}" srcOrd="0" destOrd="0" presId="urn:microsoft.com/office/officeart/2005/8/layout/StepDownProcess"/>
    <dgm:cxn modelId="{C6366134-3DD7-114C-8AB5-B51618599087}" type="presParOf" srcId="{79D46058-9DA8-DE42-8AD2-D96936F5C028}" destId="{DDF0875F-2713-7B42-80C1-6D73281B317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444B1-A1BD-5E45-9180-1C54C19C3B23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DD3BE-EB44-534D-8408-D78660C74C79}">
      <dgm:prSet/>
      <dgm:spPr>
        <a:solidFill>
          <a:srgbClr val="4F81BD"/>
        </a:solidFill>
      </dgm:spPr>
      <dgm:t>
        <a:bodyPr/>
        <a:lstStyle/>
        <a:p>
          <a:pPr rtl="0"/>
          <a:r>
            <a:rPr lang="en-US" dirty="0" smtClean="0"/>
            <a:t>Infection window = [date of last negative test, date of HIV diagnosis]</a:t>
          </a:r>
          <a:endParaRPr lang="en-US" dirty="0"/>
        </a:p>
      </dgm:t>
    </dgm:pt>
    <dgm:pt modelId="{BF3668E0-08AE-9341-8717-50251412CCCC}" type="parTrans" cxnId="{BE663FF3-CF88-3C42-97DF-CF53F4E98C72}">
      <dgm:prSet/>
      <dgm:spPr/>
      <dgm:t>
        <a:bodyPr/>
        <a:lstStyle/>
        <a:p>
          <a:endParaRPr lang="en-US"/>
        </a:p>
      </dgm:t>
    </dgm:pt>
    <dgm:pt modelId="{24F33032-DF6C-E44E-852F-EAEB6665DC20}" type="sibTrans" cxnId="{BE663FF3-CF88-3C42-97DF-CF53F4E98C72}">
      <dgm:prSet/>
      <dgm:spPr/>
      <dgm:t>
        <a:bodyPr/>
        <a:lstStyle/>
        <a:p>
          <a:endParaRPr lang="en-US"/>
        </a:p>
      </dgm:t>
    </dgm:pt>
    <dgm:pt modelId="{35D5201C-1EB5-494A-915B-0FC3F1A4C743}">
      <dgm:prSet/>
      <dgm:spPr>
        <a:solidFill>
          <a:srgbClr val="4F81BD"/>
        </a:solidFill>
      </dgm:spPr>
      <dgm:t>
        <a:bodyPr/>
        <a:lstStyle/>
        <a:p>
          <a:pPr rtl="0"/>
          <a:r>
            <a:rPr lang="en-US" smtClean="0"/>
            <a:t>Apply some assumptions to estimate TID</a:t>
          </a:r>
          <a:endParaRPr lang="en-US"/>
        </a:p>
      </dgm:t>
    </dgm:pt>
    <dgm:pt modelId="{45944D75-B46D-FC46-8534-7444993FF6A2}" type="parTrans" cxnId="{25CFBA86-08E5-5348-99CB-834B6A5D7C7C}">
      <dgm:prSet/>
      <dgm:spPr/>
      <dgm:t>
        <a:bodyPr/>
        <a:lstStyle/>
        <a:p>
          <a:endParaRPr lang="en-US"/>
        </a:p>
      </dgm:t>
    </dgm:pt>
    <dgm:pt modelId="{E7448E25-805B-D049-A3BB-68389BBDEAD6}" type="sibTrans" cxnId="{25CFBA86-08E5-5348-99CB-834B6A5D7C7C}">
      <dgm:prSet/>
      <dgm:spPr/>
      <dgm:t>
        <a:bodyPr/>
        <a:lstStyle/>
        <a:p>
          <a:endParaRPr lang="en-US"/>
        </a:p>
      </dgm:t>
    </dgm:pt>
    <dgm:pt modelId="{E8D44AF8-ECEE-2242-A768-78C8803AF9B9}">
      <dgm:prSet/>
      <dgm:spPr>
        <a:solidFill>
          <a:srgbClr val="4F81BD"/>
        </a:solidFill>
      </dgm:spPr>
      <dgm:t>
        <a:bodyPr/>
        <a:lstStyle/>
        <a:p>
          <a:pPr rtl="0"/>
          <a:r>
            <a:rPr lang="en-US" smtClean="0"/>
            <a:t>Back-calculate incidence</a:t>
          </a:r>
          <a:endParaRPr lang="en-US"/>
        </a:p>
      </dgm:t>
    </dgm:pt>
    <dgm:pt modelId="{51B36058-1FCB-FA43-BDA9-2B9E3326BDEA}" type="parTrans" cxnId="{AD6488E0-E396-C346-B58F-92368C0FEEF6}">
      <dgm:prSet/>
      <dgm:spPr/>
      <dgm:t>
        <a:bodyPr/>
        <a:lstStyle/>
        <a:p>
          <a:endParaRPr lang="en-US"/>
        </a:p>
      </dgm:t>
    </dgm:pt>
    <dgm:pt modelId="{4911F578-1456-B048-9CDE-8CF778E9B5B1}" type="sibTrans" cxnId="{AD6488E0-E396-C346-B58F-92368C0FEEF6}">
      <dgm:prSet/>
      <dgm:spPr/>
      <dgm:t>
        <a:bodyPr/>
        <a:lstStyle/>
        <a:p>
          <a:endParaRPr lang="en-US"/>
        </a:p>
      </dgm:t>
    </dgm:pt>
    <dgm:pt modelId="{F556E311-9709-A54D-9FC6-82EA939B0B32}">
      <dgm:prSet/>
      <dgm:spPr>
        <a:solidFill>
          <a:srgbClr val="4F81BD"/>
        </a:solidFill>
      </dgm:spPr>
      <dgm:t>
        <a:bodyPr/>
        <a:lstStyle/>
        <a:p>
          <a:pPr rtl="0"/>
          <a:r>
            <a:rPr lang="en-US" smtClean="0"/>
            <a:t>Calculate undiagnosed as those whose incidence and diagnosis did not occur in the same time period (quarter-year)</a:t>
          </a:r>
          <a:endParaRPr lang="en-US"/>
        </a:p>
      </dgm:t>
    </dgm:pt>
    <dgm:pt modelId="{D3CEF8B5-A57C-9744-9CB1-99A74CCCF127}" type="parTrans" cxnId="{1622B0D9-3D32-BF47-9EB0-13771D671B16}">
      <dgm:prSet/>
      <dgm:spPr/>
      <dgm:t>
        <a:bodyPr/>
        <a:lstStyle/>
        <a:p>
          <a:endParaRPr lang="en-US"/>
        </a:p>
      </dgm:t>
    </dgm:pt>
    <dgm:pt modelId="{77346CC8-E1AA-0346-8757-5F50CEAD027D}" type="sibTrans" cxnId="{1622B0D9-3D32-BF47-9EB0-13771D671B16}">
      <dgm:prSet/>
      <dgm:spPr/>
      <dgm:t>
        <a:bodyPr/>
        <a:lstStyle/>
        <a:p>
          <a:endParaRPr lang="en-US"/>
        </a:p>
      </dgm:t>
    </dgm:pt>
    <dgm:pt modelId="{1D3F01F4-CDA7-FA4A-B504-FD151ECB3598}" type="pres">
      <dgm:prSet presAssocID="{921444B1-A1BD-5E45-9180-1C54C19C3B2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52D8DB-DEC3-2B43-9324-1AA957186B8E}" type="pres">
      <dgm:prSet presAssocID="{921444B1-A1BD-5E45-9180-1C54C19C3B23}" presName="dummyMaxCanvas" presStyleCnt="0">
        <dgm:presLayoutVars/>
      </dgm:prSet>
      <dgm:spPr/>
    </dgm:pt>
    <dgm:pt modelId="{F5F1CE78-5645-534C-A0E4-524AC60FF06F}" type="pres">
      <dgm:prSet presAssocID="{921444B1-A1BD-5E45-9180-1C54C19C3B2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E83CB-79B3-7040-8FBD-05A70A0D5F05}" type="pres">
      <dgm:prSet presAssocID="{921444B1-A1BD-5E45-9180-1C54C19C3B2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07038-CC68-1E41-8350-78D63D294B78}" type="pres">
      <dgm:prSet presAssocID="{921444B1-A1BD-5E45-9180-1C54C19C3B2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06C43-2F94-9D42-AACC-5FCAC9E0AC04}" type="pres">
      <dgm:prSet presAssocID="{921444B1-A1BD-5E45-9180-1C54C19C3B23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DEE90-F491-A046-8CD7-CC68893A2CEE}" type="pres">
      <dgm:prSet presAssocID="{921444B1-A1BD-5E45-9180-1C54C19C3B23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32593-2540-FF4A-9484-E2409B01FC26}" type="pres">
      <dgm:prSet presAssocID="{921444B1-A1BD-5E45-9180-1C54C19C3B2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2A92E-6DE1-A243-B3F7-F83C41705AE7}" type="pres">
      <dgm:prSet presAssocID="{921444B1-A1BD-5E45-9180-1C54C19C3B2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4D39D-6E96-A040-A72E-62A98C16EFC2}" type="pres">
      <dgm:prSet presAssocID="{921444B1-A1BD-5E45-9180-1C54C19C3B2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6488E0-E396-C346-B58F-92368C0FEEF6}" srcId="{921444B1-A1BD-5E45-9180-1C54C19C3B23}" destId="{E8D44AF8-ECEE-2242-A768-78C8803AF9B9}" srcOrd="1" destOrd="0" parTransId="{51B36058-1FCB-FA43-BDA9-2B9E3326BDEA}" sibTransId="{4911F578-1456-B048-9CDE-8CF778E9B5B1}"/>
    <dgm:cxn modelId="{E0A32307-6B17-5F43-BA7B-92BECD22F2B7}" type="presOf" srcId="{921444B1-A1BD-5E45-9180-1C54C19C3B23}" destId="{1D3F01F4-CDA7-FA4A-B504-FD151ECB3598}" srcOrd="0" destOrd="0" presId="urn:microsoft.com/office/officeart/2005/8/layout/vProcess5"/>
    <dgm:cxn modelId="{D2AA091E-D3B1-BB42-8526-9F2E6B9429B4}" type="presOf" srcId="{E8D44AF8-ECEE-2242-A768-78C8803AF9B9}" destId="{7A92A92E-6DE1-A243-B3F7-F83C41705AE7}" srcOrd="1" destOrd="0" presId="urn:microsoft.com/office/officeart/2005/8/layout/vProcess5"/>
    <dgm:cxn modelId="{3FFC6AB7-6291-674C-95B6-E5A8516F421F}" type="presOf" srcId="{F556E311-9709-A54D-9FC6-82EA939B0B32}" destId="{62607038-CC68-1E41-8350-78D63D294B78}" srcOrd="0" destOrd="0" presId="urn:microsoft.com/office/officeart/2005/8/layout/vProcess5"/>
    <dgm:cxn modelId="{FB6395C4-7911-A448-B513-1C4B7F5C16F0}" type="presOf" srcId="{35D5201C-1EB5-494A-915B-0FC3F1A4C743}" destId="{E1432593-2540-FF4A-9484-E2409B01FC26}" srcOrd="1" destOrd="1" presId="urn:microsoft.com/office/officeart/2005/8/layout/vProcess5"/>
    <dgm:cxn modelId="{B42E576B-F11D-B84A-96E7-736C66F792C3}" type="presOf" srcId="{24F33032-DF6C-E44E-852F-EAEB6665DC20}" destId="{21D06C43-2F94-9D42-AACC-5FCAC9E0AC04}" srcOrd="0" destOrd="0" presId="urn:microsoft.com/office/officeart/2005/8/layout/vProcess5"/>
    <dgm:cxn modelId="{F987A723-2CCD-0B46-BD30-A68EAE84E20A}" type="presOf" srcId="{35D5201C-1EB5-494A-915B-0FC3F1A4C743}" destId="{F5F1CE78-5645-534C-A0E4-524AC60FF06F}" srcOrd="0" destOrd="1" presId="urn:microsoft.com/office/officeart/2005/8/layout/vProcess5"/>
    <dgm:cxn modelId="{132CA239-7174-2C42-BEC5-A76C730B4924}" type="presOf" srcId="{E8D44AF8-ECEE-2242-A768-78C8803AF9B9}" destId="{AAFE83CB-79B3-7040-8FBD-05A70A0D5F05}" srcOrd="0" destOrd="0" presId="urn:microsoft.com/office/officeart/2005/8/layout/vProcess5"/>
    <dgm:cxn modelId="{ADC873E3-C997-7D4E-846A-63D572A45497}" type="presOf" srcId="{F63DD3BE-EB44-534D-8408-D78660C74C79}" destId="{F5F1CE78-5645-534C-A0E4-524AC60FF06F}" srcOrd="0" destOrd="0" presId="urn:microsoft.com/office/officeart/2005/8/layout/vProcess5"/>
    <dgm:cxn modelId="{68DB9699-A97B-C941-B64A-8EA92E4C9450}" type="presOf" srcId="{F63DD3BE-EB44-534D-8408-D78660C74C79}" destId="{E1432593-2540-FF4A-9484-E2409B01FC26}" srcOrd="1" destOrd="0" presId="urn:microsoft.com/office/officeart/2005/8/layout/vProcess5"/>
    <dgm:cxn modelId="{DEED2F5B-6AED-FD4D-AB7D-3710AD5BEF95}" type="presOf" srcId="{F556E311-9709-A54D-9FC6-82EA939B0B32}" destId="{2DE4D39D-6E96-A040-A72E-62A98C16EFC2}" srcOrd="1" destOrd="0" presId="urn:microsoft.com/office/officeart/2005/8/layout/vProcess5"/>
    <dgm:cxn modelId="{2130D38C-864B-0746-8568-FB7E951E5B4D}" type="presOf" srcId="{4911F578-1456-B048-9CDE-8CF778E9B5B1}" destId="{EFCDEE90-F491-A046-8CD7-CC68893A2CEE}" srcOrd="0" destOrd="0" presId="urn:microsoft.com/office/officeart/2005/8/layout/vProcess5"/>
    <dgm:cxn modelId="{25CFBA86-08E5-5348-99CB-834B6A5D7C7C}" srcId="{F63DD3BE-EB44-534D-8408-D78660C74C79}" destId="{35D5201C-1EB5-494A-915B-0FC3F1A4C743}" srcOrd="0" destOrd="0" parTransId="{45944D75-B46D-FC46-8534-7444993FF6A2}" sibTransId="{E7448E25-805B-D049-A3BB-68389BBDEAD6}"/>
    <dgm:cxn modelId="{BE663FF3-CF88-3C42-97DF-CF53F4E98C72}" srcId="{921444B1-A1BD-5E45-9180-1C54C19C3B23}" destId="{F63DD3BE-EB44-534D-8408-D78660C74C79}" srcOrd="0" destOrd="0" parTransId="{BF3668E0-08AE-9341-8717-50251412CCCC}" sibTransId="{24F33032-DF6C-E44E-852F-EAEB6665DC20}"/>
    <dgm:cxn modelId="{1622B0D9-3D32-BF47-9EB0-13771D671B16}" srcId="{921444B1-A1BD-5E45-9180-1C54C19C3B23}" destId="{F556E311-9709-A54D-9FC6-82EA939B0B32}" srcOrd="2" destOrd="0" parTransId="{D3CEF8B5-A57C-9744-9CB1-99A74CCCF127}" sibTransId="{77346CC8-E1AA-0346-8757-5F50CEAD027D}"/>
    <dgm:cxn modelId="{31B8D72C-0782-BA45-8427-5AEF652191C8}" type="presParOf" srcId="{1D3F01F4-CDA7-FA4A-B504-FD151ECB3598}" destId="{3452D8DB-DEC3-2B43-9324-1AA957186B8E}" srcOrd="0" destOrd="0" presId="urn:microsoft.com/office/officeart/2005/8/layout/vProcess5"/>
    <dgm:cxn modelId="{B6BB914A-A4BD-264B-A00F-8FF5295538F0}" type="presParOf" srcId="{1D3F01F4-CDA7-FA4A-B504-FD151ECB3598}" destId="{F5F1CE78-5645-534C-A0E4-524AC60FF06F}" srcOrd="1" destOrd="0" presId="urn:microsoft.com/office/officeart/2005/8/layout/vProcess5"/>
    <dgm:cxn modelId="{74AB8A56-2E86-3642-B3AF-DE5E5F3B1D98}" type="presParOf" srcId="{1D3F01F4-CDA7-FA4A-B504-FD151ECB3598}" destId="{AAFE83CB-79B3-7040-8FBD-05A70A0D5F05}" srcOrd="2" destOrd="0" presId="urn:microsoft.com/office/officeart/2005/8/layout/vProcess5"/>
    <dgm:cxn modelId="{9CB3EDA8-6CD1-BF46-9926-D59FA6C0D8B0}" type="presParOf" srcId="{1D3F01F4-CDA7-FA4A-B504-FD151ECB3598}" destId="{62607038-CC68-1E41-8350-78D63D294B78}" srcOrd="3" destOrd="0" presId="urn:microsoft.com/office/officeart/2005/8/layout/vProcess5"/>
    <dgm:cxn modelId="{52D0EA67-2A8E-6E4B-9808-F2E824C401C2}" type="presParOf" srcId="{1D3F01F4-CDA7-FA4A-B504-FD151ECB3598}" destId="{21D06C43-2F94-9D42-AACC-5FCAC9E0AC04}" srcOrd="4" destOrd="0" presId="urn:microsoft.com/office/officeart/2005/8/layout/vProcess5"/>
    <dgm:cxn modelId="{7CB567B1-D78F-4B4C-8B9A-AC65570A56CE}" type="presParOf" srcId="{1D3F01F4-CDA7-FA4A-B504-FD151ECB3598}" destId="{EFCDEE90-F491-A046-8CD7-CC68893A2CEE}" srcOrd="5" destOrd="0" presId="urn:microsoft.com/office/officeart/2005/8/layout/vProcess5"/>
    <dgm:cxn modelId="{A1BCAF73-D60B-DE41-A922-51D4ECB862E8}" type="presParOf" srcId="{1D3F01F4-CDA7-FA4A-B504-FD151ECB3598}" destId="{E1432593-2540-FF4A-9484-E2409B01FC26}" srcOrd="6" destOrd="0" presId="urn:microsoft.com/office/officeart/2005/8/layout/vProcess5"/>
    <dgm:cxn modelId="{4C4C68DA-CAAC-234A-9213-1CF0C3DE5F69}" type="presParOf" srcId="{1D3F01F4-CDA7-FA4A-B504-FD151ECB3598}" destId="{7A92A92E-6DE1-A243-B3F7-F83C41705AE7}" srcOrd="7" destOrd="0" presId="urn:microsoft.com/office/officeart/2005/8/layout/vProcess5"/>
    <dgm:cxn modelId="{AAE8FECB-08B9-BB43-A703-A5DE68B63546}" type="presParOf" srcId="{1D3F01F4-CDA7-FA4A-B504-FD151ECB3598}" destId="{2DE4D39D-6E96-A040-A72E-62A98C16EFC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9C40E-22B7-FE4D-9CA5-8094103BCA30}">
      <dsp:nvSpPr>
        <dsp:cNvPr id="0" name=""/>
        <dsp:cNvSpPr/>
      </dsp:nvSpPr>
      <dsp:spPr>
        <a:xfrm rot="5400000">
          <a:off x="446720" y="1386817"/>
          <a:ext cx="1226520" cy="13963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C955BE-6BC3-DB41-BEE0-9C084B392CC7}">
      <dsp:nvSpPr>
        <dsp:cNvPr id="0" name=""/>
        <dsp:cNvSpPr/>
      </dsp:nvSpPr>
      <dsp:spPr>
        <a:xfrm>
          <a:off x="121767" y="27194"/>
          <a:ext cx="2064738" cy="14452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Last Year</a:t>
          </a:r>
          <a:endParaRPr lang="en-US" sz="3600" kern="1200" dirty="0"/>
        </a:p>
      </dsp:txBody>
      <dsp:txXfrm>
        <a:off x="192331" y="97758"/>
        <a:ext cx="1923610" cy="1304121"/>
      </dsp:txXfrm>
    </dsp:sp>
    <dsp:sp modelId="{BFEAF3C8-FF3D-4342-9B7E-C0927F5D4171}">
      <dsp:nvSpPr>
        <dsp:cNvPr id="0" name=""/>
        <dsp:cNvSpPr/>
      </dsp:nvSpPr>
      <dsp:spPr>
        <a:xfrm>
          <a:off x="2141785" y="165032"/>
          <a:ext cx="2483952" cy="11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Developed method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KC analysis</a:t>
          </a:r>
          <a:endParaRPr lang="en-US" sz="2000" kern="1200" dirty="0"/>
        </a:p>
      </dsp:txBody>
      <dsp:txXfrm>
        <a:off x="2141785" y="165032"/>
        <a:ext cx="2483952" cy="1168114"/>
      </dsp:txXfrm>
    </dsp:sp>
    <dsp:sp modelId="{9F20F70B-7D04-0B49-8745-A24DC4353F23}">
      <dsp:nvSpPr>
        <dsp:cNvPr id="0" name=""/>
        <dsp:cNvSpPr/>
      </dsp:nvSpPr>
      <dsp:spPr>
        <a:xfrm rot="5400000">
          <a:off x="2235585" y="3010310"/>
          <a:ext cx="1226520" cy="13963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9D1A5E-1CF8-CB47-A3B3-C4C24B4687DD}">
      <dsp:nvSpPr>
        <dsp:cNvPr id="0" name=""/>
        <dsp:cNvSpPr/>
      </dsp:nvSpPr>
      <dsp:spPr>
        <a:xfrm>
          <a:off x="1910618" y="1650687"/>
          <a:ext cx="2064738" cy="14452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This Year</a:t>
          </a:r>
          <a:endParaRPr lang="en-US" sz="3600" kern="1200" dirty="0"/>
        </a:p>
      </dsp:txBody>
      <dsp:txXfrm>
        <a:off x="1981182" y="1721251"/>
        <a:ext cx="1923610" cy="1304121"/>
      </dsp:txXfrm>
    </dsp:sp>
    <dsp:sp modelId="{21224659-BD95-3340-8ABB-0EA94DE2692D}">
      <dsp:nvSpPr>
        <dsp:cNvPr id="0" name=""/>
        <dsp:cNvSpPr/>
      </dsp:nvSpPr>
      <dsp:spPr>
        <a:xfrm>
          <a:off x="3939088" y="1868879"/>
          <a:ext cx="2930240" cy="11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WA state analysis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Prototype access portal</a:t>
          </a:r>
          <a:endParaRPr lang="en-US" sz="2000" kern="1200" dirty="0"/>
        </a:p>
      </dsp:txBody>
      <dsp:txXfrm>
        <a:off x="3939088" y="1868879"/>
        <a:ext cx="2930240" cy="1168114"/>
      </dsp:txXfrm>
    </dsp:sp>
    <dsp:sp modelId="{2622FE03-87E8-4343-9FC9-A79E9D3905D6}">
      <dsp:nvSpPr>
        <dsp:cNvPr id="0" name=""/>
        <dsp:cNvSpPr/>
      </dsp:nvSpPr>
      <dsp:spPr>
        <a:xfrm>
          <a:off x="3731225" y="3274180"/>
          <a:ext cx="2064738" cy="144524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Future</a:t>
          </a:r>
          <a:endParaRPr lang="en-US" sz="3600" kern="1200" dirty="0"/>
        </a:p>
      </dsp:txBody>
      <dsp:txXfrm>
        <a:off x="3801789" y="3344744"/>
        <a:ext cx="1923610" cy="1304121"/>
      </dsp:txXfrm>
    </dsp:sp>
    <dsp:sp modelId="{DDF0875F-2713-7B42-80C1-6D73281B317F}">
      <dsp:nvSpPr>
        <dsp:cNvPr id="0" name=""/>
        <dsp:cNvSpPr/>
      </dsp:nvSpPr>
      <dsp:spPr>
        <a:xfrm>
          <a:off x="5804582" y="3570764"/>
          <a:ext cx="2204366" cy="1168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Refine method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Release to public health </a:t>
          </a:r>
          <a:r>
            <a:rPr lang="en-US" sz="2000" kern="1200" dirty="0" err="1" smtClean="0"/>
            <a:t>depts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5804582" y="3570764"/>
        <a:ext cx="2204366" cy="1168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1CE78-5645-534C-A0E4-524AC60FF06F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rgbClr val="4F81B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Infection window = [date of last negative test, date of HIV diagnosis]</a:t>
          </a:r>
          <a:endParaRPr lang="en-US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Apply some assumptions to estimate TID</a:t>
          </a:r>
          <a:endParaRPr lang="en-US" sz="1900" kern="1200"/>
        </a:p>
      </dsp:txBody>
      <dsp:txXfrm>
        <a:off x="39768" y="39768"/>
        <a:ext cx="5530000" cy="1278252"/>
      </dsp:txXfrm>
    </dsp:sp>
    <dsp:sp modelId="{AAFE83CB-79B3-7040-8FBD-05A70A0D5F05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rgbClr val="4F81B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Back-calculate incidence</a:t>
          </a:r>
          <a:endParaRPr lang="en-US" sz="2400" kern="1200"/>
        </a:p>
      </dsp:txBody>
      <dsp:txXfrm>
        <a:off x="656987" y="1623855"/>
        <a:ext cx="5415841" cy="1278252"/>
      </dsp:txXfrm>
    </dsp:sp>
    <dsp:sp modelId="{62607038-CC68-1E41-8350-78D63D294B78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rgbClr val="4F81B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Calculate undiagnosed as those whose incidence and diagnosis did not occur in the same time period (quarter-year)</a:t>
          </a:r>
          <a:endParaRPr lang="en-US" sz="2400" kern="1200"/>
        </a:p>
      </dsp:txBody>
      <dsp:txXfrm>
        <a:off x="1274207" y="3207942"/>
        <a:ext cx="5415841" cy="1278252"/>
      </dsp:txXfrm>
    </dsp:sp>
    <dsp:sp modelId="{21D06C43-2F94-9D42-AACC-5FCAC9E0AC04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EFCDEE90-F491-A046-8CD7-CC68893A2CEE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202E-FCE6-3D44-BE65-E70096CBCE2D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F949-60DB-C945-BB5C-80BC520F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5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85F6-DA4B-480D-B56D-381B8C761CEE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58D96-A564-469A-A936-209304AB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on</a:t>
            </a:r>
            <a:r>
              <a:rPr lang="en-US" baseline="0" dirty="0" smtClean="0"/>
              <a:t> this project about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ivbackcalc.shinyapps.io/HIVBackCalc_Ap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" y="1527175"/>
            <a:ext cx="8778875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FFFF"/>
                </a:solidFill>
              </a:rPr>
              <a:t>Estimating the Undiagnosed Fraction: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925" y="4124325"/>
            <a:ext cx="5994400" cy="622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Jeanette Birnbaum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22400" y="4927599"/>
            <a:ext cx="6267450" cy="930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presenting on behalf of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Martina Morris, Ian Fellows and Matt Golden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3250" y="2752725"/>
            <a:ext cx="7985125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i="1" dirty="0" smtClean="0">
                <a:solidFill>
                  <a:srgbClr val="FFFFFF"/>
                </a:solidFill>
              </a:rPr>
              <a:t>Implementing the “Testing History” method</a:t>
            </a:r>
            <a:endParaRPr lang="en-US" sz="3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smtClean="0"/>
              <a:t>History </a:t>
            </a:r>
            <a:r>
              <a:rPr lang="en-US" dirty="0" err="1" smtClean="0"/>
              <a:t>Backcalculation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2452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TID assumptions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SPRC PHC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00636"/>
              </p:ext>
            </p:extLst>
          </p:nvPr>
        </p:nvGraphicFramePr>
        <p:xfrm>
          <a:off x="2222500" y="2317750"/>
          <a:ext cx="6603999" cy="382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1333"/>
                <a:gridCol w="2201333"/>
                <a:gridCol w="2201333"/>
              </a:tblGrid>
              <a:tr h="106274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Uniform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between last negative test and diagnosis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Right after last negative test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38156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TID for</a:t>
                      </a:r>
                      <a:r>
                        <a:rPr lang="en-US" sz="2000" baseline="0" dirty="0" smtClean="0">
                          <a:solidFill>
                            <a:srgbClr val="FFFFFF"/>
                          </a:solidFill>
                        </a:rPr>
                        <a:t> cases with missing data comes  from observed data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Base Case</a:t>
                      </a:r>
                      <a:endParaRPr lang="en-US" sz="20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Upper </a:t>
                      </a:r>
                      <a:r>
                        <a:rPr lang="en-US" sz="2000" dirty="0" smtClean="0"/>
                        <a:t>Bound</a:t>
                      </a:r>
                    </a:p>
                    <a:p>
                      <a:pPr algn="ctr"/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>or 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Worst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Case (</a:t>
                      </a:r>
                      <a:r>
                        <a:rPr lang="en-US" sz="2000" baseline="0" dirty="0" err="1" smtClean="0"/>
                        <a:t>Obs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56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FFFF"/>
                          </a:solidFill>
                        </a:rPr>
                        <a:t>Date</a:t>
                      </a:r>
                      <a:r>
                        <a:rPr lang="en-US" sz="2000" baseline="0" dirty="0" smtClean="0">
                          <a:solidFill>
                            <a:srgbClr val="FFFFFF"/>
                          </a:solidFill>
                        </a:rPr>
                        <a:t> of last negative test is imputed as </a:t>
                      </a:r>
                      <a:r>
                        <a:rPr lang="en-US" sz="2000" baseline="0" dirty="0" smtClean="0">
                          <a:solidFill>
                            <a:srgbClr val="FFFFFF"/>
                          </a:solidFill>
                        </a:rPr>
                        <a:t>min(age=16, </a:t>
                      </a:r>
                      <a:r>
                        <a:rPr lang="en-US" sz="2000" baseline="0" dirty="0" smtClean="0">
                          <a:solidFill>
                            <a:srgbClr val="FFFFFF"/>
                          </a:solidFill>
                        </a:rPr>
                        <a:t>18 years)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Worst Case (Miss)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0" y="1428750"/>
            <a:ext cx="271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TIME OF INFECTION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376" y="2057400"/>
            <a:ext cx="2286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MISSING TESTING HISTORY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4750" y="1968500"/>
            <a:ext cx="112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9150" y="1978025"/>
            <a:ext cx="107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EXTREME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5289550"/>
            <a:ext cx="107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EXTREME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550" y="3606799"/>
            <a:ext cx="125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MISSING AT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TID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cases who said they NEVER had a negative test</a:t>
            </a:r>
          </a:p>
          <a:p>
            <a:pPr lvl="1"/>
            <a:r>
              <a:rPr lang="en-US" dirty="0" smtClean="0"/>
              <a:t>Impute date of last negative test as min(</a:t>
            </a:r>
            <a:r>
              <a:rPr lang="en-US" dirty="0" smtClean="0"/>
              <a:t>age=16</a:t>
            </a:r>
            <a:r>
              <a:rPr lang="en-US" dirty="0" smtClean="0"/>
              <a:t>, 18 years)</a:t>
            </a:r>
          </a:p>
          <a:p>
            <a:r>
              <a:rPr lang="en-US" dirty="0" smtClean="0"/>
              <a:t>For cases who gave a date of last negative test &gt; 18 years ago</a:t>
            </a:r>
          </a:p>
          <a:p>
            <a:pPr lvl="1"/>
            <a:r>
              <a:rPr lang="en-US" dirty="0" smtClean="0"/>
              <a:t>Reduce to 18 years ago</a:t>
            </a:r>
          </a:p>
          <a:p>
            <a:r>
              <a:rPr lang="en-US" dirty="0" smtClean="0"/>
              <a:t>TID is stationary over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6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095376"/>
          </a:xfrm>
        </p:spPr>
        <p:txBody>
          <a:bodyPr/>
          <a:lstStyle/>
          <a:p>
            <a:r>
              <a:rPr lang="en-US" dirty="0" smtClean="0"/>
              <a:t>Implementing the Method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History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31383"/>
              </p:ext>
            </p:extLst>
          </p:nvPr>
        </p:nvGraphicFramePr>
        <p:xfrm>
          <a:off x="857249" y="2143125"/>
          <a:ext cx="7508877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959"/>
                <a:gridCol w="2502959"/>
                <a:gridCol w="250295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King County (KC)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WA State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1522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4744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Years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2006-2012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2005-2013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Sources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eHARS</a:t>
                      </a:r>
                      <a:r>
                        <a:rPr lang="en-US" sz="2400" dirty="0" smtClean="0"/>
                        <a:t>/HIS/PS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eHARS</a:t>
                      </a:r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Major modes of transmission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MSM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MSM, Heterosexual, Blood/Needle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Missing</a:t>
                      </a:r>
                      <a:r>
                        <a:rPr lang="en-US" sz="2400" b="1" baseline="0" dirty="0" smtClean="0"/>
                        <a:t> testing history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35% in MSM</a:t>
                      </a:r>
                    </a:p>
                    <a:p>
                      <a:pPr algn="ctr"/>
                      <a:r>
                        <a:rPr lang="en-US" sz="2400" dirty="0" smtClean="0"/>
                        <a:t>44% </a:t>
                      </a:r>
                      <a:r>
                        <a:rPr lang="en-US" sz="2400" dirty="0" smtClean="0"/>
                        <a:t>in</a:t>
                      </a:r>
                      <a:r>
                        <a:rPr lang="en-US" sz="2400" baseline="0" dirty="0" smtClean="0"/>
                        <a:t> all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06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TID in KC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022475"/>
            <a:ext cx="71755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2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KC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156920"/>
              </p:ext>
            </p:extLst>
          </p:nvPr>
        </p:nvGraphicFramePr>
        <p:xfrm>
          <a:off x="1047750" y="2497417"/>
          <a:ext cx="7010400" cy="2750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1817511"/>
                <a:gridCol w="2068689"/>
                <a:gridCol w="1600200"/>
              </a:tblGrid>
              <a:tr h="1285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TID Distribution Assumption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Estimated Number of MSM with </a:t>
                      </a:r>
                      <a:r>
                        <a:rPr lang="en-US" sz="1800" dirty="0" smtClean="0">
                          <a:effectLst/>
                        </a:rPr>
                        <a:t>HIV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Estimated Number of MSM with undiagnosed </a:t>
                      </a:r>
                      <a:r>
                        <a:rPr lang="en-US" sz="1800" dirty="0" smtClean="0">
                          <a:effectLst/>
                        </a:rPr>
                        <a:t>HIV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Undiagnosed </a:t>
                      </a:r>
                      <a:r>
                        <a:rPr lang="en-US" sz="1800" dirty="0" smtClean="0">
                          <a:effectLst/>
                        </a:rPr>
                        <a:t>Fraction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</a:tr>
              <a:tr h="6425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Base </a:t>
                      </a:r>
                      <a:r>
                        <a:rPr lang="en-US" sz="1800" dirty="0" smtClean="0">
                          <a:effectLst/>
                        </a:rPr>
                        <a:t>Case 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5850-5884</a:t>
                      </a:r>
                      <a:endParaRPr lang="en-US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333-368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5.7%-6.3%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28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Upper </a:t>
                      </a:r>
                      <a:r>
                        <a:rPr lang="en-US" sz="1800" dirty="0" smtClean="0">
                          <a:effectLst/>
                        </a:rPr>
                        <a:t>Bound/Worst Case (</a:t>
                      </a:r>
                      <a:r>
                        <a:rPr lang="en-US" sz="1800" dirty="0" err="1" smtClean="0">
                          <a:effectLst/>
                        </a:rPr>
                        <a:t>Obs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6178-6229</a:t>
                      </a:r>
                      <a:endParaRPr lang="en-US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662-713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10.7%-11.4%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18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 in WA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787525"/>
            <a:ext cx="8171917" cy="41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WA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79037"/>
              </p:ext>
            </p:extLst>
          </p:nvPr>
        </p:nvGraphicFramePr>
        <p:xfrm>
          <a:off x="504825" y="2266950"/>
          <a:ext cx="8051801" cy="3649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098"/>
                <a:gridCol w="1699560"/>
                <a:gridCol w="1934437"/>
                <a:gridCol w="1496353"/>
                <a:gridCol w="1496353"/>
              </a:tblGrid>
              <a:tr h="1285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TID Distribution Assumption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Estimated Number </a:t>
                      </a:r>
                      <a:r>
                        <a:rPr lang="en-US" sz="1800" dirty="0" smtClean="0">
                          <a:effectLst/>
                        </a:rPr>
                        <a:t>with HIV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Estimated Number </a:t>
                      </a:r>
                      <a:r>
                        <a:rPr lang="en-US" sz="1800" dirty="0" smtClean="0">
                          <a:effectLst/>
                        </a:rPr>
                        <a:t>with </a:t>
                      </a:r>
                      <a:r>
                        <a:rPr lang="en-US" sz="1800" dirty="0">
                          <a:effectLst/>
                        </a:rPr>
                        <a:t>undiagnosed </a:t>
                      </a:r>
                      <a:r>
                        <a:rPr lang="en-US" sz="1800" dirty="0" smtClean="0">
                          <a:effectLst/>
                        </a:rPr>
                        <a:t>HIV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Undiagnosed </a:t>
                      </a:r>
                      <a:r>
                        <a:rPr lang="en-US" sz="1800" dirty="0" smtClean="0">
                          <a:effectLst/>
                        </a:rPr>
                        <a:t>Fraction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(2005-2013)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Undiagnosed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 Fraction (2013)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</a:tr>
              <a:tr h="638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Base </a:t>
                      </a:r>
                      <a:r>
                        <a:rPr lang="en-US" sz="1800" dirty="0" smtClean="0">
                          <a:effectLst/>
                        </a:rPr>
                        <a:t>Case 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11306-13688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cs typeface="Calibri"/>
                        </a:rPr>
                        <a:t>1329-1501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9.7%-13.2%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9.7%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28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Upper </a:t>
                      </a:r>
                      <a:r>
                        <a:rPr lang="en-US" sz="1800" dirty="0" smtClean="0">
                          <a:effectLst/>
                        </a:rPr>
                        <a:t>Bound/Worst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en-US" sz="1800" dirty="0" smtClean="0">
                          <a:effectLst/>
                        </a:rPr>
                        <a:t> (</a:t>
                      </a:r>
                      <a:r>
                        <a:rPr lang="en-US" sz="1800" dirty="0" err="1" smtClean="0">
                          <a:effectLst/>
                        </a:rPr>
                        <a:t>Obs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12758-15013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cs typeface="Calibri"/>
                        </a:rPr>
                        <a:t>2652-2942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17.7%-23%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17.7%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28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Worst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 Case (Miss)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FILL IN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mbria"/>
                          <a:cs typeface="Calibri"/>
                        </a:rPr>
                        <a:t>ABOUT 35%</a:t>
                      </a:r>
                      <a:endParaRPr lang="en-US" sz="18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62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2" y="1600199"/>
            <a:ext cx="9147178" cy="49244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Using testing history has pros and cons</a:t>
            </a:r>
          </a:p>
          <a:p>
            <a:pPr lvl="1"/>
            <a:r>
              <a:rPr lang="en-US" dirty="0" smtClean="0"/>
              <a:t>Avoid assumptions about testing </a:t>
            </a:r>
            <a:r>
              <a:rPr lang="en-US" dirty="0" smtClean="0"/>
              <a:t>rates, time to AIDS</a:t>
            </a:r>
            <a:endParaRPr lang="en-US" dirty="0" smtClean="0"/>
          </a:p>
          <a:p>
            <a:pPr lvl="1"/>
            <a:r>
              <a:rPr lang="en-US" dirty="0" smtClean="0"/>
              <a:t>Sensitive to missing testing history data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How can we improve our </a:t>
            </a:r>
            <a:r>
              <a:rPr lang="en-US" dirty="0" smtClean="0">
                <a:solidFill>
                  <a:srgbClr val="1F497D"/>
                </a:solidFill>
              </a:rPr>
              <a:t>“extreme” assumptions</a:t>
            </a:r>
            <a:r>
              <a:rPr lang="en-US" dirty="0" smtClean="0">
                <a:solidFill>
                  <a:srgbClr val="1F497D"/>
                </a:solidFill>
              </a:rPr>
              <a:t>?</a:t>
            </a:r>
          </a:p>
          <a:p>
            <a:pPr lvl="1"/>
            <a:r>
              <a:rPr lang="en-US" dirty="0" smtClean="0"/>
              <a:t>Infection occurs right after last negative test</a:t>
            </a:r>
          </a:p>
          <a:p>
            <a:pPr lvl="2"/>
            <a:r>
              <a:rPr lang="en-US" dirty="0" smtClean="0"/>
              <a:t>Draw upon data on risk-based testing?</a:t>
            </a:r>
          </a:p>
          <a:p>
            <a:pPr lvl="1"/>
            <a:r>
              <a:rPr lang="en-US" dirty="0" smtClean="0"/>
              <a:t>Missing testing history data is missing at random or </a:t>
            </a:r>
            <a:r>
              <a:rPr lang="en-US" dirty="0" smtClean="0"/>
              <a:t>   min</a:t>
            </a:r>
            <a:r>
              <a:rPr lang="en-US" dirty="0" smtClean="0"/>
              <a:t>(age-16, 18 years)</a:t>
            </a:r>
          </a:p>
          <a:p>
            <a:pPr lvl="2"/>
            <a:r>
              <a:rPr lang="en-US" dirty="0" smtClean="0"/>
              <a:t>Better ways to impute missing date of last negative test?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32342307"/>
              </p:ext>
            </p:extLst>
          </p:nvPr>
        </p:nvGraphicFramePr>
        <p:xfrm>
          <a:off x="500062" y="1539875"/>
          <a:ext cx="8056563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27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Disseminating the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5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2743201"/>
            <a:ext cx="8229600" cy="13843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https://hivbackcalc.shinyapps.io/HIVBackCalc_App/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8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Slide 4</a:t>
            </a:r>
          </a:p>
          <a:p>
            <a:pPr lvl="1"/>
            <a:r>
              <a:rPr lang="en-US" sz="1600" dirty="0"/>
              <a:t>Chen M, Rhodes PH, Hall IH, </a:t>
            </a:r>
            <a:r>
              <a:rPr lang="en-US" sz="1600" dirty="0" err="1"/>
              <a:t>Kilmarx</a:t>
            </a:r>
            <a:r>
              <a:rPr lang="en-US" sz="1600" dirty="0"/>
              <a:t> PH, Branson BM, </a:t>
            </a:r>
            <a:r>
              <a:rPr lang="en-US" sz="1600" dirty="0" err="1"/>
              <a:t>Valleroy</a:t>
            </a:r>
            <a:r>
              <a:rPr lang="en-US" sz="1600" dirty="0"/>
              <a:t> LA, Centers for Disease C, Prevention: </a:t>
            </a:r>
            <a:r>
              <a:rPr lang="en-US" sz="1600" b="1" dirty="0"/>
              <a:t>Prevalence of undiagnosed HIV infection among persons aged &gt;/=13 years--National HIV Surveillance System, United States, 2005-2008. </a:t>
            </a:r>
            <a:r>
              <a:rPr lang="en-US" sz="1600" b="1" i="1" dirty="0"/>
              <a:t>MMWR </a:t>
            </a:r>
            <a:r>
              <a:rPr lang="en-US" sz="1600" b="1" i="1" dirty="0" err="1"/>
              <a:t>Morb</a:t>
            </a:r>
            <a:r>
              <a:rPr lang="en-US" sz="1600" b="1" i="1" dirty="0"/>
              <a:t> Mortal </a:t>
            </a:r>
            <a:r>
              <a:rPr lang="en-US" sz="1600" b="1" i="1" dirty="0" err="1"/>
              <a:t>Wkly</a:t>
            </a:r>
            <a:r>
              <a:rPr lang="en-US" sz="1600" b="1" i="1" dirty="0"/>
              <a:t> Rep 2012, 61 Suppl:57-64.</a:t>
            </a:r>
          </a:p>
          <a:p>
            <a:pPr lvl="1"/>
            <a:r>
              <a:rPr lang="en-US" sz="1600" dirty="0"/>
              <a:t>Hall HI, Frazier EL, Rhodes P, </a:t>
            </a:r>
            <a:r>
              <a:rPr lang="en-US" sz="1600" dirty="0" err="1"/>
              <a:t>Holtgrave</a:t>
            </a:r>
            <a:r>
              <a:rPr lang="en-US" sz="1600" dirty="0"/>
              <a:t> DR, </a:t>
            </a:r>
            <a:r>
              <a:rPr lang="en-US" sz="1600" dirty="0" err="1"/>
              <a:t>Furlow-Parmley</a:t>
            </a:r>
            <a:r>
              <a:rPr lang="en-US" sz="1600" dirty="0"/>
              <a:t> C, Tang T, Gray KM, Cohen SM, </a:t>
            </a:r>
            <a:r>
              <a:rPr lang="en-US" sz="1600" dirty="0" err="1"/>
              <a:t>Mermin</a:t>
            </a:r>
            <a:r>
              <a:rPr lang="en-US" sz="1600" dirty="0"/>
              <a:t> J, </a:t>
            </a:r>
            <a:r>
              <a:rPr lang="en-US" sz="1600" dirty="0" err="1"/>
              <a:t>Skarbinski</a:t>
            </a:r>
            <a:r>
              <a:rPr lang="en-US" sz="1600" dirty="0"/>
              <a:t> J: </a:t>
            </a:r>
            <a:r>
              <a:rPr lang="en-US" sz="1600" b="1" dirty="0"/>
              <a:t>Differences in human immunodeficiency virus care and treatment among subpopulations in the United States. </a:t>
            </a:r>
            <a:r>
              <a:rPr lang="en-US" sz="1600" b="1" i="1" dirty="0"/>
              <a:t>JAMA internal medicine 2013, 173(14):1337-1344.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Testing History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74638"/>
            <a:ext cx="858837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many HIV cases are undiagnosed?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7562"/>
              </p:ext>
            </p:extLst>
          </p:nvPr>
        </p:nvGraphicFramePr>
        <p:xfrm>
          <a:off x="555625" y="1655441"/>
          <a:ext cx="8032749" cy="459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77583"/>
                <a:gridCol w="2164292"/>
                <a:gridCol w="3190874"/>
              </a:tblGrid>
              <a:tr h="900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Estimate of Undiagnosed MSM (Nat’l)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Considerations</a:t>
                      </a:r>
                      <a:endParaRPr lang="en-US" sz="2400" dirty="0"/>
                    </a:p>
                  </a:txBody>
                  <a:tcPr/>
                </a:tc>
              </a:tr>
              <a:tr h="103118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Empirical</a:t>
                      </a:r>
                      <a:r>
                        <a:rPr lang="en-US" sz="2400" baseline="0" dirty="0" smtClean="0"/>
                        <a:t> from NHBS (survey)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Representative sample? Self-report of status </a:t>
                      </a:r>
                      <a:endParaRPr lang="en-US" sz="2400" dirty="0"/>
                    </a:p>
                  </a:txBody>
                  <a:tcPr/>
                </a:tc>
              </a:tr>
              <a:tr h="103118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CDC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backcalculation</a:t>
                      </a:r>
                      <a:r>
                        <a:rPr lang="en-US" sz="2400" baseline="0" dirty="0" smtClean="0"/>
                        <a:t>(model)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19.1%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Need data on time from infection to AIDS</a:t>
                      </a:r>
                    </a:p>
                    <a:p>
                      <a:r>
                        <a:rPr lang="en-US" sz="2400" dirty="0" smtClean="0"/>
                        <a:t>Not</a:t>
                      </a:r>
                      <a:r>
                        <a:rPr lang="en-US" sz="2400" baseline="0" dirty="0" smtClean="0"/>
                        <a:t> accessible</a:t>
                      </a:r>
                      <a:endParaRPr lang="en-US" sz="2400" dirty="0"/>
                    </a:p>
                  </a:txBody>
                  <a:tcPr/>
                </a:tc>
              </a:tr>
              <a:tr h="9163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Testing history </a:t>
                      </a:r>
                      <a:r>
                        <a:rPr lang="en-US" sz="2400" dirty="0" err="1" smtClean="0"/>
                        <a:t>backcalculation</a:t>
                      </a:r>
                      <a:r>
                        <a:rPr lang="en-US" sz="2400" dirty="0" smtClean="0"/>
                        <a:t> (model)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Need data on diagnosis and last negative test (“testing history”)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67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</a:t>
            </a:r>
            <a:r>
              <a:rPr lang="en-US" dirty="0" err="1" smtClean="0"/>
              <a:t>Backcalculation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diagnoses </a:t>
            </a:r>
            <a:r>
              <a:rPr lang="en-US" b="1" dirty="0" smtClean="0"/>
              <a:t>today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…are based on infections that occurred in the </a:t>
            </a:r>
            <a:r>
              <a:rPr lang="en-US" b="1" dirty="0" smtClean="0"/>
              <a:t>past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64309" y="3059906"/>
            <a:ext cx="8513968" cy="3220760"/>
            <a:chOff x="164309" y="3059906"/>
            <a:chExt cx="8513968" cy="322076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08000" y="5588000"/>
              <a:ext cx="7207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874000" y="5318125"/>
              <a:ext cx="804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  <p:sp>
          <p:nvSpPr>
            <p:cNvPr id="10" name="Line Callout 1 9"/>
            <p:cNvSpPr/>
            <p:nvPr/>
          </p:nvSpPr>
          <p:spPr>
            <a:xfrm>
              <a:off x="6917534" y="3059906"/>
              <a:ext cx="1412875" cy="1420812"/>
            </a:xfrm>
            <a:prstGeom prst="borderCallout1">
              <a:avLst>
                <a:gd name="adj1" fmla="val 102549"/>
                <a:gd name="adj2" fmla="val 32116"/>
                <a:gd name="adj3" fmla="val 172500"/>
                <a:gd name="adj4" fmla="val -125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10 new </a:t>
              </a:r>
              <a:r>
                <a:rPr lang="en-US" sz="2800" dirty="0" smtClean="0"/>
                <a:t>cases</a:t>
              </a:r>
              <a:endParaRPr lang="en-US" sz="2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889750" y="5334000"/>
              <a:ext cx="0" cy="444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09650" y="5327650"/>
              <a:ext cx="0" cy="444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86025" y="5359400"/>
              <a:ext cx="0" cy="444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62400" y="5343525"/>
              <a:ext cx="0" cy="444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59400" y="5359400"/>
              <a:ext cx="0" cy="444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14375" y="5905500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8525" y="5899150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9482" y="5899150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6500" y="5895459"/>
              <a:ext cx="1238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2013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08751" y="5911334"/>
              <a:ext cx="1000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2014</a:t>
              </a:r>
              <a:endParaRPr lang="en-US" dirty="0"/>
            </a:p>
          </p:txBody>
        </p:sp>
        <p:sp>
          <p:nvSpPr>
            <p:cNvPr id="29" name="Line Callout 1 28"/>
            <p:cNvSpPr/>
            <p:nvPr/>
          </p:nvSpPr>
          <p:spPr>
            <a:xfrm>
              <a:off x="164309" y="3540125"/>
              <a:ext cx="1439065" cy="730250"/>
            </a:xfrm>
            <a:prstGeom prst="borderCallout1">
              <a:avLst>
                <a:gd name="adj1" fmla="val 102549"/>
                <a:gd name="adj2" fmla="val 32116"/>
                <a:gd name="adj3" fmla="val 254896"/>
                <a:gd name="adj4" fmla="val 5701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047084" y="4184650"/>
              <a:ext cx="1439065" cy="730250"/>
            </a:xfrm>
            <a:prstGeom prst="borderCallout1">
              <a:avLst>
                <a:gd name="adj1" fmla="val 102549"/>
                <a:gd name="adj2" fmla="val 32116"/>
                <a:gd name="adj3" fmla="val 176635"/>
                <a:gd name="adj4" fmla="val 2943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999709" y="3143250"/>
              <a:ext cx="1439065" cy="730250"/>
            </a:xfrm>
            <a:prstGeom prst="borderCallout1">
              <a:avLst>
                <a:gd name="adj1" fmla="val 102549"/>
                <a:gd name="adj2" fmla="val 32116"/>
                <a:gd name="adj3" fmla="val 313592"/>
                <a:gd name="adj4" fmla="val -2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047459" y="4137025"/>
              <a:ext cx="1439065" cy="730250"/>
            </a:xfrm>
            <a:prstGeom prst="borderCallout1">
              <a:avLst>
                <a:gd name="adj1" fmla="val 102549"/>
                <a:gd name="adj2" fmla="val 32116"/>
                <a:gd name="adj3" fmla="val 178809"/>
                <a:gd name="adj4" fmla="val 2171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5 infections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2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6" y="274638"/>
            <a:ext cx="890587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Time from Infection to Diagnosis (TID)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6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52806" y="1789906"/>
            <a:ext cx="7924444" cy="4327314"/>
            <a:chOff x="552806" y="1789906"/>
            <a:chExt cx="7924444" cy="4327314"/>
          </a:xfrm>
        </p:grpSpPr>
        <p:grpSp>
          <p:nvGrpSpPr>
            <p:cNvPr id="47" name="Group 46"/>
            <p:cNvGrpSpPr/>
            <p:nvPr/>
          </p:nvGrpSpPr>
          <p:grpSpPr>
            <a:xfrm>
              <a:off x="926309" y="1789906"/>
              <a:ext cx="7550941" cy="2790233"/>
              <a:chOff x="164309" y="3059906"/>
              <a:chExt cx="8513968" cy="3286441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508000" y="5588000"/>
                <a:ext cx="72072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874000" y="5318125"/>
                <a:ext cx="804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50" name="Line Callout 1 49"/>
              <p:cNvSpPr/>
              <p:nvPr/>
            </p:nvSpPr>
            <p:spPr>
              <a:xfrm>
                <a:off x="6917534" y="3059906"/>
                <a:ext cx="1412875" cy="1420812"/>
              </a:xfrm>
              <a:prstGeom prst="borderCallout1">
                <a:avLst>
                  <a:gd name="adj1" fmla="val 102549"/>
                  <a:gd name="adj2" fmla="val 32116"/>
                  <a:gd name="adj3" fmla="val 172500"/>
                  <a:gd name="adj4" fmla="val -1254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10 new cases</a:t>
                </a:r>
                <a:endParaRPr lang="en-US" sz="2800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889750" y="533400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09650" y="532765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486025" y="535940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962400" y="5343525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359400" y="5359400"/>
                <a:ext cx="0" cy="444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663023" y="5870927"/>
                <a:ext cx="735879" cy="435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131023" y="5899150"/>
                <a:ext cx="735879" cy="435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656426" y="5880452"/>
                <a:ext cx="735879" cy="435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996898" y="5895459"/>
                <a:ext cx="1238249" cy="435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508751" y="5911334"/>
                <a:ext cx="1000125" cy="435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  <p:sp>
            <p:nvSpPr>
              <p:cNvPr id="61" name="Line Callout 1 60"/>
              <p:cNvSpPr/>
              <p:nvPr/>
            </p:nvSpPr>
            <p:spPr>
              <a:xfrm>
                <a:off x="164309" y="3540125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254896"/>
                  <a:gd name="adj4" fmla="val 57018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1 infection</a:t>
                </a:r>
                <a:endParaRPr lang="en-US" sz="2000" dirty="0"/>
              </a:p>
            </p:txBody>
          </p:sp>
          <p:sp>
            <p:nvSpPr>
              <p:cNvPr id="62" name="Line Callout 1 61"/>
              <p:cNvSpPr/>
              <p:nvPr/>
            </p:nvSpPr>
            <p:spPr>
              <a:xfrm>
                <a:off x="2047084" y="4184650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176635"/>
                  <a:gd name="adj4" fmla="val 29439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1 infection</a:t>
                </a:r>
                <a:endParaRPr lang="en-US" sz="2000" dirty="0"/>
              </a:p>
            </p:txBody>
          </p:sp>
          <p:sp>
            <p:nvSpPr>
              <p:cNvPr id="63" name="Line Callout 1 62"/>
              <p:cNvSpPr/>
              <p:nvPr/>
            </p:nvSpPr>
            <p:spPr>
              <a:xfrm>
                <a:off x="3999709" y="3143250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313592"/>
                  <a:gd name="adj4" fmla="val -2552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3</a:t>
                </a:r>
                <a:r>
                  <a:rPr lang="en-US" sz="2000" dirty="0" smtClean="0"/>
                  <a:t> infections</a:t>
                </a:r>
                <a:endParaRPr lang="en-US" sz="2000" dirty="0"/>
              </a:p>
            </p:txBody>
          </p:sp>
          <p:sp>
            <p:nvSpPr>
              <p:cNvPr id="64" name="Line Callout 1 63"/>
              <p:cNvSpPr/>
              <p:nvPr/>
            </p:nvSpPr>
            <p:spPr>
              <a:xfrm>
                <a:off x="5047459" y="4137025"/>
                <a:ext cx="1439065" cy="730250"/>
              </a:xfrm>
              <a:prstGeom prst="borderCallout1">
                <a:avLst>
                  <a:gd name="adj1" fmla="val 102549"/>
                  <a:gd name="adj2" fmla="val 32116"/>
                  <a:gd name="adj3" fmla="val 178809"/>
                  <a:gd name="adj4" fmla="val 2171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5 infections</a:t>
                </a:r>
                <a:endParaRPr lang="en-US" sz="2000" dirty="0"/>
              </a:p>
            </p:txBody>
          </p:sp>
        </p:grpSp>
        <p:sp>
          <p:nvSpPr>
            <p:cNvPr id="65" name="Line Callout 1 64"/>
            <p:cNvSpPr/>
            <p:nvPr/>
          </p:nvSpPr>
          <p:spPr>
            <a:xfrm>
              <a:off x="6591817" y="4910931"/>
              <a:ext cx="1253063" cy="1206289"/>
            </a:xfrm>
            <a:prstGeom prst="borderCallout1">
              <a:avLst>
                <a:gd name="adj1" fmla="val 27536"/>
                <a:gd name="adj2" fmla="val 444"/>
                <a:gd name="adj3" fmla="val -81492"/>
                <a:gd name="adj4" fmla="val -8106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15 new cases</a:t>
              </a:r>
              <a:endParaRPr lang="en-US" sz="2800" dirty="0"/>
            </a:p>
          </p:txBody>
        </p:sp>
        <p:sp>
          <p:nvSpPr>
            <p:cNvPr id="67" name="Line Callout 1 66"/>
            <p:cNvSpPr/>
            <p:nvPr/>
          </p:nvSpPr>
          <p:spPr>
            <a:xfrm>
              <a:off x="4702531" y="5156316"/>
              <a:ext cx="1276290" cy="619992"/>
            </a:xfrm>
            <a:prstGeom prst="borderCallout1">
              <a:avLst>
                <a:gd name="adj1" fmla="val -10113"/>
                <a:gd name="adj2" fmla="val 45798"/>
                <a:gd name="adj3" fmla="val -193391"/>
                <a:gd name="adj4" fmla="val -3364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7 infections</a:t>
              </a:r>
              <a:endParaRPr lang="en-US" sz="2000" dirty="0"/>
            </a:p>
          </p:txBody>
        </p:sp>
        <p:sp>
          <p:nvSpPr>
            <p:cNvPr id="69" name="Line Callout 1 68"/>
            <p:cNvSpPr/>
            <p:nvPr/>
          </p:nvSpPr>
          <p:spPr>
            <a:xfrm>
              <a:off x="2711806" y="5403966"/>
              <a:ext cx="1276290" cy="619992"/>
            </a:xfrm>
            <a:prstGeom prst="borderCallout1">
              <a:avLst>
                <a:gd name="adj1" fmla="val -10113"/>
                <a:gd name="adj2" fmla="val 49529"/>
                <a:gd name="adj3" fmla="val -221556"/>
                <a:gd name="adj4" fmla="val 1983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 infections</a:t>
              </a:r>
              <a:endParaRPr lang="en-US" sz="2000" dirty="0"/>
            </a:p>
          </p:txBody>
        </p:sp>
        <p:sp>
          <p:nvSpPr>
            <p:cNvPr id="70" name="Line Callout 1 69"/>
            <p:cNvSpPr/>
            <p:nvPr/>
          </p:nvSpPr>
          <p:spPr>
            <a:xfrm>
              <a:off x="552806" y="5181716"/>
              <a:ext cx="1276290" cy="619992"/>
            </a:xfrm>
            <a:prstGeom prst="borderCallout1">
              <a:avLst>
                <a:gd name="adj1" fmla="val -10113"/>
                <a:gd name="adj2" fmla="val 40823"/>
                <a:gd name="adj3" fmla="val -185709"/>
                <a:gd name="adj4" fmla="val 8576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4 infections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59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7</a:t>
            </a:fld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571625"/>
            <a:ext cx="4540250" cy="2515154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4332"/>
              </p:ext>
            </p:extLst>
          </p:nvPr>
        </p:nvGraphicFramePr>
        <p:xfrm>
          <a:off x="5032374" y="3000375"/>
          <a:ext cx="3984626" cy="28955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2313"/>
                <a:gridCol w="1992313"/>
              </a:tblGrid>
              <a:tr h="58102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Probability</a:t>
                      </a:r>
                      <a:endParaRPr lang="en-US" sz="2000" dirty="0"/>
                    </a:p>
                  </a:txBody>
                  <a:tcPr/>
                </a:tc>
              </a:tr>
              <a:tr h="7715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7/(7+3)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= 0.7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715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years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4/(4+1) = 0.8</a:t>
                      </a:r>
                      <a:endParaRPr lang="en-US" sz="2000" dirty="0"/>
                    </a:p>
                  </a:txBody>
                  <a:tcPr/>
                </a:tc>
              </a:tr>
              <a:tr h="7715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 years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4/(4+1) =</a:t>
                      </a:r>
                      <a:r>
                        <a:rPr lang="en-US" sz="2000" baseline="0" dirty="0" smtClean="0"/>
                        <a:t> 0.8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905500" y="2504043"/>
            <a:ext cx="230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2013 DIAGNOSES:</a:t>
            </a:r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79376" y="274638"/>
            <a:ext cx="890587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Time from Infection to Diagnosis (TID)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Incidence, TID and Diagnosis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8</a:t>
            </a:fld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666875"/>
            <a:ext cx="4928984" cy="27305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23904"/>
              </p:ext>
            </p:extLst>
          </p:nvPr>
        </p:nvGraphicFramePr>
        <p:xfrm>
          <a:off x="730250" y="4619625"/>
          <a:ext cx="850900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8961"/>
                <a:gridCol w="634003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Cases in 2013 =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(Incidence 2012)*(TID 1 </a:t>
                      </a:r>
                      <a:r>
                        <a:rPr lang="en-US" sz="2400" dirty="0" err="1" smtClean="0"/>
                        <a:t>yr</a:t>
                      </a:r>
                      <a:r>
                        <a:rPr lang="en-US" sz="2400" dirty="0" smtClean="0"/>
                        <a:t> ago) +</a:t>
                      </a:r>
                    </a:p>
                    <a:p>
                      <a:r>
                        <a:rPr lang="en-US" sz="2400" dirty="0" smtClean="0"/>
                        <a:t>(Incidence 2011)*(TID 2 </a:t>
                      </a:r>
                      <a:r>
                        <a:rPr lang="en-US" sz="2400" dirty="0" err="1" smtClean="0"/>
                        <a:t>yrs</a:t>
                      </a:r>
                      <a:r>
                        <a:rPr lang="en-US" sz="2400" dirty="0" smtClean="0"/>
                        <a:t> ago) + </a:t>
                      </a:r>
                    </a:p>
                    <a:p>
                      <a:r>
                        <a:rPr lang="en-US" sz="2400" dirty="0" smtClean="0"/>
                        <a:t>(Incidence 2010)*(TID 3 </a:t>
                      </a:r>
                      <a:r>
                        <a:rPr lang="en-US" sz="2400" dirty="0" err="1" smtClean="0"/>
                        <a:t>yrs</a:t>
                      </a:r>
                      <a:r>
                        <a:rPr lang="en-US" sz="2400" dirty="0" smtClean="0"/>
                        <a:t> ago)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10*0.7 + 5*0.8 + 5*0.8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80543"/>
              </p:ext>
            </p:extLst>
          </p:nvPr>
        </p:nvGraphicFramePr>
        <p:xfrm>
          <a:off x="5937247" y="1869991"/>
          <a:ext cx="2778128" cy="22607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9064"/>
                <a:gridCol w="1389064"/>
              </a:tblGrid>
              <a:tr h="3897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Probability</a:t>
                      </a:r>
                      <a:endParaRPr lang="en-US" sz="2000" dirty="0"/>
                    </a:p>
                  </a:txBody>
                  <a:tcPr/>
                </a:tc>
              </a:tr>
              <a:tr h="77885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0.7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5428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years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0.8</a:t>
                      </a:r>
                      <a:endParaRPr lang="en-US" sz="2000" dirty="0"/>
                    </a:p>
                  </a:txBody>
                  <a:tcPr/>
                </a:tc>
              </a:tr>
              <a:tr h="5428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 years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0.8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33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Backcalculation’s</a:t>
            </a:r>
            <a:r>
              <a:rPr lang="en-US" dirty="0" smtClean="0"/>
              <a:t> 3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9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965200" y="2619374"/>
            <a:ext cx="8229600" cy="3635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 of (                                             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								)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22374" y="1920875"/>
            <a:ext cx="3921126" cy="6985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Cases diagnosed at T</a:t>
            </a:r>
            <a:endParaRPr lang="en-US" sz="3200" dirty="0"/>
          </a:p>
        </p:txBody>
      </p:sp>
      <p:sp>
        <p:nvSpPr>
          <p:cNvPr id="46" name="Rectangle 45"/>
          <p:cNvSpPr/>
          <p:nvPr/>
        </p:nvSpPr>
        <p:spPr>
          <a:xfrm>
            <a:off x="3492501" y="3206750"/>
            <a:ext cx="3873500" cy="6985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Incidence at X </a:t>
            </a:r>
            <a:r>
              <a:rPr lang="en-US" sz="3200" dirty="0" err="1" smtClean="0"/>
              <a:t>yrs</a:t>
            </a:r>
            <a:r>
              <a:rPr lang="en-US" sz="3200" dirty="0" smtClean="0"/>
              <a:t> ago</a:t>
            </a:r>
            <a:endParaRPr lang="en-US" sz="3200" dirty="0"/>
          </a:p>
        </p:txBody>
      </p:sp>
      <p:sp>
        <p:nvSpPr>
          <p:cNvPr id="47" name="Rectangle 46"/>
          <p:cNvSpPr/>
          <p:nvPr/>
        </p:nvSpPr>
        <p:spPr>
          <a:xfrm>
            <a:off x="2794000" y="4216399"/>
            <a:ext cx="5295901" cy="151447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TID probability for X </a:t>
            </a:r>
            <a:r>
              <a:rPr lang="en-US" sz="3200" dirty="0" err="1" smtClean="0"/>
              <a:t>yrs</a:t>
            </a:r>
            <a:r>
              <a:rPr lang="en-US" sz="3200" dirty="0" smtClean="0"/>
              <a:t> ago</a:t>
            </a:r>
            <a:endParaRPr lang="en-US" sz="32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5276850" y="1962149"/>
            <a:ext cx="1628775" cy="105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14840" y="1492250"/>
            <a:ext cx="156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OBSERVED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29125" y="5676900"/>
            <a:ext cx="2094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CAN ESTIMATE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51590" y="2762250"/>
            <a:ext cx="233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BACKCALCULATE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7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1102</Words>
  <Application>Microsoft Macintosh PowerPoint</Application>
  <PresentationFormat>On-screen Show (4:3)</PresentationFormat>
  <Paragraphs>266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Estimating the Undiagnosed Fraction:</vt:lpstr>
      <vt:lpstr>Overview</vt:lpstr>
      <vt:lpstr>The Testing History Method</vt:lpstr>
      <vt:lpstr>How many HIV cases are undiagnosed?</vt:lpstr>
      <vt:lpstr>Reminder: Backcalculation</vt:lpstr>
      <vt:lpstr>Time from Infection to Diagnosis (TID)</vt:lpstr>
      <vt:lpstr>Time from Infection to Diagnosis (TID)</vt:lpstr>
      <vt:lpstr>Incidence, TID and Diagnosis </vt:lpstr>
      <vt:lpstr>Backcalculation’s 3 Components</vt:lpstr>
      <vt:lpstr>Testing History Backcalculation</vt:lpstr>
      <vt:lpstr>Major TID assumptions</vt:lpstr>
      <vt:lpstr>Minor TID assumptions</vt:lpstr>
      <vt:lpstr>Implementing the Method </vt:lpstr>
      <vt:lpstr>Testing History Data</vt:lpstr>
      <vt:lpstr>Reminder: TID in KC</vt:lpstr>
      <vt:lpstr>Reminder: KC Results</vt:lpstr>
      <vt:lpstr>TID in WA State</vt:lpstr>
      <vt:lpstr>Results for WA State</vt:lpstr>
      <vt:lpstr>Key Considerations</vt:lpstr>
      <vt:lpstr>Disseminating the Method</vt:lpstr>
      <vt:lpstr>On the Web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Undiagnosed Fraction</dc:title>
  <dc:creator>morrism</dc:creator>
  <cp:lastModifiedBy>Jeanette Birnbaum</cp:lastModifiedBy>
  <cp:revision>156</cp:revision>
  <dcterms:created xsi:type="dcterms:W3CDTF">2013-11-04T08:18:56Z</dcterms:created>
  <dcterms:modified xsi:type="dcterms:W3CDTF">2014-10-03T23:58:52Z</dcterms:modified>
</cp:coreProperties>
</file>