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61" r:id="rId3"/>
    <p:sldId id="257" r:id="rId4"/>
    <p:sldId id="264" r:id="rId5"/>
    <p:sldId id="259" r:id="rId6"/>
    <p:sldId id="268" r:id="rId7"/>
    <p:sldId id="269" r:id="rId8"/>
    <p:sldId id="270" r:id="rId9"/>
    <p:sldId id="271" r:id="rId10"/>
    <p:sldId id="267" r:id="rId11"/>
    <p:sldId id="272" r:id="rId12"/>
    <p:sldId id="273" r:id="rId13"/>
    <p:sldId id="274" r:id="rId14"/>
    <p:sldId id="265" r:id="rId15"/>
    <p:sldId id="262"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E39A39"/>
    <a:srgbClr val="6C1A00"/>
    <a:srgbClr val="FE9202"/>
    <a:srgbClr val="1D3A00"/>
    <a:srgbClr val="007033"/>
    <a:srgbClr val="E7FF01"/>
    <a:srgbClr val="5EEC3C"/>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85" d="100"/>
          <a:sy n="85" d="100"/>
        </p:scale>
        <p:origin x="752"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080" y="1808225"/>
            <a:ext cx="7940660" cy="1832460"/>
          </a:xfrm>
        </p:spPr>
        <p:txBody>
          <a:bodyPr/>
          <a:lstStyle/>
          <a:p>
            <a:r>
              <a:rPr lang="en-US" dirty="0"/>
              <a:t>DETECT TAILGATING </a:t>
            </a:r>
            <a:br>
              <a:rPr lang="en-US" dirty="0"/>
            </a:br>
            <a:r>
              <a:rPr lang="en-US" dirty="0"/>
              <a:t>AND ALERT SECURITY </a:t>
            </a:r>
          </a:p>
        </p:txBody>
      </p:sp>
      <p:sp>
        <p:nvSpPr>
          <p:cNvPr id="3" name="Subtitle 2"/>
          <p:cNvSpPr>
            <a:spLocks noGrp="1"/>
          </p:cNvSpPr>
          <p:nvPr>
            <p:ph type="subTitle" idx="1"/>
          </p:nvPr>
        </p:nvSpPr>
        <p:spPr>
          <a:xfrm>
            <a:off x="907080" y="3793390"/>
            <a:ext cx="7940660" cy="763525"/>
          </a:xfrm>
        </p:spPr>
        <p:txBody>
          <a:bodyPr>
            <a:normAutofit/>
          </a:bodyPr>
          <a:lstStyle/>
          <a:p>
            <a:r>
              <a:rPr lang="en-US" dirty="0"/>
              <a:t>Hackathon</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61CC-F40B-4F1F-8EC3-32C83A520F0E}"/>
              </a:ext>
            </a:extLst>
          </p:cNvPr>
          <p:cNvSpPr>
            <a:spLocks noGrp="1"/>
          </p:cNvSpPr>
          <p:nvPr>
            <p:ph type="title"/>
          </p:nvPr>
        </p:nvSpPr>
        <p:spPr/>
        <p:txBody>
          <a:bodyPr/>
          <a:lstStyle/>
          <a:p>
            <a:r>
              <a:rPr lang="en-IN" dirty="0">
                <a:solidFill>
                  <a:schemeClr val="bg1"/>
                </a:solidFill>
              </a:rPr>
              <a:t>IMAGE AND VIDEO PROCESSING </a:t>
            </a:r>
          </a:p>
        </p:txBody>
      </p:sp>
      <p:sp>
        <p:nvSpPr>
          <p:cNvPr id="3" name="Content Placeholder 2">
            <a:extLst>
              <a:ext uri="{FF2B5EF4-FFF2-40B4-BE49-F238E27FC236}">
                <a16:creationId xmlns:a16="http://schemas.microsoft.com/office/drawing/2014/main" id="{3554CF92-7EDB-41CE-B71D-0F3BE8775B23}"/>
              </a:ext>
            </a:extLst>
          </p:cNvPr>
          <p:cNvSpPr>
            <a:spLocks noGrp="1"/>
          </p:cNvSpPr>
          <p:nvPr>
            <p:ph idx="1"/>
          </p:nvPr>
        </p:nvSpPr>
        <p:spPr>
          <a:xfrm>
            <a:off x="0" y="1197404"/>
            <a:ext cx="9144000" cy="3946095"/>
          </a:xfrm>
        </p:spPr>
        <p:txBody>
          <a:bodyPr>
            <a:normAutofit fontScale="25000" lnSpcReduction="20000"/>
          </a:bodyPr>
          <a:lstStyle/>
          <a:p>
            <a:pPr marL="0" indent="0">
              <a:buNone/>
            </a:pPr>
            <a:r>
              <a:rPr lang="en-IN" sz="14400" b="1" u="sng" baseline="-25000" dirty="0">
                <a:solidFill>
                  <a:schemeClr val="tx1"/>
                </a:solidFill>
              </a:rPr>
              <a:t>Part B – Using Pre-Trained Models:</a:t>
            </a:r>
          </a:p>
          <a:p>
            <a:pPr marL="0" indent="0">
              <a:buNone/>
            </a:pPr>
            <a:endParaRPr lang="en-IN" sz="7700" b="1" u="sng" baseline="-25000" dirty="0">
              <a:solidFill>
                <a:schemeClr val="bg1"/>
              </a:solidFill>
              <a:highlight>
                <a:srgbClr val="00AACC"/>
              </a:highlight>
            </a:endParaRPr>
          </a:p>
          <a:p>
            <a:endParaRPr lang="en-IN" sz="1500" b="1" u="sng" baseline="-25000" dirty="0">
              <a:solidFill>
                <a:schemeClr val="bg1"/>
              </a:solidFill>
              <a:highlight>
                <a:srgbClr val="00AACC"/>
              </a:highlight>
            </a:endParaRPr>
          </a:p>
          <a:p>
            <a:pPr marL="0" indent="0">
              <a:buNone/>
            </a:pPr>
            <a:endParaRPr lang="en-US" sz="2300" baseline="-25000" dirty="0">
              <a:solidFill>
                <a:schemeClr val="bg2">
                  <a:lumMod val="10000"/>
                </a:schemeClr>
              </a:solidFill>
            </a:endParaRPr>
          </a:p>
          <a:p>
            <a:pPr marL="0" indent="0">
              <a:buNone/>
            </a:pPr>
            <a:endParaRPr lang="en-US" sz="2300" baseline="-25000" dirty="0">
              <a:solidFill>
                <a:schemeClr val="bg2">
                  <a:lumMod val="10000"/>
                </a:schemeClr>
              </a:solidFill>
            </a:endParaRPr>
          </a:p>
          <a:p>
            <a:pPr marL="0" indent="0">
              <a:buNone/>
            </a:pPr>
            <a:endParaRPr lang="en-US" sz="2300" baseline="-25000" dirty="0">
              <a:solidFill>
                <a:schemeClr val="bg2">
                  <a:lumMod val="10000"/>
                </a:schemeClr>
              </a:solidFill>
            </a:endParaRPr>
          </a:p>
          <a:p>
            <a:pPr marL="0" indent="0">
              <a:buNone/>
            </a:pPr>
            <a:r>
              <a:rPr lang="en-US" sz="8800" baseline="-25000" dirty="0">
                <a:solidFill>
                  <a:schemeClr val="bg2">
                    <a:lumMod val="10000"/>
                  </a:schemeClr>
                </a:solidFill>
              </a:rPr>
              <a:t>●</a:t>
            </a:r>
            <a:r>
              <a:rPr lang="en-US" sz="8600" baseline="-25000" dirty="0">
                <a:solidFill>
                  <a:schemeClr val="bg2">
                    <a:lumMod val="10000"/>
                  </a:schemeClr>
                </a:solidFill>
              </a:rPr>
              <a:t> </a:t>
            </a:r>
            <a:r>
              <a:rPr lang="en-US" sz="11200" baseline="-25000" dirty="0">
                <a:solidFill>
                  <a:schemeClr val="bg2">
                    <a:lumMod val="10000"/>
                  </a:schemeClr>
                </a:solidFill>
              </a:rPr>
              <a:t>Apart from using OpenCV for building the detection module from scratch, we can also use some of the pre-trained models under the computer vision library often used for object detection like purposes.</a:t>
            </a:r>
          </a:p>
          <a:p>
            <a:pPr marL="0" indent="0">
              <a:buNone/>
            </a:pPr>
            <a:endParaRPr lang="en-US" sz="11200" baseline="-25000" dirty="0">
              <a:solidFill>
                <a:schemeClr val="bg2">
                  <a:lumMod val="10000"/>
                </a:schemeClr>
              </a:solidFill>
            </a:endParaRPr>
          </a:p>
          <a:p>
            <a:pPr marL="0" indent="0">
              <a:buNone/>
            </a:pPr>
            <a:endParaRPr lang="en-US" sz="2300" baseline="-25000" dirty="0">
              <a:solidFill>
                <a:schemeClr val="bg2">
                  <a:lumMod val="10000"/>
                </a:schemeClr>
              </a:solidFill>
            </a:endParaRPr>
          </a:p>
          <a:p>
            <a:pPr marL="0" indent="0">
              <a:buNone/>
            </a:pPr>
            <a:endParaRPr lang="en-US" sz="2300" baseline="-25000" dirty="0">
              <a:solidFill>
                <a:schemeClr val="bg2">
                  <a:lumMod val="10000"/>
                </a:schemeClr>
              </a:solidFill>
            </a:endParaRPr>
          </a:p>
          <a:p>
            <a:pPr marL="0" indent="0">
              <a:buNone/>
            </a:pPr>
            <a:endParaRPr lang="en-US" sz="2300" baseline="-25000" dirty="0">
              <a:solidFill>
                <a:schemeClr val="bg2">
                  <a:lumMod val="10000"/>
                </a:schemeClr>
              </a:solidFill>
            </a:endParaRPr>
          </a:p>
          <a:p>
            <a:pPr marL="0" indent="0">
              <a:buNone/>
            </a:pPr>
            <a:r>
              <a:rPr lang="en-US" sz="8800" baseline="-25000" dirty="0">
                <a:solidFill>
                  <a:schemeClr val="bg2">
                    <a:lumMod val="10000"/>
                  </a:schemeClr>
                </a:solidFill>
              </a:rPr>
              <a:t>● </a:t>
            </a:r>
            <a:r>
              <a:rPr lang="en-US" sz="11200" baseline="-25000" dirty="0">
                <a:solidFill>
                  <a:schemeClr val="bg2">
                    <a:lumMod val="10000"/>
                  </a:schemeClr>
                </a:solidFill>
              </a:rPr>
              <a:t>Google Mobilenet SSD and YOLOv3 are some of the best models that work well when it comes to implementing object detection algorithms.</a:t>
            </a:r>
          </a:p>
          <a:p>
            <a:pPr marL="0" indent="0">
              <a:buNone/>
            </a:pPr>
            <a:endParaRPr lang="en-US" sz="11200" b="1" u="sng" baseline="-25000" dirty="0">
              <a:solidFill>
                <a:schemeClr val="bg2">
                  <a:lumMod val="10000"/>
                </a:schemeClr>
              </a:solidFill>
              <a:highlight>
                <a:srgbClr val="00AACC"/>
              </a:highlight>
            </a:endParaRPr>
          </a:p>
          <a:p>
            <a:pPr marL="0" indent="0">
              <a:buNone/>
            </a:pPr>
            <a:r>
              <a:rPr lang="en-IN" sz="11200" b="1" i="1" u="sng" baseline="-25000" dirty="0">
                <a:solidFill>
                  <a:schemeClr val="tx1"/>
                </a:solidFill>
              </a:rPr>
              <a:t>NOTE</a:t>
            </a:r>
            <a:r>
              <a:rPr lang="en-IN" sz="11200" baseline="-25000" dirty="0">
                <a:solidFill>
                  <a:schemeClr val="tx1"/>
                </a:solidFill>
              </a:rPr>
              <a:t>:- </a:t>
            </a:r>
            <a:r>
              <a:rPr lang="en-US" sz="11200" b="0" i="1" u="none" strike="noStrike" baseline="-25000" dirty="0">
                <a:solidFill>
                  <a:srgbClr val="000000"/>
                </a:solidFill>
                <a:effectLst/>
                <a:latin typeface="Calibri" panose="020F0502020204030204" pitchFamily="34" charset="0"/>
                <a:cs typeface="Calibri" panose="020F0502020204030204" pitchFamily="34" charset="0"/>
              </a:rPr>
              <a:t>Considering a broader context, both the techniques can be used in the detection and segmentation </a:t>
            </a:r>
            <a:r>
              <a:rPr lang="en-US" sz="11200" i="1" baseline="-25000" dirty="0">
                <a:solidFill>
                  <a:srgbClr val="000000"/>
                </a:solidFill>
                <a:latin typeface="Calibri" panose="020F0502020204030204" pitchFamily="34" charset="0"/>
                <a:cs typeface="Calibri" panose="020F0502020204030204" pitchFamily="34" charset="0"/>
              </a:rPr>
              <a:t>for a given </a:t>
            </a:r>
            <a:r>
              <a:rPr lang="en-US" sz="11200" b="0" i="1" u="none" strike="noStrike" baseline="-25000" dirty="0">
                <a:solidFill>
                  <a:srgbClr val="000000"/>
                </a:solidFill>
                <a:effectLst/>
                <a:latin typeface="Calibri" panose="020F0502020204030204" pitchFamily="34" charset="0"/>
                <a:cs typeface="Calibri" panose="020F0502020204030204" pitchFamily="34" charset="0"/>
              </a:rPr>
              <a:t>video. Both the techniques can be proficiently applied and choice of the technique </a:t>
            </a:r>
            <a:r>
              <a:rPr lang="en-US" sz="11200" i="1" baseline="-25000" dirty="0">
                <a:solidFill>
                  <a:srgbClr val="000000"/>
                </a:solidFill>
                <a:latin typeface="Calibri" panose="020F0502020204030204" pitchFamily="34" charset="0"/>
                <a:cs typeface="Calibri" panose="020F0502020204030204" pitchFamily="34" charset="0"/>
              </a:rPr>
              <a:t>is done on the </a:t>
            </a:r>
            <a:r>
              <a:rPr lang="en-US" sz="11200" b="0" i="1" u="none" strike="noStrike" baseline="-25000" dirty="0">
                <a:solidFill>
                  <a:srgbClr val="000000"/>
                </a:solidFill>
                <a:effectLst/>
                <a:latin typeface="Calibri" panose="020F0502020204030204" pitchFamily="34" charset="0"/>
                <a:cs typeface="Calibri" panose="020F0502020204030204" pitchFamily="34" charset="0"/>
              </a:rPr>
              <a:t>basis of the input video clips provided and the final results obtained.</a:t>
            </a:r>
            <a:endParaRPr lang="en-IN" sz="11200" b="1" i="1" u="sng" baseline="-25000" dirty="0">
              <a:solidFill>
                <a:schemeClr val="bg1"/>
              </a:solidFill>
              <a:latin typeface="Calibri" panose="020F0502020204030204" pitchFamily="34" charset="0"/>
              <a:cs typeface="Calibri" panose="020F0502020204030204" pitchFamily="34" charset="0"/>
            </a:endParaRPr>
          </a:p>
          <a:p>
            <a:endParaRPr lang="en-IN" sz="5100" b="1" u="sng" baseline="-25000" dirty="0">
              <a:solidFill>
                <a:schemeClr val="bg1"/>
              </a:solidFill>
              <a:highlight>
                <a:srgbClr val="00AACC"/>
              </a:highlight>
            </a:endParaRPr>
          </a:p>
          <a:p>
            <a:endParaRPr lang="en-IN" sz="5100" b="1" u="sng" baseline="-25000" dirty="0">
              <a:solidFill>
                <a:schemeClr val="bg1"/>
              </a:solidFill>
              <a:highlight>
                <a:srgbClr val="00AACC"/>
              </a:highlight>
            </a:endParaRPr>
          </a:p>
          <a:p>
            <a:endParaRPr lang="en-IN" sz="1500" b="1" u="sng" baseline="-25000" dirty="0">
              <a:solidFill>
                <a:schemeClr val="bg1"/>
              </a:solidFill>
              <a:highlight>
                <a:srgbClr val="00AACC"/>
              </a:highlight>
            </a:endParaRPr>
          </a:p>
          <a:p>
            <a:endParaRPr lang="en-IN" sz="1500" b="1" u="sng" baseline="-25000" dirty="0">
              <a:solidFill>
                <a:schemeClr val="bg1"/>
              </a:solidFill>
              <a:highlight>
                <a:srgbClr val="00AACC"/>
              </a:highlight>
            </a:endParaRPr>
          </a:p>
          <a:p>
            <a:endParaRPr lang="en-IN" sz="1500" b="1" u="sng" dirty="0">
              <a:solidFill>
                <a:schemeClr val="bg1"/>
              </a:solidFill>
              <a:highlight>
                <a:srgbClr val="00AACC"/>
              </a:highlight>
            </a:endParaRPr>
          </a:p>
          <a:p>
            <a:endParaRPr lang="en-IN" sz="1500" b="1" u="sng" dirty="0">
              <a:solidFill>
                <a:schemeClr val="bg1"/>
              </a:solidFill>
              <a:highlight>
                <a:srgbClr val="00AACC"/>
              </a:highlight>
            </a:endParaRPr>
          </a:p>
          <a:p>
            <a:endParaRPr lang="en-IN" sz="1500" b="1" u="sng" dirty="0">
              <a:solidFill>
                <a:schemeClr val="bg1"/>
              </a:solidFill>
              <a:highlight>
                <a:srgbClr val="00AACC"/>
              </a:highlight>
            </a:endParaRPr>
          </a:p>
          <a:p>
            <a:endParaRPr lang="en-IN" sz="1500" b="1" u="sng" dirty="0">
              <a:solidFill>
                <a:schemeClr val="bg1"/>
              </a:solidFill>
              <a:highlight>
                <a:srgbClr val="00AACC"/>
              </a:highlight>
            </a:endParaRPr>
          </a:p>
          <a:p>
            <a:endParaRPr lang="en-IN" sz="1500" b="1" u="sng" dirty="0">
              <a:solidFill>
                <a:schemeClr val="bg1"/>
              </a:solidFill>
              <a:highlight>
                <a:srgbClr val="00AACC"/>
              </a:highlight>
            </a:endParaRPr>
          </a:p>
          <a:p>
            <a:endParaRPr lang="en-IN" sz="1500" b="1" u="sng" dirty="0">
              <a:solidFill>
                <a:schemeClr val="bg1"/>
              </a:solidFill>
              <a:highlight>
                <a:srgbClr val="00AACC"/>
              </a:highlight>
            </a:endParaRPr>
          </a:p>
          <a:p>
            <a:endParaRPr lang="en-IN" sz="1500" b="1" u="sng" dirty="0">
              <a:solidFill>
                <a:schemeClr val="bg1"/>
              </a:solidFill>
              <a:highlight>
                <a:srgbClr val="00AACC"/>
              </a:highlight>
            </a:endParaRPr>
          </a:p>
          <a:p>
            <a:endParaRPr lang="en-IN" sz="1500" b="1" u="sng" dirty="0">
              <a:solidFill>
                <a:schemeClr val="bg1"/>
              </a:solidFill>
              <a:highlight>
                <a:srgbClr val="00AACC"/>
              </a:highlight>
            </a:endParaRPr>
          </a:p>
        </p:txBody>
      </p:sp>
    </p:spTree>
    <p:extLst>
      <p:ext uri="{BB962C8B-B14F-4D97-AF65-F5344CB8AC3E}">
        <p14:creationId xmlns:p14="http://schemas.microsoft.com/office/powerpoint/2010/main" val="55951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A3B6-7833-4C97-BC43-44EF6094B1FC}"/>
              </a:ext>
            </a:extLst>
          </p:cNvPr>
          <p:cNvSpPr>
            <a:spLocks noGrp="1"/>
          </p:cNvSpPr>
          <p:nvPr>
            <p:ph type="title"/>
          </p:nvPr>
        </p:nvSpPr>
        <p:spPr/>
        <p:txBody>
          <a:bodyPr/>
          <a:lstStyle/>
          <a:p>
            <a:r>
              <a:rPr lang="en-IN" dirty="0">
                <a:solidFill>
                  <a:schemeClr val="bg1"/>
                </a:solidFill>
              </a:rPr>
              <a:t>TAILGATING DETECTION</a:t>
            </a:r>
          </a:p>
        </p:txBody>
      </p:sp>
      <p:sp>
        <p:nvSpPr>
          <p:cNvPr id="3" name="Content Placeholder 2">
            <a:extLst>
              <a:ext uri="{FF2B5EF4-FFF2-40B4-BE49-F238E27FC236}">
                <a16:creationId xmlns:a16="http://schemas.microsoft.com/office/drawing/2014/main" id="{A0984A2E-7758-40D4-B4C0-33F7D98B4F10}"/>
              </a:ext>
            </a:extLst>
          </p:cNvPr>
          <p:cNvSpPr>
            <a:spLocks noGrp="1"/>
          </p:cNvSpPr>
          <p:nvPr>
            <p:ph idx="1"/>
          </p:nvPr>
        </p:nvSpPr>
        <p:spPr>
          <a:xfrm>
            <a:off x="0" y="1197404"/>
            <a:ext cx="9144000" cy="3946095"/>
          </a:xfrm>
        </p:spPr>
        <p:txBody>
          <a:bodyPr>
            <a:normAutofit/>
          </a:bodyPr>
          <a:lstStyle/>
          <a:p>
            <a:r>
              <a:rPr lang="en-IN" sz="2400" b="1" u="sng" dirty="0">
                <a:solidFill>
                  <a:schemeClr val="tx1"/>
                </a:solidFill>
              </a:rPr>
              <a:t>Stage 1 : People Count</a:t>
            </a:r>
          </a:p>
          <a:p>
            <a:pPr marL="0" indent="0">
              <a:buNone/>
            </a:pPr>
            <a:r>
              <a:rPr lang="en-IN" sz="1800" b="1" dirty="0">
                <a:solidFill>
                  <a:schemeClr val="tx1"/>
                </a:solidFill>
              </a:rPr>
              <a:t>◦</a:t>
            </a:r>
            <a:r>
              <a:rPr lang="en-IN" sz="1800" dirty="0">
                <a:solidFill>
                  <a:schemeClr val="tx1"/>
                </a:solidFill>
              </a:rPr>
              <a:t> </a:t>
            </a:r>
            <a:r>
              <a:rPr lang="en-US" sz="1600" dirty="0">
                <a:solidFill>
                  <a:schemeClr val="tx1"/>
                </a:solidFill>
              </a:rPr>
              <a:t>At every edge of time, the counting is done between the two consecutive sorted time instants collected from the spreadsheet (if the validity status of the card is valid).</a:t>
            </a:r>
          </a:p>
          <a:p>
            <a:pPr marL="0" indent="0">
              <a:buNone/>
            </a:pP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pPr marL="0" indent="0">
              <a:buNone/>
            </a:pPr>
            <a:r>
              <a:rPr lang="en-IN" sz="1600" b="1" dirty="0">
                <a:solidFill>
                  <a:schemeClr val="tx1"/>
                </a:solidFill>
              </a:rPr>
              <a:t>◦</a:t>
            </a:r>
            <a:r>
              <a:rPr lang="en-IN" sz="1600" dirty="0">
                <a:solidFill>
                  <a:schemeClr val="tx1"/>
                </a:solidFill>
              </a:rPr>
              <a:t> </a:t>
            </a:r>
            <a:r>
              <a:rPr lang="en-US" sz="1600" dirty="0">
                <a:solidFill>
                  <a:schemeClr val="tx1"/>
                </a:solidFill>
              </a:rPr>
              <a:t>The reference line is drawn at the entering end by using the cv2.line() function and whenever the centroid of the rectangular contour crosses the line, the count gets increased by 1.</a:t>
            </a:r>
          </a:p>
          <a:p>
            <a:pPr marL="0" indent="0">
              <a:buNone/>
            </a:pPr>
            <a:r>
              <a:rPr lang="en-IN" sz="1600" b="1" i="1" dirty="0">
                <a:solidFill>
                  <a:schemeClr val="tx1"/>
                </a:solidFill>
              </a:rPr>
              <a:t>◦</a:t>
            </a:r>
            <a:r>
              <a:rPr lang="en-US" sz="1600" dirty="0">
                <a:solidFill>
                  <a:schemeClr val="tx1"/>
                </a:solidFill>
              </a:rPr>
              <a:t> If in between the 1st and the 2nd valid card swipe time, the count is increased for more than once, it will be considered as the tailgating condition and an alarm will be raised.</a:t>
            </a:r>
          </a:p>
          <a:p>
            <a:pPr marL="0" indent="0">
              <a:buNone/>
            </a:pPr>
            <a:endParaRPr lang="en-US" sz="1600" dirty="0">
              <a:solidFill>
                <a:schemeClr val="tx1"/>
              </a:solidFill>
            </a:endParaRPr>
          </a:p>
        </p:txBody>
      </p:sp>
      <p:pic>
        <p:nvPicPr>
          <p:cNvPr id="11" name="Picture 10">
            <a:extLst>
              <a:ext uri="{FF2B5EF4-FFF2-40B4-BE49-F238E27FC236}">
                <a16:creationId xmlns:a16="http://schemas.microsoft.com/office/drawing/2014/main" id="{3CC8B3BB-3FBC-4299-B4B2-2957930BC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57" y="2153011"/>
            <a:ext cx="7329840" cy="1793085"/>
          </a:xfrm>
          <a:prstGeom prst="rect">
            <a:avLst/>
          </a:prstGeom>
        </p:spPr>
      </p:pic>
    </p:spTree>
    <p:extLst>
      <p:ext uri="{BB962C8B-B14F-4D97-AF65-F5344CB8AC3E}">
        <p14:creationId xmlns:p14="http://schemas.microsoft.com/office/powerpoint/2010/main" val="31469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41C7-3A90-40A4-841D-689431E01C59}"/>
              </a:ext>
            </a:extLst>
          </p:cNvPr>
          <p:cNvSpPr>
            <a:spLocks noGrp="1"/>
          </p:cNvSpPr>
          <p:nvPr>
            <p:ph type="title"/>
          </p:nvPr>
        </p:nvSpPr>
        <p:spPr/>
        <p:txBody>
          <a:bodyPr/>
          <a:lstStyle/>
          <a:p>
            <a:r>
              <a:rPr lang="en-IN" dirty="0">
                <a:solidFill>
                  <a:schemeClr val="bg1"/>
                </a:solidFill>
              </a:rPr>
              <a:t>TAILGATING DETECTION</a:t>
            </a:r>
          </a:p>
        </p:txBody>
      </p:sp>
      <p:sp>
        <p:nvSpPr>
          <p:cNvPr id="3" name="Content Placeholder 2">
            <a:extLst>
              <a:ext uri="{FF2B5EF4-FFF2-40B4-BE49-F238E27FC236}">
                <a16:creationId xmlns:a16="http://schemas.microsoft.com/office/drawing/2014/main" id="{50915158-C0D6-43B1-A309-5EFA24C8ECEB}"/>
              </a:ext>
            </a:extLst>
          </p:cNvPr>
          <p:cNvSpPr>
            <a:spLocks noGrp="1"/>
          </p:cNvSpPr>
          <p:nvPr>
            <p:ph idx="1"/>
          </p:nvPr>
        </p:nvSpPr>
        <p:spPr>
          <a:xfrm>
            <a:off x="0" y="1197404"/>
            <a:ext cx="9153150" cy="3946096"/>
          </a:xfrm>
        </p:spPr>
        <p:txBody>
          <a:bodyPr>
            <a:normAutofit/>
          </a:bodyPr>
          <a:lstStyle/>
          <a:p>
            <a:r>
              <a:rPr lang="en-IN" sz="2400" b="1" u="sng" dirty="0">
                <a:solidFill>
                  <a:schemeClr val="tx1"/>
                </a:solidFill>
              </a:rPr>
              <a:t>Stage2 : Contour Counting</a:t>
            </a:r>
          </a:p>
          <a:p>
            <a:pPr>
              <a:buFontTx/>
              <a:buChar char="-"/>
            </a:pPr>
            <a:r>
              <a:rPr lang="en-IN" sz="1800" dirty="0">
                <a:solidFill>
                  <a:schemeClr val="tx1"/>
                </a:solidFill>
              </a:rPr>
              <a:t>Let </a:t>
            </a:r>
            <a:r>
              <a:rPr lang="en-US" sz="1800" dirty="0">
                <a:solidFill>
                  <a:schemeClr val="tx1"/>
                </a:solidFill>
              </a:rPr>
              <a:t>the area of interest is "A". Consider the situation where at a particular time in a video, more than one contours are detected over the region/area of interest.</a:t>
            </a:r>
          </a:p>
          <a:p>
            <a:pPr>
              <a:buFontTx/>
              <a:buChar char="-"/>
            </a:pPr>
            <a:endParaRPr lang="en-US" sz="1800" dirty="0">
              <a:solidFill>
                <a:schemeClr val="tx1"/>
              </a:solidFill>
            </a:endParaRPr>
          </a:p>
          <a:p>
            <a:pPr>
              <a:buFontTx/>
              <a:buChar char="-"/>
            </a:pPr>
            <a:endParaRPr lang="en-US" sz="1800" dirty="0">
              <a:solidFill>
                <a:schemeClr val="tx1"/>
              </a:solidFill>
            </a:endParaRPr>
          </a:p>
          <a:p>
            <a:pPr>
              <a:buFontTx/>
              <a:buChar char="-"/>
            </a:pPr>
            <a:endParaRPr lang="en-US" sz="1800" dirty="0">
              <a:solidFill>
                <a:schemeClr val="tx1"/>
              </a:solidFill>
            </a:endParaRPr>
          </a:p>
          <a:p>
            <a:pPr>
              <a:buFontTx/>
              <a:buChar char="-"/>
            </a:pPr>
            <a:endParaRPr lang="en-US" sz="1800" dirty="0">
              <a:solidFill>
                <a:schemeClr val="tx1"/>
              </a:solidFill>
            </a:endParaRPr>
          </a:p>
          <a:p>
            <a:pPr>
              <a:buFontTx/>
              <a:buChar char="-"/>
            </a:pPr>
            <a:endParaRPr lang="en-US" sz="1800" dirty="0">
              <a:solidFill>
                <a:schemeClr val="tx1"/>
              </a:solidFill>
            </a:endParaRPr>
          </a:p>
          <a:p>
            <a:pPr>
              <a:buFontTx/>
              <a:buChar char="-"/>
            </a:pPr>
            <a:endParaRPr lang="en-US" sz="1800" dirty="0">
              <a:solidFill>
                <a:schemeClr val="tx1"/>
              </a:solidFill>
            </a:endParaRPr>
          </a:p>
          <a:p>
            <a:pPr>
              <a:buFontTx/>
              <a:buChar char="-"/>
            </a:pPr>
            <a:r>
              <a:rPr lang="en-US" sz="1800" dirty="0">
                <a:solidFill>
                  <a:schemeClr val="tx1"/>
                </a:solidFill>
              </a:rPr>
              <a:t>This can be observed by looking at the rectangles’ centroids. If two centroids are present at the same time in the region of interest, the contour count will increase for more than one time (i.e., &gt;1) and it will lead to tailgating (alarm raised).</a:t>
            </a:r>
            <a:endParaRPr lang="en-IN" sz="1800" dirty="0">
              <a:solidFill>
                <a:schemeClr val="tx1"/>
              </a:solidFill>
            </a:endParaRPr>
          </a:p>
        </p:txBody>
      </p:sp>
      <p:pic>
        <p:nvPicPr>
          <p:cNvPr id="7" name="Picture 6">
            <a:extLst>
              <a:ext uri="{FF2B5EF4-FFF2-40B4-BE49-F238E27FC236}">
                <a16:creationId xmlns:a16="http://schemas.microsoft.com/office/drawing/2014/main" id="{BF50B54C-A4A7-43AE-AD0A-F6F93231D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79" y="2419045"/>
            <a:ext cx="6260905" cy="1679755"/>
          </a:xfrm>
          <a:prstGeom prst="rect">
            <a:avLst/>
          </a:prstGeom>
        </p:spPr>
      </p:pic>
    </p:spTree>
    <p:extLst>
      <p:ext uri="{BB962C8B-B14F-4D97-AF65-F5344CB8AC3E}">
        <p14:creationId xmlns:p14="http://schemas.microsoft.com/office/powerpoint/2010/main" val="123424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5551-E063-4697-9645-60CF1D6A1AF4}"/>
              </a:ext>
            </a:extLst>
          </p:cNvPr>
          <p:cNvSpPr>
            <a:spLocks noGrp="1"/>
          </p:cNvSpPr>
          <p:nvPr>
            <p:ph type="title"/>
          </p:nvPr>
        </p:nvSpPr>
        <p:spPr/>
        <p:txBody>
          <a:bodyPr/>
          <a:lstStyle/>
          <a:p>
            <a:r>
              <a:rPr lang="en-IN" dirty="0">
                <a:solidFill>
                  <a:schemeClr val="bg1"/>
                </a:solidFill>
              </a:rPr>
              <a:t>TAILGATING DETECTION</a:t>
            </a:r>
          </a:p>
        </p:txBody>
      </p:sp>
      <p:sp>
        <p:nvSpPr>
          <p:cNvPr id="3" name="Content Placeholder 2">
            <a:extLst>
              <a:ext uri="{FF2B5EF4-FFF2-40B4-BE49-F238E27FC236}">
                <a16:creationId xmlns:a16="http://schemas.microsoft.com/office/drawing/2014/main" id="{7109ADC0-3FA2-43D0-AC84-134AA9E542E3}"/>
              </a:ext>
            </a:extLst>
          </p:cNvPr>
          <p:cNvSpPr>
            <a:spLocks noGrp="1"/>
          </p:cNvSpPr>
          <p:nvPr>
            <p:ph idx="1"/>
          </p:nvPr>
        </p:nvSpPr>
        <p:spPr>
          <a:xfrm>
            <a:off x="0" y="1197404"/>
            <a:ext cx="9144000" cy="3946095"/>
          </a:xfrm>
        </p:spPr>
        <p:txBody>
          <a:bodyPr>
            <a:normAutofit/>
          </a:bodyPr>
          <a:lstStyle/>
          <a:p>
            <a:r>
              <a:rPr lang="en-IN" sz="2400" b="1" u="sng" dirty="0">
                <a:solidFill>
                  <a:schemeClr val="tx1"/>
                </a:solidFill>
              </a:rPr>
              <a:t>Stage 3 : Contour Area/Shape Check</a:t>
            </a:r>
          </a:p>
          <a:p>
            <a:pPr>
              <a:buFontTx/>
              <a:buChar char="-"/>
            </a:pPr>
            <a:r>
              <a:rPr lang="en-US" sz="1800" dirty="0">
                <a:solidFill>
                  <a:schemeClr val="tx1"/>
                </a:solidFill>
              </a:rPr>
              <a:t>A maximum or threshold value for each contour is set, let's call it "A_max“. (The area of interest is "A“). </a:t>
            </a:r>
          </a:p>
          <a:p>
            <a:pPr marL="0" indent="0">
              <a:buNone/>
            </a:pPr>
            <a:endParaRPr lang="en-US" sz="1800" dirty="0">
              <a:solidFill>
                <a:schemeClr val="tx1"/>
              </a:solidFill>
            </a:endParaRPr>
          </a:p>
          <a:p>
            <a:pPr>
              <a:buFontTx/>
              <a:buChar char="-"/>
            </a:pPr>
            <a:endParaRPr lang="en-US" sz="1800" dirty="0">
              <a:solidFill>
                <a:schemeClr val="tx1"/>
              </a:solidFill>
            </a:endParaRPr>
          </a:p>
          <a:p>
            <a:pPr>
              <a:buFontTx/>
              <a:buChar char="-"/>
            </a:pPr>
            <a:endParaRPr lang="en-US" sz="1800" dirty="0">
              <a:solidFill>
                <a:schemeClr val="tx1"/>
              </a:solidFill>
            </a:endParaRPr>
          </a:p>
          <a:p>
            <a:pPr>
              <a:buFontTx/>
              <a:buChar char="-"/>
            </a:pPr>
            <a:endParaRPr lang="en-US" sz="1800" dirty="0">
              <a:solidFill>
                <a:schemeClr val="tx1"/>
              </a:solidFill>
            </a:endParaRPr>
          </a:p>
          <a:p>
            <a:pPr marL="0" indent="0">
              <a:buNone/>
            </a:pPr>
            <a:endParaRPr lang="en-US" sz="1800" dirty="0">
              <a:solidFill>
                <a:schemeClr val="tx1"/>
              </a:solidFill>
            </a:endParaRPr>
          </a:p>
          <a:p>
            <a:pPr>
              <a:buFontTx/>
              <a:buChar char="-"/>
            </a:pPr>
            <a:endParaRPr lang="en-US" sz="1800" dirty="0">
              <a:solidFill>
                <a:schemeClr val="tx1"/>
              </a:solidFill>
            </a:endParaRPr>
          </a:p>
          <a:p>
            <a:pPr>
              <a:buFontTx/>
              <a:buChar char="-"/>
            </a:pPr>
            <a:r>
              <a:rPr lang="en-US" sz="1800" dirty="0">
                <a:solidFill>
                  <a:schemeClr val="tx1"/>
                </a:solidFill>
              </a:rPr>
              <a:t>If area of the detected rectangular contour is larger than A_max, it is possible that two people are crossing at the same time using the same authorization. Hence, it will be considered as tailgating too.</a:t>
            </a:r>
            <a:endParaRPr lang="en-IN" sz="1800" dirty="0">
              <a:solidFill>
                <a:schemeClr val="tx1"/>
              </a:solidFill>
            </a:endParaRPr>
          </a:p>
        </p:txBody>
      </p:sp>
      <p:pic>
        <p:nvPicPr>
          <p:cNvPr id="5" name="Picture 4">
            <a:extLst>
              <a:ext uri="{FF2B5EF4-FFF2-40B4-BE49-F238E27FC236}">
                <a16:creationId xmlns:a16="http://schemas.microsoft.com/office/drawing/2014/main" id="{258BA51A-2961-403B-9706-5B5C52203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785" y="2241159"/>
            <a:ext cx="5955495" cy="1858584"/>
          </a:xfrm>
          <a:prstGeom prst="rect">
            <a:avLst/>
          </a:prstGeom>
        </p:spPr>
      </p:pic>
    </p:spTree>
    <p:extLst>
      <p:ext uri="{BB962C8B-B14F-4D97-AF65-F5344CB8AC3E}">
        <p14:creationId xmlns:p14="http://schemas.microsoft.com/office/powerpoint/2010/main" val="150755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C47B-FB27-4CE2-809A-FF2C150F69F9}"/>
              </a:ext>
            </a:extLst>
          </p:cNvPr>
          <p:cNvSpPr>
            <a:spLocks noGrp="1"/>
          </p:cNvSpPr>
          <p:nvPr>
            <p:ph type="title"/>
          </p:nvPr>
        </p:nvSpPr>
        <p:spPr/>
        <p:txBody>
          <a:bodyPr>
            <a:normAutofit/>
          </a:bodyPr>
          <a:lstStyle/>
          <a:p>
            <a:r>
              <a:rPr lang="en-IN" dirty="0"/>
              <a:t>                                                 </a:t>
            </a:r>
            <a:r>
              <a:rPr lang="en-IN" dirty="0">
                <a:solidFill>
                  <a:schemeClr val="bg1"/>
                </a:solidFill>
              </a:rPr>
              <a:t>TEAM</a:t>
            </a:r>
            <a:endParaRPr lang="en-IN" dirty="0"/>
          </a:p>
        </p:txBody>
      </p:sp>
      <p:sp>
        <p:nvSpPr>
          <p:cNvPr id="6" name="Content Placeholder 5">
            <a:extLst>
              <a:ext uri="{FF2B5EF4-FFF2-40B4-BE49-F238E27FC236}">
                <a16:creationId xmlns:a16="http://schemas.microsoft.com/office/drawing/2014/main" id="{5C1AE5DB-162A-4BDB-80DE-540033916C86}"/>
              </a:ext>
            </a:extLst>
          </p:cNvPr>
          <p:cNvSpPr>
            <a:spLocks noGrp="1"/>
          </p:cNvSpPr>
          <p:nvPr>
            <p:ph sz="half" idx="1"/>
          </p:nvPr>
        </p:nvSpPr>
        <p:spPr>
          <a:xfrm>
            <a:off x="296260" y="1350111"/>
            <a:ext cx="4038600" cy="3664920"/>
          </a:xfrm>
          <a:solidFill>
            <a:schemeClr val="accent1">
              <a:lumMod val="20000"/>
              <a:lumOff val="80000"/>
            </a:schemeClr>
          </a:solidFill>
        </p:spPr>
        <p:txBody>
          <a:bodyPr>
            <a:normAutofit fontScale="92500" lnSpcReduction="20000"/>
          </a:bodyPr>
          <a:lstStyle/>
          <a:p>
            <a:pPr marL="0" indent="0">
              <a:buNone/>
            </a:pPr>
            <a:r>
              <a:rPr lang="en-IN" dirty="0"/>
              <a:t>        HARSH</a:t>
            </a:r>
          </a:p>
          <a:p>
            <a:pPr marL="0" indent="0">
              <a:buNone/>
            </a:pPr>
            <a:r>
              <a:rPr lang="en-IN" dirty="0"/>
              <a:t>           RAJ   </a:t>
            </a:r>
          </a:p>
          <a:p>
            <a:pPr marL="0" indent="0">
              <a:buNone/>
            </a:pPr>
            <a:r>
              <a:rPr lang="en-IN" sz="1600" u="sng" dirty="0"/>
              <a:t>B.Tech </a:t>
            </a:r>
            <a:r>
              <a:rPr lang="en-IN" sz="1600" dirty="0"/>
              <a:t>-Electronics and Electrical </a:t>
            </a:r>
          </a:p>
          <a:p>
            <a:pPr marL="0" indent="0">
              <a:buNone/>
            </a:pPr>
            <a:r>
              <a:rPr lang="en-IN" sz="1600" dirty="0"/>
              <a:t>                    Engineering </a:t>
            </a:r>
          </a:p>
          <a:p>
            <a:pPr marL="0" indent="0">
              <a:buNone/>
            </a:pPr>
            <a:endParaRPr lang="en-IN" sz="1600" u="sng" dirty="0"/>
          </a:p>
          <a:p>
            <a:pPr marL="0" indent="0">
              <a:buNone/>
            </a:pPr>
            <a:r>
              <a:rPr lang="en-IN" sz="1600" u="sng" dirty="0"/>
              <a:t>Institute</a:t>
            </a:r>
            <a:r>
              <a:rPr lang="en-IN" sz="1600" dirty="0"/>
              <a:t> – Indian Institute of </a:t>
            </a:r>
          </a:p>
          <a:p>
            <a:pPr marL="0" indent="0">
              <a:buNone/>
            </a:pPr>
            <a:r>
              <a:rPr lang="en-IN" sz="1600" dirty="0"/>
              <a:t>                Technology, Guwahati   </a:t>
            </a:r>
          </a:p>
          <a:p>
            <a:pPr marL="0" indent="0">
              <a:buNone/>
            </a:pPr>
            <a:endParaRPr lang="en-IN" sz="1600" u="sng" dirty="0"/>
          </a:p>
          <a:p>
            <a:pPr marL="0" indent="0">
              <a:buNone/>
            </a:pPr>
            <a:r>
              <a:rPr lang="en-IN" sz="1600" u="sng" dirty="0"/>
              <a:t>Skills Acquired </a:t>
            </a:r>
            <a:r>
              <a:rPr lang="en-IN" sz="1600" dirty="0"/>
              <a:t>– Machine Learning, Deep Learning, Python, OpenCV, TensorFlow, Keras, scikit-learn.</a:t>
            </a:r>
          </a:p>
          <a:p>
            <a:pPr marL="0" indent="0">
              <a:buNone/>
            </a:pPr>
            <a:endParaRPr lang="en-IN" sz="1600" dirty="0"/>
          </a:p>
          <a:p>
            <a:pPr marL="0" indent="0">
              <a:buNone/>
            </a:pPr>
            <a:endParaRPr lang="en-IN" sz="1600" u="sng" dirty="0"/>
          </a:p>
          <a:p>
            <a:pPr marL="0" indent="0">
              <a:buNone/>
            </a:pPr>
            <a:r>
              <a:rPr lang="en-IN" sz="1600" u="sng" dirty="0"/>
              <a:t>Email/Phone No</a:t>
            </a:r>
            <a:r>
              <a:rPr lang="en-IN" sz="1600" dirty="0"/>
              <a:t>. – harshraj@iitg.ac.in</a:t>
            </a:r>
            <a:endParaRPr lang="en-IN" dirty="0"/>
          </a:p>
        </p:txBody>
      </p:sp>
      <p:sp>
        <p:nvSpPr>
          <p:cNvPr id="7" name="Content Placeholder 6">
            <a:extLst>
              <a:ext uri="{FF2B5EF4-FFF2-40B4-BE49-F238E27FC236}">
                <a16:creationId xmlns:a16="http://schemas.microsoft.com/office/drawing/2014/main" id="{BA25DFCE-EA5C-49B3-BDA9-8FD75576FD8E}"/>
              </a:ext>
            </a:extLst>
          </p:cNvPr>
          <p:cNvSpPr>
            <a:spLocks noGrp="1"/>
          </p:cNvSpPr>
          <p:nvPr>
            <p:ph sz="half" idx="2"/>
          </p:nvPr>
        </p:nvSpPr>
        <p:spPr>
          <a:xfrm>
            <a:off x="4713824" y="1350112"/>
            <a:ext cx="4286621" cy="3664920"/>
          </a:xfrm>
          <a:solidFill>
            <a:schemeClr val="accent1">
              <a:lumMod val="20000"/>
              <a:lumOff val="80000"/>
            </a:schemeClr>
          </a:solidFill>
        </p:spPr>
        <p:txBody>
          <a:bodyPr>
            <a:normAutofit fontScale="92500" lnSpcReduction="20000"/>
          </a:bodyPr>
          <a:lstStyle/>
          <a:p>
            <a:pPr marL="0" indent="0">
              <a:buNone/>
            </a:pPr>
            <a:r>
              <a:rPr lang="en-IN" dirty="0"/>
              <a:t>     DARSHANA </a:t>
            </a:r>
          </a:p>
          <a:p>
            <a:pPr marL="0" indent="0">
              <a:buNone/>
            </a:pPr>
            <a:r>
              <a:rPr lang="en-IN" dirty="0"/>
              <a:t>        THAKUR</a:t>
            </a:r>
          </a:p>
          <a:p>
            <a:pPr marL="0" indent="0">
              <a:buNone/>
            </a:pPr>
            <a:r>
              <a:rPr lang="en-IN" sz="1600" u="sng" dirty="0"/>
              <a:t>B.Tech </a:t>
            </a:r>
            <a:r>
              <a:rPr lang="en-IN" sz="1600" dirty="0"/>
              <a:t>– Electronics and Electrical </a:t>
            </a:r>
          </a:p>
          <a:p>
            <a:pPr marL="0" indent="0">
              <a:buNone/>
            </a:pPr>
            <a:r>
              <a:rPr lang="en-IN" sz="1600" dirty="0"/>
              <a:t>                          Engineering  </a:t>
            </a:r>
          </a:p>
          <a:p>
            <a:pPr marL="0" indent="0">
              <a:buNone/>
            </a:pPr>
            <a:endParaRPr lang="en-IN" sz="1600" u="sng" dirty="0"/>
          </a:p>
          <a:p>
            <a:pPr marL="0" indent="0">
              <a:buNone/>
            </a:pPr>
            <a:r>
              <a:rPr lang="en-IN" sz="1600" u="sng" dirty="0"/>
              <a:t>Institute </a:t>
            </a:r>
            <a:r>
              <a:rPr lang="en-IN" sz="1600" dirty="0"/>
              <a:t>-   Indian Institute of </a:t>
            </a:r>
          </a:p>
          <a:p>
            <a:pPr marL="0" indent="0">
              <a:buNone/>
            </a:pPr>
            <a:r>
              <a:rPr lang="en-IN" sz="1600" dirty="0"/>
              <a:t>                 Technology, Guwahati</a:t>
            </a:r>
          </a:p>
          <a:p>
            <a:pPr marL="0" indent="0">
              <a:buNone/>
            </a:pPr>
            <a:endParaRPr lang="en-IN" sz="1600" u="sng" dirty="0"/>
          </a:p>
          <a:p>
            <a:pPr marL="0" indent="0">
              <a:buNone/>
            </a:pPr>
            <a:r>
              <a:rPr lang="en-IN" sz="1600" u="sng" dirty="0"/>
              <a:t>Skills Acquired </a:t>
            </a:r>
            <a:r>
              <a:rPr lang="en-IN" sz="1600" dirty="0"/>
              <a:t>– Machine Learning, Deep Learning, Python, OpenCV, TensorFlow, Keras, scikit-learn</a:t>
            </a:r>
          </a:p>
          <a:p>
            <a:pPr marL="0" indent="0">
              <a:buNone/>
            </a:pPr>
            <a:endParaRPr lang="en-IN" sz="1600" dirty="0"/>
          </a:p>
          <a:p>
            <a:pPr marL="0" indent="0">
              <a:buNone/>
            </a:pPr>
            <a:endParaRPr lang="en-IN" sz="1600" u="sng" dirty="0"/>
          </a:p>
          <a:p>
            <a:pPr marL="0" indent="0">
              <a:buNone/>
            </a:pPr>
            <a:r>
              <a:rPr lang="en-IN" sz="1600" u="sng" dirty="0"/>
              <a:t>Email/Phone No. </a:t>
            </a:r>
            <a:r>
              <a:rPr lang="en-IN" sz="1600" dirty="0"/>
              <a:t>– dthakur@iitg.ac.in</a:t>
            </a:r>
          </a:p>
        </p:txBody>
      </p:sp>
      <p:pic>
        <p:nvPicPr>
          <p:cNvPr id="9" name="Picture 8">
            <a:extLst>
              <a:ext uri="{FF2B5EF4-FFF2-40B4-BE49-F238E27FC236}">
                <a16:creationId xmlns:a16="http://schemas.microsoft.com/office/drawing/2014/main" id="{8EB03E5B-9799-4056-A7D6-91D7E1AB7B93}"/>
              </a:ext>
            </a:extLst>
          </p:cNvPr>
          <p:cNvPicPr>
            <a:picLocks noChangeAspect="1"/>
          </p:cNvPicPr>
          <p:nvPr/>
        </p:nvPicPr>
        <p:blipFill>
          <a:blip r:embed="rId2"/>
          <a:stretch>
            <a:fillRect/>
          </a:stretch>
        </p:blipFill>
        <p:spPr>
          <a:xfrm>
            <a:off x="7634125" y="1471031"/>
            <a:ext cx="1272650" cy="1874682"/>
          </a:xfrm>
          <a:prstGeom prst="rect">
            <a:avLst/>
          </a:prstGeom>
        </p:spPr>
      </p:pic>
      <p:pic>
        <p:nvPicPr>
          <p:cNvPr id="11" name="Picture 10">
            <a:extLst>
              <a:ext uri="{FF2B5EF4-FFF2-40B4-BE49-F238E27FC236}">
                <a16:creationId xmlns:a16="http://schemas.microsoft.com/office/drawing/2014/main" id="{3490C108-1007-46A3-A1A2-BEDCB020620B}"/>
              </a:ext>
            </a:extLst>
          </p:cNvPr>
          <p:cNvPicPr>
            <a:picLocks noChangeAspect="1"/>
          </p:cNvPicPr>
          <p:nvPr/>
        </p:nvPicPr>
        <p:blipFill>
          <a:blip r:embed="rId3"/>
          <a:stretch>
            <a:fillRect/>
          </a:stretch>
        </p:blipFill>
        <p:spPr>
          <a:xfrm>
            <a:off x="2960515" y="1471031"/>
            <a:ext cx="1374345" cy="1874682"/>
          </a:xfrm>
          <a:prstGeom prst="rect">
            <a:avLst/>
          </a:prstGeom>
        </p:spPr>
      </p:pic>
    </p:spTree>
    <p:extLst>
      <p:ext uri="{BB962C8B-B14F-4D97-AF65-F5344CB8AC3E}">
        <p14:creationId xmlns:p14="http://schemas.microsoft.com/office/powerpoint/2010/main" val="3497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8FA-0C60-4B8D-B856-69CCE77DBE5B}"/>
              </a:ext>
            </a:extLst>
          </p:cNvPr>
          <p:cNvSpPr>
            <a:spLocks noGrp="1"/>
          </p:cNvSpPr>
          <p:nvPr>
            <p:ph type="title"/>
          </p:nvPr>
        </p:nvSpPr>
        <p:spPr/>
        <p:txBody>
          <a:bodyPr/>
          <a:lstStyle/>
          <a:p>
            <a:r>
              <a:rPr lang="en-IN" dirty="0">
                <a:solidFill>
                  <a:schemeClr val="tx1">
                    <a:lumMod val="85000"/>
                    <a:lumOff val="15000"/>
                  </a:schemeClr>
                </a:solidFill>
              </a:rPr>
              <a:t>.</a:t>
            </a:r>
          </a:p>
        </p:txBody>
      </p:sp>
      <p:pic>
        <p:nvPicPr>
          <p:cNvPr id="5" name="Content Placeholder 4">
            <a:extLst>
              <a:ext uri="{FF2B5EF4-FFF2-40B4-BE49-F238E27FC236}">
                <a16:creationId xmlns:a16="http://schemas.microsoft.com/office/drawing/2014/main" id="{FF78D4BA-8E05-4468-9AB6-1042945B6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75" y="739290"/>
            <a:ext cx="5404290" cy="3575145"/>
          </a:xfrm>
        </p:spPr>
      </p:pic>
    </p:spTree>
    <p:extLst>
      <p:ext uri="{BB962C8B-B14F-4D97-AF65-F5344CB8AC3E}">
        <p14:creationId xmlns:p14="http://schemas.microsoft.com/office/powerpoint/2010/main" val="81793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CF93-7FBB-40C9-AA1A-6FDA4798282E}"/>
              </a:ext>
            </a:extLst>
          </p:cNvPr>
          <p:cNvSpPr>
            <a:spLocks noGrp="1"/>
          </p:cNvSpPr>
          <p:nvPr>
            <p:ph type="title"/>
          </p:nvPr>
        </p:nvSpPr>
        <p:spPr/>
        <p:txBody>
          <a:bodyPr/>
          <a:lstStyle/>
          <a:p>
            <a:r>
              <a:rPr lang="en-IN" dirty="0">
                <a:solidFill>
                  <a:schemeClr val="bg1">
                    <a:lumMod val="95000"/>
                  </a:schemeClr>
                </a:solidFill>
              </a:rPr>
              <a:t>PROBLEM STATEMENT</a:t>
            </a:r>
          </a:p>
        </p:txBody>
      </p:sp>
      <p:sp>
        <p:nvSpPr>
          <p:cNvPr id="3" name="Content Placeholder 2">
            <a:extLst>
              <a:ext uri="{FF2B5EF4-FFF2-40B4-BE49-F238E27FC236}">
                <a16:creationId xmlns:a16="http://schemas.microsoft.com/office/drawing/2014/main" id="{E35E4E0E-719A-4D43-9479-E86855C8E283}"/>
              </a:ext>
            </a:extLst>
          </p:cNvPr>
          <p:cNvSpPr>
            <a:spLocks noGrp="1"/>
          </p:cNvSpPr>
          <p:nvPr>
            <p:ph idx="1"/>
          </p:nvPr>
        </p:nvSpPr>
        <p:spPr>
          <a:xfrm>
            <a:off x="448966" y="1502815"/>
            <a:ext cx="8246070" cy="3206805"/>
          </a:xfrm>
        </p:spPr>
        <p:txBody>
          <a:bodyPr>
            <a:normAutofit/>
          </a:bodyPr>
          <a:lstStyle/>
          <a:p>
            <a:r>
              <a:rPr lang="en-IN" sz="2400" dirty="0"/>
              <a:t>Given a CCTV camera footage of a security door entry, detect anyone tailgating(entering without authorization).You should segment individuals entering building from the video and detect weather they are tailgating or not.</a:t>
            </a:r>
            <a:br>
              <a:rPr lang="en-IN" sz="2400" dirty="0"/>
            </a:br>
            <a:br>
              <a:rPr lang="en-IN" sz="2400" dirty="0"/>
            </a:br>
            <a:endParaRPr lang="en-IN" sz="2400" dirty="0"/>
          </a:p>
          <a:p>
            <a:r>
              <a:rPr lang="en-IN" sz="2400" dirty="0"/>
              <a:t>Given video clips and a spreadsheet that consists of card swipe information.</a:t>
            </a:r>
          </a:p>
          <a:p>
            <a:pPr marL="0" indent="0">
              <a:buNone/>
            </a:pPr>
            <a:endParaRPr lang="en-IN" dirty="0"/>
          </a:p>
        </p:txBody>
      </p:sp>
    </p:spTree>
    <p:extLst>
      <p:ext uri="{BB962C8B-B14F-4D97-AF65-F5344CB8AC3E}">
        <p14:creationId xmlns:p14="http://schemas.microsoft.com/office/powerpoint/2010/main" val="398767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en-US" dirty="0">
                <a:solidFill>
                  <a:schemeClr val="bg1"/>
                </a:solidFill>
              </a:rPr>
              <a:t>IDEA ABSTRACT </a:t>
            </a:r>
          </a:p>
        </p:txBody>
      </p:sp>
      <p:sp>
        <p:nvSpPr>
          <p:cNvPr id="3" name="Content Placeholder 2"/>
          <p:cNvSpPr>
            <a:spLocks noGrp="1"/>
          </p:cNvSpPr>
          <p:nvPr>
            <p:ph idx="1"/>
          </p:nvPr>
        </p:nvSpPr>
        <p:spPr>
          <a:xfrm>
            <a:off x="296260" y="1350110"/>
            <a:ext cx="8246070" cy="3664920"/>
          </a:xfrm>
        </p:spPr>
        <p:txBody>
          <a:bodyPr>
            <a:normAutofit fontScale="47500" lnSpcReduction="20000"/>
          </a:bodyPr>
          <a:lstStyle/>
          <a:p>
            <a:r>
              <a:rPr lang="en-US" sz="3400" dirty="0">
                <a:solidFill>
                  <a:schemeClr val="bg2">
                    <a:lumMod val="10000"/>
                  </a:schemeClr>
                </a:solidFill>
              </a:rPr>
              <a:t>The idea is to use Machine Learning Vision and exploit OpenCV to tackle the problem of TAILGATING. Following the resources-&gt; CCTV video clips and a spreadsheet that has access card swipe information about the person entering.</a:t>
            </a:r>
          </a:p>
          <a:p>
            <a:endParaRPr lang="en-US" sz="3400" dirty="0">
              <a:solidFill>
                <a:schemeClr val="bg2">
                  <a:lumMod val="10000"/>
                </a:schemeClr>
              </a:solidFill>
            </a:endParaRPr>
          </a:p>
          <a:p>
            <a:r>
              <a:rPr lang="en-US" sz="3400" dirty="0">
                <a:solidFill>
                  <a:schemeClr val="bg2">
                    <a:lumMod val="10000"/>
                  </a:schemeClr>
                </a:solidFill>
              </a:rPr>
              <a:t>The idea is to sort the spreadsheet based on the time of the swipe and then process the video part-wise for every time interval between two consecutive sorted time instants. The video processing is done by fixing a surveillance area that is the area of interest, this is the area where detection and segmentation take place, and a rectangle is drawn surrounding the detected object(human). After the detection, identifying tailgating comes into the picture. </a:t>
            </a:r>
          </a:p>
          <a:p>
            <a:endParaRPr lang="en-US" dirty="0">
              <a:solidFill>
                <a:schemeClr val="bg2">
                  <a:lumMod val="10000"/>
                </a:schemeClr>
              </a:solidFill>
            </a:endParaRPr>
          </a:p>
          <a:p>
            <a:r>
              <a:rPr lang="en-US" sz="3400" dirty="0">
                <a:solidFill>
                  <a:schemeClr val="bg2">
                    <a:lumMod val="10000"/>
                  </a:schemeClr>
                </a:solidFill>
              </a:rPr>
              <a:t>First of all, a count variable is initialized to 0 and whenever a rectangle's centroid passes through a set line, the count is increased by 1. If the value of count variable after each swipe of a valid card remains 1 until a new swipe, tailgating does not happen. For a valid card swipe, if the count’s value is more than 1, tailgating is said to happen. On other hand, tailgating will also occur if more than one rectangles are detected over the surveillance area at a particular time. Also, if the area of the rectangle is more than a particular threshold value (defined), it will be a case of tailgating too. Whenever tailgating occurs, an alarm is raised to alert guards</a:t>
            </a:r>
            <a:r>
              <a:rPr lang="en-US" sz="3400" dirty="0"/>
              <a:t>. </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0FBA-7000-4DA8-8CB4-E5EA698633A2}"/>
              </a:ext>
            </a:extLst>
          </p:cNvPr>
          <p:cNvSpPr>
            <a:spLocks noGrp="1"/>
          </p:cNvSpPr>
          <p:nvPr>
            <p:ph type="title"/>
          </p:nvPr>
        </p:nvSpPr>
        <p:spPr/>
        <p:txBody>
          <a:bodyPr/>
          <a:lstStyle/>
          <a:p>
            <a:r>
              <a:rPr lang="en-IN" dirty="0">
                <a:solidFill>
                  <a:schemeClr val="bg1"/>
                </a:solidFill>
              </a:rPr>
              <a:t>SOLUTION SUMMARY</a:t>
            </a:r>
          </a:p>
        </p:txBody>
      </p:sp>
      <p:pic>
        <p:nvPicPr>
          <p:cNvPr id="7" name="Content Placeholder 6">
            <a:extLst>
              <a:ext uri="{FF2B5EF4-FFF2-40B4-BE49-F238E27FC236}">
                <a16:creationId xmlns:a16="http://schemas.microsoft.com/office/drawing/2014/main" id="{C6934680-5195-4C02-AB55-34ADD67498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1517853"/>
            <a:ext cx="6252432" cy="3359150"/>
          </a:xfrm>
        </p:spPr>
      </p:pic>
      <p:pic>
        <p:nvPicPr>
          <p:cNvPr id="10" name="Picture 9">
            <a:extLst>
              <a:ext uri="{FF2B5EF4-FFF2-40B4-BE49-F238E27FC236}">
                <a16:creationId xmlns:a16="http://schemas.microsoft.com/office/drawing/2014/main" id="{26A57745-4FFE-4341-AD0F-315429CDF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575" y="1197405"/>
            <a:ext cx="1842520" cy="3946095"/>
          </a:xfrm>
          <a:prstGeom prst="rect">
            <a:avLst/>
          </a:prstGeom>
        </p:spPr>
      </p:pic>
    </p:spTree>
    <p:extLst>
      <p:ext uri="{BB962C8B-B14F-4D97-AF65-F5344CB8AC3E}">
        <p14:creationId xmlns:p14="http://schemas.microsoft.com/office/powerpoint/2010/main" val="206666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en-US" sz="3200" dirty="0">
                <a:solidFill>
                  <a:schemeClr val="bg1"/>
                </a:solidFill>
              </a:rPr>
              <a:t>SOLUTION AND IDEA DETAILS:</a:t>
            </a:r>
          </a:p>
        </p:txBody>
      </p:sp>
      <p:sp>
        <p:nvSpPr>
          <p:cNvPr id="5" name="Content Placeholder 4"/>
          <p:cNvSpPr>
            <a:spLocks noGrp="1"/>
          </p:cNvSpPr>
          <p:nvPr>
            <p:ph idx="1"/>
          </p:nvPr>
        </p:nvSpPr>
        <p:spPr>
          <a:xfrm>
            <a:off x="296260" y="1497230"/>
            <a:ext cx="6566315" cy="3663766"/>
          </a:xfrm>
        </p:spPr>
        <p:txBody>
          <a:bodyPr/>
          <a:lstStyle/>
          <a:p>
            <a:r>
              <a:rPr lang="en-US" dirty="0"/>
              <a:t>System Frame Work.</a:t>
            </a:r>
          </a:p>
          <a:p>
            <a:r>
              <a:rPr lang="en-US" dirty="0"/>
              <a:t>Spreadsheet Processing.</a:t>
            </a:r>
          </a:p>
          <a:p>
            <a:r>
              <a:rPr lang="en-US" dirty="0"/>
              <a:t>Image and Video Processing.</a:t>
            </a:r>
          </a:p>
          <a:p>
            <a:r>
              <a:rPr lang="en-US" dirty="0"/>
              <a:t>Tailgating Detection.</a:t>
            </a:r>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F174-1505-40B8-9130-2DA3015F683A}"/>
              </a:ext>
            </a:extLst>
          </p:cNvPr>
          <p:cNvSpPr>
            <a:spLocks noGrp="1"/>
          </p:cNvSpPr>
          <p:nvPr>
            <p:ph type="title"/>
          </p:nvPr>
        </p:nvSpPr>
        <p:spPr/>
        <p:txBody>
          <a:bodyPr/>
          <a:lstStyle/>
          <a:p>
            <a:r>
              <a:rPr lang="en-IN" dirty="0">
                <a:solidFill>
                  <a:schemeClr val="bg1"/>
                </a:solidFill>
              </a:rPr>
              <a:t>SYSTEM FRAMEWORK</a:t>
            </a:r>
          </a:p>
        </p:txBody>
      </p:sp>
      <p:sp>
        <p:nvSpPr>
          <p:cNvPr id="3" name="Content Placeholder 2">
            <a:extLst>
              <a:ext uri="{FF2B5EF4-FFF2-40B4-BE49-F238E27FC236}">
                <a16:creationId xmlns:a16="http://schemas.microsoft.com/office/drawing/2014/main" id="{2814A2D3-42FB-40DF-9F40-15669E751365}"/>
              </a:ext>
            </a:extLst>
          </p:cNvPr>
          <p:cNvSpPr>
            <a:spLocks noGrp="1"/>
          </p:cNvSpPr>
          <p:nvPr>
            <p:ph idx="1"/>
          </p:nvPr>
        </p:nvSpPr>
        <p:spPr>
          <a:xfrm>
            <a:off x="448966" y="1502814"/>
            <a:ext cx="8246070" cy="3512215"/>
          </a:xfrm>
        </p:spPr>
        <p:txBody>
          <a:bodyPr>
            <a:normAutofit fontScale="62500" lnSpcReduction="20000"/>
          </a:bodyPr>
          <a:lstStyle/>
          <a:p>
            <a:pPr marL="0" indent="0">
              <a:buNone/>
            </a:pPr>
            <a:r>
              <a:rPr lang="en-US" b="1" u="sng" dirty="0">
                <a:solidFill>
                  <a:schemeClr val="tx1"/>
                </a:solidFill>
              </a:rPr>
              <a:t>Set-up</a:t>
            </a:r>
            <a:r>
              <a:rPr lang="en-US" dirty="0">
                <a:solidFill>
                  <a:schemeClr val="tx1"/>
                </a:solidFill>
              </a:rPr>
              <a:t> </a:t>
            </a:r>
            <a:r>
              <a:rPr lang="en-US" sz="3200" dirty="0">
                <a:solidFill>
                  <a:schemeClr val="tx1"/>
                </a:solidFill>
              </a:rPr>
              <a:t>- An application framework as a rectangular </a:t>
            </a:r>
          </a:p>
          <a:p>
            <a:pPr marL="0" indent="0">
              <a:buNone/>
            </a:pPr>
            <a:r>
              <a:rPr lang="en-US" sz="3200" dirty="0">
                <a:solidFill>
                  <a:schemeClr val="tx1"/>
                </a:solidFill>
              </a:rPr>
              <a:t>compartment (similar to the one used for security check) </a:t>
            </a:r>
          </a:p>
          <a:p>
            <a:pPr marL="0" indent="0">
              <a:buNone/>
            </a:pPr>
            <a:r>
              <a:rPr lang="en-US" sz="3200" dirty="0">
                <a:solidFill>
                  <a:schemeClr val="tx1"/>
                </a:solidFill>
              </a:rPr>
              <a:t>with a camera installed at it’s top can be used for the set up. </a:t>
            </a:r>
          </a:p>
          <a:p>
            <a:pPr marL="0" indent="0">
              <a:buNone/>
            </a:pPr>
            <a:r>
              <a:rPr lang="en-US" sz="3200" dirty="0">
                <a:solidFill>
                  <a:schemeClr val="tx1"/>
                </a:solidFill>
              </a:rPr>
              <a:t>The height of the camera can vary depending on its capability</a:t>
            </a:r>
          </a:p>
          <a:p>
            <a:pPr marL="0" indent="0">
              <a:buNone/>
            </a:pPr>
            <a:r>
              <a:rPr lang="en-US" sz="3200" dirty="0">
                <a:solidFill>
                  <a:schemeClr val="tx1"/>
                </a:solidFill>
              </a:rPr>
              <a:t>to cover the entire area of interest.</a:t>
            </a:r>
            <a:endParaRPr lang="en-US" sz="2900" dirty="0">
              <a:solidFill>
                <a:schemeClr val="tx1"/>
              </a:solidFill>
            </a:endParaRPr>
          </a:p>
          <a:p>
            <a:pPr marL="0" indent="0">
              <a:buNone/>
            </a:pPr>
            <a:endParaRPr lang="en-US" sz="2900" b="1" u="sng" dirty="0">
              <a:solidFill>
                <a:schemeClr val="tx1"/>
              </a:solidFill>
            </a:endParaRPr>
          </a:p>
          <a:p>
            <a:pPr marL="0" indent="0">
              <a:buNone/>
            </a:pPr>
            <a:r>
              <a:rPr lang="en-US" b="1" u="sng" dirty="0">
                <a:solidFill>
                  <a:schemeClr val="tx1"/>
                </a:solidFill>
              </a:rPr>
              <a:t>Video Clips </a:t>
            </a:r>
            <a:r>
              <a:rPr lang="en-US" dirty="0">
                <a:solidFill>
                  <a:schemeClr val="tx1"/>
                </a:solidFill>
              </a:rPr>
              <a:t>– </a:t>
            </a:r>
          </a:p>
          <a:p>
            <a:pPr marL="0" indent="0">
              <a:buNone/>
            </a:pPr>
            <a:r>
              <a:rPr lang="en-US" sz="3200" dirty="0">
                <a:solidFill>
                  <a:schemeClr val="tx1"/>
                </a:solidFill>
              </a:rPr>
              <a:t>1. Processing of the video clips (with the top views) for object detection and segmentation purpose is described in the Video Processing part.</a:t>
            </a:r>
          </a:p>
          <a:p>
            <a:pPr marL="0" indent="0">
              <a:buNone/>
            </a:pPr>
            <a:r>
              <a:rPr lang="en-US" sz="3200" dirty="0">
                <a:solidFill>
                  <a:schemeClr val="tx1"/>
                </a:solidFill>
              </a:rPr>
              <a:t>2. If the video clips with the front views will be provided, detection and segmentation will follow the same procedure as mentioned in the video processing part. </a:t>
            </a:r>
            <a:endParaRPr lang="en-IN" sz="3200" dirty="0">
              <a:solidFill>
                <a:schemeClr val="tx1"/>
              </a:solidFill>
            </a:endParaRPr>
          </a:p>
        </p:txBody>
      </p:sp>
      <p:pic>
        <p:nvPicPr>
          <p:cNvPr id="5" name="Picture 4">
            <a:extLst>
              <a:ext uri="{FF2B5EF4-FFF2-40B4-BE49-F238E27FC236}">
                <a16:creationId xmlns:a16="http://schemas.microsoft.com/office/drawing/2014/main" id="{AB014FB4-8A4A-4374-9616-2DFBAC0693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3425" y="1067207"/>
            <a:ext cx="2290575" cy="1783937"/>
          </a:xfrm>
          <a:prstGeom prst="rect">
            <a:avLst/>
          </a:prstGeom>
        </p:spPr>
      </p:pic>
    </p:spTree>
    <p:extLst>
      <p:ext uri="{BB962C8B-B14F-4D97-AF65-F5344CB8AC3E}">
        <p14:creationId xmlns:p14="http://schemas.microsoft.com/office/powerpoint/2010/main" val="72059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3A22-537C-4094-B6CE-18903108EC7F}"/>
              </a:ext>
            </a:extLst>
          </p:cNvPr>
          <p:cNvSpPr>
            <a:spLocks noGrp="1"/>
          </p:cNvSpPr>
          <p:nvPr>
            <p:ph type="title"/>
          </p:nvPr>
        </p:nvSpPr>
        <p:spPr/>
        <p:txBody>
          <a:bodyPr/>
          <a:lstStyle/>
          <a:p>
            <a:r>
              <a:rPr lang="en-IN" dirty="0">
                <a:solidFill>
                  <a:schemeClr val="bg1"/>
                </a:solidFill>
              </a:rPr>
              <a:t>SPREADSHEET PROCESSING</a:t>
            </a:r>
          </a:p>
        </p:txBody>
      </p:sp>
      <p:sp>
        <p:nvSpPr>
          <p:cNvPr id="3" name="Content Placeholder 2">
            <a:extLst>
              <a:ext uri="{FF2B5EF4-FFF2-40B4-BE49-F238E27FC236}">
                <a16:creationId xmlns:a16="http://schemas.microsoft.com/office/drawing/2014/main" id="{64C8CEF7-4309-4188-A131-555CD15430E2}"/>
              </a:ext>
            </a:extLst>
          </p:cNvPr>
          <p:cNvSpPr>
            <a:spLocks noGrp="1"/>
          </p:cNvSpPr>
          <p:nvPr>
            <p:ph idx="1"/>
          </p:nvPr>
        </p:nvSpPr>
        <p:spPr>
          <a:xfrm>
            <a:off x="448965" y="1502815"/>
            <a:ext cx="8246070" cy="3359510"/>
          </a:xfrm>
        </p:spPr>
        <p:txBody>
          <a:bodyPr>
            <a:normAutofit fontScale="77500" lnSpcReduction="20000"/>
          </a:bodyPr>
          <a:lstStyle/>
          <a:p>
            <a:pPr marL="0" indent="0" rtl="0">
              <a:spcBef>
                <a:spcPts val="0"/>
              </a:spcBef>
              <a:spcAft>
                <a:spcPts val="0"/>
              </a:spcAft>
              <a:buNone/>
            </a:pPr>
            <a:r>
              <a:rPr lang="en-US" sz="2600" b="0" i="0" u="sng" strike="noStrike" dirty="0">
                <a:solidFill>
                  <a:srgbClr val="000000"/>
                </a:solidFill>
                <a:effectLst/>
                <a:latin typeface="Arial" panose="020B0604020202020204" pitchFamily="34" charset="0"/>
              </a:rPr>
              <a:t>&gt;&gt; Given is </a:t>
            </a:r>
            <a:r>
              <a:rPr lang="en-US" sz="2600" u="sng" dirty="0">
                <a:solidFill>
                  <a:srgbClr val="000000"/>
                </a:solidFill>
                <a:latin typeface="Arial" panose="020B0604020202020204" pitchFamily="34" charset="0"/>
              </a:rPr>
              <a:t>a </a:t>
            </a:r>
            <a:r>
              <a:rPr lang="en-US" sz="2600" b="0" i="0" u="sng" strike="noStrike" dirty="0">
                <a:solidFill>
                  <a:srgbClr val="000000"/>
                </a:solidFill>
                <a:effectLst/>
                <a:latin typeface="Arial" panose="020B0604020202020204" pitchFamily="34" charset="0"/>
              </a:rPr>
              <a:t>spreadsheet with the card swipe information, </a:t>
            </a:r>
            <a:r>
              <a:rPr lang="en-US" sz="2600" u="sng" dirty="0">
                <a:solidFill>
                  <a:srgbClr val="000000"/>
                </a:solidFill>
                <a:latin typeface="Arial" panose="020B0604020202020204" pitchFamily="34" charset="0"/>
              </a:rPr>
              <a:t>which</a:t>
            </a:r>
            <a:r>
              <a:rPr lang="en-US" sz="2600" b="0" i="0" u="sng" strike="noStrike" dirty="0">
                <a:solidFill>
                  <a:srgbClr val="000000"/>
                </a:solidFill>
                <a:effectLst/>
                <a:latin typeface="Arial" panose="020B0604020202020204" pitchFamily="34" charset="0"/>
              </a:rPr>
              <a:t> includes the time of swipe, employment id, authorization result, valid card report</a:t>
            </a:r>
            <a:r>
              <a:rPr lang="en-US" sz="2600" b="0" i="0" u="none" strike="noStrike" dirty="0">
                <a:solidFill>
                  <a:srgbClr val="000000"/>
                </a:solidFill>
                <a:effectLst/>
                <a:latin typeface="Arial" panose="020B0604020202020204" pitchFamily="34" charset="0"/>
              </a:rPr>
              <a:t>.</a:t>
            </a:r>
          </a:p>
          <a:p>
            <a:pPr marL="0" indent="0" rtl="0">
              <a:spcBef>
                <a:spcPts val="0"/>
              </a:spcBef>
              <a:spcAft>
                <a:spcPts val="0"/>
              </a:spcAft>
              <a:buNone/>
            </a:pPr>
            <a:endParaRPr lang="en-US" sz="2600" b="0" i="0" u="none" strike="noStrike" dirty="0">
              <a:solidFill>
                <a:srgbClr val="000000"/>
              </a:solidFill>
              <a:effectLst/>
              <a:latin typeface="Arial" panose="020B0604020202020204" pitchFamily="34" charset="0"/>
            </a:endParaRPr>
          </a:p>
          <a:p>
            <a:pPr>
              <a:spcBef>
                <a:spcPts val="0"/>
              </a:spcBef>
            </a:pPr>
            <a:r>
              <a:rPr lang="en-US" sz="2600" dirty="0">
                <a:solidFill>
                  <a:srgbClr val="0E101A"/>
                </a:solidFill>
                <a:effectLst/>
              </a:rPr>
              <a:t>Considering that the spreadsheet has a shuffled data irrespective of time, the spreadsheet </a:t>
            </a:r>
            <a:r>
              <a:rPr lang="en-US" sz="2600" dirty="0">
                <a:solidFill>
                  <a:srgbClr val="0E101A"/>
                </a:solidFill>
              </a:rPr>
              <a:t>will be</a:t>
            </a:r>
            <a:r>
              <a:rPr lang="en-US" sz="2600" dirty="0">
                <a:solidFill>
                  <a:srgbClr val="0E101A"/>
                </a:solidFill>
                <a:effectLst/>
              </a:rPr>
              <a:t> sorted according to the </a:t>
            </a:r>
            <a:r>
              <a:rPr lang="en-US" sz="2600" u="sng" dirty="0">
                <a:solidFill>
                  <a:srgbClr val="0E101A"/>
                </a:solidFill>
                <a:effectLst/>
              </a:rPr>
              <a:t>‘time of swipe’ </a:t>
            </a:r>
            <a:r>
              <a:rPr lang="en-US" sz="2600" dirty="0">
                <a:solidFill>
                  <a:srgbClr val="0E101A"/>
                </a:solidFill>
                <a:effectLst/>
              </a:rPr>
              <a:t>column. This will enable us to process the video in the </a:t>
            </a:r>
            <a:r>
              <a:rPr lang="en-US" sz="2600" dirty="0">
                <a:solidFill>
                  <a:srgbClr val="0E101A"/>
                </a:solidFill>
              </a:rPr>
              <a:t>intervals between</a:t>
            </a:r>
            <a:r>
              <a:rPr lang="en-US" sz="2600" dirty="0">
                <a:solidFill>
                  <a:srgbClr val="0E101A"/>
                </a:solidFill>
                <a:effectLst/>
              </a:rPr>
              <a:t> every two consecutive time </a:t>
            </a:r>
            <a:r>
              <a:rPr lang="en-US" sz="2600" dirty="0">
                <a:solidFill>
                  <a:srgbClr val="0E101A"/>
                </a:solidFill>
              </a:rPr>
              <a:t>instants</a:t>
            </a:r>
            <a:r>
              <a:rPr lang="en-US" sz="2600" dirty="0">
                <a:solidFill>
                  <a:srgbClr val="0E101A"/>
                </a:solidFill>
                <a:effectLst/>
              </a:rPr>
              <a:t> of the column, and check for tailgating in the case when more than one person enters after a single card swipe. </a:t>
            </a:r>
          </a:p>
          <a:p>
            <a:pPr marL="0" indent="0">
              <a:spcBef>
                <a:spcPts val="0"/>
              </a:spcBef>
              <a:buNone/>
            </a:pPr>
            <a:endParaRPr lang="en-US" sz="2600" dirty="0">
              <a:solidFill>
                <a:srgbClr val="0E101A"/>
              </a:solidFill>
              <a:effectLst/>
            </a:endParaRPr>
          </a:p>
          <a:p>
            <a:pPr rtl="0">
              <a:spcBef>
                <a:spcPts val="0"/>
              </a:spcBef>
              <a:spcAft>
                <a:spcPts val="0"/>
              </a:spcAft>
            </a:pPr>
            <a:r>
              <a:rPr lang="en-US" sz="2600" dirty="0">
                <a:solidFill>
                  <a:schemeClr val="tx1"/>
                </a:solidFill>
              </a:rPr>
              <a:t>Now moving to the </a:t>
            </a:r>
            <a:r>
              <a:rPr lang="en-US" sz="2600" u="sng" dirty="0">
                <a:solidFill>
                  <a:schemeClr val="tx1"/>
                </a:solidFill>
              </a:rPr>
              <a:t>Authorization result column</a:t>
            </a:r>
            <a:r>
              <a:rPr lang="en-US" sz="2600" dirty="0">
                <a:solidFill>
                  <a:schemeClr val="tx1"/>
                </a:solidFill>
              </a:rPr>
              <a:t>, if a person with an invalid card tries to enter, it will be immediately marked as a tailgating condition and an alarm will be raised.</a:t>
            </a:r>
            <a:endParaRPr lang="en-IN" dirty="0">
              <a:solidFill>
                <a:schemeClr val="tx1"/>
              </a:solidFill>
            </a:endParaRPr>
          </a:p>
        </p:txBody>
      </p:sp>
    </p:spTree>
    <p:extLst>
      <p:ext uri="{BB962C8B-B14F-4D97-AF65-F5344CB8AC3E}">
        <p14:creationId xmlns:p14="http://schemas.microsoft.com/office/powerpoint/2010/main" val="264607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8EA4-A097-4724-9983-A561FAFAF9EF}"/>
              </a:ext>
            </a:extLst>
          </p:cNvPr>
          <p:cNvSpPr>
            <a:spLocks noGrp="1"/>
          </p:cNvSpPr>
          <p:nvPr>
            <p:ph type="title"/>
          </p:nvPr>
        </p:nvSpPr>
        <p:spPr/>
        <p:txBody>
          <a:bodyPr/>
          <a:lstStyle/>
          <a:p>
            <a:r>
              <a:rPr lang="en-IN" dirty="0">
                <a:solidFill>
                  <a:schemeClr val="bg1"/>
                </a:solidFill>
              </a:rPr>
              <a:t>IMAGE AND VIDEO PROCESSING</a:t>
            </a:r>
          </a:p>
        </p:txBody>
      </p:sp>
      <p:sp>
        <p:nvSpPr>
          <p:cNvPr id="3" name="Content Placeholder 2">
            <a:extLst>
              <a:ext uri="{FF2B5EF4-FFF2-40B4-BE49-F238E27FC236}">
                <a16:creationId xmlns:a16="http://schemas.microsoft.com/office/drawing/2014/main" id="{DBFB6772-61E4-4548-90EA-52E7D6D4BEFE}"/>
              </a:ext>
            </a:extLst>
          </p:cNvPr>
          <p:cNvSpPr>
            <a:spLocks noGrp="1"/>
          </p:cNvSpPr>
          <p:nvPr>
            <p:ph idx="1"/>
          </p:nvPr>
        </p:nvSpPr>
        <p:spPr>
          <a:xfrm>
            <a:off x="0" y="1197404"/>
            <a:ext cx="9144000" cy="3946095"/>
          </a:xfrm>
        </p:spPr>
        <p:txBody>
          <a:bodyPr>
            <a:normAutofit fontScale="55000" lnSpcReduction="20000"/>
          </a:bodyPr>
          <a:lstStyle/>
          <a:p>
            <a:pPr marL="0" indent="0">
              <a:buNone/>
            </a:pPr>
            <a:r>
              <a:rPr lang="en-US" sz="4400" b="1" u="sng" dirty="0">
                <a:solidFill>
                  <a:schemeClr val="tx1"/>
                </a:solidFill>
              </a:rPr>
              <a:t>Part A -</a:t>
            </a:r>
            <a:r>
              <a:rPr lang="en-US" sz="4400" b="1" dirty="0">
                <a:solidFill>
                  <a:schemeClr val="tx1"/>
                </a:solidFill>
              </a:rPr>
              <a:t> </a:t>
            </a:r>
            <a:r>
              <a:rPr lang="en-US" sz="4400" b="1" u="sng" dirty="0">
                <a:solidFill>
                  <a:schemeClr val="bg2">
                    <a:lumMod val="10000"/>
                  </a:schemeClr>
                </a:solidFill>
              </a:rPr>
              <a:t>Using Open Source Computer Vision Library:</a:t>
            </a:r>
          </a:p>
          <a:p>
            <a:pPr marL="0" indent="0">
              <a:buNone/>
            </a:pPr>
            <a:endParaRPr lang="en-US" b="1" u="sng" dirty="0">
              <a:solidFill>
                <a:schemeClr val="tx1"/>
              </a:solidFill>
              <a:highlight>
                <a:srgbClr val="00AACC"/>
              </a:highlight>
            </a:endParaRPr>
          </a:p>
          <a:p>
            <a:r>
              <a:rPr lang="en-US" b="1" u="sng" dirty="0">
                <a:solidFill>
                  <a:schemeClr val="tx1"/>
                </a:solidFill>
                <a:latin typeface="Arial Black" panose="020B0A04020102020204" pitchFamily="34" charset="0"/>
              </a:rPr>
              <a:t>Feeding Inputs </a:t>
            </a:r>
            <a:r>
              <a:rPr lang="en-US" dirty="0">
                <a:solidFill>
                  <a:schemeClr val="tx1"/>
                </a:solidFill>
              </a:rPr>
              <a:t>– To provide image inputs to the machine, OpenCV functions- </a:t>
            </a:r>
            <a:r>
              <a:rPr lang="en-US" i="1" u="sng" dirty="0">
                <a:solidFill>
                  <a:schemeClr val="tx1"/>
                </a:solidFill>
              </a:rPr>
              <a:t>cv2.VideoCapture()  </a:t>
            </a:r>
            <a:r>
              <a:rPr lang="en-US" dirty="0">
                <a:solidFill>
                  <a:schemeClr val="tx1"/>
                </a:solidFill>
              </a:rPr>
              <a:t>followed by </a:t>
            </a:r>
            <a:r>
              <a:rPr lang="en-US" i="1" u="sng" dirty="0">
                <a:solidFill>
                  <a:schemeClr val="tx1"/>
                </a:solidFill>
              </a:rPr>
              <a:t>ret, frames = cap.read( )</a:t>
            </a:r>
            <a:r>
              <a:rPr lang="en-US" i="1" dirty="0">
                <a:solidFill>
                  <a:schemeClr val="tx1"/>
                </a:solidFill>
              </a:rPr>
              <a:t> are</a:t>
            </a:r>
            <a:r>
              <a:rPr lang="en-US" dirty="0">
                <a:solidFill>
                  <a:schemeClr val="tx1"/>
                </a:solidFill>
              </a:rPr>
              <a:t> used, which extract the frames from the video for further processing.</a:t>
            </a:r>
          </a:p>
          <a:p>
            <a:endParaRPr lang="en-US" dirty="0">
              <a:solidFill>
                <a:schemeClr val="tx1"/>
              </a:solidFill>
            </a:endParaRPr>
          </a:p>
          <a:p>
            <a:r>
              <a:rPr lang="en-US" b="1" u="sng" dirty="0">
                <a:solidFill>
                  <a:schemeClr val="tx1"/>
                </a:solidFill>
                <a:latin typeface="Arial Black" panose="020B0A04020102020204" pitchFamily="34" charset="0"/>
                <a:cs typeface="Dubai Medium" panose="020B0603030403030204" pitchFamily="34" charset="-78"/>
              </a:rPr>
              <a:t>Human Detection and Segmentation </a:t>
            </a:r>
            <a:r>
              <a:rPr lang="en-US" dirty="0">
                <a:solidFill>
                  <a:schemeClr val="tx1"/>
                </a:solidFill>
              </a:rPr>
              <a:t>-For detection, the system concatenates the background by taking the first frame into the feed. Based on algorithm complexity, the Advance Background models can be used too. Once the frames are extracted, two consecutive frames retrieving the background subtractor by subtracting those frames will enable us to extract the moving object. </a:t>
            </a:r>
            <a:br>
              <a:rPr lang="en-US" dirty="0">
                <a:solidFill>
                  <a:schemeClr val="tx1"/>
                </a:solidFill>
              </a:rPr>
            </a:br>
            <a:r>
              <a:rPr lang="en-US" dirty="0">
                <a:solidFill>
                  <a:schemeClr val="tx1"/>
                </a:solidFill>
              </a:rPr>
              <a:t>Background subtraction is very sensitive towards the illumination change. Hence, further processing is required to remove the excess noise from the video. This can be done by using the gaussian blur as- </a:t>
            </a:r>
            <a:br>
              <a:rPr lang="en-US" dirty="0">
                <a:solidFill>
                  <a:schemeClr val="tx1"/>
                </a:solidFill>
              </a:rPr>
            </a:br>
            <a:r>
              <a:rPr lang="en-US" u="sng" dirty="0">
                <a:solidFill>
                  <a:schemeClr val="tx1"/>
                </a:solidFill>
              </a:rPr>
              <a:t>cv2.GaussianBlur(src, ksize, sigmaX)</a:t>
            </a:r>
            <a:r>
              <a:rPr lang="en-US" dirty="0">
                <a:solidFill>
                  <a:schemeClr val="tx1"/>
                </a:solidFill>
              </a:rPr>
              <a:t>, where ‘src’ is matrix representation of the frame, ‘ksize’ is size of the kernel (greater the kernel size, lesser is the noise), and sigmaX is the kernel deviation in X direction.</a:t>
            </a:r>
            <a:br>
              <a:rPr lang="en-US" dirty="0">
                <a:solidFill>
                  <a:schemeClr val="tx1"/>
                </a:solidFill>
              </a:rPr>
            </a:br>
            <a:br>
              <a:rPr lang="en-US" dirty="0">
                <a:solidFill>
                  <a:schemeClr val="tx1"/>
                </a:solidFill>
              </a:rPr>
            </a:br>
            <a:r>
              <a:rPr lang="en-US" dirty="0">
                <a:solidFill>
                  <a:schemeClr val="tx1"/>
                </a:solidFill>
              </a:rPr>
              <a:t>The connected component analysis is required to clean up the image and identify the connected region of segmented objects. So first of all, the dilation is done using </a:t>
            </a:r>
            <a:r>
              <a:rPr lang="en-US" u="sng" dirty="0">
                <a:solidFill>
                  <a:schemeClr val="tx1"/>
                </a:solidFill>
              </a:rPr>
              <a:t>cv2.dilate(src, dst, kernel).</a:t>
            </a:r>
            <a:r>
              <a:rPr lang="en-US" dirty="0">
                <a:solidFill>
                  <a:schemeClr val="tx1"/>
                </a:solidFill>
              </a:rPr>
              <a:t> For the morphological operation, we consider an ellipse-shaped kernel. After that, we perform morphological opening i.e., erosion followed by dilation, and then morphological closing i.e., dilation followed by erosion to merge the area of nearby surviving component.</a:t>
            </a:r>
          </a:p>
          <a:p>
            <a:pPr marL="0" indent="0">
              <a:buNone/>
            </a:pPr>
            <a:endParaRPr lang="en-IN" dirty="0"/>
          </a:p>
        </p:txBody>
      </p:sp>
    </p:spTree>
    <p:extLst>
      <p:ext uri="{BB962C8B-B14F-4D97-AF65-F5344CB8AC3E}">
        <p14:creationId xmlns:p14="http://schemas.microsoft.com/office/powerpoint/2010/main" val="16100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0A91-8AD1-44EE-BA17-76BF93EEB569}"/>
              </a:ext>
            </a:extLst>
          </p:cNvPr>
          <p:cNvSpPr>
            <a:spLocks noGrp="1"/>
          </p:cNvSpPr>
          <p:nvPr>
            <p:ph type="title"/>
          </p:nvPr>
        </p:nvSpPr>
        <p:spPr/>
        <p:txBody>
          <a:bodyPr/>
          <a:lstStyle/>
          <a:p>
            <a:r>
              <a:rPr lang="en-IN" dirty="0">
                <a:solidFill>
                  <a:schemeClr val="bg1"/>
                </a:solidFill>
              </a:rPr>
              <a:t>IMAGE AND VIDEO PROCESSING</a:t>
            </a:r>
          </a:p>
        </p:txBody>
      </p:sp>
      <p:sp>
        <p:nvSpPr>
          <p:cNvPr id="3" name="Content Placeholder 2">
            <a:extLst>
              <a:ext uri="{FF2B5EF4-FFF2-40B4-BE49-F238E27FC236}">
                <a16:creationId xmlns:a16="http://schemas.microsoft.com/office/drawing/2014/main" id="{2C27CA6C-BDEA-4EAF-91D6-659DC1550E71}"/>
              </a:ext>
            </a:extLst>
          </p:cNvPr>
          <p:cNvSpPr>
            <a:spLocks noGrp="1"/>
          </p:cNvSpPr>
          <p:nvPr>
            <p:ph idx="1"/>
          </p:nvPr>
        </p:nvSpPr>
        <p:spPr>
          <a:xfrm>
            <a:off x="16574" y="1197404"/>
            <a:ext cx="9127426" cy="3946095"/>
          </a:xfrm>
        </p:spPr>
        <p:txBody>
          <a:bodyPr>
            <a:normAutofit lnSpcReduction="10000"/>
          </a:bodyPr>
          <a:lstStyle/>
          <a:p>
            <a:r>
              <a:rPr lang="en-US" sz="1600" b="1" u="sng" dirty="0">
                <a:solidFill>
                  <a:schemeClr val="tx1"/>
                </a:solidFill>
                <a:latin typeface="Arial Black" panose="020B0A04020102020204" pitchFamily="34" charset="0"/>
              </a:rPr>
              <a:t>Drawing contours </a:t>
            </a:r>
            <a:r>
              <a:rPr lang="en-US" dirty="0">
                <a:solidFill>
                  <a:schemeClr val="tx1"/>
                </a:solidFill>
              </a:rPr>
              <a:t>–  </a:t>
            </a:r>
            <a:r>
              <a:rPr lang="en-US" sz="1500" dirty="0">
                <a:solidFill>
                  <a:schemeClr val="tx1"/>
                </a:solidFill>
              </a:rPr>
              <a:t>The processing described above will give the desired detected human. Now for segmenting it in the video, a rectangular shape can be drawn around the detected human and in the region of interest to segment, we find the largest contour that has an area greater than the threshold contour area. The threshold area is defined as  </a:t>
            </a:r>
            <a:r>
              <a:rPr lang="en-US" sz="1500" u="sng" dirty="0">
                <a:solidFill>
                  <a:schemeClr val="tx1"/>
                </a:solidFill>
              </a:rPr>
              <a:t>Th = (FH +FW) / S</a:t>
            </a:r>
            <a:r>
              <a:rPr lang="en-US" sz="1500" dirty="0">
                <a:solidFill>
                  <a:schemeClr val="tx1"/>
                </a:solidFill>
              </a:rPr>
              <a:t> , where FH is frame height, FW is frame width and S is measuring scale. Area of rectangle should be lesser than the area of interest.</a:t>
            </a:r>
          </a:p>
          <a:p>
            <a:endParaRPr lang="en-US" sz="1500" dirty="0">
              <a:solidFill>
                <a:schemeClr val="tx1"/>
              </a:solidFill>
            </a:endParaRPr>
          </a:p>
          <a:p>
            <a:endParaRPr lang="en-US" sz="1500" dirty="0">
              <a:solidFill>
                <a:schemeClr val="tx1"/>
              </a:solidFill>
            </a:endParaRPr>
          </a:p>
          <a:p>
            <a:endParaRPr lang="en-US" sz="1500" dirty="0">
              <a:solidFill>
                <a:schemeClr val="tx1"/>
              </a:solidFill>
            </a:endParaRPr>
          </a:p>
          <a:p>
            <a:endParaRPr lang="en-US" sz="1500" dirty="0">
              <a:solidFill>
                <a:schemeClr val="tx1"/>
              </a:solidFill>
            </a:endParaRPr>
          </a:p>
          <a:p>
            <a:endParaRPr lang="en-US" sz="1500" dirty="0">
              <a:solidFill>
                <a:schemeClr val="tx1"/>
              </a:solidFill>
            </a:endParaRPr>
          </a:p>
          <a:p>
            <a:endParaRPr lang="en-US" sz="1500" dirty="0">
              <a:solidFill>
                <a:schemeClr val="tx1"/>
              </a:solidFill>
            </a:endParaRPr>
          </a:p>
          <a:p>
            <a:endParaRPr lang="en-US" sz="1500" dirty="0">
              <a:solidFill>
                <a:schemeClr val="tx1"/>
              </a:solidFill>
            </a:endParaRPr>
          </a:p>
          <a:p>
            <a:r>
              <a:rPr lang="en-US" sz="1600" b="1" u="sng" dirty="0">
                <a:solidFill>
                  <a:schemeClr val="tx1"/>
                </a:solidFill>
                <a:latin typeface="Arial Black" panose="020B0A04020102020204" pitchFamily="34" charset="0"/>
              </a:rPr>
              <a:t>Centroid of the detected human </a:t>
            </a:r>
            <a:r>
              <a:rPr lang="en-US" dirty="0">
                <a:solidFill>
                  <a:schemeClr val="tx1"/>
                </a:solidFill>
              </a:rPr>
              <a:t>- </a:t>
            </a:r>
            <a:r>
              <a:rPr lang="en-US" sz="1500" dirty="0">
                <a:solidFill>
                  <a:schemeClr val="tx1"/>
                </a:solidFill>
              </a:rPr>
              <a:t>For the tailgating detection and human counting, we draw the centroid of the detected rectangle exactly above the forehead, and assume that it represents the human. Now once the centroid crosses a specified region (a line), the count of human is incremented by 1.</a:t>
            </a:r>
            <a:endParaRPr lang="en-IN" sz="1500" dirty="0">
              <a:solidFill>
                <a:schemeClr val="tx1"/>
              </a:solidFill>
            </a:endParaRPr>
          </a:p>
        </p:txBody>
      </p:sp>
      <p:pic>
        <p:nvPicPr>
          <p:cNvPr id="5" name="Picture 4">
            <a:extLst>
              <a:ext uri="{FF2B5EF4-FFF2-40B4-BE49-F238E27FC236}">
                <a16:creationId xmlns:a16="http://schemas.microsoft.com/office/drawing/2014/main" id="{7F8AA02F-24D5-4CFE-B2EB-B6FE08290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80" y="2571750"/>
            <a:ext cx="7160179" cy="1801556"/>
          </a:xfrm>
          <a:prstGeom prst="rect">
            <a:avLst/>
          </a:prstGeom>
        </p:spPr>
      </p:pic>
    </p:spTree>
    <p:extLst>
      <p:ext uri="{BB962C8B-B14F-4D97-AF65-F5344CB8AC3E}">
        <p14:creationId xmlns:p14="http://schemas.microsoft.com/office/powerpoint/2010/main" val="2345232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1569</Words>
  <Application>Microsoft Office PowerPoint</Application>
  <PresentationFormat>On-screen Show (16:9)</PresentationFormat>
  <Paragraphs>131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Calibri</vt:lpstr>
      <vt:lpstr>Office Theme</vt:lpstr>
      <vt:lpstr>DETECT TAILGATING  AND ALERT SECURITY </vt:lpstr>
      <vt:lpstr>PROBLEM STATEMENT</vt:lpstr>
      <vt:lpstr>IDEA ABSTRACT </vt:lpstr>
      <vt:lpstr>SOLUTION SUMMARY</vt:lpstr>
      <vt:lpstr>SOLUTION AND IDEA DETAILS:</vt:lpstr>
      <vt:lpstr>SYSTEM FRAMEWORK</vt:lpstr>
      <vt:lpstr>SPREADSHEET PROCESSING</vt:lpstr>
      <vt:lpstr>IMAGE AND VIDEO PROCESSING</vt:lpstr>
      <vt:lpstr>IMAGE AND VIDEO PROCESSING</vt:lpstr>
      <vt:lpstr>IMAGE AND VIDEO PROCESSING </vt:lpstr>
      <vt:lpstr>TAILGATING DETECTION</vt:lpstr>
      <vt:lpstr>TAILGATING DETECTION</vt:lpstr>
      <vt:lpstr>TAILGATING DETECTION</vt:lpstr>
      <vt:lpstr>                                                 TEAM</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2021-05-22T17:44:07Z</dcterms:modified>
</cp:coreProperties>
</file>