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259" r:id="rId2"/>
    <p:sldId id="315" r:id="rId3"/>
    <p:sldId id="325" r:id="rId4"/>
    <p:sldId id="320" r:id="rId5"/>
    <p:sldId id="321" r:id="rId6"/>
    <p:sldId id="322" r:id="rId7"/>
    <p:sldId id="326" r:id="rId8"/>
    <p:sldId id="327" r:id="rId9"/>
    <p:sldId id="314" r:id="rId10"/>
  </p:sldIdLst>
  <p:sldSz cx="12192000" cy="6858000"/>
  <p:notesSz cx="6884988" cy="100187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B90"/>
    <a:srgbClr val="9FB7D3"/>
    <a:srgbClr val="8BC5FF"/>
    <a:srgbClr val="99CCFF"/>
    <a:srgbClr val="6A8FBF"/>
    <a:srgbClr val="00A9D4"/>
    <a:srgbClr val="007B78"/>
    <a:srgbClr val="89BA17"/>
    <a:srgbClr val="FA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21003" autoAdjust="0"/>
    <p:restoredTop sz="84185" autoAdjust="0"/>
  </p:normalViewPr>
  <p:slideViewPr>
    <p:cSldViewPr snapToGrid="0" snapToObjects="1" showGuides="1">
      <p:cViewPr>
        <p:scale>
          <a:sx n="90" d="100"/>
          <a:sy n="90" d="100"/>
        </p:scale>
        <p:origin x="-568" y="-704"/>
      </p:cViewPr>
      <p:guideLst>
        <p:guide orient="horz" pos="1136"/>
        <p:guide orient="horz" pos="4110"/>
        <p:guide orient="horz" pos="151"/>
        <p:guide orient="horz" pos="2449"/>
        <p:guide orient="horz" pos="3560"/>
        <p:guide orient="horz" pos="2545"/>
        <p:guide orient="horz" pos="3845"/>
        <p:guide pos="735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-3414" y="-126"/>
      </p:cViewPr>
      <p:guideLst>
        <p:guide orient="horz" pos="3155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5475"/>
            <a:ext cx="2982913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5475"/>
            <a:ext cx="2982912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8" tIns="48294" rIns="96588" bIns="48294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0F9CA7-41D7-4450-B239-EB391B9AAA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172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900488" y="0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2014-02-03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900488" y="9515475"/>
            <a:ext cx="2982912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31E95D0-5A4D-4E2C-B9D5-8244AD990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50888"/>
            <a:ext cx="6678612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29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50000"/>
              </a:spcBef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88975" y="4759325"/>
            <a:ext cx="5507038" cy="4508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71761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13316" name="Date Placeholder 4"/>
          <p:cNvSpPr>
            <a:spLocks noGrp="1"/>
          </p:cNvSpPr>
          <p:nvPr>
            <p:ph type="dt" sz="quarter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2014-02-03 </a:t>
            </a:r>
          </a:p>
        </p:txBody>
      </p:sp>
      <p:sp>
        <p:nvSpPr>
          <p:cNvPr id="13317" name="Footer Placeholder 5"/>
          <p:cNvSpPr>
            <a:spLocks noGrp="1"/>
          </p:cNvSpPr>
          <p:nvPr>
            <p:ph type="ftr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fld id="{47ECF9AA-8557-4063-B693-3E385A42E4C1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13319" name="Header Placeholder 8"/>
          <p:cNvSpPr>
            <a:spLocks noGrp="1"/>
          </p:cNvSpPr>
          <p:nvPr>
            <p:ph type="hdr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2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3</a:t>
            </a:fld>
            <a:endParaRPr 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675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7D8F5A-1942-3B49-89A8-6C2610CB2196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2867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89A99E-0AFD-4844-9CFC-ABFD2ADCDBAC}" type="slidenum">
              <a:rPr lang="en-US" sz="1300"/>
              <a:pPr eaLnBrk="1" hangingPunct="1"/>
              <a:t>4</a:t>
            </a:fld>
            <a:endParaRPr 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2014-02-03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31E95D0-5A4D-4E2C-B9D5-8244AD99044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56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>
              <a:latin typeface="Arial" charset="0"/>
            </a:endParaRPr>
          </a:p>
        </p:txBody>
      </p:sp>
      <p:sp>
        <p:nvSpPr>
          <p:cNvPr id="30723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4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535339-8385-F148-A20E-9136B5CB9B04}" type="datetime1">
              <a:rPr lang="en-US" sz="1300"/>
              <a:pPr eaLnBrk="1" hangingPunct="1"/>
              <a:t>16/06/15</a:t>
            </a:fld>
            <a:r>
              <a:rPr lang="en-US" sz="1300"/>
              <a:t>2010-12-10 </a:t>
            </a:r>
          </a:p>
        </p:txBody>
      </p:sp>
      <p:sp>
        <p:nvSpPr>
          <p:cNvPr id="30725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  </a:t>
            </a:r>
          </a:p>
        </p:txBody>
      </p:sp>
      <p:sp>
        <p:nvSpPr>
          <p:cNvPr id="3072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4778" indent="-301838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20735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90291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173232" indent="-241470" eaLnBrk="0" hangingPunct="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617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39112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205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4993" indent="-24147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51D5D40-B425-B849-A9BC-1045A25E78D9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Business scenarios for 3GPP-enabled capillary networks 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2013-08-28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E33C2B-3F10-4E9F-A60A-AFC9EEA81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title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70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9FB7D3"/>
                </a:solidFill>
                <a:cs typeface="Arial" pitchFamily="34" charset="0"/>
              </a:rPr>
              <a:t>CAPITALS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Slide subtitle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minimum 30 pt</a:t>
            </a:r>
          </a:p>
          <a:p>
            <a:pPr algn="r" eaLnBrk="1" hangingPunct="1">
              <a:spcBef>
                <a:spcPct val="0"/>
              </a:spcBef>
              <a:defRPr/>
            </a:pPr>
            <a:endParaRPr lang="en-GB" sz="1200" smtClean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 descr="ipso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673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6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9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5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7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3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53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505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638" y="1801813"/>
            <a:ext cx="5491162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01813"/>
            <a:ext cx="5492750" cy="3849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44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9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9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5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Slide title 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44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Text and bullet level 1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 minimum 24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Bullets level 2-5</a:t>
            </a: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rgbClr val="FFFFFF"/>
                </a:solidFill>
                <a:cs typeface="Arial" pitchFamily="34" charset="0"/>
              </a:rPr>
              <a:t>minimum 20 </a:t>
            </a:r>
            <a:r>
              <a:rPr lang="en-US" sz="1200" dirty="0" err="1" smtClean="0">
                <a:solidFill>
                  <a:srgbClr val="FFFFFF"/>
                </a:solidFill>
                <a:cs typeface="Arial" pitchFamily="34" charset="0"/>
              </a:rPr>
              <a:t>pt</a:t>
            </a: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200" dirty="0" smtClean="0">
              <a:solidFill>
                <a:srgbClr val="FFFFFF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defRPr/>
            </a:pPr>
            <a:endParaRPr lang="en-US" sz="800" dirty="0" smtClean="0">
              <a:solidFill>
                <a:schemeClr val="bg1"/>
              </a:solidFill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  <a:t>Characters for Embedded font:</a:t>
            </a:r>
            <a:br>
              <a:rPr lang="en-US" sz="500" dirty="0" smtClean="0">
                <a:solidFill>
                  <a:srgbClr val="9FB7D3"/>
                </a:solidFill>
                <a:cs typeface="Arial" pitchFamily="34" charset="0"/>
              </a:rPr>
            </a:b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!"#$%&amp;'()*+,-./0123456789:;&lt;=&gt;?@ABCDEFGHIJKLMNOPQRSTUVWXYZ[\]^_`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abcdefghijklmnopqrstuvwxyz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ẀẁẃẄẅỲỳ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ﬁﬂ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ΆΈΉΊΌΎΏΐΑΒΓΕΖΗΘΙΚΛΜΝΞΟΠΡΣΤΥΦΧΨΪΫΆΈΉΊΰ</a:t>
            </a: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αβ</a:t>
            </a:r>
            <a:r>
              <a:rPr lang="en-US" sz="500" dirty="0" err="1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γδεζηθικλνξορςΣΤΥΦΧΨΩΪΫΌΎΏ</a:t>
            </a:r>
            <a:endParaRPr lang="en-US" sz="500" i="1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sz="500" dirty="0" smtClean="0">
                <a:solidFill>
                  <a:srgbClr val="9FB7D3"/>
                </a:solidFill>
                <a:latin typeface="Ericsson Capital TT" pitchFamily="2" charset="0"/>
                <a:cs typeface="Arial" pitchFamily="34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en-US" sz="500" dirty="0" smtClean="0">
              <a:solidFill>
                <a:srgbClr val="9FB7D3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5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800" dirty="0" smtClean="0">
              <a:solidFill>
                <a:schemeClr val="bg1"/>
              </a:solidFill>
              <a:latin typeface="Ericsson Capital TT" pitchFamily="2" charset="0"/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endParaRPr lang="en-US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r" eaLnBrk="1" hangingPunct="1">
              <a:spcBef>
                <a:spcPct val="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cs typeface="Arial" pitchFamily="34" charset="0"/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800" dirty="0" smtClean="0">
                <a:solidFill>
                  <a:srgbClr val="87888A"/>
                </a:solidFill>
                <a:cs typeface="Arial" pitchFamily="34" charset="0"/>
              </a:rPr>
              <a:t> Page </a:t>
            </a:r>
            <a:fld id="{CAB958FE-77C5-4356-B328-4F0D45579CEC}" type="slidenum">
              <a:rPr lang="en-US" sz="800" smtClean="0">
                <a:solidFill>
                  <a:srgbClr val="87888A"/>
                </a:solidFill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800" dirty="0" smtClean="0">
              <a:solidFill>
                <a:srgbClr val="87888A"/>
              </a:solidFill>
              <a:cs typeface="Arial" pitchFamily="34" charset="0"/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Header</a:t>
            </a:r>
          </a:p>
        </p:txBody>
      </p:sp>
      <p:pic>
        <p:nvPicPr>
          <p:cNvPr id="7" name="Picture 6" descr="ipso_logo.jp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190" y="228600"/>
            <a:ext cx="1102209" cy="622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5" r:id="rId18"/>
    <p:sldLayoutId id="2147483796" r:id="rId19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2pPr>
      <a:lvl3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3pPr>
      <a:lvl4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4pPr>
      <a:lvl5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0" fontAlgn="base" hangingPunct="0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"/>
          <p:cNvSpPr>
            <a:spLocks noGrp="1"/>
          </p:cNvSpPr>
          <p:nvPr>
            <p:ph type="ctrTitle"/>
          </p:nvPr>
        </p:nvSpPr>
        <p:spPr>
          <a:xfrm>
            <a:off x="525463" y="1808163"/>
            <a:ext cx="11134725" cy="28400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Introduction to</a:t>
            </a:r>
            <a:br>
              <a:rPr lang="en-US" sz="3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  <a:t>IPSO Smart Objects</a:t>
            </a:r>
            <a:br>
              <a:rPr lang="en-US" sz="6700" dirty="0" smtClean="0">
                <a:solidFill>
                  <a:schemeClr val="accent4">
                    <a:lumMod val="50000"/>
                  </a:schemeClr>
                </a:solidFill>
                <a:latin typeface="+mn-lt"/>
              </a:rPr>
            </a:br>
            <a:endParaRPr lang="en-US" sz="3200" dirty="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Logo_ChapterSlide_Wide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222" y="5588000"/>
            <a:ext cx="2257778" cy="1270000"/>
          </a:xfrm>
          <a:prstGeom prst="rect">
            <a:avLst/>
          </a:prstGeom>
        </p:spPr>
      </p:pic>
      <p:sp>
        <p:nvSpPr>
          <p:cNvPr id="6" name="Subtitle 4"/>
          <p:cNvSpPr txBox="1">
            <a:spLocks/>
          </p:cNvSpPr>
          <p:nvPr/>
        </p:nvSpPr>
        <p:spPr bwMode="auto">
          <a:xfrm>
            <a:off x="525880" y="4648200"/>
            <a:ext cx="9079265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75000"/>
              </a:lnSpc>
              <a:spcBef>
                <a:spcPts val="0"/>
              </a:spcBef>
              <a:spcAft>
                <a:spcPct val="0"/>
              </a:spcAft>
              <a:buClr>
                <a:srgbClr val="00A9D4"/>
              </a:buClr>
              <a:buFont typeface="Arial" charset="0"/>
              <a:buNone/>
              <a:defRPr sz="30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3400" indent="-177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892175" indent="-1793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CCE5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3pPr>
            <a:lvl4pPr marL="12525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161448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5pPr>
            <a:lvl6pPr marL="20716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6pPr>
            <a:lvl7pPr marL="25288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7pPr>
            <a:lvl8pPr marL="29860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8pPr>
            <a:lvl9pPr marL="3443288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Ericsson Capital TT" pitchFamily="2" charset="0"/>
              <a:buChar char="›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indent="-179388">
              <a:lnSpc>
                <a:spcPct val="12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Jaime Jiménez, Ericsson Research, IPSO Smart Objects co-chair.</a:t>
            </a:r>
          </a:p>
          <a:p>
            <a:pPr indent="-179388">
              <a:lnSpc>
                <a:spcPct val="120000"/>
              </a:lnSpc>
            </a:pPr>
            <a:r>
              <a:rPr lang="en-US" sz="1800" i="1" dirty="0" err="1">
                <a:solidFill>
                  <a:schemeClr val="tx1">
                    <a:lumMod val="50000"/>
                  </a:schemeClr>
                </a:solidFill>
              </a:rPr>
              <a:t>jaime.jimenez@ericsson.com</a:t>
            </a:r>
            <a:endParaRPr lang="en-US" sz="1800" i="1" dirty="0">
              <a:solidFill>
                <a:schemeClr val="tx1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Material on slides from Michael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Koster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 ARM, IPSO Smart Objects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Chair. </a:t>
            </a:r>
            <a:endParaRPr lang="en-US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indent="-179388">
              <a:lnSpc>
                <a:spcPct val="120000"/>
              </a:lnSpc>
            </a:pPr>
            <a:r>
              <a:rPr lang="en-US" sz="1800" i="1" dirty="0" err="1" smtClean="0">
                <a:solidFill>
                  <a:schemeClr val="tx1">
                    <a:lumMod val="50000"/>
                  </a:schemeClr>
                </a:solidFill>
              </a:rPr>
              <a:t>michael.koster@arm.com</a:t>
            </a:r>
            <a:r>
              <a:rPr lang="en-US" sz="1800" i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indent="-179388">
              <a:lnSpc>
                <a:spcPct val="120000"/>
              </a:lnSpc>
            </a:pPr>
            <a:r>
              <a:rPr lang="en-US" sz="2400" dirty="0" smtClean="0"/>
              <a:t>June 15th, 2015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Problems to solve in </a:t>
            </a:r>
            <a:r>
              <a:rPr lang="en-US" dirty="0" err="1" smtClean="0">
                <a:solidFill>
                  <a:srgbClr val="2C2C2D"/>
                </a:solidFill>
                <a:latin typeface="+mn-lt"/>
              </a:rPr>
              <a:t>IoT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Interoperability</a:t>
            </a:r>
          </a:p>
          <a:p>
            <a:pPr lvl="1"/>
            <a:r>
              <a:rPr lang="en-US" dirty="0"/>
              <a:t>Software’s interaction with physical resources.</a:t>
            </a:r>
          </a:p>
          <a:p>
            <a:pPr lvl="1"/>
            <a:r>
              <a:rPr lang="en-US" dirty="0"/>
              <a:t>Device independence from software </a:t>
            </a:r>
            <a:r>
              <a:rPr lang="en-US" dirty="0" smtClean="0"/>
              <a:t>management and vendors.</a:t>
            </a:r>
            <a:endParaRPr lang="en-US" dirty="0"/>
          </a:p>
          <a:p>
            <a:pPr lvl="1"/>
            <a:r>
              <a:rPr lang="en-US" dirty="0"/>
              <a:t>Discovery, Management, Reporting, Security, Authorization.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Billions of devices, users, connections…</a:t>
            </a:r>
          </a:p>
          <a:p>
            <a:pPr lvl="1"/>
            <a:r>
              <a:rPr lang="en-US" dirty="0"/>
              <a:t>Billions of interactions.</a:t>
            </a:r>
          </a:p>
          <a:p>
            <a:r>
              <a:rPr lang="en-US" dirty="0"/>
              <a:t>Reusability and modularity</a:t>
            </a:r>
          </a:p>
          <a:p>
            <a:pPr lvl="1"/>
            <a:r>
              <a:rPr lang="en-US" dirty="0"/>
              <a:t>Software, networks, protocols, data models.</a:t>
            </a:r>
          </a:p>
          <a:p>
            <a:pPr lvl="1"/>
            <a:r>
              <a:rPr lang="en-US" dirty="0"/>
              <a:t>In a vertical segment, across vendors.</a:t>
            </a:r>
          </a:p>
          <a:p>
            <a:pPr lvl="1"/>
            <a:r>
              <a:rPr lang="en-US" dirty="0"/>
              <a:t>Across diverse vertical segments.</a:t>
            </a:r>
          </a:p>
          <a:p>
            <a:r>
              <a:rPr lang="en-US" dirty="0" err="1"/>
              <a:t>Permissionless</a:t>
            </a:r>
            <a:r>
              <a:rPr lang="en-US" dirty="0"/>
              <a:t> Innovation</a:t>
            </a:r>
          </a:p>
          <a:p>
            <a:pPr lvl="1"/>
            <a:r>
              <a:rPr lang="en-US" dirty="0"/>
              <a:t>Enable anyone to participate and innovate.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IPSO Smart Objects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Developed by IP for Smart Objects (IPSO) </a:t>
            </a:r>
            <a:r>
              <a:rPr lang="en-US" sz="2400" dirty="0" smtClean="0"/>
              <a:t>Alliance in the Smart Objects Working Group.</a:t>
            </a:r>
            <a:endParaRPr lang="en-US" sz="2400" dirty="0"/>
          </a:p>
          <a:p>
            <a:r>
              <a:rPr lang="en-US" sz="2400" dirty="0" smtClean="0"/>
              <a:t>Work exclusively on semantic </a:t>
            </a:r>
            <a:r>
              <a:rPr lang="en-US" sz="2400" dirty="0"/>
              <a:t>Interoperability across </a:t>
            </a:r>
            <a:r>
              <a:rPr lang="en-US" sz="2400" dirty="0" err="1"/>
              <a:t>IoT</a:t>
            </a:r>
            <a:r>
              <a:rPr lang="en-US" sz="2400" dirty="0"/>
              <a:t> devices and applications.</a:t>
            </a:r>
          </a:p>
          <a:p>
            <a:r>
              <a:rPr lang="en-US" sz="2400" dirty="0"/>
              <a:t>Based on LWM2M Object </a:t>
            </a:r>
            <a:r>
              <a:rPr lang="en-US" sz="2400" dirty="0" smtClean="0"/>
              <a:t>Model.</a:t>
            </a:r>
          </a:p>
          <a:p>
            <a:r>
              <a:rPr lang="en-US" sz="2400" dirty="0" smtClean="0"/>
              <a:t>Reusable </a:t>
            </a:r>
            <a:r>
              <a:rPr lang="en-US" sz="2400" dirty="0"/>
              <a:t>Object IDs and Resource IDs.</a:t>
            </a:r>
          </a:p>
          <a:p>
            <a:r>
              <a:rPr lang="en-US" sz="2400" dirty="0"/>
              <a:t>Transport Protocol Independent (</a:t>
            </a:r>
            <a:r>
              <a:rPr lang="en-US" sz="2400" dirty="0" err="1"/>
              <a:t>CoAP</a:t>
            </a:r>
            <a:r>
              <a:rPr lang="en-US" sz="2400" dirty="0"/>
              <a:t>, LWM2M, MQTT, </a:t>
            </a:r>
            <a:r>
              <a:rPr lang="en-US" sz="2400" dirty="0" smtClean="0"/>
              <a:t>HTTP…) </a:t>
            </a:r>
            <a:r>
              <a:rPr lang="en-US" sz="2400" dirty="0"/>
              <a:t>if support addressing, content formats and data types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Encoding Independent (JSON, TLV, </a:t>
            </a:r>
            <a:r>
              <a:rPr lang="en-US" sz="2400" dirty="0" err="1" smtClean="0"/>
              <a:t>SenML</a:t>
            </a:r>
            <a:r>
              <a:rPr lang="en-US" sz="2400" dirty="0" smtClean="0"/>
              <a:t>…)</a:t>
            </a:r>
            <a:endParaRPr lang="en-US" sz="2400" dirty="0"/>
          </a:p>
          <a:p>
            <a:r>
              <a:rPr lang="en-US" sz="2400" dirty="0"/>
              <a:t>Basic Objects represent simple sensors and actuators.</a:t>
            </a:r>
          </a:p>
          <a:p>
            <a:r>
              <a:rPr lang="en-US" sz="2400" dirty="0"/>
              <a:t>Basic Starter Pack published on 2014 (Expansion Pack upcoming)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Tested over </a:t>
            </a:r>
            <a:r>
              <a:rPr lang="en-US" sz="2400" dirty="0" err="1" smtClean="0"/>
              <a:t>CoAP</a:t>
            </a:r>
            <a:r>
              <a:rPr lang="en-US" sz="2400" dirty="0" smtClean="0"/>
              <a:t> and LWM2M during </a:t>
            </a:r>
            <a:r>
              <a:rPr lang="en-US" sz="2400" dirty="0"/>
              <a:t>IPSO Interoperability test on May </a:t>
            </a:r>
            <a:r>
              <a:rPr lang="en-US" sz="2400" dirty="0" smtClean="0"/>
              <a:t>2015 (ARM, Ericsson, Intel, SICS, </a:t>
            </a:r>
            <a:r>
              <a:rPr lang="en-US" sz="2400" dirty="0" err="1" smtClean="0"/>
              <a:t>Yanzi</a:t>
            </a:r>
            <a:r>
              <a:rPr lang="en-US" sz="2400" dirty="0" smtClean="0"/>
              <a:t>, TUT …) 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233025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The </a:t>
            </a:r>
            <a:r>
              <a:rPr lang="en-US" dirty="0">
                <a:solidFill>
                  <a:srgbClr val="2C2C2D"/>
                </a:solidFill>
                <a:latin typeface="+mn-lt"/>
              </a:rPr>
              <a:t>Web in constrained devices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4769558" y="4626992"/>
            <a:ext cx="2828328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IPv4 / IPv6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926" y="3313501"/>
            <a:ext cx="1091169" cy="58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ietflogo2e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3893823"/>
            <a:ext cx="896608" cy="5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34"/>
          <p:cNvSpPr/>
          <p:nvPr/>
        </p:nvSpPr>
        <p:spPr bwMode="auto">
          <a:xfrm>
            <a:off x="3344095" y="2711576"/>
            <a:ext cx="4237541" cy="538370"/>
          </a:xfrm>
          <a:prstGeom prst="roundRect">
            <a:avLst>
              <a:gd name="adj" fmla="val 10000"/>
            </a:avLst>
          </a:prstGeom>
          <a:solidFill>
            <a:schemeClr val="tx2">
              <a:lumMod val="50000"/>
              <a:lumOff val="5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FFFFFF"/>
                </a:solidFill>
              </a:rPr>
              <a:t>IPSO Objects</a:t>
            </a:r>
          </a:p>
        </p:txBody>
      </p:sp>
      <p:pic>
        <p:nvPicPr>
          <p:cNvPr id="36" name="Picture 1" descr="ipso-trans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55" y="2822093"/>
            <a:ext cx="855707" cy="42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ounded Rectangle 36"/>
          <p:cNvSpPr/>
          <p:nvPr/>
        </p:nvSpPr>
        <p:spPr bwMode="auto">
          <a:xfrm>
            <a:off x="3344095" y="2022947"/>
            <a:ext cx="4237541" cy="533420"/>
          </a:xfrm>
          <a:prstGeom prst="roundRect">
            <a:avLst>
              <a:gd name="adj" fmla="val 1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Applications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3344096" y="4626992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6LowPAN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265332" y="3987378"/>
            <a:ext cx="1310891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HTTP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 bwMode="auto">
          <a:xfrm>
            <a:off x="3347235" y="3987378"/>
            <a:ext cx="2805209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rgbClr val="FFFFFF"/>
                </a:solidFill>
              </a:rPr>
              <a:t>CoAP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344096" y="3355453"/>
            <a:ext cx="2808348" cy="538370"/>
          </a:xfrm>
          <a:prstGeom prst="roundRect">
            <a:avLst>
              <a:gd name="adj" fmla="val 10000"/>
            </a:avLst>
          </a:prstGeom>
          <a:solidFill>
            <a:srgbClr val="00A9D4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</a:rPr>
              <a:t>LWM2M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6265332" y="3355453"/>
            <a:ext cx="1310892" cy="538370"/>
          </a:xfrm>
          <a:prstGeom prst="roundRect">
            <a:avLst>
              <a:gd name="adj" fmla="val 10000"/>
            </a:avLst>
          </a:prstGeom>
          <a:solidFill>
            <a:schemeClr val="bg2"/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Web Server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25358" y="2836075"/>
            <a:ext cx="1624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825358" y="2156257"/>
            <a:ext cx="1452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825358" y="3493713"/>
            <a:ext cx="1808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API / Services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825358" y="4727805"/>
            <a:ext cx="1068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 bwMode="auto">
          <a:xfrm>
            <a:off x="3344095" y="5236549"/>
            <a:ext cx="130576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802.15.4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344094" y="5846106"/>
            <a:ext cx="2808349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MCU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Rounded Rectangle 62"/>
          <p:cNvSpPr/>
          <p:nvPr/>
        </p:nvSpPr>
        <p:spPr bwMode="auto">
          <a:xfrm>
            <a:off x="4769557" y="5236549"/>
            <a:ext cx="2828330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bg2">
                    <a:lumMod val="50000"/>
                  </a:schemeClr>
                </a:solidFill>
              </a:rPr>
              <a:t>Wifi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, Ethernet, </a:t>
            </a: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LTE, …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265333" y="5846106"/>
            <a:ext cx="1332554" cy="533420"/>
          </a:xfrm>
          <a:prstGeom prst="roundRect">
            <a:avLst>
              <a:gd name="adj" fmla="val 10000"/>
            </a:avLst>
          </a:prstGeom>
          <a:solidFill>
            <a:schemeClr val="tx1">
              <a:lumMod val="40000"/>
              <a:lumOff val="60000"/>
            </a:schemeClr>
          </a:solidFill>
          <a:ln w="25400" cap="rnd"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MPU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5358" y="4125638"/>
            <a:ext cx="24643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Application Protocol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825358" y="5369859"/>
            <a:ext cx="162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HW Network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7825358" y="5979416"/>
            <a:ext cx="1296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23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387012" cy="1085850"/>
          </a:xfrm>
        </p:spPr>
        <p:txBody>
          <a:bodyPr/>
          <a:lstStyle/>
          <a:p>
            <a:r>
              <a:rPr lang="en-US" dirty="0">
                <a:solidFill>
                  <a:srgbClr val="2C2C2D"/>
                </a:solidFill>
                <a:latin typeface="+mn-lt"/>
              </a:rPr>
              <a:t>IPSO Smart Object </a:t>
            </a:r>
            <a:r>
              <a:rPr lang="en-US" dirty="0" smtClean="0">
                <a:solidFill>
                  <a:srgbClr val="2C2C2D"/>
                </a:solidFill>
                <a:latin typeface="+mn-lt"/>
              </a:rPr>
              <a:t>Structure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28638" y="1562554"/>
            <a:ext cx="5066936" cy="47865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Reusable </a:t>
            </a:r>
            <a:r>
              <a:rPr lang="en-US" dirty="0"/>
              <a:t>resource and object IDs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Common definitions for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to semantic terms e.g. temperature, </a:t>
            </a:r>
            <a:r>
              <a:rPr lang="en-US" dirty="0" err="1"/>
              <a:t>currentValue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IDs are registered with the OMNA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Usable in different transport protocols that support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URI Addressing 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(…/</a:t>
            </a:r>
            <a:r>
              <a:rPr lang="en-US" dirty="0"/>
              <a:t>home/weather/3303/0/</a:t>
            </a:r>
            <a:r>
              <a:rPr lang="en-US" dirty="0" smtClean="0"/>
              <a:t>5700)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Data Types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Content Formats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RWX Operations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86723" y="1694848"/>
            <a:ext cx="1785909" cy="410124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3303/0/5700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1051" y="2161093"/>
            <a:ext cx="3505672" cy="473071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vert="horz" wrap="none" lIns="0" tIns="0" rIns="0" bIns="0" rtlCol="0" anchor="t">
            <a:normAutofit/>
          </a:bodyPr>
          <a:lstStyle/>
          <a:p>
            <a:r>
              <a:rPr lang="en-US" dirty="0" smtClean="0"/>
              <a:t> Object </a:t>
            </a:r>
            <a:r>
              <a:rPr lang="en-US" dirty="0"/>
              <a:t>ID, defines object type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81051" y="2795955"/>
            <a:ext cx="3863950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Instance, one or more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81051" y="3381266"/>
            <a:ext cx="4674318" cy="400110"/>
          </a:xfrm>
          <a:prstGeom prst="rect">
            <a:avLst/>
          </a:prstGeom>
          <a:ln>
            <a:solidFill>
              <a:srgbClr val="89BA17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Resource </a:t>
            </a:r>
            <a:r>
              <a:rPr lang="en-US" dirty="0"/>
              <a:t>ID, defines </a:t>
            </a:r>
            <a:r>
              <a:rPr lang="en-US" dirty="0" smtClean="0"/>
              <a:t>resource </a:t>
            </a:r>
            <a:r>
              <a:rPr lang="en-US" dirty="0"/>
              <a:t>type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9286723" y="2025595"/>
            <a:ext cx="251351" cy="372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9645001" y="2012364"/>
            <a:ext cx="448689" cy="9836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10455369" y="2161093"/>
            <a:ext cx="0" cy="1420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95574" y="1664806"/>
            <a:ext cx="5738193" cy="226229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6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525463" y="120183"/>
            <a:ext cx="1038701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Ericsson Capital TT" charset="0"/>
              </a:rPr>
              <a:t>Example: IPSO Humidity Sensor</a:t>
            </a:r>
            <a:endParaRPr lang="en-US" dirty="0">
              <a:solidFill>
                <a:srgbClr val="2C2C2D"/>
              </a:solidFill>
              <a:latin typeface="Ericsson Capital TT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86542"/>
              </p:ext>
            </p:extLst>
          </p:nvPr>
        </p:nvGraphicFramePr>
        <p:xfrm>
          <a:off x="525463" y="2164332"/>
          <a:ext cx="11367712" cy="4131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1759"/>
                <a:gridCol w="649111"/>
                <a:gridCol w="508000"/>
                <a:gridCol w="733778"/>
                <a:gridCol w="1086556"/>
                <a:gridCol w="1270000"/>
                <a:gridCol w="1354666"/>
                <a:gridCol w="1397000"/>
                <a:gridCol w="2706842"/>
              </a:tblGrid>
              <a:tr h="50799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Name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Resource ID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Access 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Multiple</a:t>
                      </a:r>
                      <a:endParaRPr lang="en-US" sz="1400">
                        <a:effectLst/>
                      </a:endParaRPr>
                    </a:p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>
                          <a:effectLst/>
                        </a:rPr>
                        <a:t>Instances?</a:t>
                      </a:r>
                      <a:endParaRPr lang="en-US" sz="14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Mandatory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Type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Range or Enumeration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Units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000" dirty="0">
                          <a:effectLst/>
                        </a:rPr>
                        <a:t>Descriptions</a:t>
                      </a:r>
                      <a:endParaRPr lang="en-US" sz="14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</a:tr>
              <a:tr h="357466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Sensor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5700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Mandatory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Last or Current Measured Value from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Units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5701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No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Measurement Units Definition e.g. “</a:t>
                      </a:r>
                      <a:r>
                        <a:rPr lang="en-GB" sz="1200" dirty="0" err="1">
                          <a:effectLst/>
                        </a:rPr>
                        <a:t>Cel</a:t>
                      </a:r>
                      <a:r>
                        <a:rPr lang="en-GB" sz="1200" dirty="0">
                          <a:effectLst/>
                        </a:rPr>
                        <a:t>” for Temperature in Celsius.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Measured</a:t>
                      </a:r>
                      <a:r>
                        <a:rPr lang="en-US" sz="1200" baseline="0" dirty="0" smtClean="0">
                          <a:effectLst/>
                        </a:rPr>
                        <a:t> V</a:t>
                      </a:r>
                      <a:r>
                        <a:rPr lang="en-GB" sz="1200" dirty="0" err="1" smtClean="0">
                          <a:effectLst/>
                        </a:rPr>
                        <a:t>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5601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Measured </a:t>
                      </a:r>
                      <a:endParaRPr lang="en-US" sz="1200" dirty="0">
                        <a:effectLst/>
                      </a:endParaRPr>
                    </a:p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5602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Optional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maximum value measured by the sensor since power ON or reset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Min </a:t>
                      </a:r>
                      <a:r>
                        <a:rPr lang="en-GB" sz="1200" dirty="0" smtClean="0">
                          <a:effectLst/>
                        </a:rPr>
                        <a:t>Range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5603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The minimum value that can be measured by the sensor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459599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Max </a:t>
                      </a:r>
                      <a:r>
                        <a:rPr lang="en-GB" sz="1200" dirty="0" smtClean="0">
                          <a:effectLst/>
                        </a:rPr>
                        <a:t>Range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5604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Float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Same as Measured Value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Same as Measured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The maximum value that can be measured by the sensor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  <a:tr h="561732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Min and </a:t>
                      </a:r>
                      <a:r>
                        <a:rPr lang="en-GB" sz="1200" dirty="0" smtClean="0">
                          <a:effectLst/>
                        </a:rPr>
                        <a:t>Max</a:t>
                      </a:r>
                      <a:r>
                        <a:rPr lang="en-GB" sz="1200" baseline="0" dirty="0" smtClean="0">
                          <a:effectLst/>
                        </a:rPr>
                        <a:t> </a:t>
                      </a:r>
                      <a:r>
                        <a:rPr lang="en-GB" sz="1200" dirty="0" smtClean="0">
                          <a:effectLst/>
                        </a:rPr>
                        <a:t>Measured </a:t>
                      </a:r>
                      <a:r>
                        <a:rPr lang="en-GB" sz="1200" dirty="0">
                          <a:effectLst/>
                        </a:rPr>
                        <a:t>Values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5605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No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Optional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Opaque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Reset the Min and Max Measured Values to Current Value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5720" marR="45720"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60788"/>
              </p:ext>
            </p:extLst>
          </p:nvPr>
        </p:nvGraphicFramePr>
        <p:xfrm>
          <a:off x="4691530" y="1262475"/>
          <a:ext cx="7201645" cy="6841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329"/>
                <a:gridCol w="768474"/>
                <a:gridCol w="2159000"/>
                <a:gridCol w="742078"/>
                <a:gridCol w="2091764"/>
              </a:tblGrid>
              <a:tr h="303858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Object ID 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>
                          <a:effectLst/>
                        </a:rPr>
                        <a:t>Object URN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Multiple Instances?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900" dirty="0">
                          <a:effectLst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rgbClr val="BCBCBD"/>
                    </a:solidFill>
                  </a:tcPr>
                </a:tc>
              </a:tr>
              <a:tr h="380301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IPSO Humidity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>
                          <a:effectLst/>
                        </a:rPr>
                        <a:t>3304</a:t>
                      </a:r>
                      <a:endParaRPr lang="en-US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b="1" dirty="0">
                          <a:effectLst/>
                        </a:rPr>
                        <a:t>urn:oma:lwm2m:ext:3304</a:t>
                      </a:r>
                      <a:endParaRPr lang="en-US" sz="12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Yes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GB" sz="1200" dirty="0">
                          <a:effectLst/>
                        </a:rPr>
                        <a:t>Relative humidity sensor, example units = %</a:t>
                      </a:r>
                      <a:endParaRPr lang="en-US" sz="1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1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Roadmap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☐ UPnP harmonization – from SOAP to REST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☐ BLE/</a:t>
            </a:r>
            <a:r>
              <a:rPr lang="en-US" sz="2000" dirty="0" err="1" smtClean="0"/>
              <a:t>ZigBee</a:t>
            </a:r>
            <a:r>
              <a:rPr lang="en-US" sz="2000" dirty="0" smtClean="0"/>
              <a:t> harmonization.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✔ Draft </a:t>
            </a:r>
            <a:r>
              <a:rPr lang="en-US" sz="2000" dirty="0"/>
              <a:t>Smart Object Data Model Design Guide @done (15-</a:t>
            </a:r>
            <a:r>
              <a:rPr lang="en-US" sz="2000" dirty="0" smtClean="0"/>
              <a:t>03-30)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Draft </a:t>
            </a:r>
            <a:r>
              <a:rPr lang="en-US" sz="2000" dirty="0"/>
              <a:t>Smart Object Expansion Pack for Basic Objects @done (15-</a:t>
            </a:r>
            <a:r>
              <a:rPr lang="en-US" sz="2000" dirty="0" smtClean="0"/>
              <a:t>04-30)</a:t>
            </a:r>
          </a:p>
          <a:p>
            <a:pPr marL="0" indent="0">
              <a:buNone/>
            </a:pPr>
            <a:r>
              <a:rPr lang="en-US" sz="2000" dirty="0"/>
              <a:t>✔ </a:t>
            </a:r>
            <a:r>
              <a:rPr lang="en-US" sz="2000" dirty="0" smtClean="0"/>
              <a:t>Set up test servers for IPSO objects (LWM2M + TLV payload) </a:t>
            </a:r>
            <a:r>
              <a:rPr lang="en-US" sz="2000" dirty="0"/>
              <a:t>@done (15-</a:t>
            </a:r>
            <a:r>
              <a:rPr lang="en-US" sz="2000" dirty="0" smtClean="0"/>
              <a:t>06-15)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Draft </a:t>
            </a:r>
            <a:r>
              <a:rPr lang="en-US" sz="2000" dirty="0"/>
              <a:t>Domain Specific Objects reference designs @due </a:t>
            </a:r>
            <a:r>
              <a:rPr lang="en-US" sz="2000" dirty="0" smtClean="0"/>
              <a:t>(mid 2015)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Data Model Design Guided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Basic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Composite Objects @due(15-07</a:t>
            </a:r>
            <a:r>
              <a:rPr lang="en-US" sz="2000" dirty="0" smtClean="0"/>
              <a:t>-31)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☐ Publish </a:t>
            </a:r>
            <a:r>
              <a:rPr lang="en-US" sz="2000" dirty="0"/>
              <a:t>Smart Object Expansion Pack for Reference Devices @due(15-07-</a:t>
            </a:r>
            <a:r>
              <a:rPr lang="en-US" sz="2000" dirty="0" smtClean="0"/>
              <a:t>31)</a:t>
            </a:r>
          </a:p>
          <a:p>
            <a:pPr marL="0" indent="0">
              <a:buNone/>
            </a:pPr>
            <a:r>
              <a:rPr lang="en-US" sz="2000" dirty="0"/>
              <a:t>☐ IETF 93 – Bits and </a:t>
            </a:r>
            <a:r>
              <a:rPr lang="en-US" sz="2000" dirty="0" smtClean="0"/>
              <a:t>Bites </a:t>
            </a:r>
            <a:r>
              <a:rPr lang="en-US" sz="2000" dirty="0"/>
              <a:t>@due(15-</a:t>
            </a:r>
            <a:r>
              <a:rPr lang="en-US" sz="2000" dirty="0" smtClean="0"/>
              <a:t>09-1)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04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25463" y="239713"/>
            <a:ext cx="10418762" cy="1085850"/>
          </a:xfrm>
        </p:spPr>
        <p:txBody>
          <a:bodyPr/>
          <a:lstStyle/>
          <a:p>
            <a:r>
              <a:rPr lang="en-US" dirty="0" smtClean="0">
                <a:solidFill>
                  <a:srgbClr val="2C2C2D"/>
                </a:solidFill>
                <a:latin typeface="+mn-lt"/>
              </a:rPr>
              <a:t>Next Steps	</a:t>
            </a:r>
            <a:endParaRPr lang="en-US" dirty="0">
              <a:solidFill>
                <a:srgbClr val="2C2C2D"/>
              </a:solidFill>
              <a:latin typeface="+mn-lt"/>
            </a:endParaRPr>
          </a:p>
        </p:txBody>
      </p:sp>
      <p:sp>
        <p:nvSpPr>
          <p:cNvPr id="5" name="Content Placeholder 12"/>
          <p:cNvSpPr>
            <a:spLocks noGrp="1"/>
          </p:cNvSpPr>
          <p:nvPr>
            <p:ph sz="half" idx="1"/>
          </p:nvPr>
        </p:nvSpPr>
        <p:spPr>
          <a:xfrm>
            <a:off x="528637" y="1384299"/>
            <a:ext cx="11101479" cy="5033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 smtClean="0"/>
              <a:t>Working </a:t>
            </a:r>
            <a:r>
              <a:rPr lang="en-US" dirty="0"/>
              <a:t>with Smart Objects: Expansion Pack, Composite Objects, Linked Objects.</a:t>
            </a:r>
          </a:p>
          <a:p>
            <a:pPr lvl="1"/>
            <a:r>
              <a:rPr lang="en-US" dirty="0"/>
              <a:t>Collaboration with other </a:t>
            </a:r>
            <a:r>
              <a:rPr lang="en-US" dirty="0" err="1"/>
              <a:t>IoT</a:t>
            </a:r>
            <a:r>
              <a:rPr lang="en-US" dirty="0"/>
              <a:t> Interest Groups like UPnP, IIC, OIC.</a:t>
            </a:r>
          </a:p>
          <a:p>
            <a:pPr lvl="1"/>
            <a:r>
              <a:rPr lang="en-US" dirty="0"/>
              <a:t>Work on related Standards organizations: IETF </a:t>
            </a:r>
            <a:r>
              <a:rPr lang="en-US" dirty="0" err="1"/>
              <a:t>CoRE</a:t>
            </a:r>
            <a:r>
              <a:rPr lang="en-US" dirty="0"/>
              <a:t> - </a:t>
            </a:r>
            <a:r>
              <a:rPr lang="en-US" dirty="0" err="1"/>
              <a:t>CoAP</a:t>
            </a:r>
            <a:r>
              <a:rPr lang="en-US" dirty="0"/>
              <a:t>, </a:t>
            </a:r>
            <a:r>
              <a:rPr lang="en-US" dirty="0" smtClean="0"/>
              <a:t>OMA DM </a:t>
            </a:r>
            <a:r>
              <a:rPr lang="en-US" dirty="0"/>
              <a:t>- LWM2M.</a:t>
            </a:r>
          </a:p>
          <a:p>
            <a:pPr lvl="1"/>
            <a:r>
              <a:rPr lang="en-US" dirty="0"/>
              <a:t>Prototyping and testing (IETF 93, Bits and Bites,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IPSO </a:t>
            </a:r>
            <a:r>
              <a:rPr lang="en-US" dirty="0" err="1" smtClean="0"/>
              <a:t>Interop</a:t>
            </a:r>
            <a:r>
              <a:rPr lang="en-US" dirty="0" smtClean="0"/>
              <a:t>, </a:t>
            </a:r>
            <a:r>
              <a:rPr lang="en-US" dirty="0"/>
              <a:t>…)</a:t>
            </a:r>
          </a:p>
          <a:p>
            <a:r>
              <a:rPr lang="en-US" dirty="0"/>
              <a:t>Focus Area</a:t>
            </a:r>
          </a:p>
          <a:p>
            <a:pPr lvl="1"/>
            <a:r>
              <a:rPr lang="en-US" dirty="0"/>
              <a:t>IPSO Smart Objects are meant to be </a:t>
            </a:r>
            <a:r>
              <a:rPr lang="en-US" dirty="0" smtClean="0"/>
              <a:t>very generic.</a:t>
            </a:r>
          </a:p>
          <a:p>
            <a:pPr lvl="1"/>
            <a:r>
              <a:rPr lang="en-US" dirty="0" smtClean="0"/>
              <a:t>Any vendor can use them for their specific area by creating their own Objects by reusing generic resources and add their own. </a:t>
            </a:r>
          </a:p>
          <a:p>
            <a:r>
              <a:rPr lang="en-US" dirty="0" smtClean="0"/>
              <a:t>Absolutely necessary for </a:t>
            </a:r>
            <a:r>
              <a:rPr lang="en-US" dirty="0" err="1" smtClean="0"/>
              <a:t>IoT</a:t>
            </a:r>
            <a:endParaRPr lang="en-US" dirty="0" smtClean="0"/>
          </a:p>
          <a:p>
            <a:pPr lvl="1"/>
            <a:r>
              <a:rPr lang="en-US" dirty="0" smtClean="0"/>
              <a:t>Harmonization </a:t>
            </a:r>
            <a:r>
              <a:rPr lang="en-US" smtClean="0"/>
              <a:t>and mapping between </a:t>
            </a:r>
            <a:r>
              <a:rPr lang="en-US" dirty="0" smtClean="0"/>
              <a:t>different data models &amp; standards.</a:t>
            </a:r>
          </a:p>
          <a:p>
            <a:pPr lvl="1"/>
            <a:r>
              <a:rPr lang="en-US" dirty="0" smtClean="0"/>
              <a:t>Use of standards for Application Level interoperability btw devices and applications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propietary</a:t>
            </a:r>
            <a:r>
              <a:rPr lang="en-US" dirty="0" smtClean="0"/>
              <a:t>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1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ogo_ChapterSlide_Wide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99" y="1931344"/>
            <a:ext cx="5304232" cy="2983631"/>
          </a:xfrm>
          <a:prstGeom prst="rect">
            <a:avLst/>
          </a:prstGeom>
        </p:spPr>
      </p:pic>
      <p:pic>
        <p:nvPicPr>
          <p:cNvPr id="5" name="Picture 4" descr="ipso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04" y="2434845"/>
            <a:ext cx="2886399" cy="16296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0812004" y="244202"/>
            <a:ext cx="1237518" cy="6837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5709</TotalTime>
  <Words>943</Words>
  <Application>Microsoft Macintosh PowerPoint</Application>
  <PresentationFormat>Custom</PresentationFormat>
  <Paragraphs>210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PresentationTemplate2011</vt:lpstr>
      <vt:lpstr>Introduction to IPSO Smart Objects </vt:lpstr>
      <vt:lpstr>Problems to solve in IoT</vt:lpstr>
      <vt:lpstr>IPSO Smart Objects</vt:lpstr>
      <vt:lpstr>The Web in constrained devices</vt:lpstr>
      <vt:lpstr>IPSO Smart Object Structure</vt:lpstr>
      <vt:lpstr>Example: IPSO Humidity Sensor</vt:lpstr>
      <vt:lpstr>Roadmap </vt:lpstr>
      <vt:lpstr>Next Steps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IPSO Intro</dc:title>
  <dc:subject/>
  <dc:creator>Jaime Jimenez</dc:creator>
  <cp:keywords/>
  <dc:description/>
  <cp:lastModifiedBy>Jaime Jimenez</cp:lastModifiedBy>
  <cp:revision>433</cp:revision>
  <dcterms:created xsi:type="dcterms:W3CDTF">2011-05-24T09:22:48Z</dcterms:created>
  <dcterms:modified xsi:type="dcterms:W3CDTF">2015-06-16T05:24:09Z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true</vt:bool>
  </property>
  <property fmtid="{D5CDD505-2E9C-101B-9397-08002B2CF9AE}" pid="17" name="optFooterCVLCopyright">
    <vt:bool>false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true</vt:bool>
  </property>
  <property fmtid="{D5CDD505-2E9C-101B-9397-08002B2CF9AE}" pid="22" name="optFooterCVLPrep">
    <vt:bool>false</vt:bool>
  </property>
  <property fmtid="{D5CDD505-2E9C-101B-9397-08002B2CF9AE}" pid="23" name="optEnterText3">
    <vt:bool>false</vt:bool>
  </property>
  <property fmtid="{D5CDD505-2E9C-101B-9397-08002B2CF9AE}" pid="24" name="optFooterCVLDate">
    <vt:bool>true</vt:bool>
  </property>
  <property fmtid="{D5CDD505-2E9C-101B-9397-08002B2CF9AE}" pid="25" name="optEnterText4">
    <vt:bool>false</vt:bool>
  </property>
  <property fmtid="{D5CDD505-2E9C-101B-9397-08002B2CF9AE}" pid="26" name="LeftFooterField">
    <vt:lpwstr/>
  </property>
  <property fmtid="{D5CDD505-2E9C-101B-9397-08002B2CF9AE}" pid="27" name="MiddleFooterField">
    <vt:lpwstr>Ericsson Internal</vt:lpwstr>
  </property>
  <property fmtid="{D5CDD505-2E9C-101B-9397-08002B2CF9AE}" pid="28" name="RightFooterField">
    <vt:lpwstr/>
  </property>
  <property fmtid="{D5CDD505-2E9C-101B-9397-08002B2CF9AE}" pid="29" name="RightFooterField2">
    <vt:lpwstr>2014-02-03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R3A</vt:lpwstr>
  </property>
  <property fmtid="{D5CDD505-2E9C-101B-9397-08002B2CF9AE}" pid="37" name="Prepared">
    <vt:lpwstr>LI/EAB/TBR/O Thomas Rimhagen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PA1</vt:lpwstr>
  </property>
  <property fmtid="{D5CDD505-2E9C-101B-9397-08002B2CF9AE}" pid="42" name="DocName">
    <vt:lpwstr/>
  </property>
  <property fmtid="{D5CDD505-2E9C-101B-9397-08002B2CF9AE}" pid="43" name="Title">
    <vt:lpwstr/>
  </property>
  <property fmtid="{D5CDD505-2E9C-101B-9397-08002B2CF9AE}" pid="44" name="Date">
    <vt:lpwstr>2014-02-03</vt:lpwstr>
  </property>
  <property fmtid="{D5CDD505-2E9C-101B-9397-08002B2CF9AE}" pid="45" name="Reference">
    <vt:lpwstr/>
  </property>
  <property fmtid="{D5CDD505-2E9C-101B-9397-08002B2CF9AE}" pid="46" name="Keyword">
    <vt:lpwstr/>
  </property>
</Properties>
</file>