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5" r:id="rId3"/>
    <p:sldId id="318" r:id="rId4"/>
    <p:sldId id="320" r:id="rId5"/>
    <p:sldId id="321" r:id="rId6"/>
    <p:sldId id="322" r:id="rId7"/>
    <p:sldId id="323" r:id="rId8"/>
    <p:sldId id="324" r:id="rId9"/>
    <p:sldId id="314" r:id="rId10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568" y="72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D8F5A-1942-3B49-89A8-6C2610CB2196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9A99E-0AFD-4844-9CFC-ABFD2ADCDBAC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2014-02-03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1E95D0-5A4D-4E2C-B9D5-8244AD9904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  <p:sldLayoutId id="214748379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525463" y="5137150"/>
            <a:ext cx="11139487" cy="1385888"/>
          </a:xfrm>
        </p:spPr>
        <p:txBody>
          <a:bodyPr/>
          <a:lstStyle/>
          <a:p>
            <a:r>
              <a:rPr lang="en-US" sz="2800" dirty="0" smtClean="0"/>
              <a:t>Jaime Jiménez, Ericsson Research, IPSO Smart Objects co-chair.</a:t>
            </a:r>
          </a:p>
          <a:p>
            <a:endParaRPr lang="en-US" sz="2800" dirty="0" smtClean="0"/>
          </a:p>
          <a:p>
            <a:r>
              <a:rPr lang="en-US" sz="2800" dirty="0" smtClean="0"/>
              <a:t>June 15th, 2015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Problems to solve in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IoT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Software’s interaction with physical resources.</a:t>
            </a:r>
          </a:p>
          <a:p>
            <a:pPr lvl="1"/>
            <a:r>
              <a:rPr lang="en-US" dirty="0"/>
              <a:t>Device independence from software </a:t>
            </a:r>
            <a:r>
              <a:rPr lang="en-US" dirty="0" smtClean="0"/>
              <a:t>management and vendors.</a:t>
            </a:r>
            <a:endParaRPr lang="en-US" dirty="0"/>
          </a:p>
          <a:p>
            <a:pPr lvl="1"/>
            <a:r>
              <a:rPr lang="en-US" dirty="0"/>
              <a:t>Discovery, Management, Reporting, Security, Authorization.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Billions of devices, users, connections…</a:t>
            </a:r>
          </a:p>
          <a:p>
            <a:pPr lvl="1"/>
            <a:r>
              <a:rPr lang="en-US" dirty="0"/>
              <a:t>Billions of interactions.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Software, networks, protocols, data models.</a:t>
            </a:r>
          </a:p>
          <a:p>
            <a:pPr lvl="1"/>
            <a:r>
              <a:rPr lang="en-US" dirty="0"/>
              <a:t>In a vertical segment, across vendors.</a:t>
            </a:r>
          </a:p>
          <a:p>
            <a:pPr lvl="1"/>
            <a:r>
              <a:rPr lang="en-US" dirty="0"/>
              <a:t>Across diverse vertical segments.</a:t>
            </a:r>
          </a:p>
          <a:p>
            <a:r>
              <a:rPr lang="en-US" dirty="0" err="1"/>
              <a:t>Permissionless</a:t>
            </a:r>
            <a:r>
              <a:rPr lang="en-US" dirty="0"/>
              <a:t> Innovation</a:t>
            </a:r>
          </a:p>
          <a:p>
            <a:pPr lvl="1"/>
            <a:r>
              <a:rPr lang="en-US" dirty="0"/>
              <a:t>Enable anyone to participate and innovate.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dirty="0"/>
              <a:t>Developed by IP for Smart Objects (IPSO) Alliance</a:t>
            </a:r>
            <a:r>
              <a:rPr lang="en-US" dirty="0" smtClean="0"/>
              <a:t>. In the Smart Objects Working Group.</a:t>
            </a:r>
            <a:endParaRPr lang="en-US" dirty="0"/>
          </a:p>
          <a:p>
            <a:r>
              <a:rPr lang="en-US" dirty="0"/>
              <a:t>Semantic Interoperability across </a:t>
            </a:r>
            <a:r>
              <a:rPr lang="en-US" dirty="0" err="1"/>
              <a:t>IoT</a:t>
            </a:r>
            <a:r>
              <a:rPr lang="en-US" dirty="0"/>
              <a:t> devices and applications.</a:t>
            </a:r>
          </a:p>
          <a:p>
            <a:r>
              <a:rPr lang="en-US" dirty="0"/>
              <a:t>Based on LWM2M Object Model.</a:t>
            </a:r>
          </a:p>
          <a:p>
            <a:r>
              <a:rPr lang="en-US" dirty="0"/>
              <a:t>Reusable Object IDs and Resource IDs.</a:t>
            </a:r>
          </a:p>
          <a:p>
            <a:r>
              <a:rPr lang="en-US" dirty="0"/>
              <a:t>Transport Protocol Independent (</a:t>
            </a:r>
            <a:r>
              <a:rPr lang="en-US" dirty="0" err="1"/>
              <a:t>CoAP</a:t>
            </a:r>
            <a:r>
              <a:rPr lang="en-US" dirty="0"/>
              <a:t>, LWM2M, MQTT, HTTP) if support addressing, content formats and data types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Basic Objects represent simple sensors and actuators.</a:t>
            </a:r>
          </a:p>
          <a:p>
            <a:r>
              <a:rPr lang="en-US" dirty="0"/>
              <a:t>Basic Starter Pack published on 2014 (Expansion Pack upcoming)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Tested </a:t>
            </a:r>
            <a:r>
              <a:rPr lang="en-US" dirty="0"/>
              <a:t>during IPSO Interoperability test on May 2015.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233025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</a:t>
            </a:r>
            <a:r>
              <a:rPr lang="en-US" dirty="0">
                <a:solidFill>
                  <a:srgbClr val="2C2C2D"/>
                </a:solidFill>
                <a:latin typeface="+mn-lt"/>
              </a:rPr>
              <a:t>Web in constrained devices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69558" y="4626992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IPv4 / IPv6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26" y="3313501"/>
            <a:ext cx="1091169" cy="58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ietflogo2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3893823"/>
            <a:ext cx="896608" cy="5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 bwMode="auto">
          <a:xfrm>
            <a:off x="3344095" y="2711576"/>
            <a:ext cx="4237541" cy="538370"/>
          </a:xfrm>
          <a:prstGeom prst="roundRect">
            <a:avLst>
              <a:gd name="adj" fmla="val 10000"/>
            </a:avLst>
          </a:prstGeom>
          <a:solidFill>
            <a:schemeClr val="tx2">
              <a:lumMod val="50000"/>
              <a:lumOff val="5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 Objects</a:t>
            </a:r>
          </a:p>
        </p:txBody>
      </p:sp>
      <p:pic>
        <p:nvPicPr>
          <p:cNvPr id="36" name="Picture 1" descr="ipso-tra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2822093"/>
            <a:ext cx="855707" cy="42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/>
          <p:nvPr/>
        </p:nvSpPr>
        <p:spPr bwMode="auto">
          <a:xfrm>
            <a:off x="3344095" y="2022947"/>
            <a:ext cx="4237541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344096" y="462699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6LowPAN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265332" y="3987378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347235" y="3987378"/>
            <a:ext cx="2805209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</a:rPr>
              <a:t>CoAP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344096" y="3355453"/>
            <a:ext cx="2808348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LWM2M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265332" y="3355453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5358" y="2836075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25358" y="2156257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5358" y="3493713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 /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25358" y="4727805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3344095" y="5236549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802.15.4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344094" y="5846106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MCU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769557" y="5236549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Ethernet,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LTE, 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65333" y="5846106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MPU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358" y="4125638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Protocol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25358" y="5369859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Network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25358" y="597941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>
                <a:solidFill>
                  <a:srgbClr val="2C2C2D"/>
                </a:solidFill>
                <a:latin typeface="+mn-lt"/>
              </a:rPr>
              <a:t>IPSO Smart Object 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Structure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638" y="1562554"/>
            <a:ext cx="5066936" cy="4786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resource and object IDs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definitions for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to semantic terms e.g. temperature, </a:t>
            </a:r>
            <a:r>
              <a:rPr lang="en-US" dirty="0" err="1"/>
              <a:t>currentValue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IDs are registered with the OMNA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Usable in different transport protocols that support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URI Addressing (/</a:t>
            </a:r>
            <a:r>
              <a:rPr lang="en-US" dirty="0"/>
              <a:t>home/weather/3303/0/</a:t>
            </a:r>
            <a:r>
              <a:rPr lang="en-US" dirty="0" smtClean="0"/>
              <a:t>5700)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Data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Content Formats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RWX Operations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723" y="1694848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051" y="2161093"/>
            <a:ext cx="3505672" cy="473071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/>
              <a:t> Object </a:t>
            </a:r>
            <a:r>
              <a:rPr lang="en-US" dirty="0"/>
              <a:t>ID, defines object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051" y="2795955"/>
            <a:ext cx="3863950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1051" y="3381266"/>
            <a:ext cx="4674318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9286723" y="2025595"/>
            <a:ext cx="251351" cy="3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9645001" y="2012364"/>
            <a:ext cx="448689" cy="98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0455369" y="2161093"/>
            <a:ext cx="0" cy="1420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95574" y="1664806"/>
            <a:ext cx="5738193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12018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Ericsson Capital TT" charset="0"/>
              </a:rPr>
              <a:t>Example: IPSO Humidity Sensor</a:t>
            </a:r>
            <a:endParaRPr lang="en-US" dirty="0">
              <a:solidFill>
                <a:srgbClr val="2C2C2D"/>
              </a:solidFill>
              <a:latin typeface="Ericsson Capital T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6542"/>
              </p:ext>
            </p:extLst>
          </p:nvPr>
        </p:nvGraphicFramePr>
        <p:xfrm>
          <a:off x="525463" y="2164332"/>
          <a:ext cx="11367712" cy="41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59"/>
                <a:gridCol w="649111"/>
                <a:gridCol w="508000"/>
                <a:gridCol w="733778"/>
                <a:gridCol w="1086556"/>
                <a:gridCol w="1270000"/>
                <a:gridCol w="1354666"/>
                <a:gridCol w="1397000"/>
                <a:gridCol w="2706842"/>
              </a:tblGrid>
              <a:tr h="50799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ID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Access 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Multiple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Instances?</a:t>
                      </a:r>
                      <a:endParaRPr lang="en-US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Mandatory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Range or Enumeration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Units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Descriptions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574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Sensor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Last or Current Measured Value from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Units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Units Definition e.g. “</a:t>
                      </a:r>
                      <a:r>
                        <a:rPr lang="en-GB" sz="1200" dirty="0" err="1">
                          <a:effectLst/>
                        </a:rPr>
                        <a:t>Cel</a:t>
                      </a:r>
                      <a:r>
                        <a:rPr lang="en-GB" sz="1200" dirty="0">
                          <a:effectLst/>
                        </a:rPr>
                        <a:t>” for Temperature in Celsius.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Measured</a:t>
                      </a:r>
                      <a:r>
                        <a:rPr lang="en-US" sz="1200" baseline="0" dirty="0" smtClean="0">
                          <a:effectLst/>
                        </a:rPr>
                        <a:t> V</a:t>
                      </a:r>
                      <a:r>
                        <a:rPr lang="en-GB" sz="1200" dirty="0" err="1" smtClean="0">
                          <a:effectLst/>
                        </a:rPr>
                        <a:t>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Measured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maximum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Range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that can be measured by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</a:t>
                      </a:r>
                      <a:r>
                        <a:rPr lang="en-GB" sz="1200" dirty="0" smtClean="0">
                          <a:effectLst/>
                        </a:rPr>
                        <a:t>Range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The maximum value that can be measured by the sensor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Min and </a:t>
                      </a:r>
                      <a:r>
                        <a:rPr lang="en-GB" sz="1200" dirty="0" smtClean="0">
                          <a:effectLst/>
                        </a:rPr>
                        <a:t>Max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Measured </a:t>
                      </a:r>
                      <a:r>
                        <a:rPr lang="en-GB" sz="1200" dirty="0">
                          <a:effectLst/>
                        </a:rPr>
                        <a:t>Values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Opaque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the Min and Max Measured Values to Current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0788"/>
              </p:ext>
            </p:extLst>
          </p:nvPr>
        </p:nvGraphicFramePr>
        <p:xfrm>
          <a:off x="4691530" y="1262475"/>
          <a:ext cx="7201645" cy="684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29"/>
                <a:gridCol w="768474"/>
                <a:gridCol w="2159000"/>
                <a:gridCol w="742078"/>
                <a:gridCol w="2091764"/>
              </a:tblGrid>
              <a:tr h="30385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 ID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>
                          <a:effectLst/>
                        </a:rPr>
                        <a:t>Object URN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Multiple Instances?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</a:tr>
              <a:tr h="38030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IPSO Humidity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3304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urn:oma:lwm2m:ext:3304</a:t>
                      </a:r>
                      <a:endParaRPr lang="en-US" sz="12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Relative humidity sensor, example units = %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UPnP </a:t>
            </a:r>
            <a:r>
              <a:rPr lang="en-US" sz="2000" dirty="0" smtClean="0"/>
              <a:t>refactoring </a:t>
            </a:r>
            <a:r>
              <a:rPr lang="en-US" sz="2000" dirty="0" smtClean="0"/>
              <a:t>– from </a:t>
            </a:r>
            <a:r>
              <a:rPr lang="en-US" sz="2000" smtClean="0"/>
              <a:t>SOAP </a:t>
            </a:r>
            <a:r>
              <a:rPr lang="en-US" sz="2000" smtClean="0"/>
              <a:t>to REST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IETF 93 – Bits and Bites.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88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Continue Working 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OMA 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generic.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5681</TotalTime>
  <Words>823</Words>
  <Application>Microsoft Macintosh PowerPoint</Application>
  <PresentationFormat>Custom</PresentationFormat>
  <Paragraphs>200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PresentationTemplate2011</vt:lpstr>
      <vt:lpstr>Introduction to IPSO Smart Objects </vt:lpstr>
      <vt:lpstr>Problems to solve in IoT</vt:lpstr>
      <vt:lpstr>IPSO Smart Objects</vt:lpstr>
      <vt:lpstr>The Web in constrained devices</vt:lpstr>
      <vt:lpstr>IPSO Smart Object Structure</vt:lpstr>
      <vt:lpstr>Example: IPSO Humidity Sensor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Valentina Torno</cp:lastModifiedBy>
  <cp:revision>407</cp:revision>
  <dcterms:created xsi:type="dcterms:W3CDTF">2011-05-24T09:22:48Z</dcterms:created>
  <dcterms:modified xsi:type="dcterms:W3CDTF">2015-06-15T07:36:51Z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