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8"/>
  </p:notesMasterIdLst>
  <p:handoutMasterIdLst>
    <p:handoutMasterId r:id="rId19"/>
  </p:handoutMasterIdLst>
  <p:sldIdLst>
    <p:sldId id="259" r:id="rId2"/>
    <p:sldId id="315" r:id="rId3"/>
    <p:sldId id="325" r:id="rId4"/>
    <p:sldId id="328" r:id="rId5"/>
    <p:sldId id="329" r:id="rId6"/>
    <p:sldId id="330" r:id="rId7"/>
    <p:sldId id="320" r:id="rId8"/>
    <p:sldId id="321" r:id="rId9"/>
    <p:sldId id="322" r:id="rId10"/>
    <p:sldId id="333" r:id="rId11"/>
    <p:sldId id="334" r:id="rId12"/>
    <p:sldId id="335" r:id="rId13"/>
    <p:sldId id="338" r:id="rId14"/>
    <p:sldId id="326" r:id="rId15"/>
    <p:sldId id="327" r:id="rId16"/>
    <p:sldId id="314" r:id="rId17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568" y="-656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15</a:t>
            </a:fld>
            <a:endParaRPr 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Conceptually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speaking, a lot of what is being standardized nowadays in IETF, OMA or IPSO is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inspired on the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web. And it is only natural since the goal is something like a web of devices.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First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thing that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 made is to define a client and server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response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scheme i.e.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request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the client is sent to the server and the server replies with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respond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the client.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 supports many different representation formats that are also used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without much modification.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content in the web 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defined as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 has an identity on the web server.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Resources on the web server are accessible via uniform resource locator (URL) that indicates a reference to the unique resource on the web server and follows a specific format.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 in summary from the web we get the REST type of communication,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some methods to operate on the content, on resources that is. 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Uniform Resource Identifier (URI) is a string of characters used to identify a name or a resource on the Internet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URI identifies a resource either by location, or a name, or both. A URI has two specializations known as URL and URN.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Uniform Resource Locator (URL) is a subset of the Uniform Resource Identifier (URI) that specifies where an identified resource is available and the mechanism for retrieving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it.URL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defines how the resource can be obtained. It does not have to be HTTP URL (http://), a URL can also be (ftp://) or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smb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://)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Uniform Resource Name (URN) is a Uniform Resource Identifier (URI) that uses the URN scheme, and does not imply availability of the identified resource. Both URNs (names) and URLs (locators) are URIs, and a particular URI may be both a name and a locator at the same time.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URNs are part of a larger Internet information architecture which is composed of URNs, URCs and URLs.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bar.html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is not a URN. A URN is similar to a person's name, while a URL is like a street address. The URN defines something's identity, while the URL provides a location. Essentially, "what" vs. "where". A URN has to be of this form &lt;URN&gt; ::= "urn:" &lt;NID&gt; ":" &lt;NSS&gt; where &lt;NID&gt; is the Namespace Identifier, and &lt;NSS&gt; is the Namespace Specific String.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Moving into </a:t>
            </a:r>
            <a:r>
              <a:rPr lang="en-US" dirty="0" err="1" smtClean="0">
                <a:latin typeface="Arial" charset="0"/>
              </a:rPr>
              <a:t>CoAP</a:t>
            </a:r>
            <a:r>
              <a:rPr lang="en-US" dirty="0" smtClean="0">
                <a:latin typeface="Arial" charset="0"/>
              </a:rPr>
              <a:t>.</a:t>
            </a:r>
            <a:r>
              <a:rPr lang="en-US" baseline="0" dirty="0" smtClean="0">
                <a:latin typeface="Arial" charset="0"/>
              </a:rPr>
              <a:t> </a:t>
            </a:r>
          </a:p>
          <a:p>
            <a:r>
              <a:rPr lang="en-US" baseline="0" dirty="0" err="1" smtClean="0">
                <a:latin typeface="Arial" charset="0"/>
              </a:rPr>
              <a:t>CoAP</a:t>
            </a:r>
            <a:r>
              <a:rPr lang="en-US" baseline="0" dirty="0" smtClean="0">
                <a:latin typeface="Arial" charset="0"/>
              </a:rPr>
              <a:t> is the equivalent of HTTP but for constrained devices. It is also client/server type, although endpoints will often be both, so it’d be more of a P2P scenario. But that is the versatility that it has, often one server in the sensor and a client would be enough if the scenario is simple. It also uses a smaller subset of methods to operate on resources and also uses URL, URN….</a:t>
            </a:r>
          </a:p>
          <a:p>
            <a:endParaRPr lang="en-US" baseline="0" dirty="0" smtClean="0">
              <a:latin typeface="Arial" charset="0"/>
            </a:endParaRPr>
          </a:p>
          <a:p>
            <a:r>
              <a:rPr lang="en-US" baseline="0" dirty="0" smtClean="0">
                <a:latin typeface="Arial" charset="0"/>
              </a:rPr>
              <a:t>The new things is that it provides Resource Discovery via the RD. A node that can also be running on devices or be more of a server entity, to which you can request with a formatted URL and it should answer with the location of the devices matching the request.</a:t>
            </a:r>
          </a:p>
          <a:p>
            <a:r>
              <a:rPr lang="en-US" baseline="0" dirty="0" smtClean="0">
                <a:latin typeface="Arial" charset="0"/>
              </a:rPr>
              <a:t>It also has the .well-known URI, that </a:t>
            </a:r>
            <a:r>
              <a:rPr lang="en-US" baseline="0" dirty="0" err="1" smtClean="0">
                <a:latin typeface="Arial" charset="0"/>
              </a:rPr>
              <a:t>CoAP</a:t>
            </a:r>
            <a:r>
              <a:rPr lang="en-US" baseline="0" dirty="0" smtClean="0">
                <a:latin typeface="Arial" charset="0"/>
              </a:rPr>
              <a:t> devices should implement, so that you can see which resources they have underneath.</a:t>
            </a:r>
          </a:p>
          <a:p>
            <a:r>
              <a:rPr lang="en-US" baseline="0" dirty="0" smtClean="0">
                <a:latin typeface="Arial" charset="0"/>
              </a:rPr>
              <a:t>Instead of using TCP mainly, it uses UDP or SMS bindings. Therefore to fix the problem of reliability it uses some fields in the application protocol (</a:t>
            </a:r>
            <a:r>
              <a:rPr lang="en-US" baseline="0" dirty="0" err="1" smtClean="0">
                <a:latin typeface="Arial" charset="0"/>
              </a:rPr>
              <a:t>CoAP</a:t>
            </a:r>
            <a:r>
              <a:rPr lang="en-US" baseline="0" dirty="0" smtClean="0">
                <a:latin typeface="Arial" charset="0"/>
              </a:rPr>
              <a:t>).</a:t>
            </a:r>
          </a:p>
          <a:p>
            <a:r>
              <a:rPr lang="en-US" baseline="0" dirty="0" smtClean="0">
                <a:latin typeface="Arial" charset="0"/>
              </a:rPr>
              <a:t>And last it also has a simple but very </a:t>
            </a:r>
            <a:r>
              <a:rPr lang="en-US" baseline="0" dirty="0" err="1" smtClean="0">
                <a:latin typeface="Arial" charset="0"/>
              </a:rPr>
              <a:t>versatil</a:t>
            </a:r>
            <a:r>
              <a:rPr lang="en-US" baseline="0" dirty="0" smtClean="0">
                <a:latin typeface="Arial" charset="0"/>
              </a:rPr>
              <a:t> publish subscribe mechanism with the Observe flag. This last point actually is now being extended for instance with the </a:t>
            </a:r>
            <a:r>
              <a:rPr lang="en-US" baseline="0" dirty="0" err="1" smtClean="0">
                <a:latin typeface="Arial" charset="0"/>
              </a:rPr>
              <a:t>PubSb</a:t>
            </a:r>
            <a:r>
              <a:rPr lang="en-US" baseline="0" dirty="0" smtClean="0">
                <a:latin typeface="Arial" charset="0"/>
              </a:rPr>
              <a:t> draft that Michael Ari and I have been working on.</a:t>
            </a:r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</a:rPr>
              <a:t>A third protocol</a:t>
            </a:r>
            <a:r>
              <a:rPr lang="en-US" baseline="0" dirty="0" smtClean="0">
                <a:latin typeface="Arial" charset="0"/>
              </a:rPr>
              <a:t> that appears in the picture is OMA LWM2M</a:t>
            </a:r>
          </a:p>
          <a:p>
            <a:r>
              <a:rPr lang="en-US" baseline="0" dirty="0" smtClean="0">
                <a:latin typeface="Arial" charset="0"/>
              </a:rPr>
              <a:t>LWM2M is relatively recent when compared with </a:t>
            </a:r>
            <a:r>
              <a:rPr lang="en-US" baseline="0" dirty="0" err="1" smtClean="0">
                <a:latin typeface="Arial" charset="0"/>
              </a:rPr>
              <a:t>CoAP</a:t>
            </a:r>
            <a:r>
              <a:rPr lang="en-US" baseline="0" dirty="0" smtClean="0">
                <a:latin typeface="Arial" charset="0"/>
              </a:rPr>
              <a:t> and it tries to give management support for constrained devices.</a:t>
            </a:r>
          </a:p>
          <a:p>
            <a:r>
              <a:rPr lang="en-US" baseline="0" dirty="0" smtClean="0">
                <a:latin typeface="Arial" charset="0"/>
              </a:rPr>
              <a:t>In a way it extends </a:t>
            </a:r>
            <a:r>
              <a:rPr lang="en-US" baseline="0" dirty="0" err="1" smtClean="0">
                <a:latin typeface="Arial" charset="0"/>
              </a:rPr>
              <a:t>CoAP</a:t>
            </a:r>
            <a:r>
              <a:rPr lang="en-US" baseline="0" dirty="0" smtClean="0">
                <a:latin typeface="Arial" charset="0"/>
              </a:rPr>
              <a:t> with few interfaces that provide bootstrap, registration…. For the constrained device.</a:t>
            </a:r>
          </a:p>
          <a:p>
            <a:r>
              <a:rPr lang="en-US" baseline="0" dirty="0" smtClean="0">
                <a:latin typeface="Arial" charset="0"/>
              </a:rPr>
              <a:t>It also </a:t>
            </a:r>
            <a:r>
              <a:rPr lang="en-US" baseline="0" dirty="0" err="1" smtClean="0">
                <a:latin typeface="Arial" charset="0"/>
              </a:rPr>
              <a:t>kinda</a:t>
            </a:r>
            <a:r>
              <a:rPr lang="en-US" baseline="0" dirty="0" smtClean="0">
                <a:latin typeface="Arial" charset="0"/>
              </a:rPr>
              <a:t> swaps the client-server roles but, as I was saying before, EPs capabilities vary and they will most likely have client and server roles. </a:t>
            </a:r>
          </a:p>
          <a:p>
            <a:r>
              <a:rPr lang="en-US" baseline="0" dirty="0" smtClean="0">
                <a:latin typeface="Arial" charset="0"/>
              </a:rPr>
              <a:t>LWM2M also ads the </a:t>
            </a:r>
            <a:r>
              <a:rPr lang="en-US" baseline="0" dirty="0" err="1" smtClean="0">
                <a:latin typeface="Arial" charset="0"/>
              </a:rPr>
              <a:t>posibility</a:t>
            </a:r>
            <a:r>
              <a:rPr lang="en-US" baseline="0" dirty="0" smtClean="0">
                <a:latin typeface="Arial" charset="0"/>
              </a:rPr>
              <a:t> to operate on the device’s resources, adding read write, execute options, access control , …)</a:t>
            </a:r>
          </a:p>
          <a:p>
            <a:r>
              <a:rPr lang="en-US" baseline="0" dirty="0" smtClean="0">
                <a:latin typeface="Arial" charset="0"/>
              </a:rPr>
              <a:t>More importantly, those resources </a:t>
            </a:r>
            <a:r>
              <a:rPr lang="en-US" baseline="0" dirty="0" err="1" smtClean="0">
                <a:latin typeface="Arial" charset="0"/>
              </a:rPr>
              <a:t>adquire</a:t>
            </a:r>
            <a:r>
              <a:rPr lang="en-US" baseline="0" dirty="0" smtClean="0">
                <a:latin typeface="Arial" charset="0"/>
              </a:rPr>
              <a:t> a new dimension since they have a structure that allows for extensibility and interoperability. LWM2M introduces the use of a simple and </a:t>
            </a:r>
            <a:r>
              <a:rPr lang="en-US" baseline="0" dirty="0" err="1" smtClean="0">
                <a:latin typeface="Arial" charset="0"/>
              </a:rPr>
              <a:t>resusable</a:t>
            </a:r>
            <a:r>
              <a:rPr lang="en-US" baseline="0" dirty="0" smtClean="0">
                <a:latin typeface="Arial" charset="0"/>
              </a:rPr>
              <a:t> object mode. </a:t>
            </a:r>
          </a:p>
          <a:p>
            <a:r>
              <a:rPr lang="en-US" baseline="0" dirty="0" smtClean="0">
                <a:latin typeface="Arial" charset="0"/>
              </a:rPr>
              <a:t>This object model is the one that IPSO has taken and extended to support new object types, new devices and new sensor types.</a:t>
            </a: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14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Logo_ChapterSlide_Wid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22" y="5588000"/>
            <a:ext cx="2257778" cy="1270000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525880" y="4648200"/>
            <a:ext cx="907926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None/>
              <a:defRPr sz="3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9388">
              <a:lnSpc>
                <a:spcPct val="12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co-chair.</a:t>
            </a:r>
          </a:p>
          <a:p>
            <a:pPr indent="-179388">
              <a:lnSpc>
                <a:spcPct val="120000"/>
              </a:lnSpc>
            </a:pPr>
            <a:r>
              <a:rPr lang="en-US" sz="1800" i="1" dirty="0" err="1">
                <a:solidFill>
                  <a:schemeClr val="tx1">
                    <a:lumMod val="50000"/>
                  </a:schemeClr>
                </a:solidFill>
              </a:rPr>
              <a:t>jaime.jimenez@ericsson.com</a:t>
            </a:r>
            <a:endParaRPr lang="en-US" sz="1800" i="1" dirty="0">
              <a:solidFill>
                <a:schemeClr val="tx1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Some slides are from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Michael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Koster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ARM, IPSO Smart Objects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Chair.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r>
              <a:rPr lang="en-US" sz="1800" i="1" dirty="0" err="1" smtClean="0">
                <a:solidFill>
                  <a:schemeClr val="tx1">
                    <a:lumMod val="50000"/>
                  </a:schemeClr>
                </a:solidFill>
              </a:rPr>
              <a:t>michael.koster@arm.com</a:t>
            </a:r>
            <a:r>
              <a:rPr lang="en-US" sz="180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Object Linking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7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Composite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7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Communication Patterns: REST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2278063" y="1774165"/>
            <a:ext cx="5453" cy="4863137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49320" y="1292946"/>
            <a:ext cx="1057486" cy="481219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Endpoint</a:t>
            </a:r>
            <a:endParaRPr lang="en-US" sz="1400" b="1" dirty="0"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5404268" y="1765426"/>
            <a:ext cx="0" cy="4871876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9325" y="1284207"/>
            <a:ext cx="949886" cy="481219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7793711" y="1744406"/>
            <a:ext cx="0" cy="4892896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50296" y="1263187"/>
            <a:ext cx="1286829" cy="481219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Application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68715" y="4136141"/>
            <a:ext cx="5486468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363" y="3813550"/>
            <a:ext cx="345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LWM2M </a:t>
            </a:r>
            <a:r>
              <a:rPr lang="en-US" sz="1100" dirty="0" smtClean="0"/>
              <a:t>(Observe, “/8/1”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06599" y="2040922"/>
            <a:ext cx="304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CoAP</a:t>
            </a:r>
            <a:r>
              <a:rPr lang="en-US" sz="1400" dirty="0" smtClean="0"/>
              <a:t> </a:t>
            </a:r>
            <a:r>
              <a:rPr lang="en-US" sz="1100" dirty="0"/>
              <a:t>(POST /</a:t>
            </a:r>
            <a:r>
              <a:rPr lang="en-US" sz="1100" dirty="0" err="1" smtClean="0"/>
              <a:t>rd?ep</a:t>
            </a:r>
            <a:r>
              <a:rPr lang="en-US" sz="1100" dirty="0" smtClean="0"/>
              <a:t>=urn "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85363" y="3342236"/>
            <a:ext cx="34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LWM2M </a:t>
            </a:r>
            <a:r>
              <a:rPr lang="en-US" sz="1100" dirty="0" smtClean="0"/>
              <a:t>(2.01 Created “/8/1”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20266" y="2966381"/>
            <a:ext cx="34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CoAP</a:t>
            </a:r>
            <a:r>
              <a:rPr lang="en-US" sz="1400" dirty="0" smtClean="0"/>
              <a:t> </a:t>
            </a:r>
            <a:r>
              <a:rPr lang="en-US" sz="1100" dirty="0" smtClean="0"/>
              <a:t>(</a:t>
            </a:r>
            <a:r>
              <a:rPr lang="en-US" sz="1100" dirty="0" smtClean="0"/>
              <a:t>Create /</a:t>
            </a:r>
            <a:r>
              <a:rPr lang="en-US" sz="1100" dirty="0" err="1" smtClean="0"/>
              <a:t>NetInfObject</a:t>
            </a:r>
            <a:r>
              <a:rPr lang="en-US" sz="1100" dirty="0" smtClean="0"/>
              <a:t>, empty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78063" y="3273819"/>
            <a:ext cx="5515648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64433" y="3650013"/>
            <a:ext cx="5490750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53273" y="4497175"/>
            <a:ext cx="400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LWM2M </a:t>
            </a:r>
            <a:r>
              <a:rPr lang="en-US" sz="1100" dirty="0" smtClean="0"/>
              <a:t>(Notify, “/8/1” changed, [ipv6address1])</a:t>
            </a:r>
            <a:endParaRPr lang="en-US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4751" y="2348699"/>
            <a:ext cx="3115515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6574" y="4804952"/>
            <a:ext cx="5488609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0677" y="2752590"/>
            <a:ext cx="3083591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5364" y="2444813"/>
            <a:ext cx="34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CoAP</a:t>
            </a:r>
            <a:r>
              <a:rPr lang="en-US" sz="1400" dirty="0" smtClean="0"/>
              <a:t> </a:t>
            </a:r>
            <a:r>
              <a:rPr lang="en-US" sz="1100" dirty="0"/>
              <a:t>(2.01 Created Location: /</a:t>
            </a:r>
            <a:r>
              <a:rPr lang="en-US" sz="1100" dirty="0" err="1" smtClean="0"/>
              <a:t>rd</a:t>
            </a:r>
            <a:r>
              <a:rPr lang="en-US" sz="1100" dirty="0" smtClean="0"/>
              <a:t>/xb72hj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25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Communication Patterns: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PubSub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2278063" y="1774165"/>
            <a:ext cx="5453" cy="4863137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49320" y="1292946"/>
            <a:ext cx="1057486" cy="481219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Endpoint</a:t>
            </a:r>
            <a:endParaRPr lang="en-US" sz="1400" b="1" dirty="0"/>
          </a:p>
        </p:txBody>
      </p:sp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5404268" y="1765426"/>
            <a:ext cx="0" cy="4871876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9325" y="1284207"/>
            <a:ext cx="949886" cy="481219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RD</a:t>
            </a:r>
            <a:endParaRPr lang="en-US" sz="1400" b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7793711" y="1744406"/>
            <a:ext cx="0" cy="4892896"/>
          </a:xfrm>
          <a:prstGeom prst="straightConnector1">
            <a:avLst/>
          </a:prstGeom>
          <a:ln w="12700" cmpd="sng">
            <a:solidFill>
              <a:schemeClr val="bg1">
                <a:lumMod val="65000"/>
              </a:schemeClr>
            </a:solidFill>
            <a:headEnd type="non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50296" y="1263187"/>
            <a:ext cx="1286829" cy="481219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Application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68715" y="4136141"/>
            <a:ext cx="5486468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363" y="3813550"/>
            <a:ext cx="345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LWM2M </a:t>
            </a:r>
            <a:r>
              <a:rPr lang="en-US" sz="1100" dirty="0" smtClean="0"/>
              <a:t>(Observe, “/8/1”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06599" y="2040922"/>
            <a:ext cx="304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CoAP</a:t>
            </a:r>
            <a:r>
              <a:rPr lang="en-US" sz="1400" dirty="0" smtClean="0"/>
              <a:t> </a:t>
            </a:r>
            <a:r>
              <a:rPr lang="en-US" sz="1100" dirty="0"/>
              <a:t>(POST /</a:t>
            </a:r>
            <a:r>
              <a:rPr lang="en-US" sz="1100" dirty="0" err="1" smtClean="0"/>
              <a:t>rd?ep</a:t>
            </a:r>
            <a:r>
              <a:rPr lang="en-US" sz="1100" dirty="0" smtClean="0"/>
              <a:t>=urn "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85363" y="3342236"/>
            <a:ext cx="34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LWM2M </a:t>
            </a:r>
            <a:r>
              <a:rPr lang="en-US" sz="1100" dirty="0" smtClean="0"/>
              <a:t>(2.01 Created “/8/1”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20266" y="2966381"/>
            <a:ext cx="34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CoAP</a:t>
            </a:r>
            <a:r>
              <a:rPr lang="en-US" sz="1400" dirty="0" smtClean="0"/>
              <a:t> </a:t>
            </a:r>
            <a:r>
              <a:rPr lang="en-US" sz="1100" dirty="0" smtClean="0"/>
              <a:t>(</a:t>
            </a:r>
            <a:r>
              <a:rPr lang="en-US" sz="1100" dirty="0" smtClean="0"/>
              <a:t>Create /</a:t>
            </a:r>
            <a:r>
              <a:rPr lang="en-US" sz="1100" dirty="0" err="1" smtClean="0"/>
              <a:t>NetInfObject</a:t>
            </a:r>
            <a:r>
              <a:rPr lang="en-US" sz="1100" dirty="0" smtClean="0"/>
              <a:t>, empty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78063" y="3273819"/>
            <a:ext cx="5515648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64433" y="3650013"/>
            <a:ext cx="5490750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53273" y="4497175"/>
            <a:ext cx="400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LWM2M </a:t>
            </a:r>
            <a:r>
              <a:rPr lang="en-US" sz="1100" dirty="0" smtClean="0"/>
              <a:t>(Notify, “/8/1” changed, [ipv6address1])</a:t>
            </a:r>
            <a:endParaRPr lang="en-US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4751" y="2348699"/>
            <a:ext cx="3115515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6574" y="4804952"/>
            <a:ext cx="5488609" cy="0"/>
          </a:xfrm>
          <a:prstGeom prst="straightConnector1">
            <a:avLst/>
          </a:prstGeom>
          <a:ln w="3175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0677" y="2752590"/>
            <a:ext cx="3083591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me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5364" y="2444813"/>
            <a:ext cx="34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CoAP</a:t>
            </a:r>
            <a:r>
              <a:rPr lang="en-US" sz="1400" dirty="0" smtClean="0"/>
              <a:t> </a:t>
            </a:r>
            <a:r>
              <a:rPr lang="en-US" sz="1100" dirty="0"/>
              <a:t>(2.01 Created Location: /</a:t>
            </a:r>
            <a:r>
              <a:rPr lang="en-US" sz="1100" dirty="0" err="1" smtClean="0"/>
              <a:t>rd</a:t>
            </a:r>
            <a:r>
              <a:rPr lang="en-US" sz="1100" dirty="0" smtClean="0"/>
              <a:t>/xb72hj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0588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☐ UPnP harmonization – from SOAP to REST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☐ BLE/</a:t>
            </a:r>
            <a:r>
              <a:rPr lang="en-US" sz="2000" dirty="0" err="1" smtClean="0"/>
              <a:t>ZigBee</a:t>
            </a:r>
            <a:r>
              <a:rPr lang="en-US" sz="2000" dirty="0" smtClean="0"/>
              <a:t> harmonization.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✔ 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</a:p>
          <a:p>
            <a:pPr marL="0" indent="0">
              <a:buNone/>
            </a:pPr>
            <a:r>
              <a:rPr lang="en-US" sz="2000" dirty="0"/>
              <a:t>☐ IETF 93 – Bits and </a:t>
            </a:r>
            <a:r>
              <a:rPr lang="en-US" sz="2000" dirty="0" smtClean="0"/>
              <a:t>Bites </a:t>
            </a:r>
            <a:r>
              <a:rPr lang="en-US" sz="2000" dirty="0"/>
              <a:t>@due(15-</a:t>
            </a:r>
            <a:r>
              <a:rPr lang="en-US" sz="2000" dirty="0" smtClean="0"/>
              <a:t>09-1)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0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</a:p>
          <a:p>
            <a:pPr lvl="1"/>
            <a:r>
              <a:rPr lang="en-US" dirty="0" smtClean="0"/>
              <a:t>Any vendor can use them for their specific area by creating their own Objects by reusing generic resources and add their own. </a:t>
            </a:r>
          </a:p>
          <a:p>
            <a:r>
              <a:rPr lang="en-US" dirty="0" smtClean="0"/>
              <a:t>Absolutely necessary for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Harmonization </a:t>
            </a:r>
            <a:r>
              <a:rPr lang="en-US" smtClean="0"/>
              <a:t>and mapping between </a:t>
            </a:r>
            <a:r>
              <a:rPr lang="en-US" dirty="0" smtClean="0"/>
              <a:t>different data models &amp; standards.</a:t>
            </a:r>
          </a:p>
          <a:p>
            <a:pPr lvl="1"/>
            <a:r>
              <a:rPr lang="en-US" dirty="0" smtClean="0"/>
              <a:t>Use of standards for Application Level interoperability btw devices and applications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propietary</a:t>
            </a:r>
            <a:r>
              <a:rPr lang="en-US" dirty="0" smtClean="0"/>
              <a:t>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the Smart Objects Working Group.</a:t>
            </a:r>
            <a:endParaRPr lang="en-US" sz="2400" dirty="0"/>
          </a:p>
          <a:p>
            <a:r>
              <a:rPr lang="en-US" sz="2400" dirty="0" smtClean="0"/>
              <a:t>Work exclusively on 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</a:t>
            </a:r>
            <a:r>
              <a:rPr lang="en-US" sz="2400" dirty="0" smtClean="0"/>
              <a:t>Model.</a:t>
            </a:r>
          </a:p>
          <a:p>
            <a:r>
              <a:rPr lang="en-US" sz="2400" dirty="0" smtClean="0"/>
              <a:t>Reusable </a:t>
            </a:r>
            <a:r>
              <a:rPr lang="en-US" sz="2400" dirty="0"/>
              <a:t>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over </a:t>
            </a:r>
            <a:r>
              <a:rPr lang="en-US" sz="2400" dirty="0" err="1" smtClean="0"/>
              <a:t>CoAP</a:t>
            </a:r>
            <a:r>
              <a:rPr lang="en-US" sz="2400" dirty="0" smtClean="0"/>
              <a:t> and LWM2M during </a:t>
            </a:r>
            <a:r>
              <a:rPr lang="en-US" sz="2400" dirty="0"/>
              <a:t>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2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Web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29698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/>
          <a:lstStyle/>
          <a:p>
            <a:r>
              <a:rPr lang="en-US" dirty="0"/>
              <a:t>HTTP and REST</a:t>
            </a:r>
          </a:p>
          <a:p>
            <a:pPr lvl="1"/>
            <a:r>
              <a:rPr lang="en-US" sz="1800" dirty="0" smtClean="0">
                <a:latin typeface="Arial" charset="0"/>
              </a:rPr>
              <a:t>Defines </a:t>
            </a:r>
            <a:r>
              <a:rPr lang="en-US" sz="1800" dirty="0">
                <a:latin typeface="Arial" charset="0"/>
              </a:rPr>
              <a:t>a client/server model and a request/response communication model.</a:t>
            </a:r>
          </a:p>
          <a:p>
            <a:pPr lvl="1"/>
            <a:r>
              <a:rPr lang="en-US" sz="1800" dirty="0" smtClean="0"/>
              <a:t>Support </a:t>
            </a:r>
            <a:r>
              <a:rPr lang="en-US" sz="1800" dirty="0"/>
              <a:t>of </a:t>
            </a:r>
            <a:r>
              <a:rPr lang="en-US" sz="1800" dirty="0" smtClean="0"/>
              <a:t>extensive </a:t>
            </a:r>
            <a:r>
              <a:rPr lang="en-US" sz="1800" dirty="0"/>
              <a:t>representation formats (e.g. HTML, JSON, XML etc.) </a:t>
            </a:r>
            <a:endParaRPr lang="en-US" sz="1800" dirty="0" smtClean="0">
              <a:latin typeface="Arial" charset="0"/>
            </a:endParaRPr>
          </a:p>
          <a:p>
            <a:pPr lvl="1"/>
            <a:r>
              <a:rPr lang="en-US" sz="1800" dirty="0">
                <a:latin typeface="Arial" charset="0"/>
              </a:rPr>
              <a:t>Web content can be anything (HTML files, images, video…) each piece of information is a </a:t>
            </a:r>
            <a:r>
              <a:rPr lang="en-US" sz="1800" dirty="0">
                <a:solidFill>
                  <a:srgbClr val="00A9D4"/>
                </a:solidFill>
                <a:latin typeface="Arial" charset="0"/>
              </a:rPr>
              <a:t>resource</a:t>
            </a:r>
            <a:r>
              <a:rPr lang="en-US" sz="1800" dirty="0" smtClean="0">
                <a:latin typeface="Arial" charset="0"/>
              </a:rPr>
              <a:t>.</a:t>
            </a:r>
          </a:p>
          <a:p>
            <a:pPr lvl="1"/>
            <a:r>
              <a:rPr lang="en-US" sz="1800" dirty="0">
                <a:latin typeface="Arial" charset="0"/>
              </a:rPr>
              <a:t>Defines some methods to indicate the server what to do. (GET, POST, PUT, HEAD, DELETE, TRACE).</a:t>
            </a:r>
          </a:p>
          <a:p>
            <a:pPr lvl="1"/>
            <a:r>
              <a:rPr lang="en-US" sz="1800" dirty="0">
                <a:latin typeface="Arial" charset="0"/>
              </a:rPr>
              <a:t>Statelessness, r</a:t>
            </a:r>
            <a:r>
              <a:rPr lang="en-US" sz="1800" dirty="0"/>
              <a:t>equests are performed with the information provided only in that request </a:t>
            </a:r>
          </a:p>
          <a:p>
            <a:pPr lvl="1"/>
            <a:r>
              <a:rPr lang="en-US" sz="1800" dirty="0" smtClean="0">
                <a:latin typeface="Arial" charset="0"/>
              </a:rPr>
              <a:t>Resources are identified with identifiers (</a:t>
            </a:r>
            <a:r>
              <a:rPr lang="en-US" sz="1800" dirty="0" smtClean="0">
                <a:solidFill>
                  <a:srgbClr val="00A9D4"/>
                </a:solidFill>
                <a:latin typeface="Arial" charset="0"/>
              </a:rPr>
              <a:t>URI</a:t>
            </a:r>
            <a:r>
              <a:rPr lang="en-US" sz="1800" dirty="0" smtClean="0">
                <a:latin typeface="Arial" charset="0"/>
              </a:rPr>
              <a:t>), either by location or by name.</a:t>
            </a:r>
          </a:p>
          <a:p>
            <a:pPr lvl="1"/>
            <a:r>
              <a:rPr lang="en-US" sz="1800" dirty="0" smtClean="0">
                <a:latin typeface="Arial" charset="0"/>
              </a:rPr>
              <a:t>Resources are accessible via an uniform locator (</a:t>
            </a:r>
            <a:r>
              <a:rPr lang="en-US" sz="1800" dirty="0" smtClean="0">
                <a:solidFill>
                  <a:srgbClr val="00A9D4"/>
                </a:solidFill>
                <a:latin typeface="Arial" charset="0"/>
              </a:rPr>
              <a:t>URL</a:t>
            </a:r>
            <a:r>
              <a:rPr lang="en-US" sz="1800" dirty="0" smtClean="0">
                <a:latin typeface="Arial" charset="0"/>
              </a:rPr>
              <a:t>)</a:t>
            </a:r>
          </a:p>
          <a:p>
            <a:pPr marL="355600" lvl="1" indent="0">
              <a:buNone/>
            </a:pPr>
            <a:r>
              <a:rPr lang="en-US" sz="1800" dirty="0" smtClean="0">
                <a:latin typeface="Courier"/>
                <a:cs typeface="Courier"/>
              </a:rPr>
              <a:t>		PROTOCOL</a:t>
            </a:r>
            <a:r>
              <a:rPr lang="en-US" sz="1800" dirty="0">
                <a:latin typeface="Courier"/>
                <a:cs typeface="Courier"/>
              </a:rPr>
              <a:t>://HOST_NAME:PORT /RESOURCE_PATH?RESOURCE_INPUT </a:t>
            </a:r>
          </a:p>
          <a:p>
            <a:pPr lvl="1"/>
            <a:r>
              <a:rPr lang="en-US" sz="1800" dirty="0">
                <a:latin typeface="Arial" charset="0"/>
              </a:rPr>
              <a:t>Resources </a:t>
            </a:r>
            <a:r>
              <a:rPr lang="en-US" sz="1800" dirty="0" smtClean="0">
                <a:latin typeface="Arial" charset="0"/>
              </a:rPr>
              <a:t>can be identified with an unique identity (</a:t>
            </a:r>
            <a:r>
              <a:rPr lang="en-US" sz="1800" dirty="0" smtClean="0">
                <a:solidFill>
                  <a:srgbClr val="00A9D4"/>
                </a:solidFill>
                <a:latin typeface="Arial" charset="0"/>
              </a:rPr>
              <a:t>URN</a:t>
            </a:r>
            <a:r>
              <a:rPr lang="en-US" sz="1800" dirty="0" smtClean="0">
                <a:latin typeface="Arial" charset="0"/>
              </a:rPr>
              <a:t>)</a:t>
            </a:r>
            <a:endParaRPr lang="en-US" sz="1800" dirty="0">
              <a:latin typeface="Arial" charset="0"/>
            </a:endParaRPr>
          </a:p>
          <a:p>
            <a:pPr marL="355600" lvl="1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 smtClean="0">
                <a:latin typeface="Courier"/>
                <a:cs typeface="Courier"/>
              </a:rPr>
              <a:t>urn:NAMESPACE_IDENTIFIER:SPECIFIC_STRING</a:t>
            </a:r>
            <a:endParaRPr lang="en-US" sz="1800" dirty="0">
              <a:latin typeface="Courier"/>
              <a:cs typeface="Courier"/>
            </a:endParaRPr>
          </a:p>
          <a:p>
            <a:pPr lvl="1"/>
            <a:endParaRPr lang="en-US" sz="1600" dirty="0" smtClean="0">
              <a:latin typeface="Arial" charset="0"/>
            </a:endParaRPr>
          </a:p>
          <a:p>
            <a:pPr lvl="1"/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endParaRPr lang="en-US" sz="2000" dirty="0" smtClean="0">
              <a:latin typeface="Arial" charset="0"/>
            </a:endParaRPr>
          </a:p>
          <a:p>
            <a:endParaRPr lang="en-US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8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Constrained Application Protocol (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CoAP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)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29698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0415587" cy="5033963"/>
          </a:xfrm>
        </p:spPr>
        <p:txBody>
          <a:bodyPr/>
          <a:lstStyle/>
          <a:p>
            <a:r>
              <a:rPr lang="en-US" sz="2000" dirty="0" smtClean="0"/>
              <a:t>It is a </a:t>
            </a:r>
            <a:r>
              <a:rPr lang="en-US" sz="2000" dirty="0" err="1" smtClean="0"/>
              <a:t>RESTful</a:t>
            </a:r>
            <a:r>
              <a:rPr lang="en-US" sz="2000" dirty="0" smtClean="0"/>
              <a:t> protocol for constrained devices and networks. Similar to HTTP: </a:t>
            </a:r>
          </a:p>
          <a:p>
            <a:pPr lvl="1"/>
            <a:r>
              <a:rPr lang="en-US" sz="1600" dirty="0" smtClean="0"/>
              <a:t>Client/server (although now tending more to P2P model)  &amp; Request/Response </a:t>
            </a:r>
          </a:p>
          <a:p>
            <a:pPr lvl="1"/>
            <a:r>
              <a:rPr lang="en-US" sz="1600" dirty="0" smtClean="0"/>
              <a:t>GET, POST, PUT and DELETE Methods</a:t>
            </a:r>
          </a:p>
          <a:p>
            <a:pPr lvl="1"/>
            <a:r>
              <a:rPr lang="en-US" sz="1600" dirty="0" smtClean="0"/>
              <a:t>Same key concepts (Media types, URL, URN…)</a:t>
            </a:r>
          </a:p>
          <a:p>
            <a:r>
              <a:rPr lang="en-US" sz="2000" dirty="0" smtClean="0"/>
              <a:t>Resource discovery via the Resource Directory (RD)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Request</a:t>
            </a:r>
            <a:r>
              <a:rPr lang="en-US" sz="1800" dirty="0" smtClean="0">
                <a:latin typeface="Courier"/>
                <a:cs typeface="Courier"/>
                <a:sym typeface="Wingdings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coap</a:t>
            </a:r>
            <a:r>
              <a:rPr lang="en-US" sz="1800" dirty="0">
                <a:latin typeface="Courier"/>
                <a:cs typeface="Courier"/>
              </a:rPr>
              <a:t>://HOST_ADDRESS:PORT_NUMBER/PATH?</a:t>
            </a:r>
            <a:r>
              <a:rPr lang="en-US" sz="1800" dirty="0" smtClean="0">
                <a:latin typeface="Courier"/>
                <a:cs typeface="Courier"/>
              </a:rPr>
              <a:t>QUERY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	Response </a:t>
            </a:r>
            <a:r>
              <a:rPr lang="en-US" sz="1800" dirty="0" err="1" smtClean="0">
                <a:latin typeface="Courier"/>
                <a:cs typeface="Courier"/>
              </a:rPr>
              <a:t>coap</a:t>
            </a:r>
            <a:r>
              <a:rPr lang="en-US" sz="1800" dirty="0">
                <a:latin typeface="Courier"/>
                <a:cs typeface="Courier"/>
              </a:rPr>
              <a:t>://ericsson.com:5683/</a:t>
            </a:r>
            <a:r>
              <a:rPr lang="en-US" sz="1800" dirty="0" err="1">
                <a:latin typeface="Courier"/>
                <a:cs typeface="Courier"/>
              </a:rPr>
              <a:t>rd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err="1">
                <a:latin typeface="Courier"/>
                <a:cs typeface="Courier"/>
              </a:rPr>
              <a:t>jorvas</a:t>
            </a:r>
            <a:r>
              <a:rPr lang="en-US" sz="1800" dirty="0">
                <a:latin typeface="Courier"/>
                <a:cs typeface="Courier"/>
              </a:rPr>
              <a:t>/room/541/temperature/ </a:t>
            </a:r>
            <a:endParaRPr lang="en-US" sz="1800" dirty="0" smtClean="0">
              <a:latin typeface="Courier"/>
              <a:cs typeface="Courier"/>
            </a:endParaRPr>
          </a:p>
          <a:p>
            <a:r>
              <a:rPr lang="en-US" sz="2000" dirty="0"/>
              <a:t>The </a:t>
            </a:r>
            <a:r>
              <a:rPr lang="en-US" sz="2000" i="1" dirty="0"/>
              <a:t>well-known </a:t>
            </a:r>
            <a:r>
              <a:rPr lang="en-US" sz="2000" dirty="0"/>
              <a:t>URI 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coap</a:t>
            </a:r>
            <a:r>
              <a:rPr lang="en-US" sz="1800" dirty="0">
                <a:latin typeface="Courier"/>
                <a:cs typeface="Courier"/>
              </a:rPr>
              <a:t>://[2001:db8::2:1]/.well-known/core </a:t>
            </a:r>
          </a:p>
          <a:p>
            <a:r>
              <a:rPr lang="en-US" sz="2000" dirty="0" smtClean="0">
                <a:latin typeface="Arial" charset="0"/>
              </a:rPr>
              <a:t>IPv6 oriented (using 6LowPAN)</a:t>
            </a:r>
          </a:p>
          <a:p>
            <a:r>
              <a:rPr lang="en-US" sz="2000" dirty="0"/>
              <a:t>UDP preferred instead of TCP, SMS also possible</a:t>
            </a:r>
          </a:p>
          <a:p>
            <a:pPr lvl="1"/>
            <a:r>
              <a:rPr lang="en-US" sz="1600" dirty="0">
                <a:latin typeface="Arial" charset="0"/>
              </a:rPr>
              <a:t>Reliability is ensured by using with different message types:</a:t>
            </a:r>
          </a:p>
          <a:p>
            <a:pPr lvl="1"/>
            <a:r>
              <a:rPr lang="en-US" sz="1600" i="1" dirty="0">
                <a:latin typeface="Arial" charset="0"/>
              </a:rPr>
              <a:t>Confirmable </a:t>
            </a:r>
            <a:r>
              <a:rPr lang="en-US" sz="1600" dirty="0">
                <a:latin typeface="Arial" charset="0"/>
              </a:rPr>
              <a:t>(CON)</a:t>
            </a:r>
            <a:r>
              <a:rPr lang="en-US" sz="1600" i="1" dirty="0">
                <a:latin typeface="Arial" charset="0"/>
              </a:rPr>
              <a:t>, </a:t>
            </a:r>
            <a:r>
              <a:rPr lang="en-US" sz="1600" i="1" dirty="0"/>
              <a:t>non-confirmable </a:t>
            </a:r>
            <a:r>
              <a:rPr lang="en-US" sz="1600" dirty="0"/>
              <a:t>(NON), </a:t>
            </a:r>
            <a:r>
              <a:rPr lang="en-US" sz="1600" i="1" dirty="0"/>
              <a:t>acknowledgement </a:t>
            </a:r>
            <a:r>
              <a:rPr lang="en-US" sz="1600" dirty="0"/>
              <a:t>(ACK) and </a:t>
            </a:r>
            <a:r>
              <a:rPr lang="en-US" sz="1600" i="1" dirty="0"/>
              <a:t>reset </a:t>
            </a:r>
            <a:r>
              <a:rPr lang="en-US" sz="1600" dirty="0"/>
              <a:t>(RST). </a:t>
            </a:r>
          </a:p>
          <a:p>
            <a:r>
              <a:rPr lang="en-US" sz="2000" dirty="0" smtClean="0">
                <a:latin typeface="Arial" charset="0"/>
              </a:rPr>
              <a:t>Observe/Notify, adding an “observe” flag in the CoAP GET Request</a:t>
            </a:r>
          </a:p>
          <a:p>
            <a:pPr lvl="1"/>
            <a:r>
              <a:rPr lang="en-US" sz="1600" dirty="0" smtClean="0">
                <a:latin typeface="Arial" charset="0"/>
              </a:rPr>
              <a:t>Introduces a Publish/Subscribe model for constrained devices.</a:t>
            </a:r>
          </a:p>
          <a:p>
            <a:pPr lvl="1"/>
            <a:endParaRPr lang="en-US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3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4" y="1384299"/>
            <a:ext cx="363537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OMA Lightweight M2M (LWM2M)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29698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0415587" cy="5033963"/>
          </a:xfrm>
        </p:spPr>
        <p:txBody>
          <a:bodyPr/>
          <a:lstStyle/>
          <a:p>
            <a:endParaRPr lang="en-US" sz="2000" dirty="0" smtClean="0">
              <a:latin typeface="Arial" charset="0"/>
            </a:endParaRPr>
          </a:p>
          <a:p>
            <a:endParaRPr lang="en-US" sz="2000" dirty="0" smtClean="0">
              <a:latin typeface="Arial" charset="0"/>
            </a:endParaRPr>
          </a:p>
        </p:txBody>
      </p:sp>
      <p:sp>
        <p:nvSpPr>
          <p:cNvPr id="4" name="Content Placeholder 12"/>
          <p:cNvSpPr>
            <a:spLocks noGrp="1"/>
          </p:cNvSpPr>
          <p:nvPr>
            <p:ph sz="half" idx="1"/>
          </p:nvPr>
        </p:nvSpPr>
        <p:spPr>
          <a:xfrm>
            <a:off x="681037" y="1536699"/>
            <a:ext cx="6359804" cy="5033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CoAP (runs on top) and used for management </a:t>
            </a:r>
            <a:r>
              <a:rPr lang="en-US" dirty="0"/>
              <a:t>and control of constrained </a:t>
            </a:r>
            <a:r>
              <a:rPr lang="en-US" dirty="0"/>
              <a:t>devices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a set of interfaces for managing of constrained devices.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Bootstrap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Information Reporting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Device Management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Service Enablement</a:t>
            </a:r>
          </a:p>
          <a:p>
            <a:pPr>
              <a:lnSpc>
                <a:spcPct val="120000"/>
              </a:lnSpc>
            </a:pPr>
            <a:r>
              <a:rPr lang="en-US" dirty="0"/>
              <a:t>Swaps “server” and “client” roles. A Constrained device would then run at least a CoAP Server and LWM2M Client.</a:t>
            </a:r>
          </a:p>
          <a:p>
            <a:pPr>
              <a:lnSpc>
                <a:spcPct val="120000"/>
              </a:lnSpc>
            </a:pPr>
            <a:r>
              <a:rPr lang="en-US" dirty="0"/>
              <a:t>Also allows for operations on </a:t>
            </a:r>
            <a:r>
              <a:rPr lang="en-US" dirty="0"/>
              <a:t>objects (</a:t>
            </a:r>
            <a:r>
              <a:rPr lang="en-US" dirty="0"/>
              <a:t>RWX, Access Control, Observation, Notification)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Offers a simple and reusable object based model. </a:t>
            </a:r>
          </a:p>
        </p:txBody>
      </p:sp>
    </p:spTree>
    <p:extLst>
      <p:ext uri="{BB962C8B-B14F-4D97-AF65-F5344CB8AC3E}">
        <p14:creationId xmlns:p14="http://schemas.microsoft.com/office/powerpoint/2010/main" val="56391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(…/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</TotalTime>
  <Words>2278</Words>
  <Application>Microsoft Macintosh PowerPoint</Application>
  <PresentationFormat>Custom</PresentationFormat>
  <Paragraphs>327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PresentationTemplate2011</vt:lpstr>
      <vt:lpstr>Introduction to IPSO Smart Objects </vt:lpstr>
      <vt:lpstr>Problems to solve in IoT</vt:lpstr>
      <vt:lpstr>IPSO Smart Objects</vt:lpstr>
      <vt:lpstr>The Web</vt:lpstr>
      <vt:lpstr>Constrained Application Protocol (CoAP)</vt:lpstr>
      <vt:lpstr>OMA Lightweight M2M (LWM2M)</vt:lpstr>
      <vt:lpstr>The Web in constrained devices</vt:lpstr>
      <vt:lpstr>IPSO Smart Object Structure</vt:lpstr>
      <vt:lpstr>Example: IPSO Humidity Sensor</vt:lpstr>
      <vt:lpstr>IPSO Object Linking</vt:lpstr>
      <vt:lpstr>IPSO Composite Objects</vt:lpstr>
      <vt:lpstr>Communication Patterns: REST</vt:lpstr>
      <vt:lpstr>Communication Patterns: PubSub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Jaime Jimenez</cp:lastModifiedBy>
  <cp:revision>454</cp:revision>
  <dcterms:created xsi:type="dcterms:W3CDTF">2011-05-24T09:22:48Z</dcterms:created>
  <dcterms:modified xsi:type="dcterms:W3CDTF">2015-06-16T16:47:33Z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