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7"/>
  </p:notesMasterIdLst>
  <p:handoutMasterIdLst>
    <p:handoutMasterId r:id="rId8"/>
  </p:handoutMasterIdLst>
  <p:sldIdLst>
    <p:sldId id="259" r:id="rId2"/>
    <p:sldId id="318" r:id="rId3"/>
    <p:sldId id="323" r:id="rId4"/>
    <p:sldId id="324" r:id="rId5"/>
    <p:sldId id="314" r:id="rId6"/>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58481" autoAdjust="0"/>
  </p:normalViewPr>
  <p:slideViewPr>
    <p:cSldViewPr snapToGrid="0" snapToObjects="1" showGuides="1">
      <p:cViewPr>
        <p:scale>
          <a:sx n="99" d="100"/>
          <a:sy n="99" d="100"/>
        </p:scale>
        <p:origin x="-224" y="208"/>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024" y="-104"/>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a:buNone/>
            </a:pPr>
            <a:r>
              <a:rPr lang="en-US" sz="1600" baseline="0" dirty="0" smtClean="0">
                <a:latin typeface="+mn-lt"/>
                <a:cs typeface="Andale Mono"/>
              </a:rPr>
              <a:t>Since we have only few slides and little time, I will focus on being pragmatic and on the content and message of this presentation.</a:t>
            </a:r>
          </a:p>
          <a:p>
            <a:pPr marL="171450" indent="-171450">
              <a:buFont typeface="Arial"/>
              <a:buChar char="•"/>
            </a:pPr>
            <a:r>
              <a:rPr lang="en-US" sz="1600" baseline="0" dirty="0" smtClean="0">
                <a:latin typeface="+mn-lt"/>
                <a:cs typeface="Andale Mono"/>
              </a:rPr>
              <a:t>IP </a:t>
            </a:r>
            <a:r>
              <a:rPr lang="en-US" sz="1600" baseline="0" dirty="0" smtClean="0">
                <a:latin typeface="+mn-lt"/>
                <a:cs typeface="Andale Mono"/>
              </a:rPr>
              <a:t>for Smart Objects is an Alliance of several companies, you can find that information on the IPSO Alliance Website. IPSO has few committees, among those the IPSO Smart Objects Committee where we define Smart Objects</a:t>
            </a:r>
            <a:r>
              <a:rPr lang="en-US" sz="1600" baseline="0" dirty="0" smtClean="0">
                <a:latin typeface="+mn-lt"/>
                <a:cs typeface="Andale Mono"/>
              </a:rPr>
              <a:t>.</a:t>
            </a:r>
          </a:p>
          <a:p>
            <a:pPr marL="0" indent="0">
              <a:buFont typeface="Arial"/>
              <a:buNone/>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The overall goal is for semantic interoperability btw devices (sensors and actuators) and the applications that use them. We are creating a standard set of semantics that can be used to provide plug and play interoperability btw devices and applications</a:t>
            </a:r>
            <a:r>
              <a:rPr lang="en-US" sz="1600" baseline="0" dirty="0" smtClean="0">
                <a:latin typeface="+mn-lt"/>
                <a:cs typeface="Andale Mono"/>
              </a:rPr>
              <a:t>.</a:t>
            </a: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We have taken the LWM2M Object model almost as it is. LWM2M Objects are used for management of devices, they provide a </a:t>
            </a:r>
            <a:r>
              <a:rPr lang="en-US" sz="1600" b="1" baseline="0" dirty="0" smtClean="0">
                <a:latin typeface="+mn-lt"/>
                <a:cs typeface="Andale Mono"/>
              </a:rPr>
              <a:t>clear URI forma</a:t>
            </a:r>
            <a:r>
              <a:rPr lang="en-US" sz="1600" baseline="0" dirty="0" smtClean="0">
                <a:latin typeface="+mn-lt"/>
                <a:cs typeface="Andale Mono"/>
              </a:rPr>
              <a:t>t for addressing those </a:t>
            </a:r>
            <a:r>
              <a:rPr lang="en-US" sz="1600" b="1" baseline="0" dirty="0" smtClean="0">
                <a:latin typeface="+mn-lt"/>
                <a:cs typeface="Andale Mono"/>
              </a:rPr>
              <a:t>management objects</a:t>
            </a:r>
            <a:r>
              <a:rPr lang="en-US" sz="1600" baseline="0" dirty="0" smtClean="0">
                <a:latin typeface="+mn-lt"/>
                <a:cs typeface="Andale Mono"/>
              </a:rPr>
              <a:t>, as well </a:t>
            </a:r>
            <a:r>
              <a:rPr lang="en-US" sz="1600" b="1" baseline="0" dirty="0" smtClean="0">
                <a:latin typeface="+mn-lt"/>
                <a:cs typeface="Andale Mono"/>
              </a:rPr>
              <a:t>as access control, instantiation</a:t>
            </a:r>
            <a:r>
              <a:rPr lang="en-US" sz="1600" baseline="0" dirty="0" smtClean="0">
                <a:latin typeface="+mn-lt"/>
                <a:cs typeface="Andale Mono"/>
              </a:rPr>
              <a:t> </a:t>
            </a:r>
            <a:r>
              <a:rPr lang="en-US" sz="1600" b="1" baseline="0" dirty="0" smtClean="0">
                <a:latin typeface="+mn-lt"/>
                <a:cs typeface="Andale Mono"/>
              </a:rPr>
              <a:t>and resources</a:t>
            </a:r>
            <a:r>
              <a:rPr lang="en-US" sz="1600" baseline="0" dirty="0" smtClean="0">
                <a:latin typeface="+mn-lt"/>
                <a:cs typeface="Andale Mono"/>
              </a:rPr>
              <a:t>.</a:t>
            </a: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In IPSO </a:t>
            </a:r>
            <a:r>
              <a:rPr lang="en-US" sz="1600" b="1" baseline="0" dirty="0" smtClean="0">
                <a:latin typeface="+mn-lt"/>
                <a:cs typeface="Andale Mono"/>
              </a:rPr>
              <a:t>we extend </a:t>
            </a:r>
            <a:r>
              <a:rPr lang="en-US" sz="1600" baseline="0" dirty="0" smtClean="0">
                <a:latin typeface="+mn-lt"/>
                <a:cs typeface="Andale Mono"/>
              </a:rPr>
              <a:t>that model with the </a:t>
            </a:r>
            <a:r>
              <a:rPr lang="en-US" sz="1600" b="1" baseline="0" dirty="0" smtClean="0">
                <a:latin typeface="+mn-lt"/>
                <a:cs typeface="Andale Mono"/>
              </a:rPr>
              <a:t>concept of reusable resources</a:t>
            </a:r>
            <a:r>
              <a:rPr lang="en-US" sz="1600" baseline="0" dirty="0" smtClean="0">
                <a:latin typeface="+mn-lt"/>
                <a:cs typeface="Andale Mono"/>
              </a:rPr>
              <a:t>. The goal is that if you have some specific sensor, you can take one of the existing IPSO Objects and use it as it is or take its resources and extend it to suit your particular device characteristics. </a:t>
            </a:r>
            <a:endParaRPr lang="en-US" sz="1600" baseline="0" dirty="0" smtClean="0">
              <a:latin typeface="+mn-lt"/>
              <a:cs typeface="Andale Mono"/>
            </a:endParaRP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We have designed IPSO Objects to be transport protocol independent. It obviously supports </a:t>
            </a:r>
            <a:r>
              <a:rPr lang="en-US" sz="1600" baseline="0" dirty="0" err="1" smtClean="0">
                <a:latin typeface="+mn-lt"/>
                <a:cs typeface="Andale Mono"/>
              </a:rPr>
              <a:t>CoAP</a:t>
            </a:r>
            <a:r>
              <a:rPr lang="en-US" sz="1600" baseline="0" dirty="0" smtClean="0">
                <a:latin typeface="+mn-lt"/>
                <a:cs typeface="Andale Mono"/>
              </a:rPr>
              <a:t> as it is based on LWM2M objects, but people have used them with MQTT or HTTP as well. So you can basically send the object data over as long as you support the basic data types and content formats. </a:t>
            </a:r>
            <a:endParaRPr lang="en-US" sz="1600" baseline="0" dirty="0" smtClean="0">
              <a:latin typeface="+mn-lt"/>
              <a:cs typeface="Andale Mono"/>
            </a:endParaRP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Also for serialization it will depend on the protocol, can be TLV, JSON, plain text . For example we have successfully done </a:t>
            </a:r>
            <a:r>
              <a:rPr lang="en-US" sz="1600" baseline="0" dirty="0" err="1" smtClean="0">
                <a:latin typeface="+mn-lt"/>
                <a:cs typeface="Andale Mono"/>
              </a:rPr>
              <a:t>interop</a:t>
            </a:r>
            <a:r>
              <a:rPr lang="en-US" sz="1600" baseline="0" dirty="0" smtClean="0">
                <a:latin typeface="+mn-lt"/>
                <a:cs typeface="Andale Mono"/>
              </a:rPr>
              <a:t> tests with TLV and plaintext</a:t>
            </a:r>
            <a:r>
              <a:rPr lang="en-US" sz="1600" baseline="0" dirty="0" smtClean="0">
                <a:latin typeface="+mn-lt"/>
                <a:cs typeface="Andale Mono"/>
              </a:rPr>
              <a:t>.</a:t>
            </a: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We have already released a basic set of smart objects last year, with some very common sensors and actuator templates, you can go and have a look at the website or you can let us know if you are interested on using them or give feedback and so on</a:t>
            </a:r>
            <a:r>
              <a:rPr lang="en-US" sz="1600" baseline="0" dirty="0" smtClean="0">
                <a:latin typeface="+mn-lt"/>
                <a:cs typeface="Andale Mono"/>
              </a:rPr>
              <a:t>.</a:t>
            </a:r>
          </a:p>
          <a:p>
            <a:pPr marL="171450" indent="-171450">
              <a:buFont typeface="Arial"/>
              <a:buChar char="•"/>
            </a:pPr>
            <a:endParaRPr lang="en-US" sz="1600" baseline="0" dirty="0" smtClean="0">
              <a:latin typeface="+mn-lt"/>
              <a:cs typeface="Andale Mono"/>
            </a:endParaRPr>
          </a:p>
          <a:p>
            <a:pPr marL="171450" indent="-171450">
              <a:buFont typeface="Arial"/>
              <a:buChar char="•"/>
            </a:pPr>
            <a:r>
              <a:rPr lang="en-US" sz="1600" baseline="0" dirty="0" smtClean="0">
                <a:latin typeface="+mn-lt"/>
                <a:cs typeface="Andale Mono"/>
              </a:rPr>
              <a:t>We also have tested it between the partners in IPSO few weeks ago. Each brought their own implementation of IPSO objects, we used </a:t>
            </a:r>
            <a:r>
              <a:rPr lang="en-US" sz="1600" baseline="0" dirty="0" err="1" smtClean="0">
                <a:latin typeface="+mn-lt"/>
                <a:cs typeface="Andale Mono"/>
              </a:rPr>
              <a:t>CoAP</a:t>
            </a:r>
            <a:r>
              <a:rPr lang="en-US" sz="1600" baseline="0" dirty="0" smtClean="0">
                <a:latin typeface="+mn-lt"/>
                <a:cs typeface="Andale Mono"/>
              </a:rPr>
              <a:t> LWM2M for the application layer and tested it over an IPv6 network</a:t>
            </a:r>
            <a:endParaRPr lang="en-US" sz="1600" baseline="0" dirty="0">
              <a:latin typeface="+mn-lt"/>
              <a:cs typeface="Andale Mono"/>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t>
            </a:r>
            <a:r>
              <a:rPr lang="en-US" baseline="0" dirty="0" smtClean="0">
                <a:latin typeface="Arial" charset="0"/>
              </a:rPr>
              <a:t>are setting </a:t>
            </a:r>
            <a:r>
              <a:rPr lang="en-US" baseline="0" smtClean="0">
                <a:latin typeface="Arial" charset="0"/>
              </a:rPr>
              <a:t>up </a:t>
            </a:r>
            <a:r>
              <a:rPr lang="en-US" baseline="0" smtClean="0">
                <a:latin typeface="Arial" charset="0"/>
              </a:rPr>
              <a:t>some </a:t>
            </a:r>
            <a:r>
              <a:rPr lang="en-US" baseline="0" smtClean="0">
                <a:latin typeface="Arial" charset="0"/>
              </a:rPr>
              <a:t>test </a:t>
            </a:r>
            <a:r>
              <a:rPr lang="en-US" baseline="0" smtClean="0">
                <a:latin typeface="Arial" charset="0"/>
              </a:rPr>
              <a:t>servers </a:t>
            </a:r>
            <a:r>
              <a:rPr lang="en-US" baseline="0" dirty="0" smtClean="0">
                <a:latin typeface="Arial" charset="0"/>
              </a:rPr>
              <a:t>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5</a:t>
            </a:fld>
            <a:endParaRPr lang="en-US"/>
          </a:p>
        </p:txBody>
      </p:sp>
    </p:spTree>
    <p:extLst>
      <p:ext uri="{BB962C8B-B14F-4D97-AF65-F5344CB8AC3E}">
        <p14:creationId xmlns:p14="http://schemas.microsoft.com/office/powerpoint/2010/main" val="428070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emf"/><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hyperlink" Target="http://www.ipso-alliance.org/technical-information/ipso-guidelin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accent4">
                    <a:lumMod val="50000"/>
                  </a:schemeClr>
                </a:solidFill>
                <a:latin typeface="+mn-lt"/>
              </a:rPr>
              <a:t>Introduction to</a:t>
            </a:r>
            <a:br>
              <a:rPr lang="en-US" sz="3700" dirty="0" smtClean="0">
                <a:solidFill>
                  <a:schemeClr val="accent4">
                    <a:lumMod val="50000"/>
                  </a:schemeClr>
                </a:solidFill>
                <a:latin typeface="+mn-lt"/>
              </a:rPr>
            </a:br>
            <a:r>
              <a:rPr lang="en-US" sz="6700" dirty="0" smtClean="0">
                <a:solidFill>
                  <a:schemeClr val="accent4">
                    <a:lumMod val="50000"/>
                  </a:schemeClr>
                </a:solidFill>
                <a:latin typeface="+mn-lt"/>
              </a:rPr>
              <a:t>IPSO Smart Objects</a:t>
            </a:r>
            <a:br>
              <a:rPr lang="en-US" sz="6700" dirty="0" smtClean="0">
                <a:solidFill>
                  <a:schemeClr val="accent4">
                    <a:lumMod val="50000"/>
                  </a:schemeClr>
                </a:solidFill>
                <a:latin typeface="+mn-lt"/>
              </a:rPr>
            </a:br>
            <a:endParaRPr lang="en-US" sz="3200" dirty="0">
              <a:solidFill>
                <a:schemeClr val="accent4">
                  <a:lumMod val="50000"/>
                </a:schemeClr>
              </a:solidFill>
              <a:latin typeface="+mn-lt"/>
            </a:endParaRPr>
          </a:p>
        </p:txBody>
      </p:sp>
      <p:pic>
        <p:nvPicPr>
          <p:cNvPr id="4" name="Logo_ChapterSlide_Wide"/>
          <p:cNvPicPr>
            <a:picLocks/>
          </p:cNvPicPr>
          <p:nvPr/>
        </p:nvPicPr>
        <p:blipFill>
          <a:blip r:embed="rId4">
            <a:extLst>
              <a:ext uri="{28A0092B-C50C-407E-A947-70E740481C1C}">
                <a14:useLocalDpi xmlns:a14="http://schemas.microsoft.com/office/drawing/2010/main" val="0"/>
              </a:ext>
            </a:extLst>
          </a:blip>
          <a:stretch>
            <a:fillRect/>
          </a:stretch>
        </p:blipFill>
        <p:spPr>
          <a:xfrm>
            <a:off x="9605145" y="5402894"/>
            <a:ext cx="2586855" cy="1455106"/>
          </a:xfrm>
          <a:prstGeom prst="rect">
            <a:avLst/>
          </a:prstGeom>
        </p:spPr>
      </p:pic>
      <p:sp>
        <p:nvSpPr>
          <p:cNvPr id="6" name="Subtitle 4"/>
          <p:cNvSpPr txBox="1">
            <a:spLocks/>
          </p:cNvSpPr>
          <p:nvPr/>
        </p:nvSpPr>
        <p:spPr bwMode="auto">
          <a:xfrm>
            <a:off x="525880" y="4648200"/>
            <a:ext cx="907926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bodyPr>
          <a:lstStyle>
            <a:lvl1pPr marL="0" indent="0" algn="l" rtl="0" eaLnBrk="0" fontAlgn="base" hangingPunct="0">
              <a:lnSpc>
                <a:spcPct val="75000"/>
              </a:lnSpc>
              <a:spcBef>
                <a:spcPts val="0"/>
              </a:spcBef>
              <a:spcAft>
                <a:spcPct val="0"/>
              </a:spcAft>
              <a:buClr>
                <a:srgbClr val="00A9D4"/>
              </a:buClr>
              <a:buFont typeface="Arial" charset="0"/>
              <a:buNone/>
              <a:defRPr sz="3000" baseline="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indent="-179388">
              <a:lnSpc>
                <a:spcPct val="120000"/>
              </a:lnSpc>
            </a:pPr>
            <a:r>
              <a:rPr lang="en-US" sz="2400" dirty="0" smtClean="0">
                <a:solidFill>
                  <a:schemeClr val="tx1">
                    <a:lumMod val="50000"/>
                  </a:schemeClr>
                </a:solidFill>
              </a:rPr>
              <a:t>Jaime Jiménez, Ericsson Research, IPSO Smart Objects co-chair.</a:t>
            </a:r>
          </a:p>
          <a:p>
            <a:pPr indent="-179388">
              <a:lnSpc>
                <a:spcPct val="120000"/>
              </a:lnSpc>
            </a:pPr>
            <a:r>
              <a:rPr lang="en-US" sz="2400" i="1" dirty="0" err="1" smtClean="0">
                <a:solidFill>
                  <a:schemeClr val="tx1">
                    <a:lumMod val="50000"/>
                  </a:schemeClr>
                </a:solidFill>
              </a:rPr>
              <a:t>jaime.jimenez@ericsson.com</a:t>
            </a:r>
            <a:endParaRPr lang="en-US" sz="2400" i="1" dirty="0" smtClean="0">
              <a:solidFill>
                <a:schemeClr val="tx1">
                  <a:lumMod val="50000"/>
                </a:schemeClr>
              </a:solidFill>
            </a:endParaRPr>
          </a:p>
          <a:p>
            <a:pPr indent="-179388">
              <a:lnSpc>
                <a:spcPct val="120000"/>
              </a:lnSpc>
            </a:pPr>
            <a:endParaRPr lang="en-US" sz="2400" dirty="0" smtClean="0"/>
          </a:p>
          <a:p>
            <a:pPr indent="-179388">
              <a:lnSpc>
                <a:spcPct val="120000"/>
              </a:lnSpc>
            </a:pPr>
            <a:r>
              <a:rPr lang="en-US" sz="2400" dirty="0" smtClean="0"/>
              <a:t>June 15th, 2015</a:t>
            </a:r>
            <a:endParaRPr lang="en-US" sz="24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IPSO Smart Objects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fontScale="92500" lnSpcReduction="10000"/>
          </a:bodyPr>
          <a:lstStyle/>
          <a:p>
            <a:r>
              <a:rPr lang="en-US" sz="2400" dirty="0"/>
              <a:t>Developed by IP for Smart Objects (IPSO) </a:t>
            </a:r>
            <a:r>
              <a:rPr lang="en-US" sz="2400" dirty="0" smtClean="0"/>
              <a:t>Alliance in the Smart Objects Working Group.</a:t>
            </a:r>
            <a:endParaRPr lang="en-US" sz="2400" dirty="0"/>
          </a:p>
          <a:p>
            <a:r>
              <a:rPr lang="en-US" sz="2400" dirty="0" smtClean="0"/>
              <a:t>Work exclusively on semantic </a:t>
            </a:r>
            <a:r>
              <a:rPr lang="en-US" sz="2400" dirty="0"/>
              <a:t>Interoperability across </a:t>
            </a:r>
            <a:r>
              <a:rPr lang="en-US" sz="2400" dirty="0" err="1"/>
              <a:t>IoT</a:t>
            </a:r>
            <a:r>
              <a:rPr lang="en-US" sz="2400" dirty="0"/>
              <a:t> devices and applications.</a:t>
            </a:r>
          </a:p>
          <a:p>
            <a:r>
              <a:rPr lang="en-US" sz="2400" dirty="0"/>
              <a:t>Based on LWM2M Object </a:t>
            </a:r>
            <a:r>
              <a:rPr lang="en-US" sz="2400" dirty="0" smtClean="0"/>
              <a:t>Model.</a:t>
            </a:r>
          </a:p>
          <a:p>
            <a:r>
              <a:rPr lang="en-US" sz="2400" dirty="0" smtClean="0"/>
              <a:t>Reusable </a:t>
            </a:r>
            <a:r>
              <a:rPr lang="en-US" sz="2400" dirty="0"/>
              <a:t>Object IDs and Resource IDs.</a:t>
            </a:r>
          </a:p>
          <a:p>
            <a:r>
              <a:rPr lang="en-US" sz="2400" dirty="0"/>
              <a:t>Transport Protocol Independent (</a:t>
            </a:r>
            <a:r>
              <a:rPr lang="en-US" sz="2400" dirty="0" err="1"/>
              <a:t>CoAP</a:t>
            </a:r>
            <a:r>
              <a:rPr lang="en-US" sz="2400" dirty="0"/>
              <a:t>, LWM2M, MQTT, </a:t>
            </a:r>
            <a:r>
              <a:rPr lang="en-US" sz="2400" dirty="0" smtClean="0"/>
              <a:t>HTTP, XMPP…) </a:t>
            </a:r>
            <a:r>
              <a:rPr lang="en-US" sz="2400" dirty="0"/>
              <a:t>if </a:t>
            </a:r>
            <a:r>
              <a:rPr lang="en-US" sz="2400" dirty="0" smtClean="0"/>
              <a:t>it supports </a:t>
            </a:r>
            <a:r>
              <a:rPr lang="en-US" sz="2400" dirty="0"/>
              <a:t>addressing, content formats and data types</a:t>
            </a:r>
            <a:r>
              <a:rPr lang="en-US" sz="2400" dirty="0" smtClean="0"/>
              <a:t>.</a:t>
            </a:r>
          </a:p>
          <a:p>
            <a:r>
              <a:rPr lang="en-US" sz="2400" dirty="0" smtClean="0"/>
              <a:t>Encoding Independent (JSON, TLV, </a:t>
            </a:r>
            <a:r>
              <a:rPr lang="en-US" sz="2400" dirty="0" err="1" smtClean="0"/>
              <a:t>SenML</a:t>
            </a:r>
            <a:r>
              <a:rPr lang="en-US" sz="2400" dirty="0" smtClean="0"/>
              <a:t>…)</a:t>
            </a:r>
            <a:endParaRPr lang="en-US" sz="2400" dirty="0"/>
          </a:p>
          <a:p>
            <a:r>
              <a:rPr lang="en-US" sz="2400" dirty="0"/>
              <a:t>Basic Objects represent simple sensors and actuators.</a:t>
            </a:r>
          </a:p>
          <a:p>
            <a:r>
              <a:rPr lang="en-US" sz="2400" dirty="0" smtClean="0"/>
              <a:t>IPSO Smart Object Guidelines: Starter </a:t>
            </a:r>
            <a:r>
              <a:rPr lang="en-US" sz="2400" dirty="0"/>
              <a:t>Pack published on 2014 (Expansion Pack upcoming)</a:t>
            </a:r>
            <a:r>
              <a:rPr lang="en-US" sz="2400" dirty="0" smtClean="0"/>
              <a:t>.</a:t>
            </a:r>
          </a:p>
          <a:p>
            <a:pPr lvl="1"/>
            <a:r>
              <a:rPr lang="en-US" sz="2000" dirty="0">
                <a:hlinkClick r:id="rId3"/>
              </a:rPr>
              <a:t>http://</a:t>
            </a:r>
            <a:r>
              <a:rPr lang="en-US" sz="2000" dirty="0" err="1">
                <a:hlinkClick r:id="rId3"/>
              </a:rPr>
              <a:t>www.ipso-alliance.org</a:t>
            </a:r>
            <a:r>
              <a:rPr lang="en-US" sz="2000" dirty="0">
                <a:hlinkClick r:id="rId3"/>
              </a:rPr>
              <a:t>/technical-information/ipso-guidelines</a:t>
            </a:r>
            <a:endParaRPr lang="en-US" sz="2000" dirty="0" smtClean="0"/>
          </a:p>
          <a:p>
            <a:r>
              <a:rPr lang="en-US" sz="2400" dirty="0" smtClean="0"/>
              <a:t>Tested over </a:t>
            </a:r>
            <a:r>
              <a:rPr lang="en-US" sz="2400" dirty="0" err="1" smtClean="0"/>
              <a:t>CoAP</a:t>
            </a:r>
            <a:r>
              <a:rPr lang="en-US" sz="2400" dirty="0" smtClean="0"/>
              <a:t> and LWM2M during </a:t>
            </a:r>
            <a:r>
              <a:rPr lang="en-US" sz="2400" dirty="0"/>
              <a:t>IPSO Interoperability test on May </a:t>
            </a:r>
            <a:r>
              <a:rPr lang="en-US" sz="2400" dirty="0" smtClean="0"/>
              <a:t>2015 (ARM, Ericsson, Intel, SICS, </a:t>
            </a:r>
            <a:r>
              <a:rPr lang="en-US" sz="2400" dirty="0" err="1" smtClean="0"/>
              <a:t>Yanzi</a:t>
            </a:r>
            <a:r>
              <a:rPr lang="en-US" sz="2400" dirty="0" smtClean="0"/>
              <a:t>, TUT …) .</a:t>
            </a:r>
            <a:endParaRPr lang="en-US" sz="2400" dirty="0"/>
          </a:p>
        </p:txBody>
      </p:sp>
    </p:spTree>
    <p:extLst>
      <p:ext uri="{BB962C8B-B14F-4D97-AF65-F5344CB8AC3E}">
        <p14:creationId xmlns:p14="http://schemas.microsoft.com/office/powerpoint/2010/main" val="10867412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Roadmap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pPr marL="0" indent="0">
              <a:buNone/>
            </a:pPr>
            <a:r>
              <a:rPr lang="en-US" sz="2000" dirty="0"/>
              <a:t>☐ UPnP harmonization – from SOAP to REST</a:t>
            </a:r>
            <a:r>
              <a:rPr lang="en-US" sz="2000" dirty="0" smtClean="0"/>
              <a:t>.</a:t>
            </a:r>
          </a:p>
          <a:p>
            <a:pPr marL="0" indent="0">
              <a:buNone/>
            </a:pPr>
            <a:r>
              <a:rPr lang="en-US" sz="2000" dirty="0" smtClean="0"/>
              <a:t>☐ BLE/</a:t>
            </a:r>
            <a:r>
              <a:rPr lang="en-US" sz="2000" dirty="0" err="1" smtClean="0"/>
              <a:t>ZigBee</a:t>
            </a:r>
            <a:r>
              <a:rPr lang="en-US" sz="2000" dirty="0" smtClean="0"/>
              <a:t> harmonization.</a:t>
            </a:r>
            <a:endParaRPr lang="en-US" sz="2000" dirty="0"/>
          </a:p>
          <a:p>
            <a:pPr marL="0" indent="0">
              <a:buNone/>
            </a:pPr>
            <a:r>
              <a:rPr lang="en-US" sz="2000" dirty="0" smtClean="0"/>
              <a:t>✔ Draft </a:t>
            </a:r>
            <a:r>
              <a:rPr lang="en-US" sz="2000" dirty="0"/>
              <a:t>Smart Object Data Model Design Guide @done (15-</a:t>
            </a:r>
            <a:r>
              <a:rPr lang="en-US" sz="2000" dirty="0" smtClean="0"/>
              <a:t>03-30)</a:t>
            </a:r>
            <a:endParaRPr lang="en-US" sz="2000" dirty="0"/>
          </a:p>
          <a:p>
            <a:pPr marL="0" indent="0">
              <a:buNone/>
            </a:pPr>
            <a:r>
              <a:rPr lang="en-US" sz="2000" dirty="0"/>
              <a:t>✔ </a:t>
            </a:r>
            <a:r>
              <a:rPr lang="en-US" sz="2000" dirty="0" smtClean="0"/>
              <a:t>Draft </a:t>
            </a:r>
            <a:r>
              <a:rPr lang="en-US" sz="2000" dirty="0"/>
              <a:t>Smart Object Expansion Pack for Basic Objects @done (15-</a:t>
            </a:r>
            <a:r>
              <a:rPr lang="en-US" sz="2000" dirty="0" smtClean="0"/>
              <a:t>04-30)</a:t>
            </a:r>
          </a:p>
          <a:p>
            <a:pPr marL="0" indent="0">
              <a:buNone/>
            </a:pPr>
            <a:r>
              <a:rPr lang="en-US" sz="2000" dirty="0"/>
              <a:t>✔ </a:t>
            </a:r>
            <a:r>
              <a:rPr lang="en-US" sz="2000" dirty="0" smtClean="0"/>
              <a:t>Set up test servers for IPSO objects (LWM2M + TLV payload) </a:t>
            </a:r>
            <a:r>
              <a:rPr lang="en-US" sz="2000" dirty="0"/>
              <a:t>@done (15-</a:t>
            </a:r>
            <a:r>
              <a:rPr lang="en-US" sz="2000" dirty="0" smtClean="0"/>
              <a:t>06-15)</a:t>
            </a:r>
            <a:endParaRPr lang="en-US" sz="2000" dirty="0"/>
          </a:p>
          <a:p>
            <a:pPr marL="0" indent="0">
              <a:buNone/>
            </a:pPr>
            <a:r>
              <a:rPr lang="en-US" sz="2000" dirty="0" smtClean="0"/>
              <a:t>☐ Draft </a:t>
            </a:r>
            <a:r>
              <a:rPr lang="en-US" sz="2000" dirty="0"/>
              <a:t>Domain Specific Objects reference designs @due </a:t>
            </a:r>
            <a:r>
              <a:rPr lang="en-US" sz="2000" dirty="0" smtClean="0"/>
              <a:t>(mid 2015)</a:t>
            </a:r>
            <a:endParaRPr lang="en-US" sz="2000" dirty="0"/>
          </a:p>
          <a:p>
            <a:pPr marL="0" indent="0">
              <a:buNone/>
            </a:pPr>
            <a:r>
              <a:rPr lang="en-US" sz="2000" dirty="0" smtClean="0"/>
              <a:t>☐ Publish </a:t>
            </a:r>
            <a:r>
              <a:rPr lang="en-US" sz="2000" dirty="0"/>
              <a:t>Smart Object Data Model Design Guided @due(15-07</a:t>
            </a:r>
            <a:r>
              <a:rPr lang="en-US" sz="2000" dirty="0" smtClean="0"/>
              <a:t>-31)</a:t>
            </a:r>
            <a:endParaRPr lang="en-US" sz="2000" dirty="0"/>
          </a:p>
          <a:p>
            <a:pPr marL="0" indent="0">
              <a:buNone/>
            </a:pPr>
            <a:r>
              <a:rPr lang="en-US" sz="2000" dirty="0" smtClean="0"/>
              <a:t>☐ Publish </a:t>
            </a:r>
            <a:r>
              <a:rPr lang="en-US" sz="2000" dirty="0"/>
              <a:t>Smart Object Expansion Pack for Basic objects @due(15-07</a:t>
            </a:r>
            <a:r>
              <a:rPr lang="en-US" sz="2000" dirty="0" smtClean="0"/>
              <a:t>-31)</a:t>
            </a:r>
            <a:endParaRPr lang="en-US" sz="2000" dirty="0"/>
          </a:p>
          <a:p>
            <a:pPr marL="0" indent="0">
              <a:buNone/>
            </a:pPr>
            <a:r>
              <a:rPr lang="en-US" sz="2000" dirty="0" smtClean="0"/>
              <a:t>☐ Publish </a:t>
            </a:r>
            <a:r>
              <a:rPr lang="en-US" sz="2000" dirty="0"/>
              <a:t>Smart Object Expansion Pack for Composite Objects @due(15-07</a:t>
            </a:r>
            <a:r>
              <a:rPr lang="en-US" sz="2000" dirty="0" smtClean="0"/>
              <a:t>-31)</a:t>
            </a:r>
            <a:endParaRPr lang="en-US" sz="2000" dirty="0"/>
          </a:p>
          <a:p>
            <a:pPr marL="0" indent="0">
              <a:buNone/>
            </a:pPr>
            <a:r>
              <a:rPr lang="en-US" sz="2000" dirty="0" smtClean="0"/>
              <a:t>☐ Publish </a:t>
            </a:r>
            <a:r>
              <a:rPr lang="en-US" sz="2000" dirty="0"/>
              <a:t>Smart Object Expansion Pack for Reference Devices @due(15-07-</a:t>
            </a:r>
            <a:r>
              <a:rPr lang="en-US" sz="2000" dirty="0" smtClean="0"/>
              <a:t>31)</a:t>
            </a:r>
          </a:p>
          <a:p>
            <a:pPr marL="0" indent="0">
              <a:buNone/>
            </a:pPr>
            <a:r>
              <a:rPr lang="en-US" sz="2000" dirty="0"/>
              <a:t>☐ IETF 93 – Bits and </a:t>
            </a:r>
            <a:r>
              <a:rPr lang="en-US" sz="2000" dirty="0" smtClean="0"/>
              <a:t>Bites </a:t>
            </a:r>
            <a:r>
              <a:rPr lang="en-US" sz="2000" dirty="0"/>
              <a:t>@due(15-</a:t>
            </a:r>
            <a:r>
              <a:rPr lang="en-US" sz="2000" dirty="0" smtClean="0"/>
              <a:t>09-1)</a:t>
            </a:r>
            <a:endParaRPr lang="en-US" sz="2000" dirty="0"/>
          </a:p>
          <a:p>
            <a:pPr marL="0" indent="0">
              <a:buNone/>
            </a:pPr>
            <a:endParaRPr lang="en-US" sz="2000"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7518823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Next Steps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fontScale="92500" lnSpcReduction="10000"/>
          </a:bodyPr>
          <a:lstStyle/>
          <a:p>
            <a:r>
              <a:rPr lang="en-US" dirty="0"/>
              <a:t>Activities</a:t>
            </a:r>
          </a:p>
          <a:p>
            <a:pPr lvl="1"/>
            <a:r>
              <a:rPr lang="en-US" dirty="0" smtClean="0"/>
              <a:t>Working </a:t>
            </a:r>
            <a:r>
              <a:rPr lang="en-US" dirty="0"/>
              <a:t>with Smart Objects: Expansion Pack, Composite Objects, Linked Objects.</a:t>
            </a:r>
          </a:p>
          <a:p>
            <a:pPr lvl="1"/>
            <a:r>
              <a:rPr lang="en-US" dirty="0"/>
              <a:t>Collaboration with other </a:t>
            </a:r>
            <a:r>
              <a:rPr lang="en-US" dirty="0" err="1"/>
              <a:t>IoT</a:t>
            </a:r>
            <a:r>
              <a:rPr lang="en-US" dirty="0"/>
              <a:t> Interest Groups like UPnP, IIC, OIC.</a:t>
            </a:r>
          </a:p>
          <a:p>
            <a:pPr lvl="1"/>
            <a:r>
              <a:rPr lang="en-US" dirty="0"/>
              <a:t>Work on related Standards organizations: IETF </a:t>
            </a:r>
            <a:r>
              <a:rPr lang="en-US" dirty="0" err="1"/>
              <a:t>CoRE</a:t>
            </a:r>
            <a:r>
              <a:rPr lang="en-US" dirty="0"/>
              <a:t> - </a:t>
            </a:r>
            <a:r>
              <a:rPr lang="en-US" dirty="0" err="1"/>
              <a:t>CoAP</a:t>
            </a:r>
            <a:r>
              <a:rPr lang="en-US" dirty="0"/>
              <a:t>, </a:t>
            </a:r>
            <a:r>
              <a:rPr lang="en-US" dirty="0" smtClean="0"/>
              <a:t>OMA DM </a:t>
            </a:r>
            <a:r>
              <a:rPr lang="en-US" dirty="0"/>
              <a:t>- LWM2M.</a:t>
            </a:r>
          </a:p>
          <a:p>
            <a:pPr lvl="1"/>
            <a:r>
              <a:rPr lang="en-US" dirty="0"/>
              <a:t>Prototyping and testing (IETF 93, Bits and Bites, </a:t>
            </a:r>
            <a:r>
              <a:rPr lang="en-US" dirty="0" smtClean="0"/>
              <a:t>2</a:t>
            </a:r>
            <a:r>
              <a:rPr lang="en-US" baseline="30000" dirty="0" smtClean="0"/>
              <a:t>nd</a:t>
            </a:r>
            <a:r>
              <a:rPr lang="en-US" dirty="0" smtClean="0"/>
              <a:t> IPSO </a:t>
            </a:r>
            <a:r>
              <a:rPr lang="en-US" dirty="0" err="1" smtClean="0"/>
              <a:t>Interop</a:t>
            </a:r>
            <a:r>
              <a:rPr lang="en-US" dirty="0" smtClean="0"/>
              <a:t>, </a:t>
            </a:r>
            <a:r>
              <a:rPr lang="en-US" dirty="0"/>
              <a:t>…)</a:t>
            </a:r>
          </a:p>
          <a:p>
            <a:r>
              <a:rPr lang="en-US" dirty="0"/>
              <a:t>Focus Area</a:t>
            </a:r>
          </a:p>
          <a:p>
            <a:pPr lvl="1"/>
            <a:r>
              <a:rPr lang="en-US" dirty="0"/>
              <a:t>IPSO Smart Objects are meant to be </a:t>
            </a:r>
            <a:r>
              <a:rPr lang="en-US" dirty="0" smtClean="0"/>
              <a:t>very generic.</a:t>
            </a:r>
          </a:p>
          <a:p>
            <a:pPr lvl="1"/>
            <a:r>
              <a:rPr lang="en-US" dirty="0" smtClean="0"/>
              <a:t>Any vendor can use them for their specific area by creating their own Objects by reusing generic resources and add their own. </a:t>
            </a:r>
          </a:p>
          <a:p>
            <a:r>
              <a:rPr lang="en-US" dirty="0" smtClean="0"/>
              <a:t>Absolutely necessary for </a:t>
            </a:r>
            <a:r>
              <a:rPr lang="en-US" dirty="0" err="1" smtClean="0"/>
              <a:t>IoT</a:t>
            </a:r>
            <a:endParaRPr lang="en-US" dirty="0" smtClean="0"/>
          </a:p>
          <a:p>
            <a:pPr lvl="1"/>
            <a:r>
              <a:rPr lang="en-US" dirty="0" smtClean="0"/>
              <a:t>Harmonization and mapping between different data models &amp; standards.</a:t>
            </a:r>
          </a:p>
          <a:p>
            <a:pPr lvl="1"/>
            <a:r>
              <a:rPr lang="en-US" dirty="0" smtClean="0"/>
              <a:t>Use of standards for Application Level interoperability btw devices and applications </a:t>
            </a:r>
            <a:r>
              <a:rPr lang="en-US" dirty="0" err="1" smtClean="0"/>
              <a:t>vs</a:t>
            </a:r>
            <a:r>
              <a:rPr lang="en-US" dirty="0" smtClean="0"/>
              <a:t> </a:t>
            </a:r>
            <a:r>
              <a:rPr lang="en-US" dirty="0" err="1" smtClean="0"/>
              <a:t>propietary</a:t>
            </a:r>
            <a:r>
              <a:rPr lang="en-US" dirty="0" smtClean="0"/>
              <a:t> solutions.</a:t>
            </a:r>
            <a:endParaRPr lang="en-US" dirty="0"/>
          </a:p>
        </p:txBody>
      </p:sp>
    </p:spTree>
    <p:extLst>
      <p:ext uri="{BB962C8B-B14F-4D97-AF65-F5344CB8AC3E}">
        <p14:creationId xmlns:p14="http://schemas.microsoft.com/office/powerpoint/2010/main" val="207231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5988</TotalTime>
  <Words>1163</Words>
  <Application>Microsoft Macintosh PowerPoint</Application>
  <PresentationFormat>Custom</PresentationFormat>
  <Paragraphs>85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PresentationTemplate2011</vt:lpstr>
      <vt:lpstr>Introduction to IPSO Smart Objects </vt:lpstr>
      <vt:lpstr>IPSO Smart Objects</vt:lpstr>
      <vt:lpstr>Roadmap </vt:lpstr>
      <vt:lpstr>Next Steps </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467</cp:revision>
  <dcterms:created xsi:type="dcterms:W3CDTF">2011-05-24T09:22:48Z</dcterms:created>
  <dcterms:modified xsi:type="dcterms:W3CDTF">2015-06-16T11:26:49Z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