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notesMasterIdLst>
    <p:notesMasterId r:id="rId21"/>
  </p:notesMasterIdLst>
  <p:handoutMasterIdLst>
    <p:handoutMasterId r:id="rId22"/>
  </p:handoutMasterIdLst>
  <p:sldIdLst>
    <p:sldId id="259" r:id="rId2"/>
    <p:sldId id="296" r:id="rId3"/>
    <p:sldId id="297" r:id="rId4"/>
    <p:sldId id="312" r:id="rId5"/>
    <p:sldId id="313" r:id="rId6"/>
    <p:sldId id="298" r:id="rId7"/>
    <p:sldId id="295" r:id="rId8"/>
    <p:sldId id="300" r:id="rId9"/>
    <p:sldId id="301" r:id="rId10"/>
    <p:sldId id="302" r:id="rId11"/>
    <p:sldId id="303" r:id="rId12"/>
    <p:sldId id="291" r:id="rId13"/>
    <p:sldId id="283" r:id="rId14"/>
    <p:sldId id="292" r:id="rId15"/>
    <p:sldId id="293" r:id="rId16"/>
    <p:sldId id="308" r:id="rId17"/>
    <p:sldId id="310" r:id="rId18"/>
    <p:sldId id="309" r:id="rId19"/>
    <p:sldId id="314" r:id="rId20"/>
  </p:sldIdLst>
  <p:sldSz cx="12192000" cy="6858000"/>
  <p:notesSz cx="6884988" cy="10018713"/>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B90"/>
    <a:srgbClr val="9FB7D3"/>
    <a:srgbClr val="8BC5FF"/>
    <a:srgbClr val="99CCFF"/>
    <a:srgbClr val="6A8FBF"/>
    <a:srgbClr val="00A9D4"/>
    <a:srgbClr val="007B78"/>
    <a:srgbClr val="89BA17"/>
    <a:srgbClr val="FAB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03" autoAdjust="0"/>
    <p:restoredTop sz="59779" autoAdjust="0"/>
  </p:normalViewPr>
  <p:slideViewPr>
    <p:cSldViewPr snapToGrid="0" snapToObjects="1" showGuides="1">
      <p:cViewPr varScale="1">
        <p:scale>
          <a:sx n="78" d="100"/>
          <a:sy n="78" d="100"/>
        </p:scale>
        <p:origin x="-952" y="-104"/>
      </p:cViewPr>
      <p:guideLst>
        <p:guide orient="horz" pos="1136"/>
        <p:guide orient="horz" pos="4110"/>
        <p:guide orient="horz" pos="151"/>
        <p:guide orient="horz" pos="2449"/>
        <p:guide orient="horz" pos="3560"/>
        <p:guide orient="horz" pos="2545"/>
        <p:guide orient="horz" pos="3845"/>
        <p:guide pos="735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64" d="100"/>
          <a:sy n="64" d="100"/>
        </p:scale>
        <p:origin x="-3414" y="-126"/>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2913" cy="501650"/>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200">
                <a:latin typeface="Arial" charset="0"/>
                <a:cs typeface="+mn-cs"/>
              </a:defRPr>
            </a:lvl1pPr>
          </a:lstStyle>
          <a:p>
            <a:pPr>
              <a:defRPr/>
            </a:pPr>
            <a:r>
              <a:rPr lang="en-US"/>
              <a:t> </a:t>
            </a:r>
            <a:endParaRPr lang="en-US" dirty="0"/>
          </a:p>
        </p:txBody>
      </p:sp>
      <p:sp>
        <p:nvSpPr>
          <p:cNvPr id="79875" name="Rectangle 3"/>
          <p:cNvSpPr>
            <a:spLocks noGrp="1" noChangeArrowheads="1"/>
          </p:cNvSpPr>
          <p:nvPr>
            <p:ph type="dt" sz="quarter" idx="1"/>
          </p:nvPr>
        </p:nvSpPr>
        <p:spPr bwMode="auto">
          <a:xfrm>
            <a:off x="3900488" y="0"/>
            <a:ext cx="2982912" cy="501650"/>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200">
                <a:latin typeface="Arial" charset="0"/>
                <a:cs typeface="+mn-cs"/>
              </a:defRPr>
            </a:lvl1pPr>
          </a:lstStyle>
          <a:p>
            <a:pPr>
              <a:defRPr/>
            </a:pPr>
            <a:r>
              <a:rPr lang="en-US"/>
              <a:t>2014-02-03 </a:t>
            </a:r>
            <a:endParaRPr lang="en-US" dirty="0"/>
          </a:p>
        </p:txBody>
      </p:sp>
      <p:sp>
        <p:nvSpPr>
          <p:cNvPr id="79876" name="Rectangle 4"/>
          <p:cNvSpPr>
            <a:spLocks noGrp="1" noChangeArrowheads="1"/>
          </p:cNvSpPr>
          <p:nvPr>
            <p:ph type="ftr" sz="quarter" idx="2"/>
          </p:nvPr>
        </p:nvSpPr>
        <p:spPr bwMode="auto">
          <a:xfrm>
            <a:off x="0" y="9515475"/>
            <a:ext cx="2982913" cy="501650"/>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200">
                <a:latin typeface="Arial" charset="0"/>
                <a:cs typeface="+mn-cs"/>
              </a:defRPr>
            </a:lvl1pPr>
          </a:lstStyle>
          <a:p>
            <a:pPr>
              <a:defRPr/>
            </a:pPr>
            <a:r>
              <a:rPr lang="en-US"/>
              <a:t> </a:t>
            </a:r>
            <a:endParaRPr lang="en-US" dirty="0"/>
          </a:p>
        </p:txBody>
      </p:sp>
      <p:sp>
        <p:nvSpPr>
          <p:cNvPr id="79877" name="Rectangle 5"/>
          <p:cNvSpPr>
            <a:spLocks noGrp="1" noChangeArrowheads="1"/>
          </p:cNvSpPr>
          <p:nvPr>
            <p:ph type="sldNum" sz="quarter" idx="3"/>
          </p:nvPr>
        </p:nvSpPr>
        <p:spPr bwMode="auto">
          <a:xfrm>
            <a:off x="3900488" y="9515475"/>
            <a:ext cx="2982912" cy="501650"/>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200">
                <a:latin typeface="Arial" charset="0"/>
                <a:cs typeface="+mn-cs"/>
              </a:defRPr>
            </a:lvl1pPr>
          </a:lstStyle>
          <a:p>
            <a:pPr>
              <a:defRPr/>
            </a:pPr>
            <a:fld id="{9B0F9CA7-41D7-4450-B239-EB391B9AAA0A}" type="slidenum">
              <a:rPr lang="en-US"/>
              <a:pPr>
                <a:defRPr/>
              </a:pPr>
              <a:t>‹#›</a:t>
            </a:fld>
            <a:endParaRPr lang="en-US" dirty="0"/>
          </a:p>
        </p:txBody>
      </p:sp>
    </p:spTree>
    <p:extLst>
      <p:ext uri="{BB962C8B-B14F-4D97-AF65-F5344CB8AC3E}">
        <p14:creationId xmlns:p14="http://schemas.microsoft.com/office/powerpoint/2010/main" val="73981729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spcBef>
                <a:spcPct val="50000"/>
              </a:spcBef>
              <a:defRPr sz="1200">
                <a:latin typeface="Arial" charset="0"/>
                <a:cs typeface="+mn-cs"/>
              </a:defRPr>
            </a:lvl1pPr>
          </a:lstStyle>
          <a:p>
            <a:pPr>
              <a:defRPr/>
            </a:pPr>
            <a:r>
              <a:rPr lang="en-US"/>
              <a:t>2014-02-03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spcBef>
                <a:spcPct val="50000"/>
              </a:spcBef>
              <a:defRPr sz="1200">
                <a:latin typeface="Arial" charset="0"/>
                <a:cs typeface="+mn-cs"/>
              </a:defRPr>
            </a:lvl1pPr>
          </a:lstStyle>
          <a:p>
            <a:pPr>
              <a:defRPr/>
            </a:pPr>
            <a:fld id="{731E95D0-5A4D-4E2C-B9D5-8244AD99044C}" type="slidenum">
              <a:rPr lang="en-US"/>
              <a:pPr>
                <a:defRPr/>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spcBef>
                <a:spcPct val="50000"/>
              </a:spcBef>
              <a:defRPr sz="1200">
                <a:latin typeface="Arial" charset="0"/>
                <a:cs typeface="+mn-cs"/>
              </a:defRPr>
            </a:lvl1pPr>
          </a:lstStyle>
          <a:p>
            <a:pPr>
              <a:defRPr/>
            </a:pPr>
            <a:r>
              <a:rPr lang="en-US"/>
              <a:t> </a:t>
            </a:r>
            <a:endParaRPr lang="en-US" dirty="0"/>
          </a:p>
        </p:txBody>
      </p:sp>
      <p:sp>
        <p:nvSpPr>
          <p:cNvPr id="5" name="Slide Image Placeholder 4"/>
          <p:cNvSpPr>
            <a:spLocks noGrp="1" noRot="1" noChangeAspect="1"/>
          </p:cNvSpPr>
          <p:nvPr>
            <p:ph type="sldImg" idx="2"/>
          </p:nvPr>
        </p:nvSpPr>
        <p:spPr>
          <a:xfrm>
            <a:off x="103188" y="750888"/>
            <a:ext cx="6678612" cy="3757612"/>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spcBef>
                <a:spcPct val="50000"/>
              </a:spcBef>
              <a:defRPr sz="1200">
                <a:latin typeface="Arial" charset="0"/>
                <a:cs typeface="+mn-cs"/>
              </a:defRPr>
            </a:lvl1pPr>
          </a:lstStyle>
          <a:p>
            <a:pPr>
              <a:defRPr/>
            </a:pPr>
            <a:r>
              <a:rPr lang="en-US"/>
              <a:t>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5717612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3316"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1200" smtClean="0"/>
              <a:t>2014-02-03 </a:t>
            </a:r>
          </a:p>
        </p:txBody>
      </p:sp>
      <p:sp>
        <p:nvSpPr>
          <p:cNvPr id="13317" name="Footer Placeholder 5"/>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1200" smtClean="0"/>
              <a:t> </a:t>
            </a:r>
          </a:p>
        </p:txBody>
      </p:sp>
      <p:sp>
        <p:nvSpPr>
          <p:cNvPr id="13318" name="Slide Number Placeholder 7"/>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fld id="{47ECF9AA-8557-4063-B693-3E385A42E4C1}" type="slidenum">
              <a:rPr lang="en-US" sz="1200" smtClean="0"/>
              <a:pPr eaLnBrk="1" hangingPunct="1">
                <a:defRPr/>
              </a:pPr>
              <a:t>1</a:t>
            </a:fld>
            <a:endParaRPr lang="en-US" sz="1200" smtClean="0"/>
          </a:p>
        </p:txBody>
      </p:sp>
      <p:sp>
        <p:nvSpPr>
          <p:cNvPr id="13319" name="Header Placeholder 8"/>
          <p:cNvSpPr>
            <a:spLocks noGrp="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1200"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smtClean="0"/>
              <a:t>2014-02-03 </a:t>
            </a:r>
            <a:endParaRPr lang="en-US" dirty="0"/>
          </a:p>
        </p:txBody>
      </p:sp>
      <p:sp>
        <p:nvSpPr>
          <p:cNvPr id="5" name="Slide Number Placeholder 4"/>
          <p:cNvSpPr>
            <a:spLocks noGrp="1"/>
          </p:cNvSpPr>
          <p:nvPr>
            <p:ph type="sldNum" sz="quarter" idx="11"/>
          </p:nvPr>
        </p:nvSpPr>
        <p:spPr/>
        <p:txBody>
          <a:bodyPr/>
          <a:lstStyle/>
          <a:p>
            <a:pPr>
              <a:defRPr/>
            </a:pPr>
            <a:fld id="{731E95D0-5A4D-4E2C-B9D5-8244AD99044C}" type="slidenum">
              <a:rPr lang="en-US" smtClean="0"/>
              <a:pPr>
                <a:defRPr/>
              </a:pPr>
              <a:t>11</a:t>
            </a:fld>
            <a:endParaRPr lang="en-US" dirty="0"/>
          </a:p>
        </p:txBody>
      </p:sp>
      <p:sp>
        <p:nvSpPr>
          <p:cNvPr id="6" name="Header Placeholder 5"/>
          <p:cNvSpPr>
            <a:spLocks noGrp="1"/>
          </p:cNvSpPr>
          <p:nvPr>
            <p:ph type="hdr" sz="quarter" idx="12"/>
          </p:nvPr>
        </p:nvSpPr>
        <p:spPr/>
        <p:txBody>
          <a:bodyPr/>
          <a:lstStyle/>
          <a:p>
            <a:pPr>
              <a:defRPr/>
            </a:pPr>
            <a:r>
              <a:rPr lang="en-US" smtClean="0"/>
              <a:t>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3900796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p:txBody>
          <a:bodyPr/>
          <a:lstStyle/>
          <a:p>
            <a:pPr>
              <a:defRPr/>
            </a:pPr>
            <a:fld id="{317DE026-878D-DF4F-B1E9-268AF41452D9}" type="slidenum">
              <a:rPr lang="en-US"/>
              <a:pPr>
                <a:defRPr/>
              </a:pPr>
              <a:t>12</a:t>
            </a:fld>
            <a:endParaRPr lang="en-US"/>
          </a:p>
        </p:txBody>
      </p:sp>
      <p:sp>
        <p:nvSpPr>
          <p:cNvPr id="18433" name="Text Box 1"/>
          <p:cNvSpPr txBox="1">
            <a:spLocks noGrp="1" noRot="1" noChangeAspect="1" noChangeArrowheads="1"/>
          </p:cNvSpPr>
          <p:nvPr>
            <p:ph type="sldImg"/>
          </p:nvPr>
        </p:nvSpPr>
        <p:spPr>
          <a:xfrm>
            <a:off x="103188" y="760413"/>
            <a:ext cx="6678612" cy="3757612"/>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434" name="Text Box 2"/>
          <p:cNvSpPr txBox="1">
            <a:spLocks noGrp="1" noChangeArrowheads="1"/>
          </p:cNvSpPr>
          <p:nvPr>
            <p:ph type="body" idx="1"/>
          </p:nvPr>
        </p:nvSpPr>
        <p:spPr>
          <a:xfrm>
            <a:off x="689061" y="4757940"/>
            <a:ext cx="5508272" cy="4508104"/>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smtClean="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charset="0"/>
              </a:rPr>
              <a:t>SO here you have</a:t>
            </a:r>
            <a:r>
              <a:rPr lang="en-US" baseline="0" dirty="0" smtClean="0">
                <a:latin typeface="Arial" charset="0"/>
              </a:rPr>
              <a:t> on the right side how the current standard stack would look like. </a:t>
            </a:r>
          </a:p>
          <a:p>
            <a:endParaRPr lang="en-US" dirty="0">
              <a:latin typeface="Arial" charset="0"/>
            </a:endParaRPr>
          </a:p>
        </p:txBody>
      </p:sp>
      <p:sp>
        <p:nvSpPr>
          <p:cNvPr id="2867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2867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687D8F5A-1942-3B49-89A8-6C2610CB2196}" type="datetime1">
              <a:rPr lang="en-US" sz="1300"/>
              <a:pPr eaLnBrk="1" hangingPunct="1"/>
              <a:t>13/05/15</a:t>
            </a:fld>
            <a:r>
              <a:rPr lang="en-US" sz="1300"/>
              <a:t>2010-12-10 </a:t>
            </a:r>
          </a:p>
        </p:txBody>
      </p:sp>
      <p:sp>
        <p:nvSpPr>
          <p:cNvPr id="2867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28678"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D489A99E-0AFD-4844-9CFC-ABFD2ADCDBAC}" type="slidenum">
              <a:rPr lang="en-US" sz="1300"/>
              <a:pPr eaLnBrk="1" hangingPunct="1"/>
              <a:t>13</a:t>
            </a:fld>
            <a:endParaRPr lang="en-US"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latin typeface="Arial" charset="0"/>
                <a:ea typeface="ヒラギノ角ゴ ProN W3" charset="0"/>
                <a:cs typeface="ヒラギノ角ゴ ProN W3" charset="0"/>
              </a:rPr>
              <a:t>A Client has one or more Object Instances</a:t>
            </a:r>
          </a:p>
          <a:p>
            <a:r>
              <a:rPr lang="en-US" sz="1800" dirty="0" smtClean="0">
                <a:latin typeface="Arial" charset="0"/>
                <a:ea typeface="ヒラギノ角ゴ ProN W3" charset="0"/>
                <a:cs typeface="ヒラギノ角ゴ ProN W3" charset="0"/>
              </a:rPr>
              <a:t>An Object is a collection of Resources</a:t>
            </a:r>
          </a:p>
          <a:p>
            <a:r>
              <a:rPr lang="en-US" sz="1800" dirty="0" smtClean="0">
                <a:latin typeface="Arial" charset="0"/>
                <a:ea typeface="ヒラギノ角ゴ ProN W3" charset="0"/>
                <a:cs typeface="ヒラギノ角ゴ ProN W3" charset="0"/>
              </a:rPr>
              <a:t>A Resource is an atomic piece of information that can be</a:t>
            </a:r>
          </a:p>
          <a:p>
            <a:pPr lvl="1"/>
            <a:r>
              <a:rPr lang="en-US" sz="1800" dirty="0" smtClean="0">
                <a:latin typeface="Arial" charset="0"/>
                <a:ea typeface="ヒラギノ角ゴ ProN W3" charset="0"/>
                <a:cs typeface="ヒラギノ角ゴ ProN W3" charset="0"/>
              </a:rPr>
              <a:t>Read, Written or Executed</a:t>
            </a:r>
          </a:p>
          <a:p>
            <a:r>
              <a:rPr lang="en-US" sz="1800" dirty="0" smtClean="0">
                <a:latin typeface="Arial" charset="0"/>
                <a:ea typeface="ヒラギノ角ゴ ProN W3" charset="0"/>
                <a:cs typeface="ヒラギノ角ゴ ProN W3" charset="0"/>
              </a:rPr>
              <a:t>Objects can have multiple instances</a:t>
            </a:r>
          </a:p>
          <a:p>
            <a:r>
              <a:rPr lang="en-US" sz="1800" dirty="0" smtClean="0">
                <a:latin typeface="Arial" charset="0"/>
                <a:ea typeface="ヒラギノ角ゴ ProN W3" charset="0"/>
                <a:cs typeface="ヒラギノ角ゴ ProN W3" charset="0"/>
              </a:rPr>
              <a:t>Objects and Resources are identified by a 16-bit Integer, Instances by an 8-bit Integer</a:t>
            </a:r>
          </a:p>
          <a:p>
            <a:r>
              <a:rPr lang="en-US" sz="1800" dirty="0" smtClean="0">
                <a:latin typeface="Arial" charset="0"/>
                <a:ea typeface="ヒラギノ角ゴ ProN W3" charset="0"/>
                <a:cs typeface="ヒラギノ角ゴ ProN W3" charset="0"/>
              </a:rPr>
              <a:t>Objects/Resources are accessed with simple URIs:</a:t>
            </a:r>
          </a:p>
          <a:p>
            <a:pPr>
              <a:buFont typeface="Times" charset="0"/>
              <a:buNone/>
            </a:pPr>
            <a:r>
              <a:rPr lang="en-US" sz="1800" dirty="0" smtClean="0">
                <a:latin typeface="Arial" charset="0"/>
                <a:ea typeface="ヒラギノ角ゴ ProN W3" charset="0"/>
                <a:cs typeface="ヒラギノ角ゴ ProN W3" charset="0"/>
              </a:rPr>
              <a:t>	/{Object ID}/{Object Instance}/{Resource ID}</a:t>
            </a:r>
          </a:p>
          <a:p>
            <a:pPr>
              <a:buFont typeface="Times" charset="0"/>
              <a:buNone/>
            </a:pPr>
            <a:r>
              <a:rPr lang="en-US" sz="1800" dirty="0" smtClean="0">
                <a:latin typeface="Arial" charset="0"/>
                <a:ea typeface="ヒラギノ角ゴ ProN W3" charset="0"/>
                <a:cs typeface="ヒラギノ角ゴ ProN W3" charset="0"/>
              </a:rPr>
              <a:t>	Ex: /3/0/1 (Object Type=Device, Instance=0, Resource=Device Mfg.)</a:t>
            </a:r>
          </a:p>
          <a:p>
            <a:endParaRPr lang="en-US" dirty="0"/>
          </a:p>
        </p:txBody>
      </p:sp>
      <p:sp>
        <p:nvSpPr>
          <p:cNvPr id="4" name="Date Placeholder 3"/>
          <p:cNvSpPr>
            <a:spLocks noGrp="1"/>
          </p:cNvSpPr>
          <p:nvPr>
            <p:ph type="dt" idx="10"/>
          </p:nvPr>
        </p:nvSpPr>
        <p:spPr/>
        <p:txBody>
          <a:bodyPr/>
          <a:lstStyle/>
          <a:p>
            <a:pPr>
              <a:defRPr/>
            </a:pPr>
            <a:r>
              <a:rPr lang="en-US" smtClean="0"/>
              <a:t>2014-02-03 </a:t>
            </a:r>
            <a:endParaRPr lang="en-US" dirty="0"/>
          </a:p>
        </p:txBody>
      </p:sp>
      <p:sp>
        <p:nvSpPr>
          <p:cNvPr id="5" name="Slide Number Placeholder 4"/>
          <p:cNvSpPr>
            <a:spLocks noGrp="1"/>
          </p:cNvSpPr>
          <p:nvPr>
            <p:ph type="sldNum" sz="quarter" idx="11"/>
          </p:nvPr>
        </p:nvSpPr>
        <p:spPr/>
        <p:txBody>
          <a:bodyPr/>
          <a:lstStyle/>
          <a:p>
            <a:pPr>
              <a:defRPr/>
            </a:pPr>
            <a:fld id="{731E95D0-5A4D-4E2C-B9D5-8244AD99044C}" type="slidenum">
              <a:rPr lang="en-US" smtClean="0"/>
              <a:pPr>
                <a:defRPr/>
              </a:pPr>
              <a:t>14</a:t>
            </a:fld>
            <a:endParaRPr lang="en-US" dirty="0"/>
          </a:p>
        </p:txBody>
      </p:sp>
      <p:sp>
        <p:nvSpPr>
          <p:cNvPr id="6" name="Header Placeholder 5"/>
          <p:cNvSpPr>
            <a:spLocks noGrp="1"/>
          </p:cNvSpPr>
          <p:nvPr>
            <p:ph type="hdr" sz="quarter" idx="12"/>
          </p:nvPr>
        </p:nvSpPr>
        <p:spPr/>
        <p:txBody>
          <a:bodyPr/>
          <a:lstStyle/>
          <a:p>
            <a:pPr>
              <a:defRPr/>
            </a:pPr>
            <a:r>
              <a:rPr lang="en-US" smtClean="0"/>
              <a:t>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3895116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smtClean="0"/>
              <a:t>2014-02-03 </a:t>
            </a:r>
            <a:endParaRPr lang="en-US" dirty="0"/>
          </a:p>
        </p:txBody>
      </p:sp>
      <p:sp>
        <p:nvSpPr>
          <p:cNvPr id="5" name="Slide Number Placeholder 4"/>
          <p:cNvSpPr>
            <a:spLocks noGrp="1"/>
          </p:cNvSpPr>
          <p:nvPr>
            <p:ph type="sldNum" sz="quarter" idx="11"/>
          </p:nvPr>
        </p:nvSpPr>
        <p:spPr/>
        <p:txBody>
          <a:bodyPr/>
          <a:lstStyle/>
          <a:p>
            <a:pPr>
              <a:defRPr/>
            </a:pPr>
            <a:fld id="{731E95D0-5A4D-4E2C-B9D5-8244AD99044C}" type="slidenum">
              <a:rPr lang="en-US" smtClean="0"/>
              <a:pPr>
                <a:defRPr/>
              </a:pPr>
              <a:t>16</a:t>
            </a:fld>
            <a:endParaRPr lang="en-US" dirty="0"/>
          </a:p>
        </p:txBody>
      </p:sp>
      <p:sp>
        <p:nvSpPr>
          <p:cNvPr id="6" name="Header Placeholder 5"/>
          <p:cNvSpPr>
            <a:spLocks noGrp="1"/>
          </p:cNvSpPr>
          <p:nvPr>
            <p:ph type="hdr" sz="quarter" idx="12"/>
          </p:nvPr>
        </p:nvSpPr>
        <p:spPr/>
        <p:txBody>
          <a:bodyPr/>
          <a:lstStyle/>
          <a:p>
            <a:pPr>
              <a:defRPr/>
            </a:pPr>
            <a:r>
              <a:rPr lang="en-US" smtClean="0"/>
              <a:t>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653956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Device is already Bootstrapped and is performing the registration  registered on the LWM2M Client.</a:t>
            </a:r>
          </a:p>
          <a:p>
            <a:r>
              <a:rPr lang="en-US" dirty="0" smtClean="0"/>
              <a:t>The LWM2M Server is already aware of the location of the devices since they have registered on its RD. </a:t>
            </a:r>
          </a:p>
          <a:p>
            <a:endParaRPr lang="en-US" baseline="0" dirty="0" smtClean="0"/>
          </a:p>
          <a:p>
            <a:r>
              <a:rPr lang="en-US" baseline="0" dirty="0" smtClean="0"/>
              <a:t>On our washing machine we would have one LWM2M client taking care of controlling its sensors. We could send a request for an IPSO Temperature Object on it (</a:t>
            </a:r>
            <a:r>
              <a:rPr lang="en-US" baseline="0" dirty="0" err="1" smtClean="0"/>
              <a:t>Req</a:t>
            </a:r>
            <a:r>
              <a:rPr lang="en-US" baseline="0" dirty="0" smtClean="0"/>
              <a:t>: GET /3303/0), the client would then return the following small JSON payload in the response (Res: 2.04 Content).</a:t>
            </a:r>
          </a:p>
          <a:p>
            <a:endParaRPr lang="en-US" baseline="0" dirty="0" smtClean="0"/>
          </a:p>
          <a:p>
            <a:r>
              <a:rPr lang="en-US" baseline="0" dirty="0" smtClean="0"/>
              <a:t>{“e”:[{</a:t>
            </a:r>
          </a:p>
          <a:p>
            <a:r>
              <a:rPr lang="en-US" baseline="0" dirty="0" smtClean="0"/>
              <a:t>"n":"0", "v":"32",</a:t>
            </a:r>
          </a:p>
          <a:p>
            <a:r>
              <a:rPr lang="en-US" baseline="0" dirty="0" smtClean="0"/>
              <a:t>"n":"1", "v":"30",</a:t>
            </a:r>
          </a:p>
          <a:p>
            <a:r>
              <a:rPr lang="en-US" baseline="0" dirty="0" smtClean="0"/>
              <a:t>"n":"2", "v":"60",</a:t>
            </a:r>
          </a:p>
          <a:p>
            <a:r>
              <a:rPr lang="en-US" baseline="0" dirty="0" smtClean="0"/>
              <a:t>"n":"3", "v":"0",</a:t>
            </a:r>
          </a:p>
          <a:p>
            <a:r>
              <a:rPr lang="en-US" baseline="0" dirty="0" smtClean="0"/>
              <a:t>"n":"4", "v":"100"}]}</a:t>
            </a:r>
          </a:p>
          <a:p>
            <a:endParaRPr lang="en-US" baseline="0" dirty="0" smtClean="0"/>
          </a:p>
          <a:p>
            <a:r>
              <a:rPr lang="en-US" baseline="0" dirty="0" smtClean="0"/>
              <a:t>We could probably do something smarter with this technology though, like automatically ending the washing process, since knowing the temperature would not prevent the washing machine from ruining the parquet once the lock breaks.  </a:t>
            </a:r>
            <a:endParaRPr lang="en-US" dirty="0"/>
          </a:p>
        </p:txBody>
      </p:sp>
      <p:sp>
        <p:nvSpPr>
          <p:cNvPr id="4" name="Date Placeholder 3"/>
          <p:cNvSpPr>
            <a:spLocks noGrp="1"/>
          </p:cNvSpPr>
          <p:nvPr>
            <p:ph type="dt" idx="10"/>
          </p:nvPr>
        </p:nvSpPr>
        <p:spPr/>
        <p:txBody>
          <a:bodyPr/>
          <a:lstStyle/>
          <a:p>
            <a:pPr>
              <a:defRPr/>
            </a:pPr>
            <a:r>
              <a:rPr lang="en-US" smtClean="0"/>
              <a:t>2014-02-03 </a:t>
            </a:r>
            <a:endParaRPr lang="en-US" dirty="0"/>
          </a:p>
        </p:txBody>
      </p:sp>
      <p:sp>
        <p:nvSpPr>
          <p:cNvPr id="5" name="Slide Number Placeholder 4"/>
          <p:cNvSpPr>
            <a:spLocks noGrp="1"/>
          </p:cNvSpPr>
          <p:nvPr>
            <p:ph type="sldNum" sz="quarter" idx="11"/>
          </p:nvPr>
        </p:nvSpPr>
        <p:spPr/>
        <p:txBody>
          <a:bodyPr/>
          <a:lstStyle/>
          <a:p>
            <a:pPr>
              <a:defRPr/>
            </a:pPr>
            <a:fld id="{731E95D0-5A4D-4E2C-B9D5-8244AD99044C}" type="slidenum">
              <a:rPr lang="en-US" smtClean="0"/>
              <a:pPr>
                <a:defRPr/>
              </a:pPr>
              <a:t>18</a:t>
            </a:fld>
            <a:endParaRPr lang="en-US" dirty="0"/>
          </a:p>
        </p:txBody>
      </p:sp>
      <p:sp>
        <p:nvSpPr>
          <p:cNvPr id="6" name="Header Placeholder 5"/>
          <p:cNvSpPr>
            <a:spLocks noGrp="1"/>
          </p:cNvSpPr>
          <p:nvPr>
            <p:ph type="hdr" sz="quarter" idx="12"/>
          </p:nvPr>
        </p:nvSpPr>
        <p:spPr/>
        <p:txBody>
          <a:bodyPr/>
          <a:lstStyle/>
          <a:p>
            <a:pPr>
              <a:defRPr/>
            </a:pPr>
            <a:r>
              <a:rPr lang="en-US" smtClean="0"/>
              <a:t>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2540652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Business scenarios for 3GPP-enabled capillary networks </a:t>
            </a:r>
            <a:endParaRPr lang="en-US"/>
          </a:p>
        </p:txBody>
      </p:sp>
      <p:sp>
        <p:nvSpPr>
          <p:cNvPr id="5" name="Date Placeholder 4"/>
          <p:cNvSpPr>
            <a:spLocks noGrp="1"/>
          </p:cNvSpPr>
          <p:nvPr>
            <p:ph type="dt" idx="11"/>
          </p:nvPr>
        </p:nvSpPr>
        <p:spPr/>
        <p:txBody>
          <a:bodyPr/>
          <a:lstStyle/>
          <a:p>
            <a:r>
              <a:rPr lang="en-US" smtClean="0"/>
              <a:t>2013-08-28 </a:t>
            </a:r>
            <a:endParaRPr lang="en-US"/>
          </a:p>
        </p:txBody>
      </p:sp>
      <p:sp>
        <p:nvSpPr>
          <p:cNvPr id="6" name="Footer Placeholder 5"/>
          <p:cNvSpPr>
            <a:spLocks noGrp="1"/>
          </p:cNvSpPr>
          <p:nvPr>
            <p:ph type="ftr" sz="quarter" idx="12"/>
          </p:nvPr>
        </p:nvSpPr>
        <p:spPr/>
        <p:txBody>
          <a:bodyPr/>
          <a:lstStyle/>
          <a:p>
            <a:r>
              <a:rPr lang="en-US" smtClean="0"/>
              <a:t> </a:t>
            </a:r>
            <a:endParaRPr lang="en-US"/>
          </a:p>
        </p:txBody>
      </p:sp>
      <p:sp>
        <p:nvSpPr>
          <p:cNvPr id="7" name="Slide Number Placeholder 6"/>
          <p:cNvSpPr>
            <a:spLocks noGrp="1"/>
          </p:cNvSpPr>
          <p:nvPr>
            <p:ph type="sldNum" sz="quarter" idx="13"/>
          </p:nvPr>
        </p:nvSpPr>
        <p:spPr/>
        <p:txBody>
          <a:bodyPr/>
          <a:lstStyle/>
          <a:p>
            <a:fld id="{D1E33C2B-3F10-4E9F-A60A-AFC9EEA81319}" type="slidenum">
              <a:rPr lang="en-US" smtClean="0"/>
              <a:t>19</a:t>
            </a:fld>
            <a:endParaRPr lang="en-US"/>
          </a:p>
        </p:txBody>
      </p:sp>
    </p:spTree>
    <p:extLst>
      <p:ext uri="{BB962C8B-B14F-4D97-AF65-F5344CB8AC3E}">
        <p14:creationId xmlns:p14="http://schemas.microsoft.com/office/powerpoint/2010/main" val="4280709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smtClean="0"/>
              <a:t>2014-02-03 </a:t>
            </a:r>
            <a:endParaRPr lang="en-US" dirty="0"/>
          </a:p>
        </p:txBody>
      </p:sp>
      <p:sp>
        <p:nvSpPr>
          <p:cNvPr id="5" name="Slide Number Placeholder 4"/>
          <p:cNvSpPr>
            <a:spLocks noGrp="1"/>
          </p:cNvSpPr>
          <p:nvPr>
            <p:ph type="sldNum" sz="quarter" idx="11"/>
          </p:nvPr>
        </p:nvSpPr>
        <p:spPr/>
        <p:txBody>
          <a:bodyPr/>
          <a:lstStyle/>
          <a:p>
            <a:pPr>
              <a:defRPr/>
            </a:pPr>
            <a:fld id="{731E95D0-5A4D-4E2C-B9D5-8244AD99044C}" type="slidenum">
              <a:rPr lang="en-US" smtClean="0"/>
              <a:pPr>
                <a:defRPr/>
              </a:pPr>
              <a:t>3</a:t>
            </a:fld>
            <a:endParaRPr lang="en-US" dirty="0"/>
          </a:p>
        </p:txBody>
      </p:sp>
      <p:sp>
        <p:nvSpPr>
          <p:cNvPr id="6" name="Header Placeholder 5"/>
          <p:cNvSpPr>
            <a:spLocks noGrp="1"/>
          </p:cNvSpPr>
          <p:nvPr>
            <p:ph type="hdr" sz="quarter" idx="12"/>
          </p:nvPr>
        </p:nvSpPr>
        <p:spPr/>
        <p:txBody>
          <a:bodyPr/>
          <a:lstStyle/>
          <a:p>
            <a:pPr>
              <a:defRPr/>
            </a:pPr>
            <a:r>
              <a:rPr lang="en-US" smtClean="0"/>
              <a:t>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3900796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80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What </a:t>
            </a:r>
            <a:r>
              <a:rPr lang="en-US" dirty="0"/>
              <a:t>will characterize the future of M2M moving into </a:t>
            </a:r>
            <a:r>
              <a:rPr lang="en-US" dirty="0" err="1"/>
              <a:t>IoT</a:t>
            </a:r>
            <a:r>
              <a:rPr lang="en-US" dirty="0" smtClean="0"/>
              <a: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That’s has been in very broad strokes the evolution that has occurred.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M2M you had </a:t>
            </a:r>
            <a:r>
              <a:rPr lang="en-US" b="1" baseline="0" dirty="0" smtClean="0"/>
              <a:t>one problem </a:t>
            </a:r>
            <a:r>
              <a:rPr lang="en-US" baseline="0" dirty="0" smtClean="0"/>
              <a:t>and you try to deploy an </a:t>
            </a:r>
            <a:r>
              <a:rPr lang="en-US" b="1" baseline="0" dirty="0" smtClean="0"/>
              <a:t>specific device as a solution</a:t>
            </a:r>
            <a:r>
              <a:rPr lang="en-US" baseline="0" dirty="0" smtClean="0"/>
              <a:t>. From an application perspective it is pretty much focused on the connectivity. A sample story in Finland is that each of the public buses often had 5 to 10 SIM cards to provide connectivity to different systems installed in them, each of those systems was not aware of the existence of the others, and they were done often by different contractors that needed to fit their solution on the bus.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M2M solutions focus on the internal business of the companies (for example replacing people with smart meters so that you don’t have to send people out basically or in the case of the buses having connectivity for the passenger counting systems). The business is build around consultancy and system integration with in house deployments (just putting the server farm in the basement).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They are vertical solutions, this kind of silo type of solutions and with a lot of proprietary industry technologies, there is complete fragmentation. Even within building automation there is ten types of protocols that you can use…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Finally we will be looking at </a:t>
            </a:r>
            <a:r>
              <a:rPr lang="en-US" baseline="0" dirty="0" err="1" smtClean="0"/>
              <a:t>IoT</a:t>
            </a:r>
            <a:r>
              <a:rPr lang="en-US" baseline="0" dirty="0" smtClean="0"/>
              <a:t>. There is much more complex operations. Think about automated docks that do the load and unload of containers completely unmanned with the control site sitting many kilometers away and controlling it remotely. The complexity of these systems is much larger. Businesswise is still about internal value but across the supply chain and technologically you look into the data and service integration. These is also driven by the type of devices that are more complex than in the M2M stage.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approach is much more innovation driven, having open interfaces, creating communities of users and developers. Businesswise it is more about creating marketplaces and linking your business to other businesses. They also have much more horizontal integration, specially when compared with the vertical silos in M2M. They are not about deploying devices for a single purpose but often they do not have a single application in mind.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a:p>
        </p:txBody>
      </p:sp>
      <p:sp>
        <p:nvSpPr>
          <p:cNvPr id="4" name="Date Placeholder 3"/>
          <p:cNvSpPr>
            <a:spLocks noGrp="1"/>
          </p:cNvSpPr>
          <p:nvPr>
            <p:ph type="dt" sz="quarter" idx="1"/>
          </p:nvPr>
        </p:nvSpPr>
        <p:spPr/>
        <p:txBody>
          <a:bodyPr/>
          <a:lstStyle/>
          <a:p>
            <a:pPr>
              <a:defRPr/>
            </a:pPr>
            <a:r>
              <a:rPr lang="en-US"/>
              <a:t>2014-04-14 </a:t>
            </a:r>
            <a:endParaRPr lang="en-US" dirty="0"/>
          </a:p>
        </p:txBody>
      </p:sp>
      <p:sp>
        <p:nvSpPr>
          <p:cNvPr id="88068"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cs typeface="ＭＳ Ｐゴシック" charset="0"/>
              </a:defRPr>
            </a:lvl1pPr>
            <a:lvl2pPr marL="742870" indent="-285720" eaLnBrk="0" hangingPunct="0">
              <a:defRPr sz="2000">
                <a:solidFill>
                  <a:schemeClr val="tx1"/>
                </a:solidFill>
                <a:latin typeface="Arial" charset="0"/>
                <a:ea typeface="ＭＳ Ｐゴシック" charset="0"/>
              </a:defRPr>
            </a:lvl2pPr>
            <a:lvl3pPr marL="1142879" indent="-228576" eaLnBrk="0" hangingPunct="0">
              <a:defRPr sz="2000">
                <a:solidFill>
                  <a:schemeClr val="tx1"/>
                </a:solidFill>
                <a:latin typeface="Arial" charset="0"/>
                <a:ea typeface="ＭＳ Ｐゴシック" charset="0"/>
              </a:defRPr>
            </a:lvl3pPr>
            <a:lvl4pPr marL="1600029" indent="-228576" eaLnBrk="0" hangingPunct="0">
              <a:defRPr sz="2000">
                <a:solidFill>
                  <a:schemeClr val="tx1"/>
                </a:solidFill>
                <a:latin typeface="Arial" charset="0"/>
                <a:ea typeface="ＭＳ Ｐゴシック" charset="0"/>
              </a:defRPr>
            </a:lvl4pPr>
            <a:lvl5pPr marL="2057181" indent="-228576" eaLnBrk="0" hangingPunct="0">
              <a:defRPr sz="2000">
                <a:solidFill>
                  <a:schemeClr val="tx1"/>
                </a:solidFill>
                <a:latin typeface="Arial" charset="0"/>
                <a:ea typeface="ＭＳ Ｐゴシック" charset="0"/>
              </a:defRPr>
            </a:lvl5pPr>
            <a:lvl6pPr marL="2514332" indent="-228576" eaLnBrk="0" fontAlgn="base" hangingPunct="0">
              <a:spcBef>
                <a:spcPct val="0"/>
              </a:spcBef>
              <a:spcAft>
                <a:spcPct val="0"/>
              </a:spcAft>
              <a:defRPr sz="2000">
                <a:solidFill>
                  <a:schemeClr val="tx1"/>
                </a:solidFill>
                <a:latin typeface="Arial" charset="0"/>
                <a:ea typeface="ＭＳ Ｐゴシック" charset="0"/>
              </a:defRPr>
            </a:lvl6pPr>
            <a:lvl7pPr marL="2971484" indent="-228576" eaLnBrk="0" fontAlgn="base" hangingPunct="0">
              <a:spcBef>
                <a:spcPct val="0"/>
              </a:spcBef>
              <a:spcAft>
                <a:spcPct val="0"/>
              </a:spcAft>
              <a:defRPr sz="2000">
                <a:solidFill>
                  <a:schemeClr val="tx1"/>
                </a:solidFill>
                <a:latin typeface="Arial" charset="0"/>
                <a:ea typeface="ＭＳ Ｐゴシック" charset="0"/>
              </a:defRPr>
            </a:lvl7pPr>
            <a:lvl8pPr marL="3428635" indent="-228576" eaLnBrk="0" fontAlgn="base" hangingPunct="0">
              <a:spcBef>
                <a:spcPct val="0"/>
              </a:spcBef>
              <a:spcAft>
                <a:spcPct val="0"/>
              </a:spcAft>
              <a:defRPr sz="2000">
                <a:solidFill>
                  <a:schemeClr val="tx1"/>
                </a:solidFill>
                <a:latin typeface="Arial" charset="0"/>
                <a:ea typeface="ＭＳ Ｐゴシック" charset="0"/>
              </a:defRPr>
            </a:lvl8pPr>
            <a:lvl9pPr marL="3885787" indent="-228576"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fld id="{F42EF362-66C6-664E-A0B6-84E5F2B3D746}" type="slidenum">
              <a:rPr lang="en-US" sz="1200">
                <a:cs typeface="Arial" charset="0"/>
              </a:rPr>
              <a:pPr eaLnBrk="1" hangingPunct="1"/>
              <a:t>4</a:t>
            </a:fld>
            <a:endParaRPr lang="en-US" sz="1200">
              <a:cs typeface="Arial" charset="0"/>
            </a:endParaRPr>
          </a:p>
        </p:txBody>
      </p:sp>
      <p:sp>
        <p:nvSpPr>
          <p:cNvPr id="6" name="Header Placeholder 5"/>
          <p:cNvSpPr>
            <a:spLocks noGrp="1"/>
          </p:cNvSpPr>
          <p:nvPr>
            <p:ph type="hdr" sz="quarter"/>
          </p:nvPr>
        </p:nvSpPr>
        <p:spPr/>
        <p:txBody>
          <a:bodyPr/>
          <a:lstStyle/>
          <a:p>
            <a:pPr>
              <a:defRPr/>
            </a:pPr>
            <a:r>
              <a:rPr lang="en-US"/>
              <a:t>Networked Society Lab </a:t>
            </a:r>
            <a:endParaRPr lang="en-US" dirty="0"/>
          </a:p>
        </p:txBody>
      </p:sp>
      <p:sp>
        <p:nvSpPr>
          <p:cNvPr id="88070" name="Footer Placeholder 6"/>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cs typeface="ＭＳ Ｐゴシック" charset="0"/>
              </a:defRPr>
            </a:lvl1pPr>
            <a:lvl2pPr marL="742870" indent="-285720" eaLnBrk="0" hangingPunct="0">
              <a:defRPr sz="2000">
                <a:solidFill>
                  <a:schemeClr val="tx1"/>
                </a:solidFill>
                <a:latin typeface="Arial" charset="0"/>
                <a:ea typeface="ＭＳ Ｐゴシック" charset="0"/>
              </a:defRPr>
            </a:lvl2pPr>
            <a:lvl3pPr marL="1142879" indent="-228576" eaLnBrk="0" hangingPunct="0">
              <a:defRPr sz="2000">
                <a:solidFill>
                  <a:schemeClr val="tx1"/>
                </a:solidFill>
                <a:latin typeface="Arial" charset="0"/>
                <a:ea typeface="ＭＳ Ｐゴシック" charset="0"/>
              </a:defRPr>
            </a:lvl3pPr>
            <a:lvl4pPr marL="1600029" indent="-228576" eaLnBrk="0" hangingPunct="0">
              <a:defRPr sz="2000">
                <a:solidFill>
                  <a:schemeClr val="tx1"/>
                </a:solidFill>
                <a:latin typeface="Arial" charset="0"/>
                <a:ea typeface="ＭＳ Ｐゴシック" charset="0"/>
              </a:defRPr>
            </a:lvl4pPr>
            <a:lvl5pPr marL="2057181" indent="-228576" eaLnBrk="0" hangingPunct="0">
              <a:defRPr sz="2000">
                <a:solidFill>
                  <a:schemeClr val="tx1"/>
                </a:solidFill>
                <a:latin typeface="Arial" charset="0"/>
                <a:ea typeface="ＭＳ Ｐゴシック" charset="0"/>
              </a:defRPr>
            </a:lvl5pPr>
            <a:lvl6pPr marL="2514332" indent="-228576" eaLnBrk="0" fontAlgn="base" hangingPunct="0">
              <a:spcBef>
                <a:spcPct val="0"/>
              </a:spcBef>
              <a:spcAft>
                <a:spcPct val="0"/>
              </a:spcAft>
              <a:defRPr sz="2000">
                <a:solidFill>
                  <a:schemeClr val="tx1"/>
                </a:solidFill>
                <a:latin typeface="Arial" charset="0"/>
                <a:ea typeface="ＭＳ Ｐゴシック" charset="0"/>
              </a:defRPr>
            </a:lvl6pPr>
            <a:lvl7pPr marL="2971484" indent="-228576" eaLnBrk="0" fontAlgn="base" hangingPunct="0">
              <a:spcBef>
                <a:spcPct val="0"/>
              </a:spcBef>
              <a:spcAft>
                <a:spcPct val="0"/>
              </a:spcAft>
              <a:defRPr sz="2000">
                <a:solidFill>
                  <a:schemeClr val="tx1"/>
                </a:solidFill>
                <a:latin typeface="Arial" charset="0"/>
                <a:ea typeface="ＭＳ Ｐゴシック" charset="0"/>
              </a:defRPr>
            </a:lvl7pPr>
            <a:lvl8pPr marL="3428635" indent="-228576" eaLnBrk="0" fontAlgn="base" hangingPunct="0">
              <a:spcBef>
                <a:spcPct val="0"/>
              </a:spcBef>
              <a:spcAft>
                <a:spcPct val="0"/>
              </a:spcAft>
              <a:defRPr sz="2000">
                <a:solidFill>
                  <a:schemeClr val="tx1"/>
                </a:solidFill>
                <a:latin typeface="Arial" charset="0"/>
                <a:ea typeface="ＭＳ Ｐゴシック" charset="0"/>
              </a:defRPr>
            </a:lvl8pPr>
            <a:lvl9pPr marL="3885787" indent="-228576"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r>
              <a:rPr lang="en-US" sz="1200">
                <a:cs typeface="Arial" charset="0"/>
              </a:rPr>
              <a:t>© Ericsson AB 2014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a:ln/>
        </p:spPr>
      </p:sp>
      <p:sp>
        <p:nvSpPr>
          <p:cNvPr id="542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Even though we have seen devices like sensors and actuators move from the research lab to become consumer products in about 10 years, we are still some way from making it possible to really </a:t>
            </a:r>
            <a:r>
              <a:rPr lang="en-US" dirty="0" smtClean="0">
                <a:latin typeface="Arial" charset="0"/>
                <a:ea typeface="ＭＳ Ｐゴシック" charset="0"/>
                <a:cs typeface="ＭＳ Ｐゴシック" charset="0"/>
              </a:rPr>
              <a:t>embed </a:t>
            </a:r>
            <a:r>
              <a:rPr lang="en-US" dirty="0">
                <a:latin typeface="Arial" charset="0"/>
                <a:ea typeface="ＭＳ Ｐゴシック" charset="0"/>
                <a:cs typeface="ＭＳ Ｐゴシック" charset="0"/>
              </a:rPr>
              <a:t>them in the environment. So, we would still like to drive device costs further down.</a:t>
            </a: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What we see today in M2M is a huge fragmentation in the technology domain. Each industry vertical develops their own technology and solution without any real reuse of off-the-shelf technologies. Even within a segment there are a range of proprietary and de facto standards. For instance in building automation, there is KNX, LON,X.10, </a:t>
            </a:r>
            <a:r>
              <a:rPr lang="en-US" dirty="0" err="1">
                <a:latin typeface="Arial" charset="0"/>
                <a:ea typeface="ＭＳ Ｐゴシック" charset="0"/>
                <a:cs typeface="ＭＳ Ｐゴシック" charset="0"/>
              </a:rPr>
              <a:t>BACnet</a:t>
            </a:r>
            <a:r>
              <a:rPr lang="en-US" dirty="0">
                <a:latin typeface="Arial" charset="0"/>
                <a:ea typeface="ＭＳ Ｐゴシック" charset="0"/>
                <a:cs typeface="ＭＳ Ｐゴシック" charset="0"/>
              </a:rPr>
              <a:t>, </a:t>
            </a:r>
            <a:r>
              <a:rPr lang="en-US" dirty="0" err="1">
                <a:latin typeface="Arial" charset="0"/>
                <a:ea typeface="ＭＳ Ｐゴシック" charset="0"/>
                <a:cs typeface="ＭＳ Ｐゴシック" charset="0"/>
              </a:rPr>
              <a:t>ZigBee</a:t>
            </a:r>
            <a:r>
              <a:rPr lang="en-US" dirty="0">
                <a:latin typeface="Arial" charset="0"/>
                <a:ea typeface="ＭＳ Ｐゴシック" charset="0"/>
                <a:cs typeface="ＭＳ Ｐゴシック" charset="0"/>
              </a:rPr>
              <a:t>,....</a:t>
            </a: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We </a:t>
            </a:r>
            <a:r>
              <a:rPr lang="en-US" dirty="0" smtClean="0">
                <a:latin typeface="Arial" charset="0"/>
                <a:ea typeface="ＭＳ Ｐゴシック" charset="0"/>
                <a:cs typeface="ＭＳ Ｐゴシック" charset="0"/>
              </a:rPr>
              <a:t>believe </a:t>
            </a:r>
            <a:r>
              <a:rPr lang="en-US" dirty="0">
                <a:latin typeface="Arial" charset="0"/>
                <a:ea typeface="ＭＳ Ｐゴシック" charset="0"/>
                <a:cs typeface="ＭＳ Ｐゴシック" charset="0"/>
              </a:rPr>
              <a:t>that we should start by putting IP into even the smallest devices. As we have heard already, this is fully possible today thanks to work done by people like Adam at SICS with the </a:t>
            </a:r>
            <a:r>
              <a:rPr lang="en-US" dirty="0" err="1">
                <a:latin typeface="Arial" charset="0"/>
                <a:ea typeface="ＭＳ Ｐゴシック" charset="0"/>
                <a:cs typeface="ＭＳ Ｐゴシック" charset="0"/>
              </a:rPr>
              <a:t>Contiki</a:t>
            </a:r>
            <a:r>
              <a:rPr lang="en-US" dirty="0">
                <a:latin typeface="Arial" charset="0"/>
                <a:ea typeface="ＭＳ Ｐゴシック" charset="0"/>
                <a:cs typeface="ＭＳ Ｐゴシック" charset="0"/>
              </a:rPr>
              <a:t> operating system. We also see the industrial momentum around this not only in standardization but also in the IP for Smart Objects Alliance.</a:t>
            </a: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Furthermore, we should turn to standard development tools. Today, development is very much done in proprietary and closed systems mastered by a few trained developers. Going mainstream means that we can make use of the 100s of thousands of developers out there.</a:t>
            </a: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We should also invite for open innovation but providing open APIs. What if we were to do what Apple has done with </a:t>
            </a:r>
            <a:r>
              <a:rPr lang="en-US" dirty="0" err="1">
                <a:latin typeface="Arial" charset="0"/>
                <a:ea typeface="ＭＳ Ｐゴシック" charset="0"/>
                <a:cs typeface="ＭＳ Ｐゴシック" charset="0"/>
              </a:rPr>
              <a:t>AppStore</a:t>
            </a:r>
            <a:r>
              <a:rPr lang="en-US" dirty="0">
                <a:latin typeface="Arial" charset="0"/>
                <a:ea typeface="ＭＳ Ｐゴシック" charset="0"/>
                <a:cs typeface="ＭＳ Ｐゴシック" charset="0"/>
              </a:rPr>
              <a:t>, or Google with Android market?</a:t>
            </a:r>
          </a:p>
        </p:txBody>
      </p:sp>
      <p:sp>
        <p:nvSpPr>
          <p:cNvPr id="5427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100">
                <a:solidFill>
                  <a:schemeClr val="tx1"/>
                </a:solidFill>
                <a:latin typeface="Arial" charset="0"/>
                <a:ea typeface="MS PGothic" charset="0"/>
                <a:cs typeface="MS PGothic" charset="0"/>
              </a:defRPr>
            </a:lvl1pPr>
            <a:lvl2pPr marL="784778" indent="-301838" eaLnBrk="0" hangingPunct="0">
              <a:defRPr sz="2100">
                <a:solidFill>
                  <a:schemeClr val="tx1"/>
                </a:solidFill>
                <a:latin typeface="Arial" charset="0"/>
                <a:ea typeface="MS PGothic" charset="0"/>
                <a:cs typeface="MS PGothic" charset="0"/>
              </a:defRPr>
            </a:lvl2pPr>
            <a:lvl3pPr marL="1207351" indent="-241470" eaLnBrk="0" hangingPunct="0">
              <a:defRPr sz="2100">
                <a:solidFill>
                  <a:schemeClr val="tx1"/>
                </a:solidFill>
                <a:latin typeface="Arial" charset="0"/>
                <a:ea typeface="MS PGothic" charset="0"/>
                <a:cs typeface="MS PGothic" charset="0"/>
              </a:defRPr>
            </a:lvl3pPr>
            <a:lvl4pPr marL="1690291" indent="-241470" eaLnBrk="0" hangingPunct="0">
              <a:defRPr sz="2100">
                <a:solidFill>
                  <a:schemeClr val="tx1"/>
                </a:solidFill>
                <a:latin typeface="Arial" charset="0"/>
                <a:ea typeface="MS PGothic" charset="0"/>
                <a:cs typeface="MS PGothic" charset="0"/>
              </a:defRPr>
            </a:lvl4pPr>
            <a:lvl5pPr marL="2173232" indent="-241470" eaLnBrk="0" hangingPunct="0">
              <a:defRPr sz="2100">
                <a:solidFill>
                  <a:schemeClr val="tx1"/>
                </a:solidFill>
                <a:latin typeface="Arial" charset="0"/>
                <a:ea typeface="MS PGothic" charset="0"/>
                <a:cs typeface="MS PGothic" charset="0"/>
              </a:defRPr>
            </a:lvl5pPr>
            <a:lvl6pPr marL="2656172" indent="-241470" algn="ctr" eaLnBrk="0" fontAlgn="base" hangingPunct="0">
              <a:spcBef>
                <a:spcPct val="0"/>
              </a:spcBef>
              <a:spcAft>
                <a:spcPct val="0"/>
              </a:spcAft>
              <a:defRPr sz="2100">
                <a:solidFill>
                  <a:schemeClr val="tx1"/>
                </a:solidFill>
                <a:latin typeface="Arial" charset="0"/>
                <a:ea typeface="MS PGothic" charset="0"/>
                <a:cs typeface="MS PGothic" charset="0"/>
              </a:defRPr>
            </a:lvl6pPr>
            <a:lvl7pPr marL="3139112" indent="-241470" algn="ctr" eaLnBrk="0" fontAlgn="base" hangingPunct="0">
              <a:spcBef>
                <a:spcPct val="0"/>
              </a:spcBef>
              <a:spcAft>
                <a:spcPct val="0"/>
              </a:spcAft>
              <a:defRPr sz="2100">
                <a:solidFill>
                  <a:schemeClr val="tx1"/>
                </a:solidFill>
                <a:latin typeface="Arial" charset="0"/>
                <a:ea typeface="MS PGothic" charset="0"/>
                <a:cs typeface="MS PGothic" charset="0"/>
              </a:defRPr>
            </a:lvl7pPr>
            <a:lvl8pPr marL="3622053" indent="-241470" algn="ctr" eaLnBrk="0" fontAlgn="base" hangingPunct="0">
              <a:spcBef>
                <a:spcPct val="0"/>
              </a:spcBef>
              <a:spcAft>
                <a:spcPct val="0"/>
              </a:spcAft>
              <a:defRPr sz="2100">
                <a:solidFill>
                  <a:schemeClr val="tx1"/>
                </a:solidFill>
                <a:latin typeface="Arial" charset="0"/>
                <a:ea typeface="MS PGothic" charset="0"/>
                <a:cs typeface="MS PGothic" charset="0"/>
              </a:defRPr>
            </a:lvl8pPr>
            <a:lvl9pPr marL="4104993" indent="-241470" algn="ctr" eaLnBrk="0" fontAlgn="base" hangingPunct="0">
              <a:spcBef>
                <a:spcPct val="0"/>
              </a:spcBef>
              <a:spcAft>
                <a:spcPct val="0"/>
              </a:spcAft>
              <a:defRPr sz="2100">
                <a:solidFill>
                  <a:schemeClr val="tx1"/>
                </a:solidFill>
                <a:latin typeface="Arial" charset="0"/>
                <a:ea typeface="MS PGothic" charset="0"/>
                <a:cs typeface="MS PGothic" charset="0"/>
              </a:defRPr>
            </a:lvl9pPr>
          </a:lstStyle>
          <a:p>
            <a:pPr eaLnBrk="1" hangingPunct="1"/>
            <a:endParaRPr lang="en-US" sz="1300"/>
          </a:p>
        </p:txBody>
      </p:sp>
      <p:sp>
        <p:nvSpPr>
          <p:cNvPr id="5427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100">
                <a:solidFill>
                  <a:schemeClr val="tx1"/>
                </a:solidFill>
                <a:latin typeface="Arial" charset="0"/>
                <a:ea typeface="MS PGothic" charset="0"/>
                <a:cs typeface="MS PGothic" charset="0"/>
              </a:defRPr>
            </a:lvl1pPr>
            <a:lvl2pPr marL="784778" indent="-301838" eaLnBrk="0" hangingPunct="0">
              <a:defRPr sz="2100">
                <a:solidFill>
                  <a:schemeClr val="tx1"/>
                </a:solidFill>
                <a:latin typeface="Arial" charset="0"/>
                <a:ea typeface="MS PGothic" charset="0"/>
                <a:cs typeface="MS PGothic" charset="0"/>
              </a:defRPr>
            </a:lvl2pPr>
            <a:lvl3pPr marL="1207351" indent="-241470" eaLnBrk="0" hangingPunct="0">
              <a:defRPr sz="2100">
                <a:solidFill>
                  <a:schemeClr val="tx1"/>
                </a:solidFill>
                <a:latin typeface="Arial" charset="0"/>
                <a:ea typeface="MS PGothic" charset="0"/>
                <a:cs typeface="MS PGothic" charset="0"/>
              </a:defRPr>
            </a:lvl3pPr>
            <a:lvl4pPr marL="1690291" indent="-241470" eaLnBrk="0" hangingPunct="0">
              <a:defRPr sz="2100">
                <a:solidFill>
                  <a:schemeClr val="tx1"/>
                </a:solidFill>
                <a:latin typeface="Arial" charset="0"/>
                <a:ea typeface="MS PGothic" charset="0"/>
                <a:cs typeface="MS PGothic" charset="0"/>
              </a:defRPr>
            </a:lvl4pPr>
            <a:lvl5pPr marL="2173232" indent="-241470" eaLnBrk="0" hangingPunct="0">
              <a:defRPr sz="2100">
                <a:solidFill>
                  <a:schemeClr val="tx1"/>
                </a:solidFill>
                <a:latin typeface="Arial" charset="0"/>
                <a:ea typeface="MS PGothic" charset="0"/>
                <a:cs typeface="MS PGothic" charset="0"/>
              </a:defRPr>
            </a:lvl5pPr>
            <a:lvl6pPr marL="2656172" indent="-241470" algn="ctr" eaLnBrk="0" fontAlgn="base" hangingPunct="0">
              <a:spcBef>
                <a:spcPct val="0"/>
              </a:spcBef>
              <a:spcAft>
                <a:spcPct val="0"/>
              </a:spcAft>
              <a:defRPr sz="2100">
                <a:solidFill>
                  <a:schemeClr val="tx1"/>
                </a:solidFill>
                <a:latin typeface="Arial" charset="0"/>
                <a:ea typeface="MS PGothic" charset="0"/>
                <a:cs typeface="MS PGothic" charset="0"/>
              </a:defRPr>
            </a:lvl6pPr>
            <a:lvl7pPr marL="3139112" indent="-241470" algn="ctr" eaLnBrk="0" fontAlgn="base" hangingPunct="0">
              <a:spcBef>
                <a:spcPct val="0"/>
              </a:spcBef>
              <a:spcAft>
                <a:spcPct val="0"/>
              </a:spcAft>
              <a:defRPr sz="2100">
                <a:solidFill>
                  <a:schemeClr val="tx1"/>
                </a:solidFill>
                <a:latin typeface="Arial" charset="0"/>
                <a:ea typeface="MS PGothic" charset="0"/>
                <a:cs typeface="MS PGothic" charset="0"/>
              </a:defRPr>
            </a:lvl7pPr>
            <a:lvl8pPr marL="3622053" indent="-241470" algn="ctr" eaLnBrk="0" fontAlgn="base" hangingPunct="0">
              <a:spcBef>
                <a:spcPct val="0"/>
              </a:spcBef>
              <a:spcAft>
                <a:spcPct val="0"/>
              </a:spcAft>
              <a:defRPr sz="2100">
                <a:solidFill>
                  <a:schemeClr val="tx1"/>
                </a:solidFill>
                <a:latin typeface="Arial" charset="0"/>
                <a:ea typeface="MS PGothic" charset="0"/>
                <a:cs typeface="MS PGothic" charset="0"/>
              </a:defRPr>
            </a:lvl8pPr>
            <a:lvl9pPr marL="4104993" indent="-241470" algn="ctr" eaLnBrk="0" fontAlgn="base" hangingPunct="0">
              <a:spcBef>
                <a:spcPct val="0"/>
              </a:spcBef>
              <a:spcAft>
                <a:spcPct val="0"/>
              </a:spcAft>
              <a:defRPr sz="2100">
                <a:solidFill>
                  <a:schemeClr val="tx1"/>
                </a:solidFill>
                <a:latin typeface="Arial" charset="0"/>
                <a:ea typeface="MS PGothic" charset="0"/>
                <a:cs typeface="MS PGothic" charset="0"/>
              </a:defRPr>
            </a:lvl9pPr>
          </a:lstStyle>
          <a:p>
            <a:pPr eaLnBrk="1" hangingPunct="1"/>
            <a:r>
              <a:rPr lang="sv-SE" sz="1300"/>
              <a:t>2012-02-09 </a:t>
            </a:r>
            <a:endParaRPr lang="en-US" sz="1300"/>
          </a:p>
        </p:txBody>
      </p:sp>
      <p:sp>
        <p:nvSpPr>
          <p:cNvPr id="5427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100">
                <a:solidFill>
                  <a:schemeClr val="tx1"/>
                </a:solidFill>
                <a:latin typeface="Arial" charset="0"/>
                <a:ea typeface="MS PGothic" charset="0"/>
                <a:cs typeface="MS PGothic" charset="0"/>
              </a:defRPr>
            </a:lvl1pPr>
            <a:lvl2pPr marL="784778" indent="-301838" eaLnBrk="0" hangingPunct="0">
              <a:defRPr sz="2100">
                <a:solidFill>
                  <a:schemeClr val="tx1"/>
                </a:solidFill>
                <a:latin typeface="Arial" charset="0"/>
                <a:ea typeface="MS PGothic" charset="0"/>
                <a:cs typeface="MS PGothic" charset="0"/>
              </a:defRPr>
            </a:lvl2pPr>
            <a:lvl3pPr marL="1207351" indent="-241470" eaLnBrk="0" hangingPunct="0">
              <a:defRPr sz="2100">
                <a:solidFill>
                  <a:schemeClr val="tx1"/>
                </a:solidFill>
                <a:latin typeface="Arial" charset="0"/>
                <a:ea typeface="MS PGothic" charset="0"/>
                <a:cs typeface="MS PGothic" charset="0"/>
              </a:defRPr>
            </a:lvl3pPr>
            <a:lvl4pPr marL="1690291" indent="-241470" eaLnBrk="0" hangingPunct="0">
              <a:defRPr sz="2100">
                <a:solidFill>
                  <a:schemeClr val="tx1"/>
                </a:solidFill>
                <a:latin typeface="Arial" charset="0"/>
                <a:ea typeface="MS PGothic" charset="0"/>
                <a:cs typeface="MS PGothic" charset="0"/>
              </a:defRPr>
            </a:lvl4pPr>
            <a:lvl5pPr marL="2173232" indent="-241470" eaLnBrk="0" hangingPunct="0">
              <a:defRPr sz="2100">
                <a:solidFill>
                  <a:schemeClr val="tx1"/>
                </a:solidFill>
                <a:latin typeface="Arial" charset="0"/>
                <a:ea typeface="MS PGothic" charset="0"/>
                <a:cs typeface="MS PGothic" charset="0"/>
              </a:defRPr>
            </a:lvl5pPr>
            <a:lvl6pPr marL="2656172" indent="-241470" algn="ctr" eaLnBrk="0" fontAlgn="base" hangingPunct="0">
              <a:spcBef>
                <a:spcPct val="0"/>
              </a:spcBef>
              <a:spcAft>
                <a:spcPct val="0"/>
              </a:spcAft>
              <a:defRPr sz="2100">
                <a:solidFill>
                  <a:schemeClr val="tx1"/>
                </a:solidFill>
                <a:latin typeface="Arial" charset="0"/>
                <a:ea typeface="MS PGothic" charset="0"/>
                <a:cs typeface="MS PGothic" charset="0"/>
              </a:defRPr>
            </a:lvl6pPr>
            <a:lvl7pPr marL="3139112" indent="-241470" algn="ctr" eaLnBrk="0" fontAlgn="base" hangingPunct="0">
              <a:spcBef>
                <a:spcPct val="0"/>
              </a:spcBef>
              <a:spcAft>
                <a:spcPct val="0"/>
              </a:spcAft>
              <a:defRPr sz="2100">
                <a:solidFill>
                  <a:schemeClr val="tx1"/>
                </a:solidFill>
                <a:latin typeface="Arial" charset="0"/>
                <a:ea typeface="MS PGothic" charset="0"/>
                <a:cs typeface="MS PGothic" charset="0"/>
              </a:defRPr>
            </a:lvl7pPr>
            <a:lvl8pPr marL="3622053" indent="-241470" algn="ctr" eaLnBrk="0" fontAlgn="base" hangingPunct="0">
              <a:spcBef>
                <a:spcPct val="0"/>
              </a:spcBef>
              <a:spcAft>
                <a:spcPct val="0"/>
              </a:spcAft>
              <a:defRPr sz="2100">
                <a:solidFill>
                  <a:schemeClr val="tx1"/>
                </a:solidFill>
                <a:latin typeface="Arial" charset="0"/>
                <a:ea typeface="MS PGothic" charset="0"/>
                <a:cs typeface="MS PGothic" charset="0"/>
              </a:defRPr>
            </a:lvl8pPr>
            <a:lvl9pPr marL="4104993" indent="-241470" algn="ctr" eaLnBrk="0" fontAlgn="base" hangingPunct="0">
              <a:spcBef>
                <a:spcPct val="0"/>
              </a:spcBef>
              <a:spcAft>
                <a:spcPct val="0"/>
              </a:spcAft>
              <a:defRPr sz="2100">
                <a:solidFill>
                  <a:schemeClr val="tx1"/>
                </a:solidFill>
                <a:latin typeface="Arial" charset="0"/>
                <a:ea typeface="MS PGothic" charset="0"/>
                <a:cs typeface="MS PGothic" charset="0"/>
              </a:defRPr>
            </a:lvl9pPr>
          </a:lstStyle>
          <a:p>
            <a:pPr eaLnBrk="1" hangingPunct="1"/>
            <a:r>
              <a:rPr lang="en-US" sz="1300"/>
              <a:t>Ericsson AB 2011 </a:t>
            </a:r>
          </a:p>
        </p:txBody>
      </p:sp>
      <p:sp>
        <p:nvSpPr>
          <p:cNvPr id="54278"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100">
                <a:solidFill>
                  <a:schemeClr val="tx1"/>
                </a:solidFill>
                <a:latin typeface="Arial" charset="0"/>
                <a:ea typeface="MS PGothic" charset="0"/>
                <a:cs typeface="MS PGothic" charset="0"/>
              </a:defRPr>
            </a:lvl1pPr>
            <a:lvl2pPr marL="784778" indent="-301838" eaLnBrk="0" hangingPunct="0">
              <a:defRPr sz="2100">
                <a:solidFill>
                  <a:schemeClr val="tx1"/>
                </a:solidFill>
                <a:latin typeface="Arial" charset="0"/>
                <a:ea typeface="MS PGothic" charset="0"/>
                <a:cs typeface="MS PGothic" charset="0"/>
              </a:defRPr>
            </a:lvl2pPr>
            <a:lvl3pPr marL="1207351" indent="-241470" eaLnBrk="0" hangingPunct="0">
              <a:defRPr sz="2100">
                <a:solidFill>
                  <a:schemeClr val="tx1"/>
                </a:solidFill>
                <a:latin typeface="Arial" charset="0"/>
                <a:ea typeface="MS PGothic" charset="0"/>
                <a:cs typeface="MS PGothic" charset="0"/>
              </a:defRPr>
            </a:lvl3pPr>
            <a:lvl4pPr marL="1690291" indent="-241470" eaLnBrk="0" hangingPunct="0">
              <a:defRPr sz="2100">
                <a:solidFill>
                  <a:schemeClr val="tx1"/>
                </a:solidFill>
                <a:latin typeface="Arial" charset="0"/>
                <a:ea typeface="MS PGothic" charset="0"/>
                <a:cs typeface="MS PGothic" charset="0"/>
              </a:defRPr>
            </a:lvl4pPr>
            <a:lvl5pPr marL="2173232" indent="-241470" eaLnBrk="0" hangingPunct="0">
              <a:defRPr sz="2100">
                <a:solidFill>
                  <a:schemeClr val="tx1"/>
                </a:solidFill>
                <a:latin typeface="Arial" charset="0"/>
                <a:ea typeface="MS PGothic" charset="0"/>
                <a:cs typeface="MS PGothic" charset="0"/>
              </a:defRPr>
            </a:lvl5pPr>
            <a:lvl6pPr marL="2656172" indent="-241470" algn="ctr" eaLnBrk="0" fontAlgn="base" hangingPunct="0">
              <a:spcBef>
                <a:spcPct val="0"/>
              </a:spcBef>
              <a:spcAft>
                <a:spcPct val="0"/>
              </a:spcAft>
              <a:defRPr sz="2100">
                <a:solidFill>
                  <a:schemeClr val="tx1"/>
                </a:solidFill>
                <a:latin typeface="Arial" charset="0"/>
                <a:ea typeface="MS PGothic" charset="0"/>
                <a:cs typeface="MS PGothic" charset="0"/>
              </a:defRPr>
            </a:lvl6pPr>
            <a:lvl7pPr marL="3139112" indent="-241470" algn="ctr" eaLnBrk="0" fontAlgn="base" hangingPunct="0">
              <a:spcBef>
                <a:spcPct val="0"/>
              </a:spcBef>
              <a:spcAft>
                <a:spcPct val="0"/>
              </a:spcAft>
              <a:defRPr sz="2100">
                <a:solidFill>
                  <a:schemeClr val="tx1"/>
                </a:solidFill>
                <a:latin typeface="Arial" charset="0"/>
                <a:ea typeface="MS PGothic" charset="0"/>
                <a:cs typeface="MS PGothic" charset="0"/>
              </a:defRPr>
            </a:lvl7pPr>
            <a:lvl8pPr marL="3622053" indent="-241470" algn="ctr" eaLnBrk="0" fontAlgn="base" hangingPunct="0">
              <a:spcBef>
                <a:spcPct val="0"/>
              </a:spcBef>
              <a:spcAft>
                <a:spcPct val="0"/>
              </a:spcAft>
              <a:defRPr sz="2100">
                <a:solidFill>
                  <a:schemeClr val="tx1"/>
                </a:solidFill>
                <a:latin typeface="Arial" charset="0"/>
                <a:ea typeface="MS PGothic" charset="0"/>
                <a:cs typeface="MS PGothic" charset="0"/>
              </a:defRPr>
            </a:lvl8pPr>
            <a:lvl9pPr marL="4104993" indent="-241470" algn="ctr" eaLnBrk="0" fontAlgn="base" hangingPunct="0">
              <a:spcBef>
                <a:spcPct val="0"/>
              </a:spcBef>
              <a:spcAft>
                <a:spcPct val="0"/>
              </a:spcAft>
              <a:defRPr sz="2100">
                <a:solidFill>
                  <a:schemeClr val="tx1"/>
                </a:solidFill>
                <a:latin typeface="Arial" charset="0"/>
                <a:ea typeface="MS PGothic" charset="0"/>
                <a:cs typeface="MS PGothic" charset="0"/>
              </a:defRPr>
            </a:lvl9pPr>
          </a:lstStyle>
          <a:p>
            <a:pPr eaLnBrk="1" hangingPunct="1"/>
            <a:fld id="{DFE25907-9A9E-DD42-A3ED-D83C5F1B6FB9}" type="slidenum">
              <a:rPr lang="en-US" sz="1300">
                <a:ea typeface="ＭＳ Ｐゴシック" charset="0"/>
                <a:cs typeface="ＭＳ Ｐゴシック" charset="0"/>
              </a:rPr>
              <a:pPr eaLnBrk="1" hangingPunct="1"/>
              <a:t>5</a:t>
            </a:fld>
            <a:endParaRPr lang="en-US" sz="130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protocol point of view there has also been many developments</a:t>
            </a:r>
            <a:r>
              <a:rPr lang="en-US" baseline="0" dirty="0" smtClean="0"/>
              <a:t> </a:t>
            </a:r>
            <a:endParaRPr lang="en-US" dirty="0"/>
          </a:p>
        </p:txBody>
      </p:sp>
      <p:sp>
        <p:nvSpPr>
          <p:cNvPr id="4" name="Date Placeholder 3"/>
          <p:cNvSpPr>
            <a:spLocks noGrp="1"/>
          </p:cNvSpPr>
          <p:nvPr>
            <p:ph type="dt" idx="10"/>
          </p:nvPr>
        </p:nvSpPr>
        <p:spPr/>
        <p:txBody>
          <a:bodyPr/>
          <a:lstStyle/>
          <a:p>
            <a:pPr>
              <a:defRPr/>
            </a:pPr>
            <a:r>
              <a:rPr lang="en-US" smtClean="0"/>
              <a:t>2014-02-03 </a:t>
            </a:r>
            <a:endParaRPr lang="en-US" dirty="0"/>
          </a:p>
        </p:txBody>
      </p:sp>
      <p:sp>
        <p:nvSpPr>
          <p:cNvPr id="5" name="Slide Number Placeholder 4"/>
          <p:cNvSpPr>
            <a:spLocks noGrp="1"/>
          </p:cNvSpPr>
          <p:nvPr>
            <p:ph type="sldNum" sz="quarter" idx="11"/>
          </p:nvPr>
        </p:nvSpPr>
        <p:spPr/>
        <p:txBody>
          <a:bodyPr/>
          <a:lstStyle/>
          <a:p>
            <a:pPr>
              <a:defRPr/>
            </a:pPr>
            <a:fld id="{731E95D0-5A4D-4E2C-B9D5-8244AD99044C}" type="slidenum">
              <a:rPr lang="en-US" smtClean="0"/>
              <a:pPr>
                <a:defRPr/>
              </a:pPr>
              <a:t>6</a:t>
            </a:fld>
            <a:endParaRPr lang="en-US" dirty="0"/>
          </a:p>
        </p:txBody>
      </p:sp>
      <p:sp>
        <p:nvSpPr>
          <p:cNvPr id="6" name="Header Placeholder 5"/>
          <p:cNvSpPr>
            <a:spLocks noGrp="1"/>
          </p:cNvSpPr>
          <p:nvPr>
            <p:ph type="hdr" sz="quarter" idx="12"/>
          </p:nvPr>
        </p:nvSpPr>
        <p:spPr/>
        <p:txBody>
          <a:bodyPr/>
          <a:lstStyle/>
          <a:p>
            <a:pPr>
              <a:defRPr/>
            </a:pPr>
            <a:r>
              <a:rPr lang="en-US" smtClean="0"/>
              <a:t>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390079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smtClean="0">
                <a:solidFill>
                  <a:schemeClr val="tx1"/>
                </a:solidFill>
                <a:effectLst/>
                <a:latin typeface="Arial" charset="0"/>
                <a:ea typeface="+mn-ea"/>
                <a:cs typeface="+mn-cs"/>
              </a:rPr>
              <a:t>Conceptually</a:t>
            </a:r>
            <a:r>
              <a:rPr lang="en-US" sz="1200" kern="1200" baseline="0" dirty="0" smtClean="0">
                <a:solidFill>
                  <a:schemeClr val="tx1"/>
                </a:solidFill>
                <a:effectLst/>
                <a:latin typeface="Arial" charset="0"/>
                <a:ea typeface="+mn-ea"/>
                <a:cs typeface="+mn-cs"/>
              </a:rPr>
              <a:t> speaking, a lot of what is being standardized nowadays in IETF, OMA or IPSO is </a:t>
            </a:r>
            <a:r>
              <a:rPr lang="en-US" sz="1200" kern="1200" baseline="0" smtClean="0">
                <a:solidFill>
                  <a:schemeClr val="tx1"/>
                </a:solidFill>
                <a:effectLst/>
                <a:latin typeface="Arial" charset="0"/>
                <a:ea typeface="+mn-ea"/>
                <a:cs typeface="+mn-cs"/>
              </a:rPr>
              <a:t>inspired on the </a:t>
            </a:r>
            <a:r>
              <a:rPr lang="en-US" sz="1200" kern="1200" baseline="0" dirty="0" smtClean="0">
                <a:solidFill>
                  <a:schemeClr val="tx1"/>
                </a:solidFill>
                <a:effectLst/>
                <a:latin typeface="Arial" charset="0"/>
                <a:ea typeface="+mn-ea"/>
                <a:cs typeface="+mn-cs"/>
              </a:rPr>
              <a:t>web. And it is only natural since the goal is something like a web of devices.</a:t>
            </a:r>
            <a:endParaRPr lang="en-US" sz="1200" kern="1200" dirty="0" smtClean="0">
              <a:solidFill>
                <a:schemeClr val="tx1"/>
              </a:solidFill>
              <a:effectLst/>
              <a:latin typeface="Arial" charset="0"/>
              <a:ea typeface="+mn-ea"/>
              <a:cs typeface="+mn-cs"/>
            </a:endParaRP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First</a:t>
            </a:r>
            <a:r>
              <a:rPr lang="en-US" sz="1200" kern="1200" baseline="0" dirty="0" smtClean="0">
                <a:solidFill>
                  <a:schemeClr val="tx1"/>
                </a:solidFill>
                <a:effectLst/>
                <a:latin typeface="Arial" charset="0"/>
                <a:ea typeface="+mn-ea"/>
                <a:cs typeface="+mn-cs"/>
              </a:rPr>
              <a:t> thing that </a:t>
            </a:r>
            <a:r>
              <a:rPr lang="en-US" sz="1200" kern="1200" dirty="0" smtClean="0">
                <a:solidFill>
                  <a:schemeClr val="tx1"/>
                </a:solidFill>
                <a:effectLst/>
                <a:latin typeface="Arial" charset="0"/>
                <a:ea typeface="+mn-ea"/>
                <a:cs typeface="+mn-cs"/>
              </a:rPr>
              <a:t>HTTP made is to define a client and server and</a:t>
            </a:r>
            <a:r>
              <a:rPr lang="en-US" sz="1200" kern="1200" baseline="0" dirty="0" smtClean="0">
                <a:solidFill>
                  <a:schemeClr val="tx1"/>
                </a:solidFill>
                <a:effectLst/>
                <a:latin typeface="Arial" charset="0"/>
                <a:ea typeface="+mn-ea"/>
                <a:cs typeface="+mn-cs"/>
              </a:rPr>
              <a:t> </a:t>
            </a:r>
            <a:r>
              <a:rPr lang="en-US" sz="1200" i="1" kern="1200" dirty="0" smtClean="0">
                <a:solidFill>
                  <a:schemeClr val="tx1"/>
                </a:solidFill>
                <a:effectLst/>
                <a:latin typeface="Arial" charset="0"/>
                <a:ea typeface="+mn-ea"/>
                <a:cs typeface="+mn-cs"/>
              </a:rPr>
              <a:t>request</a:t>
            </a:r>
            <a:r>
              <a:rPr lang="en-US" sz="1200" kern="1200" dirty="0" smtClean="0">
                <a:solidFill>
                  <a:schemeClr val="tx1"/>
                </a:solidFill>
                <a:effectLst/>
                <a:latin typeface="Arial" charset="0"/>
                <a:ea typeface="+mn-ea"/>
                <a:cs typeface="+mn-cs"/>
              </a:rPr>
              <a:t>-</a:t>
            </a:r>
            <a:r>
              <a:rPr lang="en-US" sz="1200" i="1" kern="1200" dirty="0" smtClean="0">
                <a:solidFill>
                  <a:schemeClr val="tx1"/>
                </a:solidFill>
                <a:effectLst/>
                <a:latin typeface="Arial" charset="0"/>
                <a:ea typeface="+mn-ea"/>
                <a:cs typeface="+mn-cs"/>
              </a:rPr>
              <a:t>response </a:t>
            </a:r>
            <a:r>
              <a:rPr lang="en-US" sz="1200" kern="1200" dirty="0" smtClean="0">
                <a:solidFill>
                  <a:schemeClr val="tx1"/>
                </a:solidFill>
                <a:effectLst/>
                <a:latin typeface="Arial" charset="0"/>
                <a:ea typeface="+mn-ea"/>
                <a:cs typeface="+mn-cs"/>
              </a:rPr>
              <a:t>scheme i.e. </a:t>
            </a:r>
            <a:r>
              <a:rPr lang="en-US" sz="1200" i="1" kern="1200" dirty="0" smtClean="0">
                <a:solidFill>
                  <a:schemeClr val="tx1"/>
                </a:solidFill>
                <a:effectLst/>
                <a:latin typeface="Arial" charset="0"/>
                <a:ea typeface="+mn-ea"/>
                <a:cs typeface="+mn-cs"/>
              </a:rPr>
              <a:t>request </a:t>
            </a:r>
            <a:r>
              <a:rPr lang="en-US" sz="1200" kern="1200" dirty="0" smtClean="0">
                <a:solidFill>
                  <a:schemeClr val="tx1"/>
                </a:solidFill>
                <a:effectLst/>
                <a:latin typeface="Arial" charset="0"/>
                <a:ea typeface="+mn-ea"/>
                <a:cs typeface="+mn-cs"/>
              </a:rPr>
              <a:t>from the client is sent to the server and the server replies with a </a:t>
            </a:r>
            <a:r>
              <a:rPr lang="en-US" sz="1200" i="1" kern="1200" dirty="0" smtClean="0">
                <a:solidFill>
                  <a:schemeClr val="tx1"/>
                </a:solidFill>
                <a:effectLst/>
                <a:latin typeface="Arial" charset="0"/>
                <a:ea typeface="+mn-ea"/>
                <a:cs typeface="+mn-cs"/>
              </a:rPr>
              <a:t>respond </a:t>
            </a:r>
            <a:r>
              <a:rPr lang="en-US" sz="1200" kern="1200" dirty="0" smtClean="0">
                <a:solidFill>
                  <a:schemeClr val="tx1"/>
                </a:solidFill>
                <a:effectLst/>
                <a:latin typeface="Arial" charset="0"/>
                <a:ea typeface="+mn-ea"/>
                <a:cs typeface="+mn-cs"/>
              </a:rPr>
              <a:t>to the client. </a:t>
            </a:r>
          </a:p>
          <a:p>
            <a:r>
              <a:rPr lang="en-US" sz="1200" kern="1200" dirty="0" smtClean="0">
                <a:solidFill>
                  <a:schemeClr val="tx1"/>
                </a:solidFill>
                <a:effectLst/>
                <a:latin typeface="Arial" charset="0"/>
                <a:ea typeface="+mn-ea"/>
                <a:cs typeface="+mn-cs"/>
              </a:rPr>
              <a:t>HTTP supports many different representation formats that are also used in </a:t>
            </a:r>
            <a:r>
              <a:rPr lang="en-US" sz="1200" kern="1200" dirty="0" err="1" smtClean="0">
                <a:solidFill>
                  <a:schemeClr val="tx1"/>
                </a:solidFill>
                <a:effectLst/>
                <a:latin typeface="Arial" charset="0"/>
                <a:ea typeface="+mn-ea"/>
                <a:cs typeface="+mn-cs"/>
              </a:rPr>
              <a:t>IoT</a:t>
            </a:r>
            <a:r>
              <a:rPr lang="en-US" sz="1200" kern="1200" dirty="0" smtClean="0">
                <a:solidFill>
                  <a:schemeClr val="tx1"/>
                </a:solidFill>
                <a:effectLst/>
                <a:latin typeface="Arial" charset="0"/>
                <a:ea typeface="+mn-ea"/>
                <a:cs typeface="+mn-cs"/>
              </a:rPr>
              <a:t> without much modification.</a:t>
            </a:r>
            <a:r>
              <a:rPr lang="en-US" sz="1200" kern="1200" baseline="0" dirty="0" smtClean="0">
                <a:solidFill>
                  <a:schemeClr val="tx1"/>
                </a:solidFill>
                <a:effectLst/>
                <a:latin typeface="Arial" charset="0"/>
                <a:ea typeface="+mn-ea"/>
                <a:cs typeface="+mn-cs"/>
              </a:rPr>
              <a:t> </a:t>
            </a:r>
          </a:p>
          <a:p>
            <a:r>
              <a:rPr lang="en-US" sz="1200" kern="1200" baseline="0" dirty="0" smtClean="0">
                <a:solidFill>
                  <a:schemeClr val="tx1"/>
                </a:solidFill>
                <a:effectLst/>
                <a:latin typeface="Arial" charset="0"/>
                <a:ea typeface="+mn-ea"/>
                <a:cs typeface="+mn-cs"/>
              </a:rPr>
              <a:t>The content in the web is </a:t>
            </a:r>
            <a:r>
              <a:rPr lang="en-US" sz="1200" kern="1200" dirty="0" smtClean="0">
                <a:solidFill>
                  <a:schemeClr val="tx1"/>
                </a:solidFill>
                <a:effectLst/>
                <a:latin typeface="Arial" charset="0"/>
                <a:ea typeface="+mn-ea"/>
                <a:cs typeface="+mn-cs"/>
              </a:rPr>
              <a:t>defined as a </a:t>
            </a:r>
            <a:r>
              <a:rPr lang="en-US" sz="1200" i="1" kern="1200" dirty="0" smtClean="0">
                <a:solidFill>
                  <a:schemeClr val="tx1"/>
                </a:solidFill>
                <a:effectLst/>
                <a:latin typeface="Arial" charset="0"/>
                <a:ea typeface="+mn-ea"/>
                <a:cs typeface="+mn-cs"/>
              </a:rPr>
              <a:t>resource </a:t>
            </a:r>
            <a:r>
              <a:rPr lang="en-US" sz="1200" kern="1200" dirty="0" smtClean="0">
                <a:solidFill>
                  <a:schemeClr val="tx1"/>
                </a:solidFill>
                <a:effectLst/>
                <a:latin typeface="Arial" charset="0"/>
                <a:ea typeface="+mn-ea"/>
                <a:cs typeface="+mn-cs"/>
              </a:rPr>
              <a:t>and has an identity on the web server. </a:t>
            </a:r>
            <a:endParaRPr lang="en-US" dirty="0" smtClean="0"/>
          </a:p>
          <a:p>
            <a:r>
              <a:rPr lang="en-US" sz="1200" kern="1200" dirty="0" smtClean="0">
                <a:solidFill>
                  <a:schemeClr val="tx1"/>
                </a:solidFill>
                <a:effectLst/>
                <a:latin typeface="Arial" charset="0"/>
                <a:ea typeface="+mn-ea"/>
                <a:cs typeface="+mn-cs"/>
              </a:rPr>
              <a:t>Resources on the web server are accessible via uniform resource locator (URL) that indicates a reference to the unique resource on the web server and follows a specific format.</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So in summary from the web we get the REST type of communication,</a:t>
            </a:r>
            <a:r>
              <a:rPr lang="en-US" sz="1200" kern="1200" baseline="0" dirty="0" smtClean="0">
                <a:solidFill>
                  <a:schemeClr val="tx1"/>
                </a:solidFill>
                <a:effectLst/>
                <a:latin typeface="Arial" charset="0"/>
                <a:ea typeface="+mn-ea"/>
                <a:cs typeface="+mn-cs"/>
              </a:rPr>
              <a:t> some methods to operate on the content, on resources that is. </a:t>
            </a:r>
            <a:endParaRPr lang="en-US" sz="1200" kern="1200" dirty="0" smtClean="0">
              <a:solidFill>
                <a:schemeClr val="tx1"/>
              </a:solidFill>
              <a:effectLst/>
              <a:latin typeface="Arial" charset="0"/>
              <a:ea typeface="+mn-ea"/>
              <a:cs typeface="+mn-cs"/>
            </a:endParaRPr>
          </a:p>
          <a:p>
            <a:endParaRPr lang="en-US" sz="1200" kern="1200" dirty="0" smtClean="0">
              <a:solidFill>
                <a:schemeClr val="tx1"/>
              </a:solidFill>
              <a:effectLst/>
              <a:latin typeface="Arial" charset="0"/>
              <a:ea typeface="+mn-ea"/>
              <a:cs typeface="+mn-cs"/>
            </a:endParaRPr>
          </a:p>
          <a:p>
            <a:endParaRPr lang="en-US" sz="1200" kern="1200" dirty="0" smtClean="0">
              <a:solidFill>
                <a:schemeClr val="tx1"/>
              </a:solidFill>
              <a:effectLst/>
              <a:latin typeface="Arial" charset="0"/>
              <a:ea typeface="+mn-ea"/>
              <a:cs typeface="+mn-cs"/>
            </a:endParaRPr>
          </a:p>
          <a:p>
            <a:endParaRPr lang="en-US" sz="1200" kern="1200" dirty="0" smtClean="0">
              <a:solidFill>
                <a:schemeClr val="tx1"/>
              </a:solidFill>
              <a:effectLst/>
              <a:latin typeface="Arial" charset="0"/>
              <a:ea typeface="+mn-ea"/>
              <a:cs typeface="+mn-cs"/>
            </a:endParaRPr>
          </a:p>
          <a:p>
            <a:endParaRPr lang="en-US" sz="1200" kern="1200" dirty="0" smtClean="0">
              <a:solidFill>
                <a:schemeClr val="tx1"/>
              </a:solidFill>
              <a:effectLst/>
              <a:latin typeface="Arial" charset="0"/>
              <a:ea typeface="+mn-ea"/>
              <a:cs typeface="+mn-cs"/>
            </a:endParaRPr>
          </a:p>
          <a:p>
            <a:endParaRPr lang="en-US" sz="1200" kern="1200" dirty="0" smtClean="0">
              <a:solidFill>
                <a:schemeClr val="tx1"/>
              </a:solidFill>
              <a:effectLst/>
              <a:latin typeface="Arial" charset="0"/>
              <a:ea typeface="+mn-ea"/>
              <a:cs typeface="+mn-cs"/>
            </a:endParaRPr>
          </a:p>
          <a:p>
            <a:endParaRPr lang="en-US" dirty="0" smtClean="0"/>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Uniform Resource Identifier (URI) is a string of characters used to identify a name or a resource on the Internet</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 URI identifies a resource either by location, or a name, or both. A URI has two specializations known as URL and URN.</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 Uniform Resource Locator (URL) is a subset of the Uniform Resource Identifier (URI) that specifies where an identified resource is available and the mechanism for retrieving </a:t>
            </a:r>
            <a:r>
              <a:rPr lang="en-US" sz="1200" kern="1200" dirty="0" err="1" smtClean="0">
                <a:solidFill>
                  <a:schemeClr val="tx1"/>
                </a:solidFill>
                <a:effectLst/>
                <a:latin typeface="Arial" charset="0"/>
                <a:ea typeface="+mn-ea"/>
                <a:cs typeface="+mn-cs"/>
              </a:rPr>
              <a:t>it.URL</a:t>
            </a:r>
            <a:r>
              <a:rPr lang="en-US" sz="1200" kern="1200" dirty="0" smtClean="0">
                <a:solidFill>
                  <a:schemeClr val="tx1"/>
                </a:solidFill>
                <a:effectLst/>
                <a:latin typeface="Arial" charset="0"/>
                <a:ea typeface="+mn-ea"/>
                <a:cs typeface="+mn-cs"/>
              </a:rPr>
              <a:t> defines how the resource can be obtained. It does not have to be HTTP URL (http://), a URL can also be (ftp://) or (</a:t>
            </a:r>
            <a:r>
              <a:rPr lang="en-US" sz="1200" kern="1200" dirty="0" err="1" smtClean="0">
                <a:solidFill>
                  <a:schemeClr val="tx1"/>
                </a:solidFill>
                <a:effectLst/>
                <a:latin typeface="Arial" charset="0"/>
                <a:ea typeface="+mn-ea"/>
                <a:cs typeface="+mn-cs"/>
              </a:rPr>
              <a:t>smb</a:t>
            </a:r>
            <a:r>
              <a:rPr lang="en-US" sz="1200" kern="1200" dirty="0" smtClean="0">
                <a:solidFill>
                  <a:schemeClr val="tx1"/>
                </a:solidFill>
                <a:effectLst/>
                <a:latin typeface="Arial" charset="0"/>
                <a:ea typeface="+mn-ea"/>
                <a:cs typeface="+mn-cs"/>
              </a:rPr>
              <a:t>://)</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 Uniform Resource Name (URN) is a Uniform Resource Identifier (URI) that uses the URN scheme, and does not imply availability of the identified resource. Both URNs (names) and URLs (locators) are URIs, and a particular URI may be both a name and a locator at the same time.</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URNs are part of a larger Internet information architecture which is composed of URNs, URCs and URLs.</a:t>
            </a:r>
          </a:p>
          <a:p>
            <a:endParaRPr lang="en-US" sz="1200" kern="1200" dirty="0" smtClean="0">
              <a:solidFill>
                <a:schemeClr val="tx1"/>
              </a:solidFill>
              <a:effectLst/>
              <a:latin typeface="Arial" charset="0"/>
              <a:ea typeface="+mn-ea"/>
              <a:cs typeface="+mn-cs"/>
            </a:endParaRPr>
          </a:p>
          <a:p>
            <a:r>
              <a:rPr lang="en-US" sz="1200" kern="1200" dirty="0" err="1" smtClean="0">
                <a:solidFill>
                  <a:schemeClr val="tx1"/>
                </a:solidFill>
                <a:effectLst/>
                <a:latin typeface="Arial" charset="0"/>
                <a:ea typeface="+mn-ea"/>
                <a:cs typeface="+mn-cs"/>
              </a:rPr>
              <a:t>bar.html</a:t>
            </a:r>
            <a:r>
              <a:rPr lang="en-US" sz="1200" kern="1200" dirty="0" smtClean="0">
                <a:solidFill>
                  <a:schemeClr val="tx1"/>
                </a:solidFill>
                <a:effectLst/>
                <a:latin typeface="Arial" charset="0"/>
                <a:ea typeface="+mn-ea"/>
                <a:cs typeface="+mn-cs"/>
              </a:rPr>
              <a:t> is not a URN. A URN is similar to a person's name, while a URL is like a street address. The URN defines something's identity, while the URL provides a location. Essentially, "what" vs. "where". A URN has to be of this form &lt;URN&gt; ::= "urn:" &lt;NID&gt; ":" &lt;NSS&gt; where &lt;NID&gt; is the Namespace Identifier, and &lt;NSS&gt; is the Namespace Specific String.</a:t>
            </a:r>
          </a:p>
          <a:p>
            <a:endParaRPr lang="en-US" sz="1200" kern="1200" dirty="0" smtClean="0">
              <a:solidFill>
                <a:schemeClr val="tx1"/>
              </a:solidFill>
              <a:effectLst/>
              <a:latin typeface="Arial" charset="0"/>
              <a:ea typeface="+mn-ea"/>
              <a:cs typeface="+mn-cs"/>
            </a:endParaRPr>
          </a:p>
          <a:p>
            <a:endParaRPr lang="en-US" sz="120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13/05/15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7</a:t>
            </a:fld>
            <a:endParaRPr 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charset="0"/>
              </a:rPr>
              <a:t>Moving into </a:t>
            </a:r>
            <a:r>
              <a:rPr lang="en-US" dirty="0" err="1" smtClean="0">
                <a:latin typeface="Arial" charset="0"/>
              </a:rPr>
              <a:t>CoAP</a:t>
            </a:r>
            <a:r>
              <a:rPr lang="en-US" dirty="0" smtClean="0">
                <a:latin typeface="Arial" charset="0"/>
              </a:rPr>
              <a:t>.</a:t>
            </a:r>
            <a:r>
              <a:rPr lang="en-US" baseline="0" dirty="0" smtClean="0">
                <a:latin typeface="Arial" charset="0"/>
              </a:rPr>
              <a:t> </a:t>
            </a:r>
          </a:p>
          <a:p>
            <a:r>
              <a:rPr lang="en-US" baseline="0" dirty="0" err="1" smtClean="0">
                <a:latin typeface="Arial" charset="0"/>
              </a:rPr>
              <a:t>CoAP</a:t>
            </a:r>
            <a:r>
              <a:rPr lang="en-US" baseline="0" dirty="0" smtClean="0">
                <a:latin typeface="Arial" charset="0"/>
              </a:rPr>
              <a:t> is the equivalent of HTTP but for constrained devices. It is also client/server type, although endpoints will often be both, so it’d be more of a P2P scenario. But that is the versatility that it has, often one server in the sensor and a client would be enough if the scenario is simple. It also uses a smaller subset of methods to operate on resources and also uses URL, URN….</a:t>
            </a:r>
          </a:p>
          <a:p>
            <a:endParaRPr lang="en-US" baseline="0" dirty="0" smtClean="0">
              <a:latin typeface="Arial" charset="0"/>
            </a:endParaRPr>
          </a:p>
          <a:p>
            <a:r>
              <a:rPr lang="en-US" baseline="0" dirty="0" smtClean="0">
                <a:latin typeface="Arial" charset="0"/>
              </a:rPr>
              <a:t>The new things is that it provides Resource Discovery via the RD. A node that can also be running on devices or be more of a server entity, to which you can request with a formatted URL and it should answer with the location of the devices matching the request.</a:t>
            </a:r>
          </a:p>
          <a:p>
            <a:r>
              <a:rPr lang="en-US" baseline="0" dirty="0" smtClean="0">
                <a:latin typeface="Arial" charset="0"/>
              </a:rPr>
              <a:t>It also has the .well-known URI, that </a:t>
            </a:r>
            <a:r>
              <a:rPr lang="en-US" baseline="0" dirty="0" err="1" smtClean="0">
                <a:latin typeface="Arial" charset="0"/>
              </a:rPr>
              <a:t>CoAP</a:t>
            </a:r>
            <a:r>
              <a:rPr lang="en-US" baseline="0" dirty="0" smtClean="0">
                <a:latin typeface="Arial" charset="0"/>
              </a:rPr>
              <a:t> devices should implement, so that you can see which resources they have underneath.</a:t>
            </a:r>
          </a:p>
          <a:p>
            <a:r>
              <a:rPr lang="en-US" baseline="0" dirty="0" smtClean="0">
                <a:latin typeface="Arial" charset="0"/>
              </a:rPr>
              <a:t>Instead of using TCP mainly, it uses UDP or SMS bindings. Therefore to fix the problem of reliability it uses some fields in the application protocol (</a:t>
            </a:r>
            <a:r>
              <a:rPr lang="en-US" baseline="0" dirty="0" err="1" smtClean="0">
                <a:latin typeface="Arial" charset="0"/>
              </a:rPr>
              <a:t>CoAP</a:t>
            </a:r>
            <a:r>
              <a:rPr lang="en-US" baseline="0" dirty="0" smtClean="0">
                <a:latin typeface="Arial" charset="0"/>
              </a:rPr>
              <a:t>).</a:t>
            </a:r>
          </a:p>
          <a:p>
            <a:r>
              <a:rPr lang="en-US" baseline="0" dirty="0" smtClean="0">
                <a:latin typeface="Arial" charset="0"/>
              </a:rPr>
              <a:t>And last it also has a simple but very </a:t>
            </a:r>
            <a:r>
              <a:rPr lang="en-US" baseline="0" dirty="0" err="1" smtClean="0">
                <a:latin typeface="Arial" charset="0"/>
              </a:rPr>
              <a:t>versatil</a:t>
            </a:r>
            <a:r>
              <a:rPr lang="en-US" baseline="0" dirty="0" smtClean="0">
                <a:latin typeface="Arial" charset="0"/>
              </a:rPr>
              <a:t> publish subscribe mechanism with the Observe flag. This last point actually is now being extended for instance with the </a:t>
            </a:r>
            <a:r>
              <a:rPr lang="en-US" baseline="0" dirty="0" err="1" smtClean="0">
                <a:latin typeface="Arial" charset="0"/>
              </a:rPr>
              <a:t>PubSb</a:t>
            </a:r>
            <a:r>
              <a:rPr lang="en-US" baseline="0" dirty="0" smtClean="0">
                <a:latin typeface="Arial" charset="0"/>
              </a:rPr>
              <a:t> draft that Michael Ari and I have been working on.</a:t>
            </a:r>
            <a:endParaRPr lang="en-US" baseline="0"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13/05/15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8</a:t>
            </a:fld>
            <a:endParaRPr lang="en-US"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charset="0"/>
              </a:rPr>
              <a:t>A third protocol</a:t>
            </a:r>
            <a:r>
              <a:rPr lang="en-US" baseline="0" dirty="0" smtClean="0">
                <a:latin typeface="Arial" charset="0"/>
              </a:rPr>
              <a:t> that appears in the picture is OMA LWM2M</a:t>
            </a:r>
          </a:p>
          <a:p>
            <a:r>
              <a:rPr lang="en-US" baseline="0" dirty="0" smtClean="0">
                <a:latin typeface="Arial" charset="0"/>
              </a:rPr>
              <a:t>LWM2M is relatively recent when compared with </a:t>
            </a:r>
            <a:r>
              <a:rPr lang="en-US" baseline="0" dirty="0" err="1" smtClean="0">
                <a:latin typeface="Arial" charset="0"/>
              </a:rPr>
              <a:t>CoAP</a:t>
            </a:r>
            <a:r>
              <a:rPr lang="en-US" baseline="0" dirty="0" smtClean="0">
                <a:latin typeface="Arial" charset="0"/>
              </a:rPr>
              <a:t> and it tries to give management support for constrained devices.</a:t>
            </a:r>
          </a:p>
          <a:p>
            <a:r>
              <a:rPr lang="en-US" baseline="0" dirty="0" smtClean="0">
                <a:latin typeface="Arial" charset="0"/>
              </a:rPr>
              <a:t>In a way it extends </a:t>
            </a:r>
            <a:r>
              <a:rPr lang="en-US" baseline="0" dirty="0" err="1" smtClean="0">
                <a:latin typeface="Arial" charset="0"/>
              </a:rPr>
              <a:t>CoAP</a:t>
            </a:r>
            <a:r>
              <a:rPr lang="en-US" baseline="0" dirty="0" smtClean="0">
                <a:latin typeface="Arial" charset="0"/>
              </a:rPr>
              <a:t> with few interfaces that provide bootstrap, registration…. For the constrained device.</a:t>
            </a:r>
          </a:p>
          <a:p>
            <a:r>
              <a:rPr lang="en-US" baseline="0" dirty="0" smtClean="0">
                <a:latin typeface="Arial" charset="0"/>
              </a:rPr>
              <a:t>It also </a:t>
            </a:r>
            <a:r>
              <a:rPr lang="en-US" baseline="0" dirty="0" err="1" smtClean="0">
                <a:latin typeface="Arial" charset="0"/>
              </a:rPr>
              <a:t>kinda</a:t>
            </a:r>
            <a:r>
              <a:rPr lang="en-US" baseline="0" dirty="0" smtClean="0">
                <a:latin typeface="Arial" charset="0"/>
              </a:rPr>
              <a:t> swaps the client-server roles but, as I was saying before, EPs capabilities vary and they will most likely have client and server roles. </a:t>
            </a:r>
          </a:p>
          <a:p>
            <a:r>
              <a:rPr lang="en-US" baseline="0" dirty="0" smtClean="0">
                <a:latin typeface="Arial" charset="0"/>
              </a:rPr>
              <a:t>LWM2M also ads the </a:t>
            </a:r>
            <a:r>
              <a:rPr lang="en-US" baseline="0" dirty="0" err="1" smtClean="0">
                <a:latin typeface="Arial" charset="0"/>
              </a:rPr>
              <a:t>posibility</a:t>
            </a:r>
            <a:r>
              <a:rPr lang="en-US" baseline="0" dirty="0" smtClean="0">
                <a:latin typeface="Arial" charset="0"/>
              </a:rPr>
              <a:t> to operate on the device’s resources, adding read write, execute options, access control , …)</a:t>
            </a:r>
          </a:p>
          <a:p>
            <a:r>
              <a:rPr lang="en-US" baseline="0" dirty="0" smtClean="0">
                <a:latin typeface="Arial" charset="0"/>
              </a:rPr>
              <a:t>More importantly, those resources </a:t>
            </a:r>
            <a:r>
              <a:rPr lang="en-US" baseline="0" dirty="0" err="1" smtClean="0">
                <a:latin typeface="Arial" charset="0"/>
              </a:rPr>
              <a:t>adquire</a:t>
            </a:r>
            <a:r>
              <a:rPr lang="en-US" baseline="0" dirty="0" smtClean="0">
                <a:latin typeface="Arial" charset="0"/>
              </a:rPr>
              <a:t> a new dimension since they have a structure that allows for extensibility and interoperability. LWM2M introduces the use of a simple and </a:t>
            </a:r>
            <a:r>
              <a:rPr lang="en-US" baseline="0" dirty="0" err="1" smtClean="0">
                <a:latin typeface="Arial" charset="0"/>
              </a:rPr>
              <a:t>resusable</a:t>
            </a:r>
            <a:r>
              <a:rPr lang="en-US" baseline="0" dirty="0" smtClean="0">
                <a:latin typeface="Arial" charset="0"/>
              </a:rPr>
              <a:t> object mode. </a:t>
            </a:r>
          </a:p>
          <a:p>
            <a:r>
              <a:rPr lang="en-US" baseline="0" dirty="0" smtClean="0">
                <a:latin typeface="Arial" charset="0"/>
              </a:rPr>
              <a:t>This object model is the one that IPSO has taken and extended to support new object types, new devices and new sensor types.</a:t>
            </a: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13/05/15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9</a:t>
            </a:fld>
            <a:endParaRPr lang="en-US"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charset="0"/>
              </a:rPr>
              <a:t>And now we arrive to the IPSO</a:t>
            </a:r>
            <a:r>
              <a:rPr lang="en-US" baseline="0" dirty="0" smtClean="0">
                <a:latin typeface="Arial" charset="0"/>
              </a:rPr>
              <a:t> Objects.</a:t>
            </a:r>
          </a:p>
          <a:p>
            <a:r>
              <a:rPr lang="en-US" baseline="0" dirty="0" smtClean="0">
                <a:latin typeface="Arial" charset="0"/>
              </a:rPr>
              <a:t>They are </a:t>
            </a:r>
            <a:r>
              <a:rPr lang="en-US" baseline="0" dirty="0" err="1" smtClean="0">
                <a:latin typeface="Arial" charset="0"/>
              </a:rPr>
              <a:t>kinda</a:t>
            </a:r>
            <a:r>
              <a:rPr lang="en-US" baseline="0" dirty="0" smtClean="0">
                <a:latin typeface="Arial" charset="0"/>
              </a:rPr>
              <a:t> the next step required to ensure this </a:t>
            </a:r>
            <a:r>
              <a:rPr lang="en-US" baseline="0" dirty="0" err="1" smtClean="0">
                <a:latin typeface="Arial" charset="0"/>
              </a:rPr>
              <a:t>horizontalization</a:t>
            </a:r>
            <a:r>
              <a:rPr lang="en-US" baseline="0" dirty="0" smtClean="0">
                <a:latin typeface="Arial" charset="0"/>
              </a:rPr>
              <a:t> we were talking about. </a:t>
            </a:r>
          </a:p>
          <a:p>
            <a:r>
              <a:rPr lang="en-US" baseline="0" dirty="0" smtClean="0">
                <a:latin typeface="Arial" charset="0"/>
              </a:rPr>
              <a:t>First it happened with the use of IP for constrained devices.</a:t>
            </a:r>
            <a:br>
              <a:rPr lang="en-US" baseline="0" dirty="0" smtClean="0">
                <a:latin typeface="Arial" charset="0"/>
              </a:rPr>
            </a:br>
            <a:r>
              <a:rPr lang="en-US" baseline="0" dirty="0" smtClean="0">
                <a:latin typeface="Arial" charset="0"/>
              </a:rPr>
              <a:t>Then with </a:t>
            </a:r>
            <a:r>
              <a:rPr lang="en-US" baseline="0" dirty="0" err="1" smtClean="0">
                <a:latin typeface="Arial" charset="0"/>
              </a:rPr>
              <a:t>CoAP</a:t>
            </a:r>
            <a:r>
              <a:rPr lang="en-US" baseline="0" dirty="0" smtClean="0">
                <a:latin typeface="Arial" charset="0"/>
              </a:rPr>
              <a:t> at the Application layer.</a:t>
            </a:r>
          </a:p>
          <a:p>
            <a:r>
              <a:rPr lang="en-US" baseline="0" dirty="0" smtClean="0">
                <a:latin typeface="Arial" charset="0"/>
              </a:rPr>
              <a:t>And now with the set of common design patterns that in essence are independent of the protocol (in the wire, objects can be encapsulated in whichever protocol you want).</a:t>
            </a:r>
          </a:p>
          <a:p>
            <a:endParaRPr lang="en-US" baseline="0" dirty="0" smtClean="0">
              <a:latin typeface="Arial" charset="0"/>
            </a:endParaRPr>
          </a:p>
          <a:p>
            <a:r>
              <a:rPr lang="en-US" baseline="0" dirty="0" smtClean="0">
                <a:latin typeface="Arial" charset="0"/>
              </a:rPr>
              <a:t>Their main purpose is to provide a simple way to add new resources and reuse similar resources so that you don’t have to reinvent the wheel every time you have a new device. </a:t>
            </a:r>
            <a:endParaRPr lang="en-US"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13/05/15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10</a:t>
            </a:fld>
            <a:endParaRPr lang="en-US"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algn="r" eaLnBrk="1" hangingPunct="1">
              <a:spcBef>
                <a:spcPct val="0"/>
              </a:spcBef>
              <a:defRPr/>
            </a:pPr>
            <a:r>
              <a:rPr lang="en-US" sz="1200" smtClean="0">
                <a:solidFill>
                  <a:srgbClr val="FFFFFF"/>
                </a:solidFill>
                <a:cs typeface="Arial" pitchFamily="34" charset="0"/>
              </a:rPr>
              <a:t>Slide title</a:t>
            </a:r>
          </a:p>
          <a:p>
            <a:pPr algn="r" eaLnBrk="1" hangingPunct="1">
              <a:spcBef>
                <a:spcPct val="0"/>
              </a:spcBef>
              <a:defRPr/>
            </a:pPr>
            <a:r>
              <a:rPr lang="en-US" sz="1200" smtClean="0">
                <a:solidFill>
                  <a:srgbClr val="FFFFFF"/>
                </a:solidFill>
                <a:cs typeface="Arial" pitchFamily="34" charset="0"/>
              </a:rPr>
              <a:t>70 pt</a:t>
            </a: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r>
              <a:rPr lang="en-US" sz="1200" smtClean="0">
                <a:solidFill>
                  <a:srgbClr val="9FB7D3"/>
                </a:solidFill>
                <a:cs typeface="Arial" pitchFamily="34" charset="0"/>
              </a:rPr>
              <a:t>CAPITALS</a:t>
            </a: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r>
              <a:rPr lang="en-US" sz="1200" smtClean="0">
                <a:solidFill>
                  <a:srgbClr val="FFFFFF"/>
                </a:solidFill>
                <a:cs typeface="Arial" pitchFamily="34" charset="0"/>
              </a:rPr>
              <a:t>Slide subtitle </a:t>
            </a:r>
          </a:p>
          <a:p>
            <a:pPr algn="r" eaLnBrk="1" hangingPunct="1">
              <a:spcBef>
                <a:spcPct val="0"/>
              </a:spcBef>
              <a:defRPr/>
            </a:pPr>
            <a:r>
              <a:rPr lang="en-US" sz="1200" smtClean="0">
                <a:solidFill>
                  <a:srgbClr val="FFFFFF"/>
                </a:solidFill>
                <a:cs typeface="Arial" pitchFamily="34" charset="0"/>
              </a:rPr>
              <a:t>minimum 30 pt</a:t>
            </a:r>
          </a:p>
          <a:p>
            <a:pPr algn="r" eaLnBrk="1" hangingPunct="1">
              <a:spcBef>
                <a:spcPct val="0"/>
              </a:spcBef>
              <a:defRPr/>
            </a:pPr>
            <a:endParaRPr lang="en-GB" sz="1200" smtClean="0">
              <a:solidFill>
                <a:schemeClr val="bg1"/>
              </a:solidFill>
              <a:cs typeface="Arial" pitchFamily="34" charset="0"/>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smtClean="0"/>
              <a:t>Click to edit Master subtitle style</a:t>
            </a:r>
            <a:endParaRPr lang="en-US" dirty="0" smtClean="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smtClean="0"/>
              <a:t>Click to edit Master title style</a:t>
            </a:r>
            <a:endParaRPr lang="en-US" dirty="0"/>
          </a:p>
        </p:txBody>
      </p:sp>
      <p:pic>
        <p:nvPicPr>
          <p:cNvPr id="2" name="Picture 1" descr="ipso_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61190" y="228600"/>
            <a:ext cx="1102209" cy="622300"/>
          </a:xfrm>
          <a:prstGeom prst="rect">
            <a:avLst/>
          </a:prstGeom>
        </p:spPr>
      </p:pic>
    </p:spTree>
    <p:extLst>
      <p:ext uri="{BB962C8B-B14F-4D97-AF65-F5344CB8AC3E}">
        <p14:creationId xmlns:p14="http://schemas.microsoft.com/office/powerpoint/2010/main" val="15442673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Content Placeholder 1"/>
          <p:cNvSpPr>
            <a:spLocks noGrp="1"/>
          </p:cNvSpPr>
          <p:nvPr>
            <p:ph sz="quarter" idx="10"/>
          </p:nvPr>
        </p:nvSpPr>
        <p:spPr>
          <a:xfrm>
            <a:off x="524935" y="1795463"/>
            <a:ext cx="11140016"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2"/>
          <p:cNvSpPr>
            <a:spLocks noGrp="1"/>
          </p:cNvSpPr>
          <p:nvPr>
            <p:ph type="title"/>
          </p:nvPr>
        </p:nvSpPr>
        <p:spPr>
          <a:xfrm>
            <a:off x="524935" y="239714"/>
            <a:ext cx="9992784"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666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Content Placeholder 2"/>
          <p:cNvSpPr>
            <a:spLocks noGrp="1"/>
          </p:cNvSpPr>
          <p:nvPr>
            <p:ph sz="quarter" idx="12"/>
          </p:nvPr>
        </p:nvSpPr>
        <p:spPr>
          <a:xfrm>
            <a:off x="524934" y="4010025"/>
            <a:ext cx="5473700"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Content Placeholder 1"/>
          <p:cNvSpPr>
            <a:spLocks noGrp="1"/>
          </p:cNvSpPr>
          <p:nvPr>
            <p:ph idx="1"/>
          </p:nvPr>
        </p:nvSpPr>
        <p:spPr>
          <a:xfrm>
            <a:off x="529167" y="1795463"/>
            <a:ext cx="11135784"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itle 1"/>
          <p:cNvSpPr>
            <a:spLocks noGrp="1"/>
          </p:cNvSpPr>
          <p:nvPr>
            <p:ph type="title"/>
          </p:nvPr>
        </p:nvSpPr>
        <p:spPr>
          <a:xfrm>
            <a:off x="524935" y="239714"/>
            <a:ext cx="9992784"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299597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Content Placeholder 2"/>
          <p:cNvSpPr>
            <a:spLocks noGrp="1"/>
          </p:cNvSpPr>
          <p:nvPr>
            <p:ph sz="quarter" idx="10"/>
          </p:nvPr>
        </p:nvSpPr>
        <p:spPr>
          <a:xfrm>
            <a:off x="6193367" y="1795463"/>
            <a:ext cx="5471584"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Content Placeholder 1"/>
          <p:cNvSpPr>
            <a:spLocks noGrp="1"/>
          </p:cNvSpPr>
          <p:nvPr>
            <p:ph idx="1"/>
          </p:nvPr>
        </p:nvSpPr>
        <p:spPr>
          <a:xfrm>
            <a:off x="529166" y="1795463"/>
            <a:ext cx="5469467"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itle 1"/>
          <p:cNvSpPr>
            <a:spLocks noGrp="1"/>
          </p:cNvSpPr>
          <p:nvPr>
            <p:ph type="title"/>
          </p:nvPr>
        </p:nvSpPr>
        <p:spPr>
          <a:xfrm>
            <a:off x="524935" y="239714"/>
            <a:ext cx="9992784"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977653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6193367" y="1795464"/>
            <a:ext cx="5467351"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half" idx="1"/>
          </p:nvPr>
        </p:nvSpPr>
        <p:spPr>
          <a:xfrm>
            <a:off x="524934" y="1795463"/>
            <a:ext cx="546523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800437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529167" y="4013201"/>
            <a:ext cx="546523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529167" y="1795464"/>
            <a:ext cx="546523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3557136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3"/>
          </p:nvPr>
        </p:nvSpPr>
        <p:spPr>
          <a:xfrm>
            <a:off x="529167" y="4022725"/>
            <a:ext cx="546523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6197600" y="1804989"/>
            <a:ext cx="5467351"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529167" y="1804989"/>
            <a:ext cx="546523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sz="quarter"/>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040531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91653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6505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Content Placeholder 2"/>
          <p:cNvSpPr>
            <a:spLocks noGrp="1"/>
          </p:cNvSpPr>
          <p:nvPr>
            <p:ph sz="half" idx="1"/>
          </p:nvPr>
        </p:nvSpPr>
        <p:spPr>
          <a:xfrm>
            <a:off x="528638" y="1801813"/>
            <a:ext cx="5491162" cy="3849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Content Placeholder 3"/>
          <p:cNvSpPr>
            <a:spLocks noGrp="1"/>
          </p:cNvSpPr>
          <p:nvPr>
            <p:ph sz="half" idx="2"/>
          </p:nvPr>
        </p:nvSpPr>
        <p:spPr>
          <a:xfrm>
            <a:off x="6172200" y="1801813"/>
            <a:ext cx="5492750" cy="3849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Tree>
    <p:extLst>
      <p:ext uri="{BB962C8B-B14F-4D97-AF65-F5344CB8AC3E}">
        <p14:creationId xmlns:p14="http://schemas.microsoft.com/office/powerpoint/2010/main" val="39650445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Content Placeholder 2"/>
          <p:cNvSpPr>
            <a:spLocks noGrp="1"/>
          </p:cNvSpPr>
          <p:nvPr>
            <p:ph idx="1"/>
          </p:nvPr>
        </p:nvSpPr>
        <p:spPr/>
        <p:txBody>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Tree>
    <p:extLst>
      <p:ext uri="{BB962C8B-B14F-4D97-AF65-F5344CB8AC3E}">
        <p14:creationId xmlns:p14="http://schemas.microsoft.com/office/powerpoint/2010/main" val="350046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6579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6287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Content Placeholder 2"/>
          <p:cNvSpPr>
            <a:spLocks noGrp="1"/>
          </p:cNvSpPr>
          <p:nvPr>
            <p:ph sz="quarter" idx="11"/>
          </p:nvPr>
        </p:nvSpPr>
        <p:spPr>
          <a:xfrm>
            <a:off x="4305300" y="1800225"/>
            <a:ext cx="3583517" cy="4724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1"/>
          <p:cNvSpPr>
            <a:spLocks noGrp="1"/>
          </p:cNvSpPr>
          <p:nvPr>
            <p:ph sz="quarter" idx="10"/>
          </p:nvPr>
        </p:nvSpPr>
        <p:spPr>
          <a:xfrm>
            <a:off x="524933" y="1800225"/>
            <a:ext cx="3583517" cy="4724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21524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9992783"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7787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5139265"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15640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8329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6193367" y="239714"/>
            <a:ext cx="4324351"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090817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6191251" y="1797525"/>
            <a:ext cx="5473700"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7175158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jp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algn="r" eaLnBrk="1" hangingPunct="1">
              <a:spcBef>
                <a:spcPct val="0"/>
              </a:spcBef>
              <a:defRPr/>
            </a:pPr>
            <a:r>
              <a:rPr lang="en-US" sz="1200" dirty="0" smtClean="0">
                <a:solidFill>
                  <a:srgbClr val="FFFFFF"/>
                </a:solidFill>
                <a:cs typeface="Arial" pitchFamily="34" charset="0"/>
              </a:rPr>
              <a:t>Slide title </a:t>
            </a:r>
          </a:p>
          <a:p>
            <a:pPr algn="r" eaLnBrk="1" hangingPunct="1">
              <a:spcBef>
                <a:spcPct val="0"/>
              </a:spcBef>
              <a:defRPr/>
            </a:pPr>
            <a:r>
              <a:rPr lang="en-US" sz="1200" dirty="0" smtClean="0">
                <a:solidFill>
                  <a:srgbClr val="FFFFFF"/>
                </a:solidFill>
                <a:cs typeface="Arial" pitchFamily="34" charset="0"/>
              </a:rPr>
              <a:t>44 </a:t>
            </a:r>
            <a:r>
              <a:rPr lang="en-US" sz="1200" dirty="0" err="1" smtClean="0">
                <a:solidFill>
                  <a:srgbClr val="FFFFFF"/>
                </a:solidFill>
                <a:cs typeface="Arial" pitchFamily="34" charset="0"/>
              </a:rPr>
              <a:t>pt</a:t>
            </a: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r>
              <a:rPr lang="en-US" sz="1200" dirty="0" smtClean="0">
                <a:solidFill>
                  <a:srgbClr val="FFFFFF"/>
                </a:solidFill>
                <a:cs typeface="Arial" pitchFamily="34" charset="0"/>
              </a:rPr>
              <a:t>Text and bullet level 1</a:t>
            </a:r>
          </a:p>
          <a:p>
            <a:pPr algn="r" eaLnBrk="1" hangingPunct="1">
              <a:spcBef>
                <a:spcPct val="0"/>
              </a:spcBef>
              <a:defRPr/>
            </a:pPr>
            <a:r>
              <a:rPr lang="en-US" sz="1200" dirty="0" smtClean="0">
                <a:solidFill>
                  <a:srgbClr val="FFFFFF"/>
                </a:solidFill>
                <a:cs typeface="Arial" pitchFamily="34" charset="0"/>
              </a:rPr>
              <a:t> minimum 24 </a:t>
            </a:r>
            <a:r>
              <a:rPr lang="en-US" sz="1200" dirty="0" err="1" smtClean="0">
                <a:solidFill>
                  <a:srgbClr val="FFFFFF"/>
                </a:solidFill>
                <a:cs typeface="Arial" pitchFamily="34" charset="0"/>
              </a:rPr>
              <a:t>pt</a:t>
            </a: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r>
              <a:rPr lang="en-US" sz="1200" dirty="0" smtClean="0">
                <a:solidFill>
                  <a:srgbClr val="FFFFFF"/>
                </a:solidFill>
                <a:cs typeface="Arial" pitchFamily="34" charset="0"/>
              </a:rPr>
              <a:t>Bullets level 2-5</a:t>
            </a:r>
          </a:p>
          <a:p>
            <a:pPr algn="r" eaLnBrk="1" hangingPunct="1">
              <a:spcBef>
                <a:spcPct val="0"/>
              </a:spcBef>
              <a:defRPr/>
            </a:pPr>
            <a:r>
              <a:rPr lang="en-US" sz="1200" dirty="0" smtClean="0">
                <a:solidFill>
                  <a:srgbClr val="FFFFFF"/>
                </a:solidFill>
                <a:cs typeface="Arial" pitchFamily="34" charset="0"/>
              </a:rPr>
              <a:t>minimum 20 </a:t>
            </a:r>
            <a:r>
              <a:rPr lang="en-US" sz="1200" dirty="0" err="1" smtClean="0">
                <a:solidFill>
                  <a:srgbClr val="FFFFFF"/>
                </a:solidFill>
                <a:cs typeface="Arial" pitchFamily="34" charset="0"/>
              </a:rPr>
              <a:t>pt</a:t>
            </a: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defRPr/>
            </a:pPr>
            <a:endParaRPr lang="en-US" sz="800" dirty="0" smtClean="0">
              <a:solidFill>
                <a:schemeClr val="bg1"/>
              </a:solidFill>
              <a:cs typeface="Arial" pitchFamily="34" charset="0"/>
            </a:endParaRPr>
          </a:p>
          <a:p>
            <a:pPr algn="r" eaLnBrk="1" hangingPunct="1">
              <a:defRPr/>
            </a:pPr>
            <a:endParaRPr lang="en-US" sz="800" dirty="0" smtClean="0">
              <a:solidFill>
                <a:schemeClr val="bg1"/>
              </a:solidFill>
              <a:cs typeface="Arial" pitchFamily="34" charset="0"/>
            </a:endParaRPr>
          </a:p>
          <a:p>
            <a:pPr algn="r" eaLnBrk="1" hangingPunct="1">
              <a:defRPr/>
            </a:pPr>
            <a:endParaRPr lang="en-US" sz="800" dirty="0" smtClean="0">
              <a:solidFill>
                <a:schemeClr val="bg1"/>
              </a:solidFill>
              <a:cs typeface="Arial" pitchFamily="34" charset="0"/>
            </a:endParaRPr>
          </a:p>
          <a:p>
            <a:pPr eaLnBrk="1" hangingPunct="1">
              <a:defRPr/>
            </a:pPr>
            <a:r>
              <a:rPr lang="en-US" sz="500" dirty="0" smtClean="0">
                <a:solidFill>
                  <a:srgbClr val="9FB7D3"/>
                </a:solidFill>
                <a:cs typeface="Arial" pitchFamily="34" charset="0"/>
              </a:rPr>
              <a:t>Characters for Embedded font:</a:t>
            </a:r>
            <a:br>
              <a:rPr lang="en-US" sz="500" dirty="0" smtClean="0">
                <a:solidFill>
                  <a:srgbClr val="9FB7D3"/>
                </a:solidFill>
                <a:cs typeface="Arial" pitchFamily="34" charset="0"/>
              </a:rPr>
            </a:br>
            <a:r>
              <a:rPr lang="en-US" sz="500" dirty="0" smtClean="0">
                <a:solidFill>
                  <a:srgbClr val="9FB7D3"/>
                </a:solidFill>
                <a:latin typeface="Ericsson Capital TT" pitchFamily="2" charset="0"/>
                <a:cs typeface="Arial" pitchFamily="34" charset="0"/>
              </a:rPr>
              <a:t>!"#$%&amp;'()*+,-./0123456789:;&lt;=&gt;?@ABCDEFGHIJKLMNOPQRSTUVWXYZ[\]^_`</a:t>
            </a:r>
            <a:r>
              <a:rPr lang="en-US" sz="500" dirty="0" err="1" smtClean="0">
                <a:solidFill>
                  <a:srgbClr val="9FB7D3"/>
                </a:solidFill>
                <a:latin typeface="Ericsson Capital TT" pitchFamily="2" charset="0"/>
                <a:cs typeface="Arial" pitchFamily="34" charset="0"/>
              </a:rPr>
              <a:t>abcdefghijklmnopqrstuvwxyz</a:t>
            </a:r>
            <a:r>
              <a:rPr lang="en-US" sz="500" dirty="0" smtClean="0">
                <a:solidFill>
                  <a:srgbClr val="9FB7D3"/>
                </a:solidFill>
                <a:latin typeface="Ericsson Capital TT" pitchFamily="2" charset="0"/>
                <a:cs typeface="Arial" pitchFamily="34"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sz="500" dirty="0" err="1" smtClean="0">
                <a:solidFill>
                  <a:srgbClr val="9FB7D3"/>
                </a:solidFill>
                <a:latin typeface="Ericsson Capital TT" pitchFamily="2" charset="0"/>
                <a:cs typeface="Arial" pitchFamily="34" charset="0"/>
              </a:rPr>
              <a:t>ẀẁẃẄẅỲỳ</a:t>
            </a:r>
            <a:r>
              <a:rPr lang="en-US" sz="500" dirty="0" smtClean="0">
                <a:solidFill>
                  <a:srgbClr val="9FB7D3"/>
                </a:solidFill>
                <a:latin typeface="Ericsson Capital TT" pitchFamily="2" charset="0"/>
                <a:cs typeface="Arial" pitchFamily="34" charset="0"/>
              </a:rPr>
              <a:t>–—‘’‚“”„†‡•…‰‹›⁄€™ĀĀĂĂĄĄĆĆĊĊČČĎĎĐĐĒĒĖĖĘĘĚĚĞĞĠĠĢĢĪĪĮĮİĶĶĹĹĻĻĽĽŃŃŅŅŇŇŌŌŐŐŔŔŖŖŘŘŚŚŞŞŢŢŤŤŪŪŮŮŰŰŲŲŴŴŶŶŹŹŻŻȘș−≤≥</a:t>
            </a:r>
            <a:r>
              <a:rPr lang="en-US" sz="500" dirty="0" err="1" smtClean="0">
                <a:solidFill>
                  <a:srgbClr val="9FB7D3"/>
                </a:solidFill>
                <a:latin typeface="Ericsson Capital TT" pitchFamily="2" charset="0"/>
                <a:cs typeface="Arial" pitchFamily="34" charset="0"/>
              </a:rPr>
              <a:t>ﬁﬂ</a:t>
            </a:r>
            <a:endParaRPr lang="en-US" sz="500" i="1" dirty="0" smtClean="0">
              <a:solidFill>
                <a:srgbClr val="9FB7D3"/>
              </a:solidFill>
              <a:latin typeface="Ericsson Capital TT" pitchFamily="2" charset="0"/>
              <a:cs typeface="Arial" pitchFamily="34" charset="0"/>
            </a:endParaRPr>
          </a:p>
          <a:p>
            <a:pPr eaLnBrk="1" hangingPunct="1">
              <a:defRPr/>
            </a:pPr>
            <a:endParaRPr lang="en-US" sz="500" i="1" dirty="0" smtClean="0">
              <a:solidFill>
                <a:srgbClr val="9FB7D3"/>
              </a:solidFill>
              <a:latin typeface="Ericsson Capital TT" pitchFamily="2" charset="0"/>
              <a:cs typeface="Arial" pitchFamily="34" charset="0"/>
            </a:endParaRPr>
          </a:p>
          <a:p>
            <a:pPr eaLnBrk="1" hangingPunct="1">
              <a:defRPr/>
            </a:pPr>
            <a:r>
              <a:rPr lang="en-US" sz="500" dirty="0" err="1" smtClean="0">
                <a:solidFill>
                  <a:srgbClr val="9FB7D3"/>
                </a:solidFill>
                <a:latin typeface="Ericsson Capital TT" pitchFamily="2" charset="0"/>
                <a:cs typeface="Arial" pitchFamily="34" charset="0"/>
              </a:rPr>
              <a:t>ΆΈΉΊΌΎΏΐΑΒΓΕΖΗΘΙΚΛΜΝΞΟΠΡΣΤΥΦΧΨΪΫΆΈΉΊΰ</a:t>
            </a:r>
            <a:r>
              <a:rPr lang="en-US" sz="500" dirty="0" smtClean="0">
                <a:solidFill>
                  <a:srgbClr val="9FB7D3"/>
                </a:solidFill>
                <a:latin typeface="Ericsson Capital TT" pitchFamily="2" charset="0"/>
                <a:cs typeface="Arial" pitchFamily="34" charset="0"/>
              </a:rPr>
              <a:t>αβ</a:t>
            </a:r>
            <a:r>
              <a:rPr lang="en-US" sz="500" dirty="0" err="1" smtClean="0">
                <a:solidFill>
                  <a:srgbClr val="9FB7D3"/>
                </a:solidFill>
                <a:latin typeface="Ericsson Capital TT" pitchFamily="2" charset="0"/>
                <a:cs typeface="Arial" pitchFamily="34" charset="0"/>
              </a:rPr>
              <a:t>γδεζηθικλνξορςΣΤΥΦΧΨΩΪΫΌΎΏ</a:t>
            </a:r>
            <a:endParaRPr lang="en-US" sz="500" i="1" dirty="0" smtClean="0">
              <a:solidFill>
                <a:srgbClr val="9FB7D3"/>
              </a:solidFill>
              <a:latin typeface="Ericsson Capital TT" pitchFamily="2" charset="0"/>
              <a:cs typeface="Arial" pitchFamily="34" charset="0"/>
            </a:endParaRPr>
          </a:p>
          <a:p>
            <a:pPr eaLnBrk="1" hangingPunct="1">
              <a:defRPr/>
            </a:pPr>
            <a:r>
              <a:rPr lang="en-US" sz="500" dirty="0" smtClean="0">
                <a:solidFill>
                  <a:srgbClr val="9FB7D3"/>
                </a:solidFill>
                <a:latin typeface="Ericsson Capital TT" pitchFamily="2" charset="0"/>
                <a:cs typeface="Arial" pitchFamily="34"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defRPr/>
            </a:pPr>
            <a:endParaRPr lang="en-US" sz="500" dirty="0" smtClean="0">
              <a:solidFill>
                <a:srgbClr val="9FB7D3"/>
              </a:solidFill>
              <a:latin typeface="Ericsson Capital TT" pitchFamily="2" charset="0"/>
              <a:cs typeface="Arial" pitchFamily="34" charset="0"/>
            </a:endParaRPr>
          </a:p>
          <a:p>
            <a:pPr algn="r" eaLnBrk="1" hangingPunct="1">
              <a:spcBef>
                <a:spcPct val="0"/>
              </a:spcBef>
              <a:defRPr/>
            </a:pPr>
            <a:endParaRPr lang="en-US" sz="5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1400" dirty="0" smtClean="0">
              <a:solidFill>
                <a:schemeClr val="bg1"/>
              </a:solidFill>
              <a:cs typeface="Arial" pitchFamily="34" charset="0"/>
            </a:endParaRPr>
          </a:p>
          <a:p>
            <a:pPr algn="r" eaLnBrk="1" hangingPunct="1">
              <a:spcBef>
                <a:spcPct val="0"/>
              </a:spcBef>
              <a:defRPr/>
            </a:pPr>
            <a:r>
              <a:rPr lang="en-US" sz="1200" dirty="0" smtClean="0">
                <a:solidFill>
                  <a:schemeClr val="bg1"/>
                </a:solidFill>
                <a:cs typeface="Arial" pitchFamily="34" charset="0"/>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800" dirty="0" smtClean="0">
                <a:solidFill>
                  <a:srgbClr val="87888A"/>
                </a:solidFill>
                <a:cs typeface="Arial" pitchFamily="34" charset="0"/>
              </a:rPr>
              <a:t> Page </a:t>
            </a:r>
            <a:fld id="{CAB958FE-77C5-4356-B328-4F0D45579CEC}" type="slidenum">
              <a:rPr lang="en-US" sz="800" smtClean="0">
                <a:solidFill>
                  <a:srgbClr val="87888A"/>
                </a:solidFill>
                <a:cs typeface="Arial" pitchFamily="34" charset="0"/>
              </a:rPr>
              <a:pPr eaLnBrk="1" hangingPunct="1">
                <a:defRPr/>
              </a:pPr>
              <a:t>‹#›</a:t>
            </a:fld>
            <a:endParaRPr lang="en-US" sz="800" dirty="0" smtClean="0">
              <a:solidFill>
                <a:srgbClr val="87888A"/>
              </a:solidFill>
              <a:cs typeface="Arial" pitchFamily="34" charset="0"/>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smtClean="0"/>
              <a:t>Click to add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smtClean="0"/>
              <a:t>Click to Add Header</a:t>
            </a:r>
          </a:p>
        </p:txBody>
      </p:sp>
      <p:pic>
        <p:nvPicPr>
          <p:cNvPr id="7" name="Picture 6" descr="ipso_logo.jp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0861190" y="228600"/>
            <a:ext cx="1102209" cy="622300"/>
          </a:xfrm>
          <a:prstGeom prst="rect">
            <a:avLst/>
          </a:prstGeom>
        </p:spPr>
      </p:pic>
    </p:spTree>
  </p:cSld>
  <p:clrMap bg1="lt1" tx1="dk1" bg2="lt2" tx2="dk2" accent1="accent1" accent2="accent2" accent3="accent3" accent4="accent4" accent5="accent5" accent6="accent6" hlink="hlink" folHlink="folHlink"/>
  <p:sldLayoutIdLst>
    <p:sldLayoutId id="2147483794"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5" r:id="rId18"/>
    <p:sldLayoutId id="2147483796" r:id="rId19"/>
  </p:sldLayoutIdLst>
  <p:timing>
    <p:tnLst>
      <p:par>
        <p:cTn xmlns:p14="http://schemas.microsoft.com/office/powerpoint/2010/main" id="1" dur="indefinite" restart="never" nodeType="tmRoot"/>
      </p:par>
    </p:tnLst>
  </p:timing>
  <p:hf sldNum="0" hdr="0" ftr="0" dt="0"/>
  <p:txStyles>
    <p:titleStyle>
      <a:lvl1pPr algn="l" rtl="0" eaLnBrk="0" fontAlgn="base" hangingPunct="0">
        <a:lnSpc>
          <a:spcPct val="75000"/>
        </a:lnSpc>
        <a:spcBef>
          <a:spcPct val="0"/>
        </a:spcBef>
        <a:spcAft>
          <a:spcPct val="0"/>
        </a:spcAft>
        <a:defRPr sz="4400">
          <a:solidFill>
            <a:schemeClr val="tx1"/>
          </a:solidFill>
          <a:latin typeface="Ericsson Capital TT"/>
          <a:ea typeface="+mj-ea"/>
          <a:cs typeface="+mj-cs"/>
        </a:defRPr>
      </a:lvl1pPr>
      <a:lvl2pPr algn="l" rtl="0" eaLnBrk="0" fontAlgn="base" hangingPunct="0">
        <a:lnSpc>
          <a:spcPct val="75000"/>
        </a:lnSpc>
        <a:spcBef>
          <a:spcPct val="0"/>
        </a:spcBef>
        <a:spcAft>
          <a:spcPct val="0"/>
        </a:spcAft>
        <a:defRPr sz="4400">
          <a:solidFill>
            <a:schemeClr val="tx1"/>
          </a:solidFill>
          <a:latin typeface="Ericsson Capital TT" pitchFamily="2" charset="0"/>
        </a:defRPr>
      </a:lvl2pPr>
      <a:lvl3pPr algn="l" rtl="0" eaLnBrk="0" fontAlgn="base" hangingPunct="0">
        <a:lnSpc>
          <a:spcPct val="75000"/>
        </a:lnSpc>
        <a:spcBef>
          <a:spcPct val="0"/>
        </a:spcBef>
        <a:spcAft>
          <a:spcPct val="0"/>
        </a:spcAft>
        <a:defRPr sz="4400">
          <a:solidFill>
            <a:schemeClr val="tx1"/>
          </a:solidFill>
          <a:latin typeface="Ericsson Capital TT" pitchFamily="2" charset="0"/>
        </a:defRPr>
      </a:lvl3pPr>
      <a:lvl4pPr algn="l" rtl="0" eaLnBrk="0" fontAlgn="base" hangingPunct="0">
        <a:lnSpc>
          <a:spcPct val="75000"/>
        </a:lnSpc>
        <a:spcBef>
          <a:spcPct val="0"/>
        </a:spcBef>
        <a:spcAft>
          <a:spcPct val="0"/>
        </a:spcAft>
        <a:defRPr sz="4400">
          <a:solidFill>
            <a:schemeClr val="tx1"/>
          </a:solidFill>
          <a:latin typeface="Ericsson Capital TT" pitchFamily="2" charset="0"/>
        </a:defRPr>
      </a:lvl4pPr>
      <a:lvl5pPr algn="l" rtl="0" eaLnBrk="0" fontAlgn="base" hangingPunct="0">
        <a:lnSpc>
          <a:spcPct val="75000"/>
        </a:lnSpc>
        <a:spcBef>
          <a:spcPct val="0"/>
        </a:spcBef>
        <a:spcAft>
          <a:spcPct val="0"/>
        </a:spcAft>
        <a:defRPr sz="44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0" fontAlgn="base" hangingPunct="0">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8.emf"/></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2.png"/><Relationship Id="rId5" Type="http://schemas.openxmlformats.org/officeDocument/2006/relationships/image" Target="../media/image11.png"/><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1.jpg"/><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jpeg"/><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jpeg"/><Relationship Id="rId10"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525463" y="1808163"/>
            <a:ext cx="11134725" cy="2840037"/>
          </a:xfrm>
        </p:spPr>
        <p:txBody>
          <a:bodyPr>
            <a:normAutofit/>
          </a:bodyPr>
          <a:lstStyle/>
          <a:p>
            <a:pPr eaLnBrk="1" hangingPunct="1">
              <a:lnSpc>
                <a:spcPct val="110000"/>
              </a:lnSpc>
            </a:pPr>
            <a:r>
              <a:rPr lang="en-US" sz="3700" dirty="0" smtClean="0">
                <a:solidFill>
                  <a:schemeClr val="tx1">
                    <a:lumMod val="50000"/>
                  </a:schemeClr>
                </a:solidFill>
                <a:latin typeface="Ericsson Capital TT" pitchFamily="2" charset="0"/>
              </a:rPr>
              <a:t>An Introduction to</a:t>
            </a:r>
            <a:br>
              <a:rPr lang="en-US" sz="3700" dirty="0" smtClean="0">
                <a:solidFill>
                  <a:schemeClr val="tx1">
                    <a:lumMod val="50000"/>
                  </a:schemeClr>
                </a:solidFill>
                <a:latin typeface="Ericsson Capital TT" pitchFamily="2" charset="0"/>
              </a:rPr>
            </a:br>
            <a:r>
              <a:rPr lang="en-US" sz="6700" dirty="0" smtClean="0">
                <a:solidFill>
                  <a:schemeClr val="tx1">
                    <a:lumMod val="50000"/>
                  </a:schemeClr>
                </a:solidFill>
                <a:latin typeface="Ericsson Capital TT" pitchFamily="2" charset="0"/>
              </a:rPr>
              <a:t>IPSO Smart Objects</a:t>
            </a:r>
            <a:br>
              <a:rPr lang="en-US" sz="6700" dirty="0" smtClean="0">
                <a:solidFill>
                  <a:schemeClr val="tx1">
                    <a:lumMod val="50000"/>
                  </a:schemeClr>
                </a:solidFill>
                <a:latin typeface="Ericsson Capital TT" pitchFamily="2" charset="0"/>
              </a:rPr>
            </a:br>
            <a:endParaRPr lang="en-US" sz="3200" dirty="0">
              <a:solidFill>
                <a:schemeClr val="tx1">
                  <a:lumMod val="50000"/>
                </a:schemeClr>
              </a:solidFill>
              <a:latin typeface="Ericsson Capital TT" pitchFamily="2" charset="0"/>
            </a:endParaRPr>
          </a:p>
        </p:txBody>
      </p:sp>
      <p:sp>
        <p:nvSpPr>
          <p:cNvPr id="3075" name="Subtitle 4"/>
          <p:cNvSpPr>
            <a:spLocks noGrp="1"/>
          </p:cNvSpPr>
          <p:nvPr>
            <p:ph type="subTitle" idx="1"/>
          </p:nvPr>
        </p:nvSpPr>
        <p:spPr>
          <a:xfrm>
            <a:off x="525463" y="5137150"/>
            <a:ext cx="11139487" cy="1385888"/>
          </a:xfrm>
        </p:spPr>
        <p:txBody>
          <a:bodyPr/>
          <a:lstStyle/>
          <a:p>
            <a:r>
              <a:rPr lang="en-US" sz="2800" dirty="0" smtClean="0"/>
              <a:t>Jaime Jiménez, Ericsson </a:t>
            </a:r>
            <a:r>
              <a:rPr lang="en-US" sz="2800" dirty="0" smtClean="0"/>
              <a:t>Research, IPSO Smart Objects co-chair.</a:t>
            </a:r>
            <a:endParaRPr lang="en-US" sz="2800" dirty="0" smtClean="0"/>
          </a:p>
          <a:p>
            <a:endParaRPr lang="en-US" sz="2800" dirty="0" smtClean="0"/>
          </a:p>
          <a:p>
            <a:r>
              <a:rPr lang="en-US" sz="2800" dirty="0" smtClean="0"/>
              <a:t>May 13th, </a:t>
            </a:r>
            <a:r>
              <a:rPr lang="en-US" sz="2800" dirty="0" smtClean="0"/>
              <a:t>2015</a:t>
            </a:r>
            <a:endParaRPr lang="en-US" sz="2800" dirty="0"/>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architectur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9563" y="1270000"/>
            <a:ext cx="3635375"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7" name="Title 1"/>
          <p:cNvSpPr>
            <a:spLocks noGrp="1"/>
          </p:cNvSpPr>
          <p:nvPr>
            <p:ph type="title"/>
          </p:nvPr>
        </p:nvSpPr>
        <p:spPr>
          <a:xfrm>
            <a:off x="525463" y="239713"/>
            <a:ext cx="10418762" cy="1085850"/>
          </a:xfrm>
        </p:spPr>
        <p:txBody>
          <a:bodyPr/>
          <a:lstStyle/>
          <a:p>
            <a:r>
              <a:rPr lang="en-US" sz="4000" dirty="0" smtClean="0">
                <a:solidFill>
                  <a:srgbClr val="2C2C2D"/>
                </a:solidFill>
                <a:latin typeface="Ericsson Capital TT" charset="0"/>
              </a:rPr>
              <a:t>IPSO objects</a:t>
            </a:r>
            <a:endParaRPr lang="en-US" sz="4000" dirty="0">
              <a:solidFill>
                <a:srgbClr val="2C2C2D"/>
              </a:solidFill>
              <a:latin typeface="Ericsson Capital TT" charset="0"/>
            </a:endParaRPr>
          </a:p>
        </p:txBody>
      </p:sp>
      <p:sp>
        <p:nvSpPr>
          <p:cNvPr id="29698" name="Content Placeholder 12"/>
          <p:cNvSpPr>
            <a:spLocks noGrp="1"/>
          </p:cNvSpPr>
          <p:nvPr>
            <p:ph sz="half" idx="1"/>
          </p:nvPr>
        </p:nvSpPr>
        <p:spPr>
          <a:xfrm>
            <a:off x="528637" y="1384299"/>
            <a:ext cx="5044849" cy="5033963"/>
          </a:xfrm>
        </p:spPr>
        <p:txBody>
          <a:bodyPr/>
          <a:lstStyle/>
          <a:p>
            <a:r>
              <a:rPr lang="en-US" sz="2000" dirty="0" smtClean="0"/>
              <a:t>First introduced in </a:t>
            </a:r>
            <a:r>
              <a:rPr lang="en-US" sz="2000" dirty="0" smtClean="0">
                <a:solidFill>
                  <a:srgbClr val="00A9D4"/>
                </a:solidFill>
              </a:rPr>
              <a:t>LWM2M</a:t>
            </a:r>
          </a:p>
          <a:p>
            <a:r>
              <a:rPr lang="en-US" sz="2000" dirty="0" smtClean="0"/>
              <a:t>To ensure application interoperability</a:t>
            </a:r>
          </a:p>
          <a:p>
            <a:r>
              <a:rPr lang="en-US" sz="2000" dirty="0" smtClean="0"/>
              <a:t>Make it simple to add new resources.</a:t>
            </a:r>
          </a:p>
          <a:p>
            <a:r>
              <a:rPr lang="en-US" sz="2000" dirty="0" smtClean="0"/>
              <a:t>Common </a:t>
            </a:r>
            <a:r>
              <a:rPr lang="en-US" sz="2000" dirty="0" smtClean="0">
                <a:solidFill>
                  <a:srgbClr val="00A9D4"/>
                </a:solidFill>
              </a:rPr>
              <a:t>design pattern </a:t>
            </a:r>
            <a:r>
              <a:rPr lang="en-US" sz="2000" dirty="0" smtClean="0"/>
              <a:t>that is independent of the protocol used (CoAP, HTTP, MQTT, SNMP, TR69,…)</a:t>
            </a:r>
          </a:p>
          <a:p>
            <a:r>
              <a:rPr lang="en-US" sz="2000" dirty="0" smtClean="0"/>
              <a:t>To provide the </a:t>
            </a:r>
            <a:r>
              <a:rPr lang="en-US" sz="2000" dirty="0" smtClean="0">
                <a:solidFill>
                  <a:srgbClr val="00A9D4"/>
                </a:solidFill>
              </a:rPr>
              <a:t>building blocks </a:t>
            </a:r>
            <a:r>
              <a:rPr lang="en-US" sz="2000" dirty="0" smtClean="0"/>
              <a:t>to semantically define more complex devices </a:t>
            </a:r>
          </a:p>
          <a:p>
            <a:pPr lvl="1"/>
            <a:r>
              <a:rPr lang="en-US" sz="1600" dirty="0" smtClean="0"/>
              <a:t>Washing Machine </a:t>
            </a:r>
            <a:r>
              <a:rPr lang="en-US" sz="1600" dirty="0"/>
              <a:t>= </a:t>
            </a:r>
            <a:r>
              <a:rPr lang="en-US" sz="1600" dirty="0" smtClean="0"/>
              <a:t>sensors for humidity</a:t>
            </a:r>
            <a:r>
              <a:rPr lang="en-US" sz="1600" dirty="0"/>
              <a:t>, temperature, water </a:t>
            </a:r>
            <a:r>
              <a:rPr lang="en-US" sz="1600" dirty="0" smtClean="0"/>
              <a:t>level, </a:t>
            </a:r>
            <a:r>
              <a:rPr lang="en-US" sz="1600" dirty="0"/>
              <a:t>water-valves (for the hoses going to to/from it), a pump, a timer, electricity sockets, a </a:t>
            </a:r>
            <a:r>
              <a:rPr lang="en-US" sz="1600" dirty="0" smtClean="0"/>
              <a:t>capacitor…</a:t>
            </a:r>
            <a:endParaRPr lang="en-US" sz="1600" dirty="0"/>
          </a:p>
          <a:p>
            <a:endParaRPr lang="en-US" sz="2000" dirty="0" smtClean="0">
              <a:latin typeface="Arial" charset="0"/>
            </a:endParaRPr>
          </a:p>
        </p:txBody>
      </p:sp>
      <p:pic>
        <p:nvPicPr>
          <p:cNvPr id="5" name="Picture 9" descr="stac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75825" y="1270000"/>
            <a:ext cx="166687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a:stCxn id="5" idx="1"/>
          </p:cNvCxnSpPr>
          <p:nvPr/>
        </p:nvCxnSpPr>
        <p:spPr bwMode="auto">
          <a:xfrm flipH="1">
            <a:off x="8304213" y="1989138"/>
            <a:ext cx="1471612" cy="1169987"/>
          </a:xfrm>
          <a:prstGeom prst="straightConnector1">
            <a:avLst/>
          </a:prstGeom>
          <a:solidFill>
            <a:schemeClr val="tx2"/>
          </a:solidFill>
          <a:ln w="9525" cap="flat" cmpd="sng" algn="ctr">
            <a:solidFill>
              <a:schemeClr val="tx2"/>
            </a:solidFill>
            <a:prstDash val="dash"/>
            <a:round/>
            <a:headEnd type="arrow"/>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pic>
        <p:nvPicPr>
          <p:cNvPr id="7" name="Picture 6" descr="device-object-resourc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405938" y="2686050"/>
            <a:ext cx="2382837"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resource-model-permissions.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689975" y="5191125"/>
            <a:ext cx="3132138"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p:cNvCxnSpPr>
            <a:stCxn id="7" idx="1"/>
          </p:cNvCxnSpPr>
          <p:nvPr/>
        </p:nvCxnSpPr>
        <p:spPr bwMode="auto">
          <a:xfrm flipH="1">
            <a:off x="8288338" y="3987800"/>
            <a:ext cx="1117600" cy="587375"/>
          </a:xfrm>
          <a:prstGeom prst="straightConnector1">
            <a:avLst/>
          </a:prstGeom>
          <a:solidFill>
            <a:schemeClr val="tx2"/>
          </a:solidFill>
          <a:ln w="9525" cap="flat" cmpd="sng" algn="ctr">
            <a:solidFill>
              <a:schemeClr val="tx2"/>
            </a:solidFill>
            <a:prstDash val="dash"/>
            <a:round/>
            <a:headEnd type="arrow"/>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97156897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2761139"/>
            <a:ext cx="12192000" cy="1085371"/>
          </a:xfrm>
        </p:spPr>
        <p:txBody>
          <a:bodyPr/>
          <a:lstStyle/>
          <a:p>
            <a:r>
              <a:rPr lang="en-US" sz="4800" dirty="0" smtClean="0">
                <a:solidFill>
                  <a:srgbClr val="2C2C2D"/>
                </a:solidFill>
                <a:latin typeface="Ericsson Capital TT" pitchFamily="2" charset="0"/>
              </a:rPr>
              <a:t>	3. IPSO Smart Objects</a:t>
            </a:r>
            <a:endParaRPr lang="en-US" sz="4800" dirty="0">
              <a:solidFill>
                <a:srgbClr val="2C2C2D"/>
              </a:solidFill>
            </a:endParaRPr>
          </a:p>
        </p:txBody>
      </p:sp>
    </p:spTree>
    <p:extLst>
      <p:ext uri="{BB962C8B-B14F-4D97-AF65-F5344CB8AC3E}">
        <p14:creationId xmlns:p14="http://schemas.microsoft.com/office/powerpoint/2010/main" val="204206860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6029" y="1893847"/>
            <a:ext cx="8636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 name="Rectangle 1"/>
          <p:cNvSpPr>
            <a:spLocks noGrp="1" noChangeArrowheads="1"/>
          </p:cNvSpPr>
          <p:nvPr>
            <p:ph type="title"/>
          </p:nvPr>
        </p:nvSpPr>
        <p:spPr>
          <a:xfrm>
            <a:off x="608641" y="273629"/>
            <a:ext cx="10970880" cy="1144921"/>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rgbClr val="2C2C2D"/>
                </a:solidFill>
              </a:rPr>
              <a:t>Relationship with other Standards</a:t>
            </a:r>
          </a:p>
        </p:txBody>
      </p:sp>
      <p:sp>
        <p:nvSpPr>
          <p:cNvPr id="2" name="Oval 1"/>
          <p:cNvSpPr/>
          <p:nvPr/>
        </p:nvSpPr>
        <p:spPr bwMode="auto">
          <a:xfrm>
            <a:off x="8995309" y="1764307"/>
            <a:ext cx="1566720" cy="3738657"/>
          </a:xfrm>
          <a:prstGeom prst="ellipse">
            <a:avLst/>
          </a:prstGeom>
          <a:no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a:lstStyle/>
          <a:p>
            <a:pPr>
              <a:defRPr/>
            </a:pPr>
            <a:endParaRPr lang="en-US">
              <a:latin typeface="Arial" charset="0"/>
              <a:ea typeface="ＭＳ Ｐゴシック" charset="0"/>
              <a:cs typeface="DejaVu Sans" charset="0"/>
            </a:endParaRPr>
          </a:p>
        </p:txBody>
      </p:sp>
      <p:sp>
        <p:nvSpPr>
          <p:cNvPr id="7" name="Oval 6"/>
          <p:cNvSpPr/>
          <p:nvPr/>
        </p:nvSpPr>
        <p:spPr bwMode="auto">
          <a:xfrm>
            <a:off x="1926029" y="2096297"/>
            <a:ext cx="1466376" cy="1750257"/>
          </a:xfrm>
          <a:prstGeom prst="ellipse">
            <a:avLst/>
          </a:prstGeom>
          <a:no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a:lstStyle/>
          <a:p>
            <a:pPr>
              <a:defRPr/>
            </a:pPr>
            <a:endParaRPr lang="en-US">
              <a:latin typeface="Arial" charset="0"/>
              <a:ea typeface="ＭＳ Ｐゴシック" charset="0"/>
              <a:cs typeface="DejaVu Sans" charset="0"/>
            </a:endParaRPr>
          </a:p>
        </p:txBody>
      </p:sp>
    </p:spTree>
    <p:extLst>
      <p:ext uri="{BB962C8B-B14F-4D97-AF65-F5344CB8AC3E}">
        <p14:creationId xmlns:p14="http://schemas.microsoft.com/office/powerpoint/2010/main" val="63258064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525463" y="239713"/>
            <a:ext cx="10233025" cy="1085850"/>
          </a:xfrm>
        </p:spPr>
        <p:txBody>
          <a:bodyPr/>
          <a:lstStyle/>
          <a:p>
            <a:r>
              <a:rPr lang="en-US" sz="3200" dirty="0">
                <a:solidFill>
                  <a:srgbClr val="2C2C2D"/>
                </a:solidFill>
                <a:latin typeface="Ericsson Capital TT" charset="0"/>
              </a:rPr>
              <a:t>After IP – The Web in constrained devices</a:t>
            </a:r>
          </a:p>
        </p:txBody>
      </p:sp>
      <p:sp>
        <p:nvSpPr>
          <p:cNvPr id="27673" name="Content Placeholder 2"/>
          <p:cNvSpPr>
            <a:spLocks noGrp="1"/>
          </p:cNvSpPr>
          <p:nvPr>
            <p:ph idx="4294967295"/>
          </p:nvPr>
        </p:nvSpPr>
        <p:spPr>
          <a:xfrm>
            <a:off x="252413" y="1376363"/>
            <a:ext cx="11136312" cy="4816475"/>
          </a:xfrm>
        </p:spPr>
        <p:txBody>
          <a:bodyPr/>
          <a:lstStyle/>
          <a:p>
            <a:pPr eaLnBrk="1" hangingPunct="1"/>
            <a:r>
              <a:rPr lang="en-US" sz="1800" dirty="0" err="1">
                <a:latin typeface="Arial" charset="0"/>
              </a:rPr>
              <a:t>RESTful</a:t>
            </a:r>
            <a:r>
              <a:rPr lang="en-US" sz="1800" dirty="0">
                <a:latin typeface="Arial" charset="0"/>
              </a:rPr>
              <a:t> web services to embedded devices</a:t>
            </a:r>
          </a:p>
          <a:p>
            <a:pPr lvl="1" eaLnBrk="1" hangingPunct="1"/>
            <a:r>
              <a:rPr lang="en-US" sz="1400" dirty="0">
                <a:latin typeface="Arial" charset="0"/>
              </a:rPr>
              <a:t>Eases enterprise SOA integration</a:t>
            </a:r>
          </a:p>
          <a:p>
            <a:pPr lvl="1" eaLnBrk="1" hangingPunct="1"/>
            <a:r>
              <a:rPr lang="en-US" sz="1400" dirty="0">
                <a:latin typeface="Arial" charset="0"/>
              </a:rPr>
              <a:t>Eases application development – Web </a:t>
            </a:r>
            <a:r>
              <a:rPr lang="en-US" sz="1400" dirty="0" smtClean="0">
                <a:latin typeface="Arial" charset="0"/>
              </a:rPr>
              <a:t>programming∂</a:t>
            </a:r>
            <a:endParaRPr lang="en-US" sz="1800" dirty="0">
              <a:latin typeface="Arial" charset="0"/>
            </a:endParaRPr>
          </a:p>
          <a:p>
            <a:pPr eaLnBrk="1" hangingPunct="1"/>
            <a:r>
              <a:rPr lang="en-US" sz="1800" dirty="0">
                <a:latin typeface="Arial" charset="0"/>
              </a:rPr>
              <a:t>HTTP or CoAP possible</a:t>
            </a:r>
          </a:p>
          <a:p>
            <a:pPr lvl="1" eaLnBrk="1" hangingPunct="1"/>
            <a:r>
              <a:rPr lang="en-US" sz="1400" dirty="0">
                <a:latin typeface="Arial" charset="0"/>
              </a:rPr>
              <a:t>CoAP (and EXI) for constrained environments, including Observe</a:t>
            </a:r>
          </a:p>
          <a:p>
            <a:pPr lvl="1" eaLnBrk="1" hangingPunct="1"/>
            <a:r>
              <a:rPr lang="en-US" sz="1400" dirty="0">
                <a:latin typeface="Arial" charset="0"/>
              </a:rPr>
              <a:t>HTTP-CoAP </a:t>
            </a:r>
            <a:r>
              <a:rPr lang="en-US" sz="1400" dirty="0" smtClean="0">
                <a:latin typeface="Arial" charset="0"/>
              </a:rPr>
              <a:t>interworking</a:t>
            </a:r>
            <a:endParaRPr lang="en-US" sz="1800" dirty="0">
              <a:latin typeface="Arial" charset="0"/>
            </a:endParaRPr>
          </a:p>
          <a:p>
            <a:pPr eaLnBrk="1" hangingPunct="1"/>
            <a:r>
              <a:rPr lang="en-US" sz="1800" dirty="0">
                <a:latin typeface="Arial" charset="0"/>
              </a:rPr>
              <a:t>Resource view</a:t>
            </a:r>
          </a:p>
          <a:p>
            <a:pPr lvl="1" eaLnBrk="1" hangingPunct="1"/>
            <a:r>
              <a:rPr lang="en-US" sz="1400" dirty="0">
                <a:latin typeface="Arial" charset="0"/>
              </a:rPr>
              <a:t>Web resources – web linking</a:t>
            </a:r>
          </a:p>
          <a:p>
            <a:pPr lvl="1" eaLnBrk="1" hangingPunct="1"/>
            <a:r>
              <a:rPr lang="en-US" sz="1400" dirty="0">
                <a:latin typeface="Arial" charset="0"/>
              </a:rPr>
              <a:t>Semantic annotations and simple profiles preferred</a:t>
            </a:r>
          </a:p>
          <a:p>
            <a:pPr lvl="1" eaLnBrk="1" hangingPunct="1"/>
            <a:r>
              <a:rPr lang="en-US" sz="1400" dirty="0">
                <a:latin typeface="Arial" charset="0"/>
              </a:rPr>
              <a:t>XML - EXI, </a:t>
            </a:r>
            <a:r>
              <a:rPr lang="en-US" sz="1400" dirty="0" smtClean="0">
                <a:latin typeface="Arial" charset="0"/>
              </a:rPr>
              <a:t>JSON</a:t>
            </a:r>
            <a:endParaRPr lang="en-US" sz="1800" dirty="0">
              <a:latin typeface="Arial" charset="0"/>
            </a:endParaRPr>
          </a:p>
          <a:p>
            <a:pPr eaLnBrk="1" hangingPunct="1"/>
            <a:r>
              <a:rPr lang="en-US" sz="1800" dirty="0">
                <a:latin typeface="Arial" charset="0"/>
              </a:rPr>
              <a:t>“</a:t>
            </a:r>
            <a:r>
              <a:rPr lang="en-US" altLang="ja-JP" sz="1800" dirty="0">
                <a:latin typeface="Arial" charset="0"/>
              </a:rPr>
              <a:t>Open</a:t>
            </a:r>
            <a:r>
              <a:rPr lang="en-US" sz="1800" dirty="0">
                <a:latin typeface="Arial" charset="0"/>
              </a:rPr>
              <a:t>”</a:t>
            </a:r>
            <a:r>
              <a:rPr lang="en-US" altLang="ja-JP" sz="1800" dirty="0">
                <a:latin typeface="Arial" charset="0"/>
              </a:rPr>
              <a:t> means discovery</a:t>
            </a:r>
          </a:p>
          <a:p>
            <a:pPr lvl="1" eaLnBrk="1" hangingPunct="1"/>
            <a:r>
              <a:rPr lang="en-US" sz="1400" dirty="0">
                <a:latin typeface="Arial" charset="0"/>
              </a:rPr>
              <a:t>publication and look-</a:t>
            </a:r>
            <a:r>
              <a:rPr lang="en-US" sz="1400" dirty="0" smtClean="0">
                <a:latin typeface="Arial" charset="0"/>
              </a:rPr>
              <a:t>up</a:t>
            </a:r>
            <a:endParaRPr lang="en-US" sz="1400" dirty="0">
              <a:latin typeface="Arial" charset="0"/>
            </a:endParaRPr>
          </a:p>
          <a:p>
            <a:pPr eaLnBrk="1" hangingPunct="1"/>
            <a:r>
              <a:rPr lang="en-US" sz="1800" dirty="0">
                <a:latin typeface="Arial" charset="0"/>
              </a:rPr>
              <a:t>Wrapping of Legacy devices</a:t>
            </a:r>
          </a:p>
        </p:txBody>
      </p:sp>
      <p:sp>
        <p:nvSpPr>
          <p:cNvPr id="40" name="Rounded Rectangle 39"/>
          <p:cNvSpPr/>
          <p:nvPr/>
        </p:nvSpPr>
        <p:spPr bwMode="auto">
          <a:xfrm>
            <a:off x="6536094" y="5076843"/>
            <a:ext cx="1392735" cy="589591"/>
          </a:xfrm>
          <a:prstGeom prst="roundRect">
            <a:avLst>
              <a:gd name="adj" fmla="val 10000"/>
            </a:avLst>
          </a:prstGeom>
          <a:solidFill>
            <a:srgbClr val="E1E2E3"/>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defRPr/>
            </a:pPr>
            <a:r>
              <a:rPr lang="en-US" sz="1200" dirty="0">
                <a:solidFill>
                  <a:srgbClr val="58585A"/>
                </a:solidFill>
              </a:rPr>
              <a:t>IEEE 802.15.4</a:t>
            </a:r>
          </a:p>
        </p:txBody>
      </p:sp>
      <p:sp>
        <p:nvSpPr>
          <p:cNvPr id="41" name="Rounded Rectangle 40"/>
          <p:cNvSpPr/>
          <p:nvPr/>
        </p:nvSpPr>
        <p:spPr bwMode="auto">
          <a:xfrm>
            <a:off x="8994515" y="5076843"/>
            <a:ext cx="914321" cy="589591"/>
          </a:xfrm>
          <a:prstGeom prst="roundRect">
            <a:avLst>
              <a:gd name="adj" fmla="val 10000"/>
            </a:avLst>
          </a:prstGeom>
          <a:solidFill>
            <a:srgbClr val="E1E2E3"/>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defRPr/>
            </a:pPr>
            <a:r>
              <a:rPr lang="en-US" sz="1200" dirty="0">
                <a:solidFill>
                  <a:schemeClr val="bg2">
                    <a:lumMod val="50000"/>
                  </a:schemeClr>
                </a:solidFill>
              </a:rPr>
              <a:t>LLN</a:t>
            </a:r>
          </a:p>
        </p:txBody>
      </p:sp>
      <p:sp>
        <p:nvSpPr>
          <p:cNvPr id="42" name="Rounded Rectangle 41"/>
          <p:cNvSpPr/>
          <p:nvPr/>
        </p:nvSpPr>
        <p:spPr bwMode="auto">
          <a:xfrm>
            <a:off x="10012300" y="4500726"/>
            <a:ext cx="798502" cy="1165708"/>
          </a:xfrm>
          <a:prstGeom prst="roundRect">
            <a:avLst>
              <a:gd name="adj" fmla="val 10000"/>
            </a:avLst>
          </a:prstGeom>
          <a:solidFill>
            <a:srgbClr val="E1E2E3"/>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defRPr/>
            </a:pPr>
            <a:r>
              <a:rPr lang="en-US" sz="1200" dirty="0">
                <a:solidFill>
                  <a:schemeClr val="bg2">
                    <a:lumMod val="50000"/>
                  </a:schemeClr>
                </a:solidFill>
              </a:rPr>
              <a:t>3G</a:t>
            </a:r>
            <a:br>
              <a:rPr lang="en-US" sz="1200" dirty="0">
                <a:solidFill>
                  <a:schemeClr val="bg2">
                    <a:lumMod val="50000"/>
                  </a:schemeClr>
                </a:solidFill>
              </a:rPr>
            </a:br>
            <a:r>
              <a:rPr lang="en-US" sz="1200" dirty="0">
                <a:solidFill>
                  <a:schemeClr val="bg2">
                    <a:lumMod val="50000"/>
                  </a:schemeClr>
                </a:solidFill>
              </a:rPr>
              <a:t>LTE</a:t>
            </a:r>
          </a:p>
        </p:txBody>
      </p:sp>
      <p:sp>
        <p:nvSpPr>
          <p:cNvPr id="43" name="Rounded Rectangle 42"/>
          <p:cNvSpPr/>
          <p:nvPr/>
        </p:nvSpPr>
        <p:spPr bwMode="auto">
          <a:xfrm>
            <a:off x="7951737" y="5076843"/>
            <a:ext cx="1007411" cy="589591"/>
          </a:xfrm>
          <a:prstGeom prst="roundRect">
            <a:avLst>
              <a:gd name="adj" fmla="val 10000"/>
            </a:avLst>
          </a:prstGeom>
          <a:solidFill>
            <a:srgbClr val="E1E2E3"/>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defRPr/>
            </a:pPr>
            <a:r>
              <a:rPr lang="en-US" sz="1200" dirty="0">
                <a:solidFill>
                  <a:schemeClr val="bg2">
                    <a:lumMod val="50000"/>
                  </a:schemeClr>
                </a:solidFill>
              </a:rPr>
              <a:t>BTLE</a:t>
            </a:r>
            <a:endParaRPr lang="en-US" sz="1050" dirty="0">
              <a:solidFill>
                <a:schemeClr val="bg2">
                  <a:lumMod val="50000"/>
                </a:schemeClr>
              </a:solidFill>
            </a:endParaRPr>
          </a:p>
        </p:txBody>
      </p:sp>
      <p:sp>
        <p:nvSpPr>
          <p:cNvPr id="44" name="Rounded Rectangle 43"/>
          <p:cNvSpPr/>
          <p:nvPr/>
        </p:nvSpPr>
        <p:spPr bwMode="auto">
          <a:xfrm>
            <a:off x="6532337" y="3929954"/>
            <a:ext cx="4268733"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a:solidFill>
                  <a:schemeClr val="bg2">
                    <a:lumMod val="50000"/>
                  </a:schemeClr>
                </a:solidFill>
              </a:rPr>
              <a:t>IPv6</a:t>
            </a:r>
          </a:p>
        </p:txBody>
      </p:sp>
      <p:sp>
        <p:nvSpPr>
          <p:cNvPr id="45" name="Rounded Rectangle 44"/>
          <p:cNvSpPr/>
          <p:nvPr/>
        </p:nvSpPr>
        <p:spPr bwMode="auto">
          <a:xfrm>
            <a:off x="6536093" y="3342068"/>
            <a:ext cx="4252483"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a:solidFill>
                  <a:schemeClr val="bg2">
                    <a:lumMod val="50000"/>
                  </a:schemeClr>
                </a:solidFill>
              </a:rPr>
              <a:t>TCP/UDP</a:t>
            </a:r>
          </a:p>
        </p:txBody>
      </p:sp>
      <p:sp>
        <p:nvSpPr>
          <p:cNvPr id="46" name="Rounded Rectangle 45"/>
          <p:cNvSpPr/>
          <p:nvPr/>
        </p:nvSpPr>
        <p:spPr bwMode="auto">
          <a:xfrm>
            <a:off x="6536093" y="4500726"/>
            <a:ext cx="3372743"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a:solidFill>
                  <a:schemeClr val="bg2">
                    <a:lumMod val="50000"/>
                  </a:schemeClr>
                </a:solidFill>
              </a:rPr>
              <a:t>6LoWPAN</a:t>
            </a:r>
          </a:p>
        </p:txBody>
      </p:sp>
      <p:sp>
        <p:nvSpPr>
          <p:cNvPr id="48" name="Rounded Rectangle 47"/>
          <p:cNvSpPr/>
          <p:nvPr/>
        </p:nvSpPr>
        <p:spPr bwMode="auto">
          <a:xfrm>
            <a:off x="6547278" y="2751970"/>
            <a:ext cx="1664981" cy="538370"/>
          </a:xfrm>
          <a:prstGeom prst="roundRect">
            <a:avLst>
              <a:gd name="adj" fmla="val 10000"/>
            </a:avLst>
          </a:prstGeom>
          <a:solidFill>
            <a:srgbClr val="00A9D4"/>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rgbClr val="FFFFFF"/>
                </a:solidFill>
              </a:rPr>
              <a:t>CoAP</a:t>
            </a:r>
            <a:endParaRPr lang="en-US" sz="1600" dirty="0">
              <a:solidFill>
                <a:srgbClr val="FFFFFF"/>
              </a:solidFill>
            </a:endParaRPr>
          </a:p>
        </p:txBody>
      </p:sp>
      <p:sp>
        <p:nvSpPr>
          <p:cNvPr id="49" name="Rounded Rectangle 48"/>
          <p:cNvSpPr/>
          <p:nvPr/>
        </p:nvSpPr>
        <p:spPr bwMode="auto">
          <a:xfrm>
            <a:off x="6547279" y="2190266"/>
            <a:ext cx="4241297" cy="513434"/>
          </a:xfrm>
          <a:prstGeom prst="roundRect">
            <a:avLst>
              <a:gd name="adj" fmla="val 10000"/>
            </a:avLst>
          </a:prstGeom>
          <a:solidFill>
            <a:srgbClr val="00A9D4"/>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rgbClr val="FFFFFF"/>
                </a:solidFill>
              </a:rPr>
              <a:t>OMA LWM2M</a:t>
            </a:r>
            <a:endParaRPr lang="en-US" sz="1600" dirty="0">
              <a:solidFill>
                <a:srgbClr val="FFFFFF"/>
              </a:solidFill>
            </a:endParaRPr>
          </a:p>
        </p:txBody>
      </p:sp>
      <p:pic>
        <p:nvPicPr>
          <p:cNvPr id="5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10802" y="2130989"/>
            <a:ext cx="1091169" cy="58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2" descr="ietflogo2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869706" y="2780026"/>
            <a:ext cx="896608" cy="51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ounded Rectangle 57"/>
          <p:cNvSpPr/>
          <p:nvPr/>
        </p:nvSpPr>
        <p:spPr bwMode="auto">
          <a:xfrm>
            <a:off x="8298575" y="2751970"/>
            <a:ext cx="2490001" cy="538370"/>
          </a:xfrm>
          <a:prstGeom prst="roundRect">
            <a:avLst>
              <a:gd name="adj" fmla="val 10000"/>
            </a:avLst>
          </a:prstGeom>
          <a:solidFill>
            <a:schemeClr val="bg2"/>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tx1"/>
                </a:solidFill>
              </a:rPr>
              <a:t>HTTP</a:t>
            </a:r>
            <a:endParaRPr lang="en-US" sz="1600" dirty="0">
              <a:solidFill>
                <a:schemeClr val="tx1"/>
              </a:solidFill>
            </a:endParaRPr>
          </a:p>
        </p:txBody>
      </p:sp>
      <p:sp>
        <p:nvSpPr>
          <p:cNvPr id="59" name="Rounded Rectangle 58"/>
          <p:cNvSpPr/>
          <p:nvPr/>
        </p:nvSpPr>
        <p:spPr bwMode="auto">
          <a:xfrm>
            <a:off x="6547279" y="1592619"/>
            <a:ext cx="4241297" cy="538370"/>
          </a:xfrm>
          <a:prstGeom prst="roundRect">
            <a:avLst>
              <a:gd name="adj" fmla="val 10000"/>
            </a:avLst>
          </a:prstGeom>
          <a:solidFill>
            <a:schemeClr val="tx2">
              <a:lumMod val="50000"/>
              <a:lumOff val="5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a:solidFill>
                  <a:srgbClr val="FFFFFF"/>
                </a:solidFill>
              </a:rPr>
              <a:t>IPSO Objects</a:t>
            </a:r>
          </a:p>
        </p:txBody>
      </p:sp>
      <p:pic>
        <p:nvPicPr>
          <p:cNvPr id="54" name="Picture 1" descr="ipso-trans.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869706" y="1592619"/>
            <a:ext cx="855707" cy="42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148921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239713"/>
            <a:ext cx="10387012" cy="1085850"/>
          </a:xfrm>
        </p:spPr>
        <p:txBody>
          <a:bodyPr/>
          <a:lstStyle/>
          <a:p>
            <a:r>
              <a:rPr lang="en-US" dirty="0">
                <a:solidFill>
                  <a:srgbClr val="2C2C2D"/>
                </a:solidFill>
                <a:latin typeface="Ericsson Capital TT" charset="0"/>
              </a:rPr>
              <a:t>IPSO Smart </a:t>
            </a:r>
            <a:r>
              <a:rPr lang="en-US" dirty="0" smtClean="0">
                <a:solidFill>
                  <a:srgbClr val="2C2C2D"/>
                </a:solidFill>
                <a:latin typeface="Ericsson Capital TT" charset="0"/>
              </a:rPr>
              <a:t>Object Structure I</a:t>
            </a:r>
            <a:endParaRPr lang="en-US" dirty="0">
              <a:solidFill>
                <a:srgbClr val="2C2C2D"/>
              </a:solidFill>
              <a:latin typeface="Ericsson Capital TT" charset="0"/>
            </a:endParaRPr>
          </a:p>
        </p:txBody>
      </p:sp>
      <p:pic>
        <p:nvPicPr>
          <p:cNvPr id="5" name="Picture 4" descr="IPSO Object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13722" y="1313758"/>
            <a:ext cx="6996964" cy="517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158328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239713"/>
            <a:ext cx="10387012" cy="1085850"/>
          </a:xfrm>
        </p:spPr>
        <p:txBody>
          <a:bodyPr/>
          <a:lstStyle/>
          <a:p>
            <a:r>
              <a:rPr lang="en-US" dirty="0">
                <a:solidFill>
                  <a:srgbClr val="2C2C2D"/>
                </a:solidFill>
                <a:latin typeface="Ericsson Capital TT" charset="0"/>
              </a:rPr>
              <a:t>IPSO Smart Object </a:t>
            </a:r>
            <a:r>
              <a:rPr lang="en-US" dirty="0" smtClean="0">
                <a:solidFill>
                  <a:srgbClr val="2C2C2D"/>
                </a:solidFill>
                <a:latin typeface="Ericsson Capital TT" charset="0"/>
              </a:rPr>
              <a:t>Structure II</a:t>
            </a:r>
            <a:endParaRPr lang="en-US" dirty="0">
              <a:solidFill>
                <a:srgbClr val="2C2C2D"/>
              </a:solidFill>
              <a:latin typeface="Ericsson Capital TT" charset="0"/>
            </a:endParaRPr>
          </a:p>
        </p:txBody>
      </p:sp>
      <p:sp>
        <p:nvSpPr>
          <p:cNvPr id="7" name="Content Placeholder 2"/>
          <p:cNvSpPr>
            <a:spLocks noGrp="1"/>
          </p:cNvSpPr>
          <p:nvPr>
            <p:ph idx="1"/>
          </p:nvPr>
        </p:nvSpPr>
        <p:spPr>
          <a:xfrm>
            <a:off x="528638" y="1562554"/>
            <a:ext cx="9116364" cy="3849687"/>
          </a:xfrm>
        </p:spPr>
        <p:txBody>
          <a:bodyPr/>
          <a:lstStyle/>
          <a:p>
            <a:pPr>
              <a:lnSpc>
                <a:spcPct val="110000"/>
              </a:lnSpc>
            </a:pPr>
            <a:r>
              <a:rPr lang="en-US" dirty="0"/>
              <a:t>REST API with a URI template</a:t>
            </a:r>
          </a:p>
          <a:p>
            <a:pPr lvl="1">
              <a:lnSpc>
                <a:spcPct val="110000"/>
              </a:lnSpc>
            </a:pPr>
            <a:r>
              <a:rPr lang="en-US" dirty="0"/>
              <a:t>Objects </a:t>
            </a:r>
          </a:p>
          <a:p>
            <a:pPr lvl="1">
              <a:lnSpc>
                <a:spcPct val="110000"/>
              </a:lnSpc>
            </a:pPr>
            <a:r>
              <a:rPr lang="en-US" dirty="0"/>
              <a:t>Object Instances</a:t>
            </a:r>
          </a:p>
          <a:p>
            <a:pPr lvl="1">
              <a:lnSpc>
                <a:spcPct val="110000"/>
              </a:lnSpc>
            </a:pPr>
            <a:r>
              <a:rPr lang="en-US" dirty="0"/>
              <a:t>Resources</a:t>
            </a:r>
          </a:p>
          <a:p>
            <a:pPr lvl="1">
              <a:lnSpc>
                <a:spcPct val="110000"/>
              </a:lnSpc>
            </a:pPr>
            <a:r>
              <a:rPr lang="en-US" dirty="0"/>
              <a:t>(Resource Instances)</a:t>
            </a:r>
          </a:p>
          <a:p>
            <a:pPr>
              <a:lnSpc>
                <a:spcPct val="110000"/>
              </a:lnSpc>
            </a:pPr>
            <a:r>
              <a:rPr lang="en-US" dirty="0"/>
              <a:t>Reusable resource and object IDs</a:t>
            </a:r>
          </a:p>
          <a:p>
            <a:pPr lvl="1">
              <a:lnSpc>
                <a:spcPct val="110000"/>
              </a:lnSpc>
            </a:pPr>
            <a:r>
              <a:rPr lang="en-US" dirty="0"/>
              <a:t>Common definitions for concepts</a:t>
            </a:r>
          </a:p>
          <a:p>
            <a:pPr lvl="1">
              <a:lnSpc>
                <a:spcPct val="110000"/>
              </a:lnSpc>
            </a:pPr>
            <a:r>
              <a:rPr lang="en-US" dirty="0"/>
              <a:t>Map to semantic terms e.g. temperature, </a:t>
            </a:r>
            <a:r>
              <a:rPr lang="en-US" dirty="0" err="1"/>
              <a:t>currentValue</a:t>
            </a:r>
            <a:endParaRPr lang="en-US" dirty="0"/>
          </a:p>
          <a:p>
            <a:pPr lvl="1">
              <a:lnSpc>
                <a:spcPct val="110000"/>
              </a:lnSpc>
            </a:pPr>
            <a:r>
              <a:rPr lang="en-US" dirty="0"/>
              <a:t>IDs are registered with the OMNA</a:t>
            </a:r>
          </a:p>
          <a:p>
            <a:pPr>
              <a:lnSpc>
                <a:spcPct val="110000"/>
              </a:lnSpc>
            </a:pPr>
            <a:r>
              <a:rPr lang="en-US" dirty="0"/>
              <a:t>Can be embedded in a path hierarchy on the server</a:t>
            </a:r>
          </a:p>
          <a:p>
            <a:pPr lvl="1">
              <a:lnSpc>
                <a:spcPct val="110000"/>
              </a:lnSpc>
            </a:pPr>
            <a:r>
              <a:rPr lang="en-US" dirty="0"/>
              <a:t>/home/weather/3303/0/5700</a:t>
            </a:r>
          </a:p>
        </p:txBody>
      </p:sp>
      <p:sp>
        <p:nvSpPr>
          <p:cNvPr id="8" name="TextBox 7"/>
          <p:cNvSpPr txBox="1"/>
          <p:nvPr/>
        </p:nvSpPr>
        <p:spPr>
          <a:xfrm>
            <a:off x="9286723" y="1694848"/>
            <a:ext cx="1785909" cy="410124"/>
          </a:xfrm>
          <a:prstGeom prst="rect">
            <a:avLst/>
          </a:prstGeom>
        </p:spPr>
        <p:txBody>
          <a:bodyPr vert="horz" wrap="none" lIns="0" tIns="0" rIns="0" bIns="0" rtlCol="0" anchor="t">
            <a:normAutofit/>
          </a:bodyPr>
          <a:lstStyle/>
          <a:p>
            <a:r>
              <a:rPr lang="en-US" sz="2000" dirty="0" smtClean="0">
                <a:latin typeface="Courier"/>
                <a:cs typeface="Courier"/>
              </a:rPr>
              <a:t>3303/0/5700</a:t>
            </a:r>
          </a:p>
        </p:txBody>
      </p:sp>
      <p:sp>
        <p:nvSpPr>
          <p:cNvPr id="9" name="TextBox 8"/>
          <p:cNvSpPr txBox="1"/>
          <p:nvPr/>
        </p:nvSpPr>
        <p:spPr>
          <a:xfrm>
            <a:off x="5781051" y="2161093"/>
            <a:ext cx="3505672" cy="473071"/>
          </a:xfrm>
          <a:prstGeom prst="rect">
            <a:avLst/>
          </a:prstGeom>
          <a:ln>
            <a:solidFill>
              <a:srgbClr val="89BA17"/>
            </a:solidFill>
          </a:ln>
        </p:spPr>
        <p:txBody>
          <a:bodyPr vert="horz" wrap="none" lIns="0" tIns="0" rIns="0" bIns="0" rtlCol="0" anchor="t">
            <a:normAutofit/>
          </a:bodyPr>
          <a:lstStyle/>
          <a:p>
            <a:r>
              <a:rPr lang="en-US" dirty="0" smtClean="0"/>
              <a:t> Object </a:t>
            </a:r>
            <a:r>
              <a:rPr lang="en-US" dirty="0"/>
              <a:t>ID, defines object type</a:t>
            </a:r>
          </a:p>
        </p:txBody>
      </p:sp>
      <p:sp>
        <p:nvSpPr>
          <p:cNvPr id="10" name="Rectangle 9"/>
          <p:cNvSpPr/>
          <p:nvPr/>
        </p:nvSpPr>
        <p:spPr>
          <a:xfrm>
            <a:off x="5781051" y="2795955"/>
            <a:ext cx="3863950" cy="400110"/>
          </a:xfrm>
          <a:prstGeom prst="rect">
            <a:avLst/>
          </a:prstGeom>
          <a:ln>
            <a:solidFill>
              <a:srgbClr val="89BA17"/>
            </a:solidFill>
          </a:ln>
        </p:spPr>
        <p:txBody>
          <a:bodyPr wrap="square">
            <a:spAutoFit/>
          </a:bodyPr>
          <a:lstStyle/>
          <a:p>
            <a:r>
              <a:rPr lang="en-US" dirty="0"/>
              <a:t>Object </a:t>
            </a:r>
            <a:r>
              <a:rPr lang="en-US" dirty="0" smtClean="0"/>
              <a:t>Instance, one or more</a:t>
            </a:r>
            <a:endParaRPr lang="en-US" dirty="0"/>
          </a:p>
        </p:txBody>
      </p:sp>
      <p:sp>
        <p:nvSpPr>
          <p:cNvPr id="11" name="Rectangle 10"/>
          <p:cNvSpPr/>
          <p:nvPr/>
        </p:nvSpPr>
        <p:spPr>
          <a:xfrm>
            <a:off x="5781051" y="3381266"/>
            <a:ext cx="4674318" cy="400110"/>
          </a:xfrm>
          <a:prstGeom prst="rect">
            <a:avLst/>
          </a:prstGeom>
          <a:ln>
            <a:solidFill>
              <a:srgbClr val="89BA17"/>
            </a:solidFill>
          </a:ln>
        </p:spPr>
        <p:txBody>
          <a:bodyPr wrap="square">
            <a:spAutoFit/>
          </a:bodyPr>
          <a:lstStyle/>
          <a:p>
            <a:r>
              <a:rPr lang="en-US" dirty="0" smtClean="0"/>
              <a:t>Resource </a:t>
            </a:r>
            <a:r>
              <a:rPr lang="en-US" dirty="0"/>
              <a:t>ID, defines </a:t>
            </a:r>
            <a:r>
              <a:rPr lang="en-US" dirty="0" smtClean="0"/>
              <a:t>resource </a:t>
            </a:r>
            <a:r>
              <a:rPr lang="en-US" dirty="0"/>
              <a:t>type</a:t>
            </a:r>
          </a:p>
        </p:txBody>
      </p:sp>
      <p:cxnSp>
        <p:nvCxnSpPr>
          <p:cNvPr id="12" name="Straight Arrow Connector 11"/>
          <p:cNvCxnSpPr>
            <a:stCxn id="9" idx="3"/>
          </p:cNvCxnSpPr>
          <p:nvPr/>
        </p:nvCxnSpPr>
        <p:spPr>
          <a:xfrm flipV="1">
            <a:off x="9286723" y="2025595"/>
            <a:ext cx="251351" cy="3720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10" idx="3"/>
          </p:cNvCxnSpPr>
          <p:nvPr/>
        </p:nvCxnSpPr>
        <p:spPr>
          <a:xfrm flipV="1">
            <a:off x="9645001" y="2012364"/>
            <a:ext cx="448689" cy="9836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1" idx="3"/>
          </p:cNvCxnSpPr>
          <p:nvPr/>
        </p:nvCxnSpPr>
        <p:spPr>
          <a:xfrm flipV="1">
            <a:off x="10455369" y="2161093"/>
            <a:ext cx="0" cy="14202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595574" y="1664806"/>
            <a:ext cx="5738193" cy="226229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476571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239713"/>
            <a:ext cx="10387012" cy="1085850"/>
          </a:xfrm>
        </p:spPr>
        <p:txBody>
          <a:bodyPr/>
          <a:lstStyle/>
          <a:p>
            <a:r>
              <a:rPr lang="en-US" dirty="0" smtClean="0">
                <a:solidFill>
                  <a:srgbClr val="2C2C2D"/>
                </a:solidFill>
                <a:latin typeface="Ericsson Capital TT" charset="0"/>
              </a:rPr>
              <a:t>IPSO BAROMETER OBJECT</a:t>
            </a:r>
            <a:endParaRPr lang="en-US" dirty="0">
              <a:solidFill>
                <a:srgbClr val="2C2C2D"/>
              </a:solidFill>
              <a:latin typeface="Ericsson Capital TT" charset="0"/>
            </a:endParaRPr>
          </a:p>
        </p:txBody>
      </p:sp>
      <p:pic>
        <p:nvPicPr>
          <p:cNvPr id="28" name="Picture 2" descr="Objec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1173" y="1325563"/>
            <a:ext cx="6870334" cy="71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 descr="Resourc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99087" y="2127990"/>
            <a:ext cx="7555788" cy="445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99085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239713"/>
            <a:ext cx="10387012" cy="1085850"/>
          </a:xfrm>
        </p:spPr>
        <p:txBody>
          <a:bodyPr/>
          <a:lstStyle/>
          <a:p>
            <a:r>
              <a:rPr lang="en-US" dirty="0" smtClean="0">
                <a:solidFill>
                  <a:srgbClr val="2C2C2D"/>
                </a:solidFill>
                <a:latin typeface="Ericsson Capital TT" charset="0"/>
              </a:rPr>
              <a:t>Washing machine example I</a:t>
            </a:r>
            <a:endParaRPr lang="en-US" dirty="0">
              <a:solidFill>
                <a:srgbClr val="2C2C2D"/>
              </a:solidFill>
              <a:latin typeface="Ericsson Capital TT" charset="0"/>
            </a:endParaRPr>
          </a:p>
        </p:txBody>
      </p:sp>
      <p:sp>
        <p:nvSpPr>
          <p:cNvPr id="3" name="Rectangle 2"/>
          <p:cNvSpPr/>
          <p:nvPr/>
        </p:nvSpPr>
        <p:spPr bwMode="auto">
          <a:xfrm>
            <a:off x="990213" y="1851040"/>
            <a:ext cx="9407026" cy="3702083"/>
          </a:xfrm>
          <a:prstGeom prst="rect">
            <a:avLst/>
          </a:prstGeom>
          <a:solidFill>
            <a:schemeClr val="accent1">
              <a:lumMod val="60000"/>
              <a:lumOff val="4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Washing Machine</a:t>
            </a:r>
          </a:p>
        </p:txBody>
      </p:sp>
      <p:sp>
        <p:nvSpPr>
          <p:cNvPr id="16" name="Rectangle 15"/>
          <p:cNvSpPr/>
          <p:nvPr/>
        </p:nvSpPr>
        <p:spPr bwMode="auto">
          <a:xfrm>
            <a:off x="1614477" y="2404639"/>
            <a:ext cx="2863009" cy="2810155"/>
          </a:xfrm>
          <a:prstGeom prst="rect">
            <a:avLst/>
          </a:prstGeom>
          <a:solidFill>
            <a:schemeClr val="tx2">
              <a:lumMod val="25000"/>
              <a:lumOff val="7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Temperature Sensor</a:t>
            </a:r>
          </a:p>
        </p:txBody>
      </p:sp>
      <p:sp>
        <p:nvSpPr>
          <p:cNvPr id="17" name="Rectangle 16"/>
          <p:cNvSpPr/>
          <p:nvPr/>
        </p:nvSpPr>
        <p:spPr bwMode="auto">
          <a:xfrm>
            <a:off x="1982141" y="2823928"/>
            <a:ext cx="2043291" cy="383108"/>
          </a:xfrm>
          <a:prstGeom prst="rect">
            <a:avLst/>
          </a:prstGeom>
          <a:solidFill>
            <a:srgbClr val="FF8B9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Sensor Value</a:t>
            </a:r>
          </a:p>
        </p:txBody>
      </p:sp>
      <p:sp>
        <p:nvSpPr>
          <p:cNvPr id="18" name="Rectangle 17"/>
          <p:cNvSpPr/>
          <p:nvPr/>
        </p:nvSpPr>
        <p:spPr bwMode="auto">
          <a:xfrm>
            <a:off x="5361782" y="2182922"/>
            <a:ext cx="2863009" cy="2810156"/>
          </a:xfrm>
          <a:prstGeom prst="rect">
            <a:avLst/>
          </a:prstGeom>
          <a:solidFill>
            <a:schemeClr val="tx2">
              <a:lumMod val="25000"/>
              <a:lumOff val="7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Water Valve Actuator</a:t>
            </a:r>
          </a:p>
        </p:txBody>
      </p:sp>
      <p:sp>
        <p:nvSpPr>
          <p:cNvPr id="19" name="Rectangle 18"/>
          <p:cNvSpPr/>
          <p:nvPr/>
        </p:nvSpPr>
        <p:spPr bwMode="auto">
          <a:xfrm>
            <a:off x="5557235" y="3013139"/>
            <a:ext cx="2321418" cy="533776"/>
          </a:xfrm>
          <a:prstGeom prst="rect">
            <a:avLst/>
          </a:prstGeom>
          <a:solidFill>
            <a:srgbClr val="FF8B9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On / Of</a:t>
            </a:r>
          </a:p>
        </p:txBody>
      </p:sp>
      <p:sp>
        <p:nvSpPr>
          <p:cNvPr id="20" name="Rectangle 19"/>
          <p:cNvSpPr/>
          <p:nvPr/>
        </p:nvSpPr>
        <p:spPr bwMode="auto">
          <a:xfrm>
            <a:off x="1982141" y="3270438"/>
            <a:ext cx="2043291" cy="383108"/>
          </a:xfrm>
          <a:prstGeom prst="rect">
            <a:avLst/>
          </a:prstGeom>
          <a:solidFill>
            <a:srgbClr val="FF8B9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Min </a:t>
            </a:r>
            <a:r>
              <a:rPr kumimoji="0" lang="en-US" sz="2000" b="0" i="0" u="none" strike="noStrike" cap="none" normalizeH="0" baseline="0" dirty="0" err="1" smtClean="0">
                <a:ln>
                  <a:noFill/>
                </a:ln>
                <a:solidFill>
                  <a:schemeClr val="tx1"/>
                </a:solidFill>
                <a:effectLst/>
                <a:latin typeface="Arial" charset="0"/>
              </a:rPr>
              <a:t>Meas</a:t>
            </a:r>
            <a:r>
              <a:rPr kumimoji="0" lang="en-US" sz="2000" b="0" i="0" u="none" strike="noStrike" cap="none" normalizeH="0" dirty="0" smtClean="0">
                <a:ln>
                  <a:noFill/>
                </a:ln>
                <a:solidFill>
                  <a:schemeClr val="tx1"/>
                </a:solidFill>
                <a:effectLst/>
                <a:latin typeface="Arial" charset="0"/>
              </a:rPr>
              <a:t> Value</a:t>
            </a:r>
            <a:endParaRPr kumimoji="0" lang="en-US" sz="2000" b="0" i="0" u="none" strike="noStrike" cap="none" normalizeH="0" baseline="0" dirty="0" smtClean="0">
              <a:ln>
                <a:noFill/>
              </a:ln>
              <a:solidFill>
                <a:schemeClr val="tx1"/>
              </a:solidFill>
              <a:effectLst/>
              <a:latin typeface="Arial" charset="0"/>
            </a:endParaRPr>
          </a:p>
        </p:txBody>
      </p:sp>
      <p:sp>
        <p:nvSpPr>
          <p:cNvPr id="21" name="Rectangle 20"/>
          <p:cNvSpPr/>
          <p:nvPr/>
        </p:nvSpPr>
        <p:spPr bwMode="auto">
          <a:xfrm>
            <a:off x="1982141" y="3716948"/>
            <a:ext cx="2043291" cy="383108"/>
          </a:xfrm>
          <a:prstGeom prst="rect">
            <a:avLst/>
          </a:prstGeom>
          <a:solidFill>
            <a:srgbClr val="FF8B9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72000" tIns="45720" rIns="72000" bIns="45720" numCol="1" rtlCol="0" anchor="t" anchorCtr="0" compatLnSpc="1">
            <a:prstTxWarp prst="textNoShape">
              <a:avLst/>
            </a:prstTxWarp>
          </a:bodyPr>
          <a:lstStyle/>
          <a:p>
            <a:pPr>
              <a:spcBef>
                <a:spcPct val="50000"/>
              </a:spcBef>
            </a:pPr>
            <a:r>
              <a:rPr lang="en-US" dirty="0" smtClean="0">
                <a:solidFill>
                  <a:schemeClr val="tx1"/>
                </a:solidFill>
                <a:latin typeface="Arial" charset="0"/>
              </a:rPr>
              <a:t>Max </a:t>
            </a:r>
            <a:r>
              <a:rPr lang="en-US" dirty="0" err="1">
                <a:solidFill>
                  <a:schemeClr val="tx1"/>
                </a:solidFill>
                <a:latin typeface="Arial" charset="0"/>
              </a:rPr>
              <a:t>Meas</a:t>
            </a:r>
            <a:r>
              <a:rPr lang="en-US" dirty="0">
                <a:solidFill>
                  <a:schemeClr val="tx1"/>
                </a:solidFill>
                <a:latin typeface="Arial" charset="0"/>
              </a:rPr>
              <a:t> Value</a:t>
            </a:r>
          </a:p>
        </p:txBody>
      </p:sp>
      <p:sp>
        <p:nvSpPr>
          <p:cNvPr id="22" name="Rectangle 21"/>
          <p:cNvSpPr/>
          <p:nvPr/>
        </p:nvSpPr>
        <p:spPr bwMode="auto">
          <a:xfrm>
            <a:off x="1982141" y="4163458"/>
            <a:ext cx="2043291" cy="383108"/>
          </a:xfrm>
          <a:prstGeom prst="rect">
            <a:avLst/>
          </a:prstGeom>
          <a:solidFill>
            <a:srgbClr val="FF8B9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72000" tIns="45720" rIns="72000" bIns="45720" numCol="1" rtlCol="0" anchor="t" anchorCtr="0" compatLnSpc="1">
            <a:prstTxWarp prst="textNoShape">
              <a:avLst/>
            </a:prstTxWarp>
          </a:bodyPr>
          <a:lstStyle/>
          <a:p>
            <a:pPr>
              <a:spcBef>
                <a:spcPct val="50000"/>
              </a:spcBef>
            </a:pPr>
            <a:r>
              <a:rPr lang="en-US" dirty="0">
                <a:solidFill>
                  <a:schemeClr val="tx1"/>
                </a:solidFill>
                <a:latin typeface="Arial" charset="0"/>
              </a:rPr>
              <a:t>Min R</a:t>
            </a:r>
            <a:r>
              <a:rPr lang="en-US" dirty="0" smtClean="0">
                <a:solidFill>
                  <a:schemeClr val="tx1"/>
                </a:solidFill>
                <a:latin typeface="Arial" charset="0"/>
              </a:rPr>
              <a:t>ange </a:t>
            </a:r>
            <a:r>
              <a:rPr lang="en-US" dirty="0">
                <a:solidFill>
                  <a:schemeClr val="tx1"/>
                </a:solidFill>
                <a:latin typeface="Arial" charset="0"/>
              </a:rPr>
              <a:t>Value</a:t>
            </a:r>
          </a:p>
        </p:txBody>
      </p:sp>
      <p:sp>
        <p:nvSpPr>
          <p:cNvPr id="23" name="Rectangle 22"/>
          <p:cNvSpPr/>
          <p:nvPr/>
        </p:nvSpPr>
        <p:spPr bwMode="auto">
          <a:xfrm>
            <a:off x="1982141" y="4609970"/>
            <a:ext cx="2043291" cy="383108"/>
          </a:xfrm>
          <a:prstGeom prst="rect">
            <a:avLst/>
          </a:prstGeom>
          <a:solidFill>
            <a:srgbClr val="FF8B9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72000" tIns="45720" rIns="72000" bIns="45720" numCol="1" rtlCol="0" anchor="t" anchorCtr="0" compatLnSpc="1">
            <a:prstTxWarp prst="textNoShape">
              <a:avLst/>
            </a:prstTxWarp>
          </a:bodyPr>
          <a:lstStyle/>
          <a:p>
            <a:pPr>
              <a:spcBef>
                <a:spcPct val="50000"/>
              </a:spcBef>
            </a:pPr>
            <a:r>
              <a:rPr lang="en-US" dirty="0" smtClean="0">
                <a:solidFill>
                  <a:schemeClr val="tx1"/>
                </a:solidFill>
                <a:latin typeface="Arial" charset="0"/>
              </a:rPr>
              <a:t>Max Range Value</a:t>
            </a:r>
            <a:endParaRPr lang="en-US" dirty="0">
              <a:solidFill>
                <a:schemeClr val="tx1"/>
              </a:solidFill>
              <a:latin typeface="Arial" charset="0"/>
            </a:endParaRPr>
          </a:p>
        </p:txBody>
      </p:sp>
      <p:sp>
        <p:nvSpPr>
          <p:cNvPr id="24" name="Rectangle 23"/>
          <p:cNvSpPr/>
          <p:nvPr/>
        </p:nvSpPr>
        <p:spPr bwMode="auto">
          <a:xfrm>
            <a:off x="5557235" y="3718498"/>
            <a:ext cx="2321418" cy="533776"/>
          </a:xfrm>
          <a:prstGeom prst="rect">
            <a:avLst/>
          </a:prstGeom>
          <a:solidFill>
            <a:srgbClr val="FF8B9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Dimmer</a:t>
            </a:r>
          </a:p>
        </p:txBody>
      </p:sp>
      <p:sp>
        <p:nvSpPr>
          <p:cNvPr id="25" name="Rectangle 24"/>
          <p:cNvSpPr/>
          <p:nvPr/>
        </p:nvSpPr>
        <p:spPr bwMode="auto">
          <a:xfrm>
            <a:off x="5905088" y="2556441"/>
            <a:ext cx="2863009" cy="2810156"/>
          </a:xfrm>
          <a:prstGeom prst="rect">
            <a:avLst/>
          </a:prstGeom>
          <a:solidFill>
            <a:schemeClr val="tx2">
              <a:lumMod val="25000"/>
              <a:lumOff val="7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Water Valve Actuator</a:t>
            </a:r>
          </a:p>
        </p:txBody>
      </p:sp>
      <p:sp>
        <p:nvSpPr>
          <p:cNvPr id="26" name="Rectangle 25"/>
          <p:cNvSpPr/>
          <p:nvPr/>
        </p:nvSpPr>
        <p:spPr bwMode="auto">
          <a:xfrm>
            <a:off x="6100541" y="3386658"/>
            <a:ext cx="2321418" cy="533776"/>
          </a:xfrm>
          <a:prstGeom prst="rect">
            <a:avLst/>
          </a:prstGeom>
          <a:solidFill>
            <a:srgbClr val="FF8B9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On / Of</a:t>
            </a:r>
          </a:p>
        </p:txBody>
      </p:sp>
      <p:sp>
        <p:nvSpPr>
          <p:cNvPr id="27" name="Rectangle 26"/>
          <p:cNvSpPr/>
          <p:nvPr/>
        </p:nvSpPr>
        <p:spPr bwMode="auto">
          <a:xfrm>
            <a:off x="6100541" y="4092017"/>
            <a:ext cx="2321418" cy="533776"/>
          </a:xfrm>
          <a:prstGeom prst="rect">
            <a:avLst/>
          </a:prstGeom>
          <a:solidFill>
            <a:srgbClr val="FF8B9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Dimmer</a:t>
            </a:r>
          </a:p>
        </p:txBody>
      </p:sp>
    </p:spTree>
    <p:extLst>
      <p:ext uri="{BB962C8B-B14F-4D97-AF65-F5344CB8AC3E}">
        <p14:creationId xmlns:p14="http://schemas.microsoft.com/office/powerpoint/2010/main" val="84486364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239713"/>
            <a:ext cx="10387012" cy="1085850"/>
          </a:xfrm>
        </p:spPr>
        <p:txBody>
          <a:bodyPr/>
          <a:lstStyle/>
          <a:p>
            <a:r>
              <a:rPr lang="en-US" dirty="0" smtClean="0">
                <a:solidFill>
                  <a:srgbClr val="2C2C2D"/>
                </a:solidFill>
                <a:latin typeface="Ericsson Capital TT" charset="0"/>
              </a:rPr>
              <a:t>Washing machine example II</a:t>
            </a:r>
            <a:endParaRPr lang="en-US" dirty="0">
              <a:solidFill>
                <a:srgbClr val="2C2C2D"/>
              </a:solidFill>
              <a:latin typeface="Ericsson Capital TT" charset="0"/>
            </a:endParaRPr>
          </a:p>
        </p:txBody>
      </p:sp>
      <p:sp>
        <p:nvSpPr>
          <p:cNvPr id="28" name="Rounded Rectangle 27"/>
          <p:cNvSpPr/>
          <p:nvPr/>
        </p:nvSpPr>
        <p:spPr bwMode="auto">
          <a:xfrm>
            <a:off x="1277224" y="1613274"/>
            <a:ext cx="1133730" cy="378975"/>
          </a:xfrm>
          <a:prstGeom prst="roundRect">
            <a:avLst/>
          </a:prstGeom>
          <a:noFill/>
          <a:ln w="19050" cmpd="sng">
            <a:solidFill>
              <a:schemeClr val="tx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45720" rIns="72000" bIns="45720" numCol="1" spcCol="0" rtlCol="0" fromWordArt="0" anchor="t" anchorCtr="0" forceAA="0" compatLnSpc="1">
            <a:prstTxWarp prst="textNoShape">
              <a:avLst/>
            </a:prstTxWarp>
            <a:noAutofit/>
          </a:bodyPr>
          <a:lstStyle/>
          <a:p>
            <a:pPr algn="just" eaLnBrk="1" hangingPunct="1">
              <a:spcBef>
                <a:spcPct val="50000"/>
              </a:spcBef>
            </a:pPr>
            <a:r>
              <a:rPr lang="en-US" sz="1600" dirty="0" smtClean="0">
                <a:solidFill>
                  <a:schemeClr val="tx1"/>
                </a:solidFill>
                <a:latin typeface="Arial" charset="0"/>
              </a:rPr>
              <a:t>LWM2M C</a:t>
            </a:r>
            <a:endParaRPr lang="en-US" sz="1600" dirty="0">
              <a:solidFill>
                <a:schemeClr val="tx1"/>
              </a:solidFill>
              <a:latin typeface="Arial" charset="0"/>
            </a:endParaRPr>
          </a:p>
        </p:txBody>
      </p:sp>
      <p:cxnSp>
        <p:nvCxnSpPr>
          <p:cNvPr id="29" name="Straight Connector 1226"/>
          <p:cNvCxnSpPr>
            <a:stCxn id="28" idx="2"/>
          </p:cNvCxnSpPr>
          <p:nvPr/>
        </p:nvCxnSpPr>
        <p:spPr bwMode="auto">
          <a:xfrm>
            <a:off x="1844089" y="1992249"/>
            <a:ext cx="0" cy="4206587"/>
          </a:xfrm>
          <a:prstGeom prst="straightConnector1">
            <a:avLst/>
          </a:prstGeom>
          <a:solidFill>
            <a:schemeClr val="accent1"/>
          </a:solidFill>
          <a:ln w="12700" cap="flat" cmpd="sng" algn="ctr">
            <a:solidFill>
              <a:schemeClr val="tx1"/>
            </a:solidFill>
            <a:prstDash val="solid"/>
            <a:round/>
            <a:headEnd type="none" w="med" len="med"/>
            <a:tailEnd type="oval" w="med" len="med"/>
          </a:ln>
          <a:effectLst/>
        </p:spPr>
      </p:cxnSp>
      <p:sp>
        <p:nvSpPr>
          <p:cNvPr id="30" name="Rounded Rectangle 29"/>
          <p:cNvSpPr/>
          <p:nvPr/>
        </p:nvSpPr>
        <p:spPr bwMode="auto">
          <a:xfrm>
            <a:off x="9114539" y="1613274"/>
            <a:ext cx="1133730" cy="378975"/>
          </a:xfrm>
          <a:prstGeom prst="roundRect">
            <a:avLst/>
          </a:prstGeom>
          <a:noFill/>
          <a:ln w="19050" cmpd="sng">
            <a:solidFill>
              <a:schemeClr val="tx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45720" rIns="72000" bIns="45720" numCol="1" spcCol="0" rtlCol="0" fromWordArt="0" anchor="t" anchorCtr="0" forceAA="0" compatLnSpc="1">
            <a:prstTxWarp prst="textNoShape">
              <a:avLst/>
            </a:prstTxWarp>
            <a:noAutofit/>
          </a:bodyPr>
          <a:lstStyle/>
          <a:p>
            <a:pPr algn="just" eaLnBrk="1" hangingPunct="1">
              <a:spcBef>
                <a:spcPct val="50000"/>
              </a:spcBef>
            </a:pPr>
            <a:r>
              <a:rPr lang="en-US" sz="1600" dirty="0" smtClean="0">
                <a:solidFill>
                  <a:schemeClr val="tx1"/>
                </a:solidFill>
                <a:latin typeface="Arial" charset="0"/>
              </a:rPr>
              <a:t>LWM2M S</a:t>
            </a:r>
            <a:endParaRPr lang="en-US" sz="1600" dirty="0">
              <a:solidFill>
                <a:schemeClr val="tx1"/>
              </a:solidFill>
              <a:latin typeface="Arial" charset="0"/>
            </a:endParaRPr>
          </a:p>
        </p:txBody>
      </p:sp>
      <p:cxnSp>
        <p:nvCxnSpPr>
          <p:cNvPr id="31" name="Straight Connector 1226"/>
          <p:cNvCxnSpPr>
            <a:stCxn id="30" idx="2"/>
          </p:cNvCxnSpPr>
          <p:nvPr/>
        </p:nvCxnSpPr>
        <p:spPr bwMode="auto">
          <a:xfrm>
            <a:off x="9681404" y="1992249"/>
            <a:ext cx="0" cy="4206587"/>
          </a:xfrm>
          <a:prstGeom prst="straightConnector1">
            <a:avLst/>
          </a:prstGeom>
          <a:solidFill>
            <a:schemeClr val="accent1"/>
          </a:solidFill>
          <a:ln w="12700" cap="flat" cmpd="sng" algn="ctr">
            <a:solidFill>
              <a:schemeClr val="tx1"/>
            </a:solidFill>
            <a:prstDash val="solid"/>
            <a:round/>
            <a:headEnd type="none" w="med" len="med"/>
            <a:tailEnd type="oval" w="med" len="med"/>
          </a:ln>
          <a:effectLst/>
        </p:spPr>
      </p:cxnSp>
      <p:sp>
        <p:nvSpPr>
          <p:cNvPr id="32" name="Rounded Rectangle 31"/>
          <p:cNvSpPr/>
          <p:nvPr/>
        </p:nvSpPr>
        <p:spPr bwMode="auto">
          <a:xfrm>
            <a:off x="1277224" y="1234299"/>
            <a:ext cx="1133730" cy="378975"/>
          </a:xfrm>
          <a:prstGeom prst="roundRect">
            <a:avLst/>
          </a:prstGeom>
          <a:noFill/>
          <a:ln w="19050" cmpd="sng">
            <a:solidFill>
              <a:schemeClr val="tx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45720" rIns="72000" bIns="45720" numCol="1" spcCol="0" rtlCol="0" fromWordArt="0" anchor="t" anchorCtr="0" forceAA="0" compatLnSpc="1">
            <a:prstTxWarp prst="textNoShape">
              <a:avLst/>
            </a:prstTxWarp>
            <a:noAutofit/>
          </a:bodyPr>
          <a:lstStyle/>
          <a:p>
            <a:pPr algn="just" eaLnBrk="1" hangingPunct="1">
              <a:spcBef>
                <a:spcPct val="50000"/>
              </a:spcBef>
            </a:pPr>
            <a:r>
              <a:rPr lang="en-US" sz="1600" dirty="0" err="1" smtClean="0">
                <a:solidFill>
                  <a:schemeClr val="tx1"/>
                </a:solidFill>
                <a:latin typeface="Arial" charset="0"/>
              </a:rPr>
              <a:t>CoAP</a:t>
            </a:r>
            <a:r>
              <a:rPr lang="en-US" sz="1600" dirty="0" smtClean="0">
                <a:solidFill>
                  <a:schemeClr val="tx1"/>
                </a:solidFill>
                <a:latin typeface="Arial" charset="0"/>
              </a:rPr>
              <a:t> S</a:t>
            </a:r>
            <a:endParaRPr lang="en-US" sz="1600" dirty="0">
              <a:solidFill>
                <a:schemeClr val="tx1"/>
              </a:solidFill>
              <a:latin typeface="Arial" charset="0"/>
            </a:endParaRPr>
          </a:p>
        </p:txBody>
      </p:sp>
      <p:sp>
        <p:nvSpPr>
          <p:cNvPr id="33" name="Rounded Rectangle 32"/>
          <p:cNvSpPr/>
          <p:nvPr/>
        </p:nvSpPr>
        <p:spPr bwMode="auto">
          <a:xfrm>
            <a:off x="9114539" y="1221955"/>
            <a:ext cx="1133730" cy="378975"/>
          </a:xfrm>
          <a:prstGeom prst="roundRect">
            <a:avLst/>
          </a:prstGeom>
          <a:noFill/>
          <a:ln w="19050" cmpd="sng">
            <a:solidFill>
              <a:schemeClr val="tx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45720" rIns="72000" bIns="45720" numCol="1" spcCol="0" rtlCol="0" fromWordArt="0" anchor="t" anchorCtr="0" forceAA="0" compatLnSpc="1">
            <a:prstTxWarp prst="textNoShape">
              <a:avLst/>
            </a:prstTxWarp>
            <a:noAutofit/>
          </a:bodyPr>
          <a:lstStyle/>
          <a:p>
            <a:pPr algn="just" eaLnBrk="1" hangingPunct="1">
              <a:spcBef>
                <a:spcPct val="50000"/>
              </a:spcBef>
            </a:pPr>
            <a:r>
              <a:rPr lang="en-US" sz="1600" dirty="0" err="1" smtClean="0">
                <a:solidFill>
                  <a:schemeClr val="tx1"/>
                </a:solidFill>
                <a:latin typeface="Arial" charset="0"/>
              </a:rPr>
              <a:t>CoAP</a:t>
            </a:r>
            <a:r>
              <a:rPr lang="en-US" sz="1600" dirty="0" smtClean="0">
                <a:solidFill>
                  <a:schemeClr val="tx1"/>
                </a:solidFill>
                <a:latin typeface="Arial" charset="0"/>
              </a:rPr>
              <a:t> C</a:t>
            </a:r>
            <a:endParaRPr lang="en-US" sz="1600" dirty="0">
              <a:solidFill>
                <a:schemeClr val="tx1"/>
              </a:solidFill>
              <a:latin typeface="Arial" charset="0"/>
            </a:endParaRPr>
          </a:p>
        </p:txBody>
      </p:sp>
      <p:sp>
        <p:nvSpPr>
          <p:cNvPr id="34" name="TextBox 33"/>
          <p:cNvSpPr txBox="1"/>
          <p:nvPr/>
        </p:nvSpPr>
        <p:spPr>
          <a:xfrm>
            <a:off x="3002929" y="1822764"/>
            <a:ext cx="6307227" cy="830997"/>
          </a:xfrm>
          <a:prstGeom prst="rect">
            <a:avLst/>
          </a:prstGeom>
          <a:noFill/>
        </p:spPr>
        <p:txBody>
          <a:bodyPr wrap="square" rtlCol="0">
            <a:spAutoFit/>
          </a:bodyPr>
          <a:lstStyle/>
          <a:p>
            <a:r>
              <a:rPr lang="en-US" sz="1600" dirty="0" smtClean="0">
                <a:latin typeface="Courier"/>
                <a:cs typeface="Courier"/>
              </a:rPr>
              <a:t>&lt;/3303/0/5700&gt;</a:t>
            </a:r>
            <a:r>
              <a:rPr lang="en-US" sz="1600" dirty="0">
                <a:latin typeface="Courier"/>
                <a:cs typeface="Courier"/>
              </a:rPr>
              <a:t>&lt;/3303/0/</a:t>
            </a:r>
            <a:r>
              <a:rPr lang="en-US" sz="1600" dirty="0" smtClean="0">
                <a:latin typeface="Courier"/>
                <a:cs typeface="Courier"/>
              </a:rPr>
              <a:t>5701&gt;</a:t>
            </a:r>
            <a:r>
              <a:rPr lang="en-US" sz="1600" dirty="0">
                <a:latin typeface="Courier"/>
                <a:cs typeface="Courier"/>
              </a:rPr>
              <a:t>&lt;/3303/0/</a:t>
            </a:r>
            <a:r>
              <a:rPr lang="en-US" sz="1600" dirty="0" smtClean="0">
                <a:latin typeface="Courier"/>
                <a:cs typeface="Courier"/>
              </a:rPr>
              <a:t>5702</a:t>
            </a:r>
            <a:r>
              <a:rPr lang="en-US" sz="1600" dirty="0">
                <a:latin typeface="Courier"/>
                <a:cs typeface="Courier"/>
              </a:rPr>
              <a:t>&gt;&lt;/3303/0/5703&gt;</a:t>
            </a:r>
            <a:r>
              <a:rPr lang="en-US" sz="1600" dirty="0" smtClean="0">
                <a:latin typeface="Courier"/>
                <a:cs typeface="Courier"/>
              </a:rPr>
              <a:t>&lt;3303</a:t>
            </a:r>
            <a:r>
              <a:rPr lang="en-US" sz="1600" dirty="0">
                <a:latin typeface="Courier"/>
                <a:cs typeface="Courier"/>
              </a:rPr>
              <a:t>/0/</a:t>
            </a:r>
            <a:r>
              <a:rPr lang="en-US" sz="1600" dirty="0" smtClean="0">
                <a:latin typeface="Courier"/>
                <a:cs typeface="Courier"/>
              </a:rPr>
              <a:t>5704&gt;;</a:t>
            </a:r>
            <a:r>
              <a:rPr lang="en-US" sz="1600" dirty="0" err="1">
                <a:latin typeface="Courier"/>
                <a:cs typeface="Courier"/>
              </a:rPr>
              <a:t>rt</a:t>
            </a:r>
            <a:r>
              <a:rPr lang="en-US" sz="1600" dirty="0">
                <a:latin typeface="Courier"/>
                <a:cs typeface="Courier"/>
              </a:rPr>
              <a:t>=“</a:t>
            </a:r>
            <a:r>
              <a:rPr lang="en-US" sz="1600" dirty="0" smtClean="0">
                <a:latin typeface="Courier"/>
                <a:cs typeface="Courier"/>
              </a:rPr>
              <a:t>oma.lwm2m”;ct=50;obs</a:t>
            </a:r>
            <a:r>
              <a:rPr lang="en-US" sz="1600" dirty="0">
                <a:latin typeface="Courier"/>
                <a:cs typeface="Courier"/>
              </a:rPr>
              <a:t>=1</a:t>
            </a:r>
          </a:p>
        </p:txBody>
      </p:sp>
      <p:cxnSp>
        <p:nvCxnSpPr>
          <p:cNvPr id="36" name="Straight Connector 1226"/>
          <p:cNvCxnSpPr/>
          <p:nvPr/>
        </p:nvCxnSpPr>
        <p:spPr bwMode="auto">
          <a:xfrm>
            <a:off x="1844089" y="2453706"/>
            <a:ext cx="7837315" cy="0"/>
          </a:xfrm>
          <a:prstGeom prst="straightConnector1">
            <a:avLst/>
          </a:prstGeom>
          <a:solidFill>
            <a:schemeClr val="accent1"/>
          </a:solidFill>
          <a:ln w="22225" cap="flat" cmpd="sng" algn="ctr">
            <a:solidFill>
              <a:schemeClr val="tx1"/>
            </a:solidFill>
            <a:prstDash val="solid"/>
            <a:round/>
            <a:headEnd type="none" w="med" len="med"/>
            <a:tailEnd type="triangle" w="lg" len="lg"/>
          </a:ln>
          <a:effectLst/>
        </p:spPr>
      </p:cxnSp>
      <p:sp>
        <p:nvSpPr>
          <p:cNvPr id="37" name="TextBox 36"/>
          <p:cNvSpPr txBox="1"/>
          <p:nvPr/>
        </p:nvSpPr>
        <p:spPr>
          <a:xfrm>
            <a:off x="4484665" y="5100395"/>
            <a:ext cx="4271105" cy="1282402"/>
          </a:xfrm>
          <a:prstGeom prst="rect">
            <a:avLst/>
          </a:prstGeom>
          <a:noFill/>
        </p:spPr>
        <p:txBody>
          <a:bodyPr wrap="square" rtlCol="0">
            <a:spAutoFit/>
          </a:bodyPr>
          <a:lstStyle/>
          <a:p>
            <a:pPr>
              <a:lnSpc>
                <a:spcPct val="80000"/>
              </a:lnSpc>
            </a:pPr>
            <a:r>
              <a:rPr lang="en-US" sz="1600" dirty="0">
                <a:latin typeface="Courier"/>
                <a:cs typeface="Courier"/>
              </a:rPr>
              <a:t>{“e”:[{</a:t>
            </a:r>
          </a:p>
          <a:p>
            <a:pPr>
              <a:lnSpc>
                <a:spcPct val="80000"/>
              </a:lnSpc>
            </a:pPr>
            <a:r>
              <a:rPr lang="en-US" sz="1600" dirty="0">
                <a:latin typeface="Courier"/>
                <a:cs typeface="Courier"/>
              </a:rPr>
              <a:t>"n":"0", "v":"32",</a:t>
            </a:r>
          </a:p>
          <a:p>
            <a:pPr>
              <a:lnSpc>
                <a:spcPct val="80000"/>
              </a:lnSpc>
            </a:pPr>
            <a:r>
              <a:rPr lang="en-US" sz="1600" dirty="0">
                <a:latin typeface="Courier"/>
                <a:cs typeface="Courier"/>
              </a:rPr>
              <a:t>"n":"1", "v":"30",</a:t>
            </a:r>
          </a:p>
          <a:p>
            <a:pPr>
              <a:lnSpc>
                <a:spcPct val="80000"/>
              </a:lnSpc>
            </a:pPr>
            <a:r>
              <a:rPr lang="en-US" sz="1600" dirty="0">
                <a:latin typeface="Courier"/>
                <a:cs typeface="Courier"/>
              </a:rPr>
              <a:t>"n":"2", "v":"60",</a:t>
            </a:r>
          </a:p>
          <a:p>
            <a:pPr>
              <a:lnSpc>
                <a:spcPct val="80000"/>
              </a:lnSpc>
            </a:pPr>
            <a:r>
              <a:rPr lang="en-US" sz="1600" dirty="0">
                <a:latin typeface="Courier"/>
                <a:cs typeface="Courier"/>
              </a:rPr>
              <a:t>"n":"3", "v":"0",</a:t>
            </a:r>
          </a:p>
          <a:p>
            <a:pPr>
              <a:lnSpc>
                <a:spcPct val="80000"/>
              </a:lnSpc>
            </a:pPr>
            <a:r>
              <a:rPr lang="en-US" sz="1600" dirty="0">
                <a:latin typeface="Courier"/>
                <a:cs typeface="Courier"/>
              </a:rPr>
              <a:t>"n":"4", "v":"100"}]}</a:t>
            </a:r>
          </a:p>
        </p:txBody>
      </p:sp>
      <p:sp>
        <p:nvSpPr>
          <p:cNvPr id="38" name="TextBox 37"/>
          <p:cNvSpPr txBox="1"/>
          <p:nvPr/>
        </p:nvSpPr>
        <p:spPr>
          <a:xfrm>
            <a:off x="3853221" y="1161252"/>
            <a:ext cx="3013692" cy="584776"/>
          </a:xfrm>
          <a:prstGeom prst="rect">
            <a:avLst/>
          </a:prstGeom>
          <a:noFill/>
          <a:ln>
            <a:solidFill>
              <a:srgbClr val="58585A"/>
            </a:solidFill>
          </a:ln>
        </p:spPr>
        <p:txBody>
          <a:bodyPr wrap="square" rtlCol="0">
            <a:spAutoFit/>
          </a:bodyPr>
          <a:lstStyle/>
          <a:p>
            <a:r>
              <a:rPr lang="en-US" sz="1600" i="1" dirty="0" smtClean="0">
                <a:latin typeface="+mn-lt"/>
                <a:cs typeface="Courier"/>
              </a:rPr>
              <a:t>REGISTRATION (EP Name, Lifetime SMS,) </a:t>
            </a:r>
            <a:endParaRPr lang="en-US" sz="1600" i="1" dirty="0">
              <a:latin typeface="+mn-lt"/>
              <a:cs typeface="Courier"/>
            </a:endParaRPr>
          </a:p>
        </p:txBody>
      </p:sp>
      <p:cxnSp>
        <p:nvCxnSpPr>
          <p:cNvPr id="39" name="Straight Connector 1226"/>
          <p:cNvCxnSpPr/>
          <p:nvPr/>
        </p:nvCxnSpPr>
        <p:spPr bwMode="auto">
          <a:xfrm flipH="1">
            <a:off x="1844089" y="4067986"/>
            <a:ext cx="7837315" cy="0"/>
          </a:xfrm>
          <a:prstGeom prst="straightConnector1">
            <a:avLst/>
          </a:prstGeom>
          <a:solidFill>
            <a:schemeClr val="accent1"/>
          </a:solidFill>
          <a:ln w="22225" cap="flat" cmpd="sng" algn="ctr">
            <a:solidFill>
              <a:schemeClr val="tx1"/>
            </a:solidFill>
            <a:prstDash val="solid"/>
            <a:round/>
            <a:headEnd type="none" w="med" len="med"/>
            <a:tailEnd type="triangle" w="lg" len="lg"/>
          </a:ln>
          <a:effectLst/>
        </p:spPr>
      </p:cxnSp>
      <p:cxnSp>
        <p:nvCxnSpPr>
          <p:cNvPr id="40" name="Straight Connector 1226"/>
          <p:cNvCxnSpPr/>
          <p:nvPr/>
        </p:nvCxnSpPr>
        <p:spPr bwMode="auto">
          <a:xfrm flipH="1">
            <a:off x="1844089" y="2950485"/>
            <a:ext cx="7837315" cy="0"/>
          </a:xfrm>
          <a:prstGeom prst="straightConnector1">
            <a:avLst/>
          </a:prstGeom>
          <a:solidFill>
            <a:schemeClr val="accent1"/>
          </a:solidFill>
          <a:ln w="22225" cap="flat" cmpd="sng" algn="ctr">
            <a:solidFill>
              <a:schemeClr val="tx1"/>
            </a:solidFill>
            <a:prstDash val="solid"/>
            <a:round/>
            <a:headEnd type="none" w="med" len="med"/>
            <a:tailEnd type="triangle" w="lg" len="lg"/>
          </a:ln>
          <a:effectLst/>
        </p:spPr>
      </p:cxnSp>
      <p:cxnSp>
        <p:nvCxnSpPr>
          <p:cNvPr id="41" name="Straight Connector 1226"/>
          <p:cNvCxnSpPr/>
          <p:nvPr/>
        </p:nvCxnSpPr>
        <p:spPr bwMode="auto">
          <a:xfrm>
            <a:off x="1844088" y="5101125"/>
            <a:ext cx="7837316" cy="0"/>
          </a:xfrm>
          <a:prstGeom prst="straightConnector1">
            <a:avLst/>
          </a:prstGeom>
          <a:solidFill>
            <a:schemeClr val="accent1"/>
          </a:solidFill>
          <a:ln w="22225" cap="flat" cmpd="sng" algn="ctr">
            <a:solidFill>
              <a:schemeClr val="tx1"/>
            </a:solidFill>
            <a:prstDash val="solid"/>
            <a:round/>
            <a:headEnd type="none" w="med" len="med"/>
            <a:tailEnd type="triangle" w="lg" len="lg"/>
          </a:ln>
          <a:effectLst/>
        </p:spPr>
      </p:cxnSp>
      <p:sp>
        <p:nvSpPr>
          <p:cNvPr id="42" name="TextBox 41"/>
          <p:cNvSpPr txBox="1"/>
          <p:nvPr/>
        </p:nvSpPr>
        <p:spPr>
          <a:xfrm>
            <a:off x="1844090" y="5122284"/>
            <a:ext cx="7270450" cy="830997"/>
          </a:xfrm>
          <a:prstGeom prst="rect">
            <a:avLst/>
          </a:prstGeom>
          <a:noFill/>
        </p:spPr>
        <p:txBody>
          <a:bodyPr wrap="square" rtlCol="0">
            <a:spAutoFit/>
          </a:bodyPr>
          <a:lstStyle/>
          <a:p>
            <a:r>
              <a:rPr lang="en-US" sz="1600" dirty="0">
                <a:latin typeface="Courier"/>
                <a:cs typeface="Courier"/>
              </a:rPr>
              <a:t> </a:t>
            </a:r>
            <a:r>
              <a:rPr lang="en-US" sz="1600" dirty="0" smtClean="0">
                <a:latin typeface="Courier"/>
                <a:cs typeface="Courier"/>
              </a:rPr>
              <a:t>  2.04 (Notify) </a:t>
            </a:r>
          </a:p>
          <a:p>
            <a:r>
              <a:rPr lang="en-US" sz="1600" dirty="0">
                <a:latin typeface="Courier"/>
                <a:cs typeface="Courier"/>
              </a:rPr>
              <a:t> </a:t>
            </a:r>
            <a:r>
              <a:rPr lang="en-US" sz="1600" dirty="0" smtClean="0">
                <a:latin typeface="Courier"/>
                <a:cs typeface="Courier"/>
              </a:rPr>
              <a:t>  Message ID: 34</a:t>
            </a:r>
          </a:p>
          <a:p>
            <a:r>
              <a:rPr lang="en-US" sz="1600" dirty="0">
                <a:latin typeface="Courier"/>
                <a:cs typeface="Courier"/>
              </a:rPr>
              <a:t> </a:t>
            </a:r>
            <a:r>
              <a:rPr lang="en-US" sz="1600" dirty="0" smtClean="0">
                <a:latin typeface="Courier"/>
                <a:cs typeface="Courier"/>
              </a:rPr>
              <a:t>  Token: 2222</a:t>
            </a:r>
            <a:endParaRPr lang="en-US" sz="1600" dirty="0">
              <a:latin typeface="Courier"/>
              <a:cs typeface="Courier"/>
            </a:endParaRPr>
          </a:p>
        </p:txBody>
      </p:sp>
      <p:sp>
        <p:nvSpPr>
          <p:cNvPr id="44" name="TextBox 43"/>
          <p:cNvSpPr txBox="1"/>
          <p:nvPr/>
        </p:nvSpPr>
        <p:spPr>
          <a:xfrm>
            <a:off x="1844090" y="3729432"/>
            <a:ext cx="7837314" cy="338554"/>
          </a:xfrm>
          <a:prstGeom prst="rect">
            <a:avLst/>
          </a:prstGeom>
          <a:noFill/>
        </p:spPr>
        <p:txBody>
          <a:bodyPr wrap="square" rtlCol="0">
            <a:spAutoFit/>
          </a:bodyPr>
          <a:lstStyle/>
          <a:p>
            <a:r>
              <a:rPr lang="en-US" sz="1600" dirty="0" smtClean="0">
                <a:latin typeface="Courier"/>
                <a:cs typeface="Courier"/>
              </a:rPr>
              <a:t>   Get (Observe) /3303/0  Observe Token: 2222 </a:t>
            </a:r>
            <a:endParaRPr lang="en-US" sz="1600" dirty="0">
              <a:latin typeface="Courier"/>
              <a:cs typeface="Courier"/>
            </a:endParaRPr>
          </a:p>
        </p:txBody>
      </p:sp>
      <p:cxnSp>
        <p:nvCxnSpPr>
          <p:cNvPr id="45" name="Straight Connector 1226"/>
          <p:cNvCxnSpPr/>
          <p:nvPr/>
        </p:nvCxnSpPr>
        <p:spPr bwMode="auto">
          <a:xfrm>
            <a:off x="1844088" y="4586289"/>
            <a:ext cx="7837316" cy="0"/>
          </a:xfrm>
          <a:prstGeom prst="straightConnector1">
            <a:avLst/>
          </a:prstGeom>
          <a:solidFill>
            <a:schemeClr val="accent1"/>
          </a:solidFill>
          <a:ln w="22225" cap="flat" cmpd="sng" algn="ctr">
            <a:solidFill>
              <a:schemeClr val="tx1"/>
            </a:solidFill>
            <a:prstDash val="solid"/>
            <a:round/>
            <a:headEnd type="none" w="med" len="med"/>
            <a:tailEnd type="triangle" w="lg" len="lg"/>
          </a:ln>
          <a:effectLst/>
        </p:spPr>
      </p:cxnSp>
      <p:sp>
        <p:nvSpPr>
          <p:cNvPr id="46" name="TextBox 45"/>
          <p:cNvSpPr txBox="1"/>
          <p:nvPr/>
        </p:nvSpPr>
        <p:spPr>
          <a:xfrm>
            <a:off x="1844090" y="4140117"/>
            <a:ext cx="7837314" cy="338554"/>
          </a:xfrm>
          <a:prstGeom prst="rect">
            <a:avLst/>
          </a:prstGeom>
          <a:noFill/>
        </p:spPr>
        <p:txBody>
          <a:bodyPr wrap="square" rtlCol="0">
            <a:spAutoFit/>
          </a:bodyPr>
          <a:lstStyle/>
          <a:p>
            <a:r>
              <a:rPr lang="en-US" sz="1600" dirty="0">
                <a:latin typeface="Courier"/>
                <a:cs typeface="Courier"/>
              </a:rPr>
              <a:t> </a:t>
            </a:r>
            <a:r>
              <a:rPr lang="en-US" sz="1600" dirty="0" smtClean="0">
                <a:latin typeface="Courier"/>
                <a:cs typeface="Courier"/>
              </a:rPr>
              <a:t>  Success 2.05</a:t>
            </a:r>
            <a:endParaRPr lang="en-US" sz="1600" dirty="0">
              <a:latin typeface="Courier"/>
              <a:cs typeface="Courier"/>
            </a:endParaRPr>
          </a:p>
        </p:txBody>
      </p:sp>
      <p:sp>
        <p:nvSpPr>
          <p:cNvPr id="12" name="Rectangle 11"/>
          <p:cNvSpPr/>
          <p:nvPr/>
        </p:nvSpPr>
        <p:spPr>
          <a:xfrm>
            <a:off x="2190987" y="2611931"/>
            <a:ext cx="1662234" cy="338554"/>
          </a:xfrm>
          <a:prstGeom prst="rect">
            <a:avLst/>
          </a:prstGeom>
        </p:spPr>
        <p:txBody>
          <a:bodyPr wrap="none">
            <a:spAutoFit/>
          </a:bodyPr>
          <a:lstStyle/>
          <a:p>
            <a:r>
              <a:rPr lang="en-US" sz="1600" dirty="0">
                <a:latin typeface="Courier"/>
                <a:cs typeface="Courier"/>
              </a:rPr>
              <a:t>Success 2.05</a:t>
            </a:r>
          </a:p>
        </p:txBody>
      </p:sp>
    </p:spTree>
    <p:extLst>
      <p:ext uri="{BB962C8B-B14F-4D97-AF65-F5344CB8AC3E}">
        <p14:creationId xmlns:p14="http://schemas.microsoft.com/office/powerpoint/2010/main" val="114347599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Logo_ChapterSlide_Wide"/>
          <p:cNvPicPr>
            <a:picLocks/>
          </p:cNvPicPr>
          <p:nvPr/>
        </p:nvPicPr>
        <p:blipFill>
          <a:blip r:embed="rId3">
            <a:extLst>
              <a:ext uri="{28A0092B-C50C-407E-A947-70E740481C1C}">
                <a14:useLocalDpi xmlns:a14="http://schemas.microsoft.com/office/drawing/2010/main" val="0"/>
              </a:ext>
            </a:extLst>
          </a:blip>
          <a:stretch>
            <a:fillRect/>
          </a:stretch>
        </p:blipFill>
        <p:spPr>
          <a:xfrm>
            <a:off x="5699099" y="1931344"/>
            <a:ext cx="5304232" cy="2983631"/>
          </a:xfrm>
          <a:prstGeom prst="rect">
            <a:avLst/>
          </a:prstGeom>
        </p:spPr>
      </p:pic>
      <p:pic>
        <p:nvPicPr>
          <p:cNvPr id="5" name="Picture 4" descr="ipso_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604" y="2434845"/>
            <a:ext cx="2886399" cy="1629642"/>
          </a:xfrm>
          <a:prstGeom prst="rect">
            <a:avLst/>
          </a:prstGeom>
        </p:spPr>
      </p:pic>
      <p:sp>
        <p:nvSpPr>
          <p:cNvPr id="2" name="Rectangle 1"/>
          <p:cNvSpPr/>
          <p:nvPr/>
        </p:nvSpPr>
        <p:spPr bwMode="auto">
          <a:xfrm>
            <a:off x="10812004" y="244202"/>
            <a:ext cx="1237518" cy="68376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0642190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p:txBody>
          <a:bodyPr/>
          <a:lstStyle/>
          <a:p>
            <a:r>
              <a:rPr lang="en-US" dirty="0" smtClean="0">
                <a:latin typeface="Ericsson Capital TT" charset="0"/>
              </a:rPr>
              <a:t>Table of Contents</a:t>
            </a:r>
            <a:endParaRPr lang="en-US" dirty="0">
              <a:latin typeface="Ericsson Capital TT" charset="0"/>
            </a:endParaRPr>
          </a:p>
        </p:txBody>
      </p:sp>
      <p:sp>
        <p:nvSpPr>
          <p:cNvPr id="5" name="Content Placeholder 2"/>
          <p:cNvSpPr txBox="1">
            <a:spLocks/>
          </p:cNvSpPr>
          <p:nvPr/>
        </p:nvSpPr>
        <p:spPr bwMode="auto">
          <a:xfrm>
            <a:off x="681038" y="1676556"/>
            <a:ext cx="11136312" cy="452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normAutofit lnSpcReduction="10000"/>
          </a:bodyPr>
          <a:lstStyle>
            <a:lvl1pPr marL="176213" indent="-176213" algn="l" rtl="0" eaLnBrk="0" fontAlgn="base" hangingPunct="0">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57200" indent="-457200">
              <a:buFont typeface="+mj-lt"/>
              <a:buAutoNum type="arabicPeriod"/>
            </a:pPr>
            <a:r>
              <a:rPr lang="en-US" dirty="0" err="1" smtClean="0">
                <a:latin typeface="Arial" charset="0"/>
              </a:rPr>
              <a:t>IoT</a:t>
            </a:r>
            <a:r>
              <a:rPr lang="en-US" dirty="0" smtClean="0">
                <a:latin typeface="Arial" charset="0"/>
              </a:rPr>
              <a:t> History</a:t>
            </a:r>
          </a:p>
          <a:p>
            <a:pPr lvl="1"/>
            <a:r>
              <a:rPr lang="en-US" dirty="0" smtClean="0">
                <a:latin typeface="Arial" charset="0"/>
              </a:rPr>
              <a:t>From M2M to </a:t>
            </a:r>
            <a:r>
              <a:rPr lang="en-US" dirty="0" err="1" smtClean="0">
                <a:latin typeface="Arial" charset="0"/>
              </a:rPr>
              <a:t>IoT</a:t>
            </a:r>
            <a:endParaRPr lang="en-US" dirty="0" smtClean="0">
              <a:latin typeface="Arial" charset="0"/>
            </a:endParaRPr>
          </a:p>
          <a:p>
            <a:pPr lvl="1"/>
            <a:r>
              <a:rPr lang="en-US" dirty="0" smtClean="0">
                <a:latin typeface="Arial" charset="0"/>
              </a:rPr>
              <a:t>Mainstream </a:t>
            </a:r>
            <a:r>
              <a:rPr lang="en-US" dirty="0" err="1" smtClean="0">
                <a:latin typeface="Arial" charset="0"/>
              </a:rPr>
              <a:t>IoT</a:t>
            </a:r>
            <a:endParaRPr lang="en-US" dirty="0" smtClean="0">
              <a:latin typeface="Arial" charset="0"/>
            </a:endParaRPr>
          </a:p>
          <a:p>
            <a:pPr marL="457200" indent="-457200">
              <a:buFont typeface="+mj-lt"/>
              <a:buAutoNum type="arabicPeriod"/>
            </a:pPr>
            <a:r>
              <a:rPr lang="en-US" dirty="0" err="1" smtClean="0">
                <a:latin typeface="Arial" charset="0"/>
              </a:rPr>
              <a:t>IoT</a:t>
            </a:r>
            <a:r>
              <a:rPr lang="en-US" dirty="0" smtClean="0">
                <a:latin typeface="Arial" charset="0"/>
              </a:rPr>
              <a:t> Protocols</a:t>
            </a:r>
          </a:p>
          <a:p>
            <a:pPr lvl="1"/>
            <a:r>
              <a:rPr lang="en-US" dirty="0" smtClean="0">
                <a:latin typeface="Arial" charset="0"/>
              </a:rPr>
              <a:t>The Web</a:t>
            </a:r>
          </a:p>
          <a:p>
            <a:pPr lvl="1"/>
            <a:r>
              <a:rPr lang="en-US" dirty="0" err="1" smtClean="0">
                <a:latin typeface="Arial" charset="0"/>
              </a:rPr>
              <a:t>CoAP</a:t>
            </a:r>
            <a:endParaRPr lang="en-US" dirty="0" smtClean="0">
              <a:latin typeface="Arial" charset="0"/>
            </a:endParaRPr>
          </a:p>
          <a:p>
            <a:pPr lvl="1"/>
            <a:r>
              <a:rPr lang="en-US" dirty="0" smtClean="0">
                <a:latin typeface="Arial" charset="0"/>
              </a:rPr>
              <a:t>LWM2M</a:t>
            </a:r>
          </a:p>
          <a:p>
            <a:pPr lvl="1"/>
            <a:r>
              <a:rPr lang="en-US" dirty="0" smtClean="0">
                <a:latin typeface="Arial" charset="0"/>
              </a:rPr>
              <a:t>IPSO Objects</a:t>
            </a:r>
          </a:p>
          <a:p>
            <a:pPr marL="457200" indent="-457200">
              <a:buFont typeface="+mj-lt"/>
              <a:buAutoNum type="arabicPeriod"/>
            </a:pPr>
            <a:r>
              <a:rPr lang="en-US" dirty="0" smtClean="0">
                <a:latin typeface="Arial" charset="0"/>
              </a:rPr>
              <a:t>IPSO Smart Objects</a:t>
            </a:r>
          </a:p>
          <a:p>
            <a:pPr lvl="1"/>
            <a:r>
              <a:rPr lang="en-US" dirty="0" smtClean="0">
                <a:latin typeface="Arial" charset="0"/>
              </a:rPr>
              <a:t>Relationship with other standards</a:t>
            </a:r>
          </a:p>
          <a:p>
            <a:pPr lvl="1"/>
            <a:r>
              <a:rPr lang="en-US" dirty="0" smtClean="0">
                <a:latin typeface="Arial" charset="0"/>
              </a:rPr>
              <a:t>Protocol Stack</a:t>
            </a:r>
          </a:p>
          <a:p>
            <a:pPr lvl="1"/>
            <a:r>
              <a:rPr lang="en-US" dirty="0" smtClean="0">
                <a:latin typeface="Arial" charset="0"/>
              </a:rPr>
              <a:t>Example</a:t>
            </a:r>
          </a:p>
          <a:p>
            <a:pPr lvl="1"/>
            <a:r>
              <a:rPr lang="en-US" smtClean="0">
                <a:latin typeface="Arial" charset="0"/>
              </a:rPr>
              <a:t>Deployment </a:t>
            </a:r>
            <a:endParaRPr lang="en-US" dirty="0">
              <a:latin typeface="Arial" charset="0"/>
            </a:endParaRPr>
          </a:p>
        </p:txBody>
      </p:sp>
    </p:spTree>
    <p:extLst>
      <p:ext uri="{BB962C8B-B14F-4D97-AF65-F5344CB8AC3E}">
        <p14:creationId xmlns:p14="http://schemas.microsoft.com/office/powerpoint/2010/main" val="286917619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61139"/>
            <a:ext cx="12192000" cy="1085371"/>
          </a:xfrm>
        </p:spPr>
        <p:txBody>
          <a:bodyPr/>
          <a:lstStyle/>
          <a:p>
            <a:r>
              <a:rPr lang="en-US" sz="5400" dirty="0" smtClean="0">
                <a:solidFill>
                  <a:srgbClr val="2C2C2D"/>
                </a:solidFill>
                <a:latin typeface="Ericsson Capital TT" pitchFamily="2" charset="0"/>
              </a:rPr>
              <a:t>	1. </a:t>
            </a:r>
            <a:r>
              <a:rPr lang="en-US" sz="5400" dirty="0" err="1" smtClean="0">
                <a:solidFill>
                  <a:srgbClr val="2C2C2D"/>
                </a:solidFill>
                <a:latin typeface="Ericsson Capital TT" pitchFamily="2" charset="0"/>
              </a:rPr>
              <a:t>IoT</a:t>
            </a:r>
            <a:r>
              <a:rPr lang="en-US" sz="5400" dirty="0" smtClean="0">
                <a:solidFill>
                  <a:srgbClr val="2C2C2D"/>
                </a:solidFill>
                <a:latin typeface="Ericsson Capital TT" pitchFamily="2" charset="0"/>
              </a:rPr>
              <a:t> history</a:t>
            </a:r>
            <a:endParaRPr lang="en-US" sz="5400" dirty="0">
              <a:solidFill>
                <a:srgbClr val="2C2C2D"/>
              </a:solidFill>
            </a:endParaRPr>
          </a:p>
        </p:txBody>
      </p:sp>
    </p:spTree>
    <p:extLst>
      <p:ext uri="{BB962C8B-B14F-4D97-AF65-F5344CB8AC3E}">
        <p14:creationId xmlns:p14="http://schemas.microsoft.com/office/powerpoint/2010/main" val="36039793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525463" y="239713"/>
            <a:ext cx="9991725" cy="1085850"/>
          </a:xfrm>
        </p:spPr>
        <p:txBody>
          <a:bodyPr/>
          <a:lstStyle/>
          <a:p>
            <a:r>
              <a:rPr lang="en-US" dirty="0" smtClean="0">
                <a:latin typeface="Ericsson Capital TT" charset="0"/>
              </a:rPr>
              <a:t>Moving into </a:t>
            </a:r>
            <a:r>
              <a:rPr lang="en-US" dirty="0" err="1" smtClean="0">
                <a:latin typeface="Ericsson Capital TT" charset="0"/>
              </a:rPr>
              <a:t>Iot</a:t>
            </a:r>
            <a:endParaRPr lang="en-US" dirty="0">
              <a:latin typeface="Ericsson Capital TT" charset="0"/>
            </a:endParaRPr>
          </a:p>
        </p:txBody>
      </p:sp>
      <p:grpSp>
        <p:nvGrpSpPr>
          <p:cNvPr id="72706" name="Group 12"/>
          <p:cNvGrpSpPr>
            <a:grpSpLocks/>
          </p:cNvGrpSpPr>
          <p:nvPr/>
        </p:nvGrpSpPr>
        <p:grpSpPr bwMode="auto">
          <a:xfrm>
            <a:off x="6595607" y="1357313"/>
            <a:ext cx="4808993" cy="5043487"/>
            <a:chOff x="8174037" y="1357315"/>
            <a:chExt cx="3230563" cy="5043487"/>
          </a:xfrm>
        </p:grpSpPr>
        <p:grpSp>
          <p:nvGrpSpPr>
            <p:cNvPr id="72721" name="Group 7"/>
            <p:cNvGrpSpPr>
              <a:grpSpLocks/>
            </p:cNvGrpSpPr>
            <p:nvPr/>
          </p:nvGrpSpPr>
          <p:grpSpPr bwMode="auto">
            <a:xfrm>
              <a:off x="8232084" y="3326006"/>
              <a:ext cx="3091554" cy="1417016"/>
              <a:chOff x="8232084" y="3326006"/>
              <a:chExt cx="3091554" cy="1417016"/>
            </a:xfrm>
          </p:grpSpPr>
          <p:grpSp>
            <p:nvGrpSpPr>
              <p:cNvPr id="72726" name="Group 6"/>
              <p:cNvGrpSpPr>
                <a:grpSpLocks/>
              </p:cNvGrpSpPr>
              <p:nvPr/>
            </p:nvGrpSpPr>
            <p:grpSpPr bwMode="auto">
              <a:xfrm>
                <a:off x="8250237" y="3326006"/>
                <a:ext cx="3073401" cy="1417016"/>
                <a:chOff x="8250237" y="3326006"/>
                <a:chExt cx="3073401" cy="1417016"/>
              </a:xfrm>
            </p:grpSpPr>
            <p:sp>
              <p:nvSpPr>
                <p:cNvPr id="24" name="Text Box 14"/>
                <p:cNvSpPr txBox="1">
                  <a:spLocks noChangeArrowheads="1"/>
                </p:cNvSpPr>
                <p:nvPr/>
              </p:nvSpPr>
              <p:spPr bwMode="auto">
                <a:xfrm>
                  <a:off x="8250237" y="3330328"/>
                  <a:ext cx="723900" cy="1412694"/>
                </a:xfrm>
                <a:prstGeom prst="rect">
                  <a:avLst/>
                </a:prstGeom>
                <a:solidFill>
                  <a:srgbClr val="D9D9D9"/>
                </a:solidFill>
                <a:ln>
                  <a:noFill/>
                </a:ln>
                <a:effectLst/>
                <a:extLst/>
              </p:spPr>
              <p:txBody>
                <a:bodyPr lIns="0" rIns="0">
                  <a:spAutoFit/>
                </a:bodyPr>
                <a:lstStyle/>
                <a:p>
                  <a:pPr>
                    <a:lnSpc>
                      <a:spcPct val="120000"/>
                    </a:lnSpc>
                    <a:defRPr/>
                  </a:pPr>
                  <a:endParaRPr lang="en-US" sz="1800" dirty="0">
                    <a:cs typeface="+mn-cs"/>
                  </a:endParaRPr>
                </a:p>
                <a:p>
                  <a:pPr>
                    <a:lnSpc>
                      <a:spcPct val="120000"/>
                    </a:lnSpc>
                    <a:defRPr/>
                  </a:pPr>
                  <a:endParaRPr lang="en-US" sz="1800" dirty="0">
                    <a:cs typeface="+mn-cs"/>
                  </a:endParaRPr>
                </a:p>
                <a:p>
                  <a:pPr>
                    <a:lnSpc>
                      <a:spcPct val="120000"/>
                    </a:lnSpc>
                    <a:defRPr/>
                  </a:pPr>
                  <a:endParaRPr lang="en-US" sz="1800" dirty="0">
                    <a:cs typeface="+mn-cs"/>
                  </a:endParaRPr>
                </a:p>
                <a:p>
                  <a:pPr>
                    <a:lnSpc>
                      <a:spcPct val="120000"/>
                    </a:lnSpc>
                    <a:defRPr/>
                  </a:pPr>
                  <a:endParaRPr lang="en-US" sz="1800" dirty="0">
                    <a:cs typeface="+mn-cs"/>
                  </a:endParaRPr>
                </a:p>
              </p:txBody>
            </p:sp>
            <p:sp>
              <p:nvSpPr>
                <p:cNvPr id="23" name="Text Box 14"/>
                <p:cNvSpPr txBox="1">
                  <a:spLocks noChangeArrowheads="1"/>
                </p:cNvSpPr>
                <p:nvPr/>
              </p:nvSpPr>
              <p:spPr bwMode="auto">
                <a:xfrm>
                  <a:off x="8774112" y="3326006"/>
                  <a:ext cx="2549526" cy="1412694"/>
                </a:xfrm>
                <a:prstGeom prst="rect">
                  <a:avLst/>
                </a:prstGeom>
                <a:solidFill>
                  <a:srgbClr val="D9D9D9"/>
                </a:solidFill>
                <a:ln>
                  <a:noFill/>
                </a:ln>
                <a:effectLst/>
                <a:extLst/>
              </p:spPr>
              <p:txBody>
                <a:bodyPr lIns="0" rIns="0">
                  <a:spAutoFit/>
                </a:bodyPr>
                <a:lstStyle/>
                <a:p>
                  <a:pPr marL="285750" indent="-285750" algn="l">
                    <a:lnSpc>
                      <a:spcPct val="120000"/>
                    </a:lnSpc>
                    <a:buFont typeface="Arial"/>
                    <a:buChar char="•"/>
                    <a:defRPr/>
                  </a:pPr>
                  <a:r>
                    <a:rPr lang="en-US" sz="1800" dirty="0" smtClean="0"/>
                    <a:t>Marketplaces and Value Networks</a:t>
                  </a:r>
                  <a:endParaRPr lang="en-US" sz="1800" dirty="0"/>
                </a:p>
                <a:p>
                  <a:pPr marL="285750" indent="-285750" algn="l">
                    <a:lnSpc>
                      <a:spcPct val="120000"/>
                    </a:lnSpc>
                    <a:buFont typeface="Arial"/>
                    <a:buChar char="•"/>
                    <a:defRPr/>
                  </a:pPr>
                  <a:r>
                    <a:rPr lang="en-US" sz="1800" dirty="0" smtClean="0">
                      <a:cs typeface="+mn-cs"/>
                    </a:rPr>
                    <a:t>B2B2C</a:t>
                  </a:r>
                  <a:endParaRPr lang="en-US" sz="1800" dirty="0">
                    <a:cs typeface="+mn-cs"/>
                  </a:endParaRPr>
                </a:p>
                <a:p>
                  <a:pPr marL="285750" indent="-285750" algn="l">
                    <a:lnSpc>
                      <a:spcPct val="120000"/>
                    </a:lnSpc>
                    <a:buFont typeface="Arial"/>
                    <a:buChar char="•"/>
                    <a:defRPr/>
                  </a:pPr>
                  <a:r>
                    <a:rPr lang="en-US" sz="1800" dirty="0">
                      <a:cs typeface="+mn-cs"/>
                    </a:rPr>
                    <a:t>Open web </a:t>
                  </a:r>
                  <a:r>
                    <a:rPr lang="en-US" sz="1800" dirty="0" smtClean="0">
                      <a:cs typeface="+mn-cs"/>
                    </a:rPr>
                    <a:t>and innovation</a:t>
                  </a:r>
                  <a:endParaRPr lang="en-US" sz="1800" dirty="0">
                    <a:cs typeface="+mn-cs"/>
                  </a:endParaRPr>
                </a:p>
                <a:p>
                  <a:pPr marL="285750" indent="-285750" algn="l">
                    <a:lnSpc>
                      <a:spcPct val="120000"/>
                    </a:lnSpc>
                    <a:buFont typeface="Arial"/>
                    <a:buChar char="•"/>
                    <a:defRPr/>
                  </a:pPr>
                  <a:r>
                    <a:rPr lang="en-US" sz="1800" dirty="0">
                      <a:cs typeface="+mn-cs"/>
                    </a:rPr>
                    <a:t>Cloud </a:t>
                  </a:r>
                  <a:r>
                    <a:rPr lang="en-US" sz="1800" dirty="0" smtClean="0">
                      <a:cs typeface="+mn-cs"/>
                    </a:rPr>
                    <a:t>and </a:t>
                  </a:r>
                  <a:r>
                    <a:rPr lang="en-US" sz="1800" dirty="0" err="1" smtClean="0">
                      <a:cs typeface="+mn-cs"/>
                    </a:rPr>
                    <a:t>aaS</a:t>
                  </a:r>
                  <a:endParaRPr lang="en-US" sz="1800" dirty="0">
                    <a:cs typeface="+mn-cs"/>
                  </a:endParaRPr>
                </a:p>
              </p:txBody>
            </p:sp>
          </p:grpSp>
          <p:sp>
            <p:nvSpPr>
              <p:cNvPr id="72727" name="Freeform 28"/>
              <p:cNvSpPr>
                <a:spLocks/>
              </p:cNvSpPr>
              <p:nvPr/>
            </p:nvSpPr>
            <p:spPr bwMode="auto">
              <a:xfrm rot="21405352">
                <a:off x="8232084" y="3437467"/>
                <a:ext cx="478366" cy="922866"/>
              </a:xfrm>
              <a:custGeom>
                <a:avLst/>
                <a:gdLst>
                  <a:gd name="T0" fmla="*/ 25400 w 478366"/>
                  <a:gd name="T1" fmla="*/ 0 h 922866"/>
                  <a:gd name="T2" fmla="*/ 397933 w 478366"/>
                  <a:gd name="T3" fmla="*/ 275166 h 922866"/>
                  <a:gd name="T4" fmla="*/ 478366 w 478366"/>
                  <a:gd name="T5" fmla="*/ 397933 h 922866"/>
                  <a:gd name="T6" fmla="*/ 461433 w 478366"/>
                  <a:gd name="T7" fmla="*/ 524933 h 922866"/>
                  <a:gd name="T8" fmla="*/ 359833 w 478366"/>
                  <a:gd name="T9" fmla="*/ 664633 h 922866"/>
                  <a:gd name="T10" fmla="*/ 0 w 478366"/>
                  <a:gd name="T11" fmla="*/ 922866 h 922866"/>
                  <a:gd name="T12" fmla="*/ 25400 w 478366"/>
                  <a:gd name="T13" fmla="*/ 0 h 9228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8366" h="922866">
                    <a:moveTo>
                      <a:pt x="25400" y="0"/>
                    </a:moveTo>
                    <a:lnTo>
                      <a:pt x="397933" y="275166"/>
                    </a:lnTo>
                    <a:lnTo>
                      <a:pt x="478366" y="397933"/>
                    </a:lnTo>
                    <a:lnTo>
                      <a:pt x="461433" y="524933"/>
                    </a:lnTo>
                    <a:lnTo>
                      <a:pt x="359833" y="664633"/>
                    </a:lnTo>
                    <a:lnTo>
                      <a:pt x="0" y="922866"/>
                    </a:lnTo>
                    <a:lnTo>
                      <a:pt x="25400" y="0"/>
                    </a:lnTo>
                    <a:close/>
                  </a:path>
                </a:pathLst>
              </a:custGeom>
              <a:solidFill>
                <a:schemeClr val="bg1"/>
              </a:solidFill>
              <a:ln w="9525">
                <a:solidFill>
                  <a:srgbClr val="FFFFFF"/>
                </a:solidFill>
                <a:round/>
                <a:headEnd/>
                <a:tailEnd/>
              </a:ln>
            </p:spPr>
            <p:txBody>
              <a:bodyPr wrap="none" lIns="72000" rIns="72000"/>
              <a:lstStyle/>
              <a:p>
                <a:endParaRPr lang="en-US"/>
              </a:p>
            </p:txBody>
          </p:sp>
        </p:grpSp>
        <p:sp>
          <p:nvSpPr>
            <p:cNvPr id="10" name="Text Box 14"/>
            <p:cNvSpPr txBox="1">
              <a:spLocks noChangeArrowheads="1"/>
            </p:cNvSpPr>
            <p:nvPr/>
          </p:nvSpPr>
          <p:spPr bwMode="auto">
            <a:xfrm>
              <a:off x="8201024" y="1441452"/>
              <a:ext cx="3149601"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lnSpc>
                  <a:spcPct val="120000"/>
                </a:lnSpc>
                <a:defRPr/>
              </a:pPr>
              <a:r>
                <a:rPr lang="en-US" sz="2400" b="1" dirty="0" smtClean="0">
                  <a:solidFill>
                    <a:srgbClr val="89BA17"/>
                  </a:solidFill>
                  <a:cs typeface="+mn-cs"/>
                </a:rPr>
                <a:t>Internet of Things</a:t>
              </a:r>
              <a:endParaRPr lang="en-US" sz="2400" b="1" dirty="0">
                <a:solidFill>
                  <a:srgbClr val="89BA17"/>
                </a:solidFill>
                <a:cs typeface="+mn-cs"/>
              </a:endParaRPr>
            </a:p>
          </p:txBody>
        </p:sp>
        <p:sp>
          <p:nvSpPr>
            <p:cNvPr id="20" name="Text Box 14"/>
            <p:cNvSpPr txBox="1">
              <a:spLocks noChangeArrowheads="1"/>
            </p:cNvSpPr>
            <p:nvPr/>
          </p:nvSpPr>
          <p:spPr bwMode="auto">
            <a:xfrm>
              <a:off x="8250992" y="2101852"/>
              <a:ext cx="3087325" cy="1080296"/>
            </a:xfrm>
            <a:prstGeom prst="rect">
              <a:avLst/>
            </a:prstGeom>
            <a:solidFill>
              <a:srgbClr val="D9D9D9"/>
            </a:solidFill>
            <a:ln>
              <a:noFill/>
            </a:ln>
            <a:effectLst/>
            <a:extLst/>
          </p:spPr>
          <p:txBody>
            <a:bodyPr wrap="square" lIns="0" rIns="0">
              <a:spAutoFit/>
            </a:bodyPr>
            <a:lstStyle/>
            <a:p>
              <a:pPr marL="285750" indent="-285750" algn="l">
                <a:lnSpc>
                  <a:spcPct val="120000"/>
                </a:lnSpc>
                <a:buFont typeface="Arial"/>
                <a:buChar char="•"/>
                <a:defRPr/>
              </a:pPr>
              <a:r>
                <a:rPr lang="en-US" sz="1800" dirty="0" smtClean="0"/>
                <a:t>Complex problems</a:t>
              </a:r>
            </a:p>
            <a:p>
              <a:pPr marL="285750" indent="-285750" algn="l">
                <a:lnSpc>
                  <a:spcPct val="120000"/>
                </a:lnSpc>
                <a:buFont typeface="Arial"/>
                <a:buChar char="•"/>
                <a:defRPr/>
              </a:pPr>
              <a:r>
                <a:rPr lang="en-US" sz="1800" dirty="0" smtClean="0"/>
                <a:t>Remote operations</a:t>
              </a:r>
            </a:p>
            <a:p>
              <a:pPr marL="285750" indent="-285750" algn="l">
                <a:lnSpc>
                  <a:spcPct val="120000"/>
                </a:lnSpc>
                <a:buFont typeface="Arial"/>
                <a:buChar char="•"/>
                <a:defRPr/>
              </a:pPr>
              <a:endParaRPr lang="en-US" sz="1800" dirty="0" smtClean="0"/>
            </a:p>
          </p:txBody>
        </p:sp>
        <p:sp>
          <p:nvSpPr>
            <p:cNvPr id="72724" name="Freeform 4"/>
            <p:cNvSpPr>
              <a:spLocks noChangeAspect="1"/>
            </p:cNvSpPr>
            <p:nvPr/>
          </p:nvSpPr>
          <p:spPr bwMode="auto">
            <a:xfrm>
              <a:off x="8174037" y="1357315"/>
              <a:ext cx="3230563" cy="5043487"/>
            </a:xfrm>
            <a:custGeom>
              <a:avLst/>
              <a:gdLst>
                <a:gd name="T0" fmla="*/ 2147483647 w 678"/>
                <a:gd name="T1" fmla="*/ 2147483647 h 1140"/>
                <a:gd name="T2" fmla="*/ 2147483647 w 678"/>
                <a:gd name="T3" fmla="*/ 2147483647 h 1140"/>
                <a:gd name="T4" fmla="*/ 2147483647 w 678"/>
                <a:gd name="T5" fmla="*/ 2147483647 h 1140"/>
                <a:gd name="T6" fmla="*/ 2147483647 w 678"/>
                <a:gd name="T7" fmla="*/ 2147483647 h 1140"/>
                <a:gd name="T8" fmla="*/ 2147483647 w 678"/>
                <a:gd name="T9" fmla="*/ 2147483647 h 1140"/>
                <a:gd name="T10" fmla="*/ 2147483647 w 678"/>
                <a:gd name="T11" fmla="*/ 2147483647 h 1140"/>
                <a:gd name="T12" fmla="*/ 2147483647 w 678"/>
                <a:gd name="T13" fmla="*/ 2147483647 h 1140"/>
                <a:gd name="T14" fmla="*/ 2147483647 w 678"/>
                <a:gd name="T15" fmla="*/ 2147483647 h 1140"/>
                <a:gd name="T16" fmla="*/ 2147483647 w 678"/>
                <a:gd name="T17" fmla="*/ 2147483647 h 1140"/>
                <a:gd name="T18" fmla="*/ 2147483647 w 678"/>
                <a:gd name="T19" fmla="*/ 2147483647 h 1140"/>
                <a:gd name="T20" fmla="*/ 2147483647 w 678"/>
                <a:gd name="T21" fmla="*/ 2147483647 h 1140"/>
                <a:gd name="T22" fmla="*/ 2147483647 w 678"/>
                <a:gd name="T23" fmla="*/ 2147483647 h 1140"/>
                <a:gd name="T24" fmla="*/ 2147483647 w 678"/>
                <a:gd name="T25" fmla="*/ 2147483647 h 1140"/>
                <a:gd name="T26" fmla="*/ 2147483647 w 678"/>
                <a:gd name="T27" fmla="*/ 2147483647 h 1140"/>
                <a:gd name="T28" fmla="*/ 2147483647 w 678"/>
                <a:gd name="T29" fmla="*/ 2147483647 h 1140"/>
                <a:gd name="T30" fmla="*/ 2147483647 w 678"/>
                <a:gd name="T31" fmla="*/ 2147483647 h 1140"/>
                <a:gd name="T32" fmla="*/ 2147483647 w 678"/>
                <a:gd name="T33" fmla="*/ 2147483647 h 1140"/>
                <a:gd name="T34" fmla="*/ 2147483647 w 678"/>
                <a:gd name="T35" fmla="*/ 2147483647 h 1140"/>
                <a:gd name="T36" fmla="*/ 2147483647 w 678"/>
                <a:gd name="T37" fmla="*/ 2147483647 h 1140"/>
                <a:gd name="T38" fmla="*/ 2147483647 w 678"/>
                <a:gd name="T39" fmla="*/ 2147483647 h 1140"/>
                <a:gd name="T40" fmla="*/ 2147483647 w 678"/>
                <a:gd name="T41" fmla="*/ 2147483647 h 1140"/>
                <a:gd name="T42" fmla="*/ 2147483647 w 678"/>
                <a:gd name="T43" fmla="*/ 2147483647 h 1140"/>
                <a:gd name="T44" fmla="*/ 2147483647 w 678"/>
                <a:gd name="T45" fmla="*/ 2147483647 h 1140"/>
                <a:gd name="T46" fmla="*/ 2147483647 w 678"/>
                <a:gd name="T47" fmla="*/ 2147483647 h 1140"/>
                <a:gd name="T48" fmla="*/ 2147483647 w 678"/>
                <a:gd name="T49" fmla="*/ 2147483647 h 1140"/>
                <a:gd name="T50" fmla="*/ 2147483647 w 678"/>
                <a:gd name="T51" fmla="*/ 2147483647 h 1140"/>
                <a:gd name="T52" fmla="*/ 0 w 678"/>
                <a:gd name="T53" fmla="*/ 2147483647 h 1140"/>
                <a:gd name="T54" fmla="*/ 0 w 678"/>
                <a:gd name="T55" fmla="*/ 2147483647 h 1140"/>
                <a:gd name="T56" fmla="*/ 0 w 678"/>
                <a:gd name="T57" fmla="*/ 2147483647 h 1140"/>
                <a:gd name="T58" fmla="*/ 2147483647 w 678"/>
                <a:gd name="T59" fmla="*/ 2147483647 h 1140"/>
                <a:gd name="T60" fmla="*/ 2147483647 w 678"/>
                <a:gd name="T61" fmla="*/ 2147483647 h 1140"/>
                <a:gd name="T62" fmla="*/ 2147483647 w 678"/>
                <a:gd name="T63" fmla="*/ 2147483647 h 1140"/>
                <a:gd name="T64" fmla="*/ 2147483647 w 678"/>
                <a:gd name="T65" fmla="*/ 2147483647 h 1140"/>
                <a:gd name="T66" fmla="*/ 2147483647 w 678"/>
                <a:gd name="T67" fmla="*/ 2147483647 h 1140"/>
                <a:gd name="T68" fmla="*/ 2147483647 w 678"/>
                <a:gd name="T69" fmla="*/ 2147483647 h 1140"/>
                <a:gd name="T70" fmla="*/ 2147483647 w 678"/>
                <a:gd name="T71" fmla="*/ 2147483647 h 1140"/>
                <a:gd name="T72" fmla="*/ 2147483647 w 678"/>
                <a:gd name="T73" fmla="*/ 2147483647 h 1140"/>
                <a:gd name="T74" fmla="*/ 2147483647 w 678"/>
                <a:gd name="T75" fmla="*/ 2147483647 h 1140"/>
                <a:gd name="T76" fmla="*/ 2147483647 w 678"/>
                <a:gd name="T77" fmla="*/ 2147483647 h 1140"/>
                <a:gd name="T78" fmla="*/ 0 w 678"/>
                <a:gd name="T79" fmla="*/ 2147483647 h 1140"/>
                <a:gd name="T80" fmla="*/ 0 w 678"/>
                <a:gd name="T81" fmla="*/ 2147483647 h 1140"/>
                <a:gd name="T82" fmla="*/ 0 w 678"/>
                <a:gd name="T83" fmla="*/ 2147483647 h 1140"/>
                <a:gd name="T84" fmla="*/ 2147483647 w 678"/>
                <a:gd name="T85" fmla="*/ 0 h 1140"/>
                <a:gd name="T86" fmla="*/ 2147483647 w 678"/>
                <a:gd name="T87" fmla="*/ 0 h 1140"/>
                <a:gd name="T88" fmla="*/ 2147483647 w 678"/>
                <a:gd name="T89" fmla="*/ 0 h 1140"/>
                <a:gd name="T90" fmla="*/ 2147483647 w 678"/>
                <a:gd name="T91" fmla="*/ 2147483647 h 1140"/>
                <a:gd name="T92" fmla="*/ 2147483647 w 678"/>
                <a:gd name="T93" fmla="*/ 2147483647 h 1140"/>
                <a:gd name="T94" fmla="*/ 2147483647 w 678"/>
                <a:gd name="T95" fmla="*/ 2147483647 h 1140"/>
                <a:gd name="T96" fmla="*/ 2147483647 w 678"/>
                <a:gd name="T97" fmla="*/ 2147483647 h 1140"/>
                <a:gd name="T98" fmla="*/ 2147483647 w 678"/>
                <a:gd name="T99" fmla="*/ 2147483647 h 1140"/>
                <a:gd name="T100" fmla="*/ 2147483647 w 678"/>
                <a:gd name="T101" fmla="*/ 2147483647 h 11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78" h="1140">
                  <a:moveTo>
                    <a:pt x="32" y="1140"/>
                  </a:moveTo>
                  <a:cubicBezTo>
                    <a:pt x="32" y="1132"/>
                    <a:pt x="32" y="1132"/>
                    <a:pt x="32" y="1132"/>
                  </a:cubicBezTo>
                  <a:cubicBezTo>
                    <a:pt x="32" y="1124"/>
                    <a:pt x="32" y="1124"/>
                    <a:pt x="32" y="1124"/>
                  </a:cubicBezTo>
                  <a:cubicBezTo>
                    <a:pt x="646" y="1124"/>
                    <a:pt x="646" y="1124"/>
                    <a:pt x="646" y="1124"/>
                  </a:cubicBezTo>
                  <a:cubicBezTo>
                    <a:pt x="655" y="1124"/>
                    <a:pt x="662" y="1117"/>
                    <a:pt x="662" y="1108"/>
                  </a:cubicBezTo>
                  <a:cubicBezTo>
                    <a:pt x="662" y="1108"/>
                    <a:pt x="662" y="1108"/>
                    <a:pt x="662" y="1108"/>
                  </a:cubicBezTo>
                  <a:cubicBezTo>
                    <a:pt x="662" y="32"/>
                    <a:pt x="662" y="32"/>
                    <a:pt x="662" y="32"/>
                  </a:cubicBezTo>
                  <a:cubicBezTo>
                    <a:pt x="662" y="23"/>
                    <a:pt x="655" y="16"/>
                    <a:pt x="646" y="16"/>
                  </a:cubicBezTo>
                  <a:cubicBezTo>
                    <a:pt x="646" y="16"/>
                    <a:pt x="646" y="16"/>
                    <a:pt x="646" y="16"/>
                  </a:cubicBezTo>
                  <a:cubicBezTo>
                    <a:pt x="32" y="16"/>
                    <a:pt x="32" y="16"/>
                    <a:pt x="32" y="16"/>
                  </a:cubicBezTo>
                  <a:cubicBezTo>
                    <a:pt x="23" y="16"/>
                    <a:pt x="16" y="23"/>
                    <a:pt x="16" y="32"/>
                  </a:cubicBezTo>
                  <a:cubicBezTo>
                    <a:pt x="16" y="32"/>
                    <a:pt x="16" y="32"/>
                    <a:pt x="16" y="32"/>
                  </a:cubicBezTo>
                  <a:cubicBezTo>
                    <a:pt x="16" y="461"/>
                    <a:pt x="16" y="461"/>
                    <a:pt x="16" y="461"/>
                  </a:cubicBezTo>
                  <a:cubicBezTo>
                    <a:pt x="29" y="472"/>
                    <a:pt x="83" y="515"/>
                    <a:pt x="92" y="523"/>
                  </a:cubicBezTo>
                  <a:cubicBezTo>
                    <a:pt x="92" y="523"/>
                    <a:pt x="92" y="523"/>
                    <a:pt x="92" y="523"/>
                  </a:cubicBezTo>
                  <a:cubicBezTo>
                    <a:pt x="112" y="539"/>
                    <a:pt x="117" y="560"/>
                    <a:pt x="117" y="574"/>
                  </a:cubicBezTo>
                  <a:cubicBezTo>
                    <a:pt x="117" y="574"/>
                    <a:pt x="117" y="574"/>
                    <a:pt x="117" y="574"/>
                  </a:cubicBezTo>
                  <a:cubicBezTo>
                    <a:pt x="117" y="588"/>
                    <a:pt x="112" y="609"/>
                    <a:pt x="92" y="625"/>
                  </a:cubicBezTo>
                  <a:cubicBezTo>
                    <a:pt x="92" y="625"/>
                    <a:pt x="92" y="625"/>
                    <a:pt x="92" y="625"/>
                  </a:cubicBezTo>
                  <a:cubicBezTo>
                    <a:pt x="82" y="633"/>
                    <a:pt x="33" y="672"/>
                    <a:pt x="16" y="685"/>
                  </a:cubicBezTo>
                  <a:cubicBezTo>
                    <a:pt x="16" y="685"/>
                    <a:pt x="16" y="685"/>
                    <a:pt x="16" y="685"/>
                  </a:cubicBezTo>
                  <a:cubicBezTo>
                    <a:pt x="16" y="1108"/>
                    <a:pt x="16" y="1108"/>
                    <a:pt x="16" y="1108"/>
                  </a:cubicBezTo>
                  <a:cubicBezTo>
                    <a:pt x="16" y="1117"/>
                    <a:pt x="23" y="1124"/>
                    <a:pt x="32" y="1124"/>
                  </a:cubicBezTo>
                  <a:cubicBezTo>
                    <a:pt x="32" y="1124"/>
                    <a:pt x="32" y="1124"/>
                    <a:pt x="32" y="1124"/>
                  </a:cubicBezTo>
                  <a:cubicBezTo>
                    <a:pt x="32" y="1132"/>
                    <a:pt x="32" y="1132"/>
                    <a:pt x="32" y="1132"/>
                  </a:cubicBezTo>
                  <a:cubicBezTo>
                    <a:pt x="32" y="1140"/>
                    <a:pt x="32" y="1140"/>
                    <a:pt x="32" y="1140"/>
                  </a:cubicBezTo>
                  <a:cubicBezTo>
                    <a:pt x="14" y="1140"/>
                    <a:pt x="0" y="1126"/>
                    <a:pt x="0" y="1108"/>
                  </a:cubicBezTo>
                  <a:cubicBezTo>
                    <a:pt x="0" y="1108"/>
                    <a:pt x="0" y="1108"/>
                    <a:pt x="0" y="1108"/>
                  </a:cubicBezTo>
                  <a:cubicBezTo>
                    <a:pt x="0" y="682"/>
                    <a:pt x="0" y="682"/>
                    <a:pt x="0" y="682"/>
                  </a:cubicBezTo>
                  <a:cubicBezTo>
                    <a:pt x="0" y="679"/>
                    <a:pt x="1" y="677"/>
                    <a:pt x="3" y="675"/>
                  </a:cubicBezTo>
                  <a:cubicBezTo>
                    <a:pt x="3" y="675"/>
                    <a:pt x="3" y="675"/>
                    <a:pt x="3" y="675"/>
                  </a:cubicBezTo>
                  <a:cubicBezTo>
                    <a:pt x="16" y="665"/>
                    <a:pt x="72" y="621"/>
                    <a:pt x="82" y="613"/>
                  </a:cubicBezTo>
                  <a:cubicBezTo>
                    <a:pt x="82" y="613"/>
                    <a:pt x="82" y="613"/>
                    <a:pt x="82" y="613"/>
                  </a:cubicBezTo>
                  <a:cubicBezTo>
                    <a:pt x="98" y="600"/>
                    <a:pt x="101" y="585"/>
                    <a:pt x="101" y="574"/>
                  </a:cubicBezTo>
                  <a:cubicBezTo>
                    <a:pt x="101" y="574"/>
                    <a:pt x="101" y="574"/>
                    <a:pt x="101" y="574"/>
                  </a:cubicBezTo>
                  <a:cubicBezTo>
                    <a:pt x="101" y="563"/>
                    <a:pt x="98" y="548"/>
                    <a:pt x="82" y="535"/>
                  </a:cubicBezTo>
                  <a:cubicBezTo>
                    <a:pt x="82" y="535"/>
                    <a:pt x="82" y="535"/>
                    <a:pt x="82" y="535"/>
                  </a:cubicBezTo>
                  <a:cubicBezTo>
                    <a:pt x="72" y="527"/>
                    <a:pt x="3" y="471"/>
                    <a:pt x="3" y="471"/>
                  </a:cubicBezTo>
                  <a:cubicBezTo>
                    <a:pt x="3" y="471"/>
                    <a:pt x="3" y="471"/>
                    <a:pt x="3" y="471"/>
                  </a:cubicBezTo>
                  <a:cubicBezTo>
                    <a:pt x="1" y="470"/>
                    <a:pt x="0" y="467"/>
                    <a:pt x="0" y="465"/>
                  </a:cubicBezTo>
                  <a:cubicBezTo>
                    <a:pt x="0" y="465"/>
                    <a:pt x="0" y="465"/>
                    <a:pt x="0" y="465"/>
                  </a:cubicBezTo>
                  <a:cubicBezTo>
                    <a:pt x="0" y="32"/>
                    <a:pt x="0" y="32"/>
                    <a:pt x="0" y="32"/>
                  </a:cubicBezTo>
                  <a:cubicBezTo>
                    <a:pt x="0" y="14"/>
                    <a:pt x="14" y="0"/>
                    <a:pt x="32" y="0"/>
                  </a:cubicBezTo>
                  <a:cubicBezTo>
                    <a:pt x="32" y="0"/>
                    <a:pt x="32" y="0"/>
                    <a:pt x="32" y="0"/>
                  </a:cubicBezTo>
                  <a:cubicBezTo>
                    <a:pt x="646" y="0"/>
                    <a:pt x="646" y="0"/>
                    <a:pt x="646" y="0"/>
                  </a:cubicBezTo>
                  <a:cubicBezTo>
                    <a:pt x="663" y="0"/>
                    <a:pt x="678" y="14"/>
                    <a:pt x="678" y="32"/>
                  </a:cubicBezTo>
                  <a:cubicBezTo>
                    <a:pt x="678" y="32"/>
                    <a:pt x="678" y="32"/>
                    <a:pt x="678" y="32"/>
                  </a:cubicBezTo>
                  <a:cubicBezTo>
                    <a:pt x="678" y="1108"/>
                    <a:pt x="678" y="1108"/>
                    <a:pt x="678" y="1108"/>
                  </a:cubicBezTo>
                  <a:cubicBezTo>
                    <a:pt x="678" y="1126"/>
                    <a:pt x="663" y="1140"/>
                    <a:pt x="646" y="1140"/>
                  </a:cubicBezTo>
                  <a:cubicBezTo>
                    <a:pt x="646" y="1140"/>
                    <a:pt x="646" y="1140"/>
                    <a:pt x="646" y="1140"/>
                  </a:cubicBezTo>
                  <a:cubicBezTo>
                    <a:pt x="32" y="1140"/>
                    <a:pt x="32" y="1140"/>
                    <a:pt x="32" y="1140"/>
                  </a:cubicBezTo>
                  <a:close/>
                </a:path>
              </a:pathLst>
            </a:custGeom>
            <a:solidFill>
              <a:srgbClr val="92CC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Text Box 14"/>
            <p:cNvSpPr txBox="1">
              <a:spLocks noChangeArrowheads="1"/>
            </p:cNvSpPr>
            <p:nvPr/>
          </p:nvSpPr>
          <p:spPr bwMode="auto">
            <a:xfrm>
              <a:off x="8254999" y="4845052"/>
              <a:ext cx="3068639" cy="1412875"/>
            </a:xfrm>
            <a:prstGeom prst="rect">
              <a:avLst/>
            </a:prstGeom>
            <a:solidFill>
              <a:srgbClr val="D9D9D9"/>
            </a:solidFill>
            <a:ln>
              <a:noFill/>
            </a:ln>
            <a:effectLst/>
            <a:extLst/>
          </p:spPr>
          <p:txBody>
            <a:bodyPr lIns="0" rIns="0">
              <a:spAutoFit/>
            </a:bodyPr>
            <a:lstStyle/>
            <a:p>
              <a:pPr marL="285750" indent="-285750" algn="l">
                <a:lnSpc>
                  <a:spcPct val="120000"/>
                </a:lnSpc>
                <a:buFont typeface="Arial"/>
                <a:buChar char="•"/>
                <a:defRPr/>
              </a:pPr>
              <a:r>
                <a:rPr lang="en-US" sz="1800" dirty="0"/>
                <a:t>Horizontal integration</a:t>
              </a:r>
            </a:p>
            <a:p>
              <a:pPr marL="285750" indent="-285750" algn="l">
                <a:lnSpc>
                  <a:spcPct val="120000"/>
                </a:lnSpc>
                <a:buFont typeface="Arial"/>
                <a:buChar char="•"/>
                <a:defRPr/>
              </a:pPr>
              <a:r>
                <a:rPr lang="en-US" sz="1800" dirty="0">
                  <a:cs typeface="+mn-cs"/>
                </a:rPr>
                <a:t>Generic devices</a:t>
              </a:r>
            </a:p>
            <a:p>
              <a:pPr marL="285750" indent="-285750" algn="l">
                <a:lnSpc>
                  <a:spcPct val="120000"/>
                </a:lnSpc>
                <a:buFont typeface="Arial"/>
                <a:buChar char="•"/>
                <a:defRPr/>
              </a:pPr>
              <a:r>
                <a:rPr lang="en-US" sz="1800" dirty="0">
                  <a:cs typeface="+mn-cs"/>
                </a:rPr>
                <a:t>Standards &amp; open source</a:t>
              </a:r>
            </a:p>
            <a:p>
              <a:pPr marL="285750" indent="-285750" algn="l">
                <a:lnSpc>
                  <a:spcPct val="120000"/>
                </a:lnSpc>
                <a:buFont typeface="Arial"/>
                <a:buChar char="•"/>
                <a:defRPr/>
              </a:pPr>
              <a:r>
                <a:rPr lang="en-US" sz="1800" dirty="0">
                  <a:cs typeface="+mn-cs"/>
                </a:rPr>
                <a:t>Open APIs &amp; </a:t>
              </a:r>
              <a:r>
                <a:rPr lang="en-US" sz="1800" dirty="0" err="1">
                  <a:cs typeface="+mn-cs"/>
                </a:rPr>
                <a:t>dev’t</a:t>
              </a:r>
              <a:endParaRPr lang="en-US" sz="1800" dirty="0">
                <a:cs typeface="+mn-cs"/>
              </a:endParaRPr>
            </a:p>
          </p:txBody>
        </p:sp>
      </p:grpSp>
      <p:grpSp>
        <p:nvGrpSpPr>
          <p:cNvPr id="72708" name="Group 4"/>
          <p:cNvGrpSpPr>
            <a:grpSpLocks/>
          </p:cNvGrpSpPr>
          <p:nvPr/>
        </p:nvGrpSpPr>
        <p:grpSpPr bwMode="auto">
          <a:xfrm>
            <a:off x="762000" y="1357313"/>
            <a:ext cx="5972349" cy="5043487"/>
            <a:chOff x="762000" y="1357313"/>
            <a:chExt cx="4092067" cy="5043487"/>
          </a:xfrm>
        </p:grpSpPr>
        <p:sp>
          <p:nvSpPr>
            <p:cNvPr id="9" name="Text Box 14"/>
            <p:cNvSpPr txBox="1">
              <a:spLocks noChangeArrowheads="1"/>
            </p:cNvSpPr>
            <p:nvPr/>
          </p:nvSpPr>
          <p:spPr bwMode="auto">
            <a:xfrm>
              <a:off x="817556" y="1462088"/>
              <a:ext cx="3149209"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lnSpc>
                  <a:spcPct val="120000"/>
                </a:lnSpc>
                <a:defRPr/>
              </a:pPr>
              <a:r>
                <a:rPr lang="en-US" sz="2400" b="1" dirty="0" smtClean="0">
                  <a:solidFill>
                    <a:srgbClr val="FF6600"/>
                  </a:solidFill>
                  <a:cs typeface="+mn-cs"/>
                </a:rPr>
                <a:t>Machine-to-Machine</a:t>
              </a:r>
              <a:endParaRPr lang="en-US" sz="1800" dirty="0">
                <a:solidFill>
                  <a:srgbClr val="FF6600"/>
                </a:solidFill>
                <a:cs typeface="+mn-cs"/>
              </a:endParaRPr>
            </a:p>
          </p:txBody>
        </p:sp>
        <p:sp>
          <p:nvSpPr>
            <p:cNvPr id="18" name="Text Box 14"/>
            <p:cNvSpPr txBox="1">
              <a:spLocks noChangeArrowheads="1"/>
            </p:cNvSpPr>
            <p:nvPr/>
          </p:nvSpPr>
          <p:spPr bwMode="auto">
            <a:xfrm>
              <a:off x="836604" y="2108200"/>
              <a:ext cx="3068256" cy="1080296"/>
            </a:xfrm>
            <a:prstGeom prst="rect">
              <a:avLst/>
            </a:prstGeom>
            <a:solidFill>
              <a:schemeClr val="bg1">
                <a:lumMod val="85000"/>
              </a:schemeClr>
            </a:solidFill>
            <a:ln>
              <a:noFill/>
            </a:ln>
            <a:effectLst/>
            <a:extLst/>
          </p:spPr>
          <p:txBody>
            <a:bodyPr lIns="0" rIns="0">
              <a:spAutoFit/>
            </a:bodyPr>
            <a:lstStyle/>
            <a:p>
              <a:pPr marL="285750" indent="-285750" algn="l">
                <a:lnSpc>
                  <a:spcPct val="120000"/>
                </a:lnSpc>
                <a:buFont typeface="Arial"/>
                <a:buChar char="•"/>
                <a:defRPr/>
              </a:pPr>
              <a:r>
                <a:rPr lang="en-US" sz="1800" dirty="0"/>
                <a:t>Point problem driven</a:t>
              </a:r>
            </a:p>
            <a:p>
              <a:pPr marL="285750" indent="-285750" algn="l">
                <a:lnSpc>
                  <a:spcPct val="120000"/>
                </a:lnSpc>
                <a:buFont typeface="Arial"/>
                <a:buChar char="•"/>
                <a:defRPr/>
              </a:pPr>
              <a:r>
                <a:rPr lang="en-US" sz="1800" dirty="0">
                  <a:cs typeface="+mn-cs"/>
                </a:rPr>
                <a:t>Connected device </a:t>
              </a:r>
              <a:r>
                <a:rPr lang="en-US" sz="1800" dirty="0" smtClean="0">
                  <a:cs typeface="+mn-cs"/>
                </a:rPr>
                <a:t>centric</a:t>
              </a:r>
            </a:p>
            <a:p>
              <a:pPr marL="285750" indent="-285750" algn="l">
                <a:lnSpc>
                  <a:spcPct val="120000"/>
                </a:lnSpc>
                <a:buFont typeface="Arial"/>
                <a:buChar char="•"/>
                <a:defRPr/>
              </a:pPr>
              <a:endParaRPr lang="en-US" sz="1800" dirty="0">
                <a:cs typeface="+mn-cs"/>
              </a:endParaRPr>
            </a:p>
          </p:txBody>
        </p:sp>
        <p:sp>
          <p:nvSpPr>
            <p:cNvPr id="21" name="Text Box 14"/>
            <p:cNvSpPr txBox="1">
              <a:spLocks noChangeArrowheads="1"/>
            </p:cNvSpPr>
            <p:nvPr/>
          </p:nvSpPr>
          <p:spPr bwMode="auto">
            <a:xfrm>
              <a:off x="842953" y="3331914"/>
              <a:ext cx="3052383" cy="1412694"/>
            </a:xfrm>
            <a:prstGeom prst="rect">
              <a:avLst/>
            </a:prstGeom>
            <a:solidFill>
              <a:srgbClr val="D9D9D9"/>
            </a:solidFill>
            <a:ln>
              <a:noFill/>
            </a:ln>
            <a:effectLst/>
            <a:extLst/>
          </p:spPr>
          <p:txBody>
            <a:bodyPr lIns="0" rIns="0">
              <a:spAutoFit/>
            </a:bodyPr>
            <a:lstStyle/>
            <a:p>
              <a:pPr marL="285750" indent="-285750" algn="l">
                <a:lnSpc>
                  <a:spcPct val="120000"/>
                </a:lnSpc>
                <a:buFont typeface="Arial"/>
                <a:buChar char="•"/>
                <a:defRPr/>
              </a:pPr>
              <a:r>
                <a:rPr lang="en-US" sz="1800" dirty="0"/>
                <a:t>Internal bus objectives</a:t>
              </a:r>
            </a:p>
            <a:p>
              <a:pPr marL="285750" indent="-285750" algn="l">
                <a:lnSpc>
                  <a:spcPct val="120000"/>
                </a:lnSpc>
                <a:buFont typeface="Arial"/>
                <a:buChar char="•"/>
                <a:defRPr/>
              </a:pPr>
              <a:r>
                <a:rPr lang="en-US" sz="1800" dirty="0">
                  <a:cs typeface="+mn-cs"/>
                </a:rPr>
                <a:t>B2B</a:t>
              </a:r>
            </a:p>
            <a:p>
              <a:pPr marL="285750" indent="-285750" algn="l">
                <a:lnSpc>
                  <a:spcPct val="120000"/>
                </a:lnSpc>
                <a:buFont typeface="Arial"/>
                <a:buChar char="•"/>
                <a:defRPr/>
              </a:pPr>
              <a:r>
                <a:rPr lang="en-US" sz="1800" dirty="0" smtClean="0">
                  <a:cs typeface="+mn-cs"/>
                </a:rPr>
                <a:t>Consultancy </a:t>
              </a:r>
              <a:r>
                <a:rPr lang="en-US" sz="1800" dirty="0">
                  <a:cs typeface="+mn-cs"/>
                </a:rPr>
                <a:t>&amp; SI</a:t>
              </a:r>
            </a:p>
            <a:p>
              <a:pPr marL="285750" indent="-285750" algn="l">
                <a:lnSpc>
                  <a:spcPct val="120000"/>
                </a:lnSpc>
                <a:buFont typeface="Arial"/>
                <a:buChar char="•"/>
                <a:defRPr/>
              </a:pPr>
              <a:r>
                <a:rPr lang="en-US" sz="1800" dirty="0">
                  <a:cs typeface="+mn-cs"/>
                </a:rPr>
                <a:t>In-house deployment</a:t>
              </a:r>
            </a:p>
          </p:txBody>
        </p:sp>
        <p:sp>
          <p:nvSpPr>
            <p:cNvPr id="72712" name="Freeform 3"/>
            <p:cNvSpPr>
              <a:spLocks noChangeAspect="1"/>
            </p:cNvSpPr>
            <p:nvPr/>
          </p:nvSpPr>
          <p:spPr bwMode="auto">
            <a:xfrm>
              <a:off x="762000" y="1357313"/>
              <a:ext cx="4092067" cy="5043487"/>
            </a:xfrm>
            <a:custGeom>
              <a:avLst/>
              <a:gdLst>
                <a:gd name="T0" fmla="*/ 2147483647 w 859"/>
                <a:gd name="T1" fmla="*/ 2147483647 h 1140"/>
                <a:gd name="T2" fmla="*/ 2147483647 w 859"/>
                <a:gd name="T3" fmla="*/ 2147483647 h 1140"/>
                <a:gd name="T4" fmla="*/ 2147483647 w 859"/>
                <a:gd name="T5" fmla="*/ 2147483647 h 1140"/>
                <a:gd name="T6" fmla="*/ 2147483647 w 859"/>
                <a:gd name="T7" fmla="*/ 2147483647 h 1140"/>
                <a:gd name="T8" fmla="*/ 2147483647 w 859"/>
                <a:gd name="T9" fmla="*/ 2147483647 h 1140"/>
                <a:gd name="T10" fmla="*/ 2147483647 w 859"/>
                <a:gd name="T11" fmla="*/ 2147483647 h 1140"/>
                <a:gd name="T12" fmla="*/ 2147483647 w 859"/>
                <a:gd name="T13" fmla="*/ 2147483647 h 1140"/>
                <a:gd name="T14" fmla="*/ 2147483647 w 859"/>
                <a:gd name="T15" fmla="*/ 2147483647 h 1140"/>
                <a:gd name="T16" fmla="*/ 2147483647 w 859"/>
                <a:gd name="T17" fmla="*/ 2147483647 h 1140"/>
                <a:gd name="T18" fmla="*/ 2147483647 w 859"/>
                <a:gd name="T19" fmla="*/ 2147483647 h 1140"/>
                <a:gd name="T20" fmla="*/ 2147483647 w 859"/>
                <a:gd name="T21" fmla="*/ 2147483647 h 1140"/>
                <a:gd name="T22" fmla="*/ 2147483647 w 859"/>
                <a:gd name="T23" fmla="*/ 2147483647 h 1140"/>
                <a:gd name="T24" fmla="*/ 2147483647 w 859"/>
                <a:gd name="T25" fmla="*/ 2147483647 h 1140"/>
                <a:gd name="T26" fmla="*/ 2147483647 w 859"/>
                <a:gd name="T27" fmla="*/ 2147483647 h 1140"/>
                <a:gd name="T28" fmla="*/ 2147483647 w 859"/>
                <a:gd name="T29" fmla="*/ 2147483647 h 1140"/>
                <a:gd name="T30" fmla="*/ 2147483647 w 859"/>
                <a:gd name="T31" fmla="*/ 2147483647 h 1140"/>
                <a:gd name="T32" fmla="*/ 2147483647 w 859"/>
                <a:gd name="T33" fmla="*/ 2147483647 h 1140"/>
                <a:gd name="T34" fmla="*/ 2147483647 w 859"/>
                <a:gd name="T35" fmla="*/ 2147483647 h 1140"/>
                <a:gd name="T36" fmla="*/ 2147483647 w 859"/>
                <a:gd name="T37" fmla="*/ 2147483647 h 1140"/>
                <a:gd name="T38" fmla="*/ 2147483647 w 859"/>
                <a:gd name="T39" fmla="*/ 2147483647 h 1140"/>
                <a:gd name="T40" fmla="*/ 2147483647 w 859"/>
                <a:gd name="T41" fmla="*/ 2147483647 h 1140"/>
                <a:gd name="T42" fmla="*/ 2147483647 w 859"/>
                <a:gd name="T43" fmla="*/ 2147483647 h 1140"/>
                <a:gd name="T44" fmla="*/ 2147483647 w 859"/>
                <a:gd name="T45" fmla="*/ 2147483647 h 1140"/>
                <a:gd name="T46" fmla="*/ 2147483647 w 859"/>
                <a:gd name="T47" fmla="*/ 2147483647 h 1140"/>
                <a:gd name="T48" fmla="*/ 0 w 859"/>
                <a:gd name="T49" fmla="*/ 2147483647 h 1140"/>
                <a:gd name="T50" fmla="*/ 2147483647 w 859"/>
                <a:gd name="T51" fmla="*/ 0 h 1140"/>
                <a:gd name="T52" fmla="*/ 2147483647 w 859"/>
                <a:gd name="T53" fmla="*/ 0 h 1140"/>
                <a:gd name="T54" fmla="*/ 2147483647 w 859"/>
                <a:gd name="T55" fmla="*/ 2147483647 h 1140"/>
                <a:gd name="T56" fmla="*/ 2147483647 w 859"/>
                <a:gd name="T57" fmla="*/ 2147483647 h 1140"/>
                <a:gd name="T58" fmla="*/ 2147483647 w 859"/>
                <a:gd name="T59" fmla="*/ 2147483647 h 1140"/>
                <a:gd name="T60" fmla="*/ 2147483647 w 859"/>
                <a:gd name="T61" fmla="*/ 2147483647 h 1140"/>
                <a:gd name="T62" fmla="*/ 2147483647 w 859"/>
                <a:gd name="T63" fmla="*/ 2147483647 h 1140"/>
                <a:gd name="T64" fmla="*/ 2147483647 w 859"/>
                <a:gd name="T65" fmla="*/ 2147483647 h 1140"/>
                <a:gd name="T66" fmla="*/ 2147483647 w 859"/>
                <a:gd name="T67" fmla="*/ 2147483647 h 1140"/>
                <a:gd name="T68" fmla="*/ 2147483647 w 859"/>
                <a:gd name="T69" fmla="*/ 2147483647 h 1140"/>
                <a:gd name="T70" fmla="*/ 2147483647 w 859"/>
                <a:gd name="T71" fmla="*/ 2147483647 h 1140"/>
                <a:gd name="T72" fmla="*/ 2147483647 w 859"/>
                <a:gd name="T73" fmla="*/ 2147483647 h 1140"/>
                <a:gd name="T74" fmla="*/ 2147483647 w 859"/>
                <a:gd name="T75" fmla="*/ 2147483647 h 1140"/>
                <a:gd name="T76" fmla="*/ 2147483647 w 859"/>
                <a:gd name="T77" fmla="*/ 2147483647 h 1140"/>
                <a:gd name="T78" fmla="*/ 2147483647 w 859"/>
                <a:gd name="T79" fmla="*/ 2147483647 h 1140"/>
                <a:gd name="T80" fmla="*/ 2147483647 w 859"/>
                <a:gd name="T81" fmla="*/ 2147483647 h 1140"/>
                <a:gd name="T82" fmla="*/ 2147483647 w 859"/>
                <a:gd name="T83" fmla="*/ 2147483647 h 1140"/>
                <a:gd name="T84" fmla="*/ 2147483647 w 859"/>
                <a:gd name="T85" fmla="*/ 2147483647 h 11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59" h="1140">
                  <a:moveTo>
                    <a:pt x="32" y="1140"/>
                  </a:moveTo>
                  <a:cubicBezTo>
                    <a:pt x="32" y="1132"/>
                    <a:pt x="32" y="1132"/>
                    <a:pt x="32" y="1132"/>
                  </a:cubicBezTo>
                  <a:cubicBezTo>
                    <a:pt x="32" y="1124"/>
                    <a:pt x="32" y="1124"/>
                    <a:pt x="32" y="1124"/>
                  </a:cubicBezTo>
                  <a:cubicBezTo>
                    <a:pt x="644" y="1124"/>
                    <a:pt x="644" y="1124"/>
                    <a:pt x="644" y="1124"/>
                  </a:cubicBezTo>
                  <a:cubicBezTo>
                    <a:pt x="653" y="1124"/>
                    <a:pt x="660" y="1117"/>
                    <a:pt x="660" y="1108"/>
                  </a:cubicBezTo>
                  <a:cubicBezTo>
                    <a:pt x="660" y="1108"/>
                    <a:pt x="660" y="1108"/>
                    <a:pt x="660" y="1108"/>
                  </a:cubicBezTo>
                  <a:cubicBezTo>
                    <a:pt x="660" y="627"/>
                    <a:pt x="660" y="627"/>
                    <a:pt x="660" y="627"/>
                  </a:cubicBezTo>
                  <a:cubicBezTo>
                    <a:pt x="738" y="627"/>
                    <a:pt x="738" y="627"/>
                    <a:pt x="738" y="627"/>
                  </a:cubicBezTo>
                  <a:cubicBezTo>
                    <a:pt x="739" y="635"/>
                    <a:pt x="739" y="635"/>
                    <a:pt x="739" y="635"/>
                  </a:cubicBezTo>
                  <a:cubicBezTo>
                    <a:pt x="739" y="640"/>
                    <a:pt x="739" y="646"/>
                    <a:pt x="739" y="649"/>
                  </a:cubicBezTo>
                  <a:cubicBezTo>
                    <a:pt x="739" y="649"/>
                    <a:pt x="739" y="649"/>
                    <a:pt x="739" y="649"/>
                  </a:cubicBezTo>
                  <a:cubicBezTo>
                    <a:pt x="739" y="654"/>
                    <a:pt x="740" y="656"/>
                    <a:pt x="740" y="657"/>
                  </a:cubicBezTo>
                  <a:cubicBezTo>
                    <a:pt x="740" y="657"/>
                    <a:pt x="740" y="657"/>
                    <a:pt x="740" y="657"/>
                  </a:cubicBezTo>
                  <a:cubicBezTo>
                    <a:pt x="741" y="657"/>
                    <a:pt x="740" y="657"/>
                    <a:pt x="741" y="657"/>
                  </a:cubicBezTo>
                  <a:cubicBezTo>
                    <a:pt x="741" y="657"/>
                    <a:pt x="741" y="657"/>
                    <a:pt x="741" y="657"/>
                  </a:cubicBezTo>
                  <a:cubicBezTo>
                    <a:pt x="742" y="657"/>
                    <a:pt x="745" y="657"/>
                    <a:pt x="747" y="654"/>
                  </a:cubicBezTo>
                  <a:cubicBezTo>
                    <a:pt x="747" y="654"/>
                    <a:pt x="747" y="654"/>
                    <a:pt x="747" y="654"/>
                  </a:cubicBezTo>
                  <a:cubicBezTo>
                    <a:pt x="758" y="645"/>
                    <a:pt x="828" y="590"/>
                    <a:pt x="838" y="582"/>
                  </a:cubicBezTo>
                  <a:cubicBezTo>
                    <a:pt x="838" y="582"/>
                    <a:pt x="838" y="582"/>
                    <a:pt x="838" y="582"/>
                  </a:cubicBezTo>
                  <a:cubicBezTo>
                    <a:pt x="842" y="579"/>
                    <a:pt x="843" y="577"/>
                    <a:pt x="843" y="574"/>
                  </a:cubicBezTo>
                  <a:cubicBezTo>
                    <a:pt x="843" y="574"/>
                    <a:pt x="843" y="574"/>
                    <a:pt x="843" y="574"/>
                  </a:cubicBezTo>
                  <a:cubicBezTo>
                    <a:pt x="843" y="571"/>
                    <a:pt x="842" y="569"/>
                    <a:pt x="838" y="566"/>
                  </a:cubicBezTo>
                  <a:cubicBezTo>
                    <a:pt x="838" y="566"/>
                    <a:pt x="838" y="566"/>
                    <a:pt x="838" y="566"/>
                  </a:cubicBezTo>
                  <a:cubicBezTo>
                    <a:pt x="828" y="558"/>
                    <a:pt x="753" y="498"/>
                    <a:pt x="747" y="494"/>
                  </a:cubicBezTo>
                  <a:cubicBezTo>
                    <a:pt x="747" y="494"/>
                    <a:pt x="747" y="494"/>
                    <a:pt x="747" y="494"/>
                  </a:cubicBezTo>
                  <a:cubicBezTo>
                    <a:pt x="744" y="491"/>
                    <a:pt x="742" y="490"/>
                    <a:pt x="741" y="490"/>
                  </a:cubicBezTo>
                  <a:cubicBezTo>
                    <a:pt x="741" y="490"/>
                    <a:pt x="741" y="490"/>
                    <a:pt x="741" y="490"/>
                  </a:cubicBezTo>
                  <a:cubicBezTo>
                    <a:pt x="741" y="491"/>
                    <a:pt x="741" y="491"/>
                    <a:pt x="741" y="491"/>
                  </a:cubicBezTo>
                  <a:cubicBezTo>
                    <a:pt x="741" y="491"/>
                    <a:pt x="741" y="491"/>
                    <a:pt x="741" y="491"/>
                  </a:cubicBezTo>
                  <a:cubicBezTo>
                    <a:pt x="741" y="491"/>
                    <a:pt x="741" y="490"/>
                    <a:pt x="740" y="491"/>
                  </a:cubicBezTo>
                  <a:cubicBezTo>
                    <a:pt x="740" y="491"/>
                    <a:pt x="740" y="491"/>
                    <a:pt x="740" y="491"/>
                  </a:cubicBezTo>
                  <a:cubicBezTo>
                    <a:pt x="740" y="492"/>
                    <a:pt x="739" y="494"/>
                    <a:pt x="739" y="499"/>
                  </a:cubicBezTo>
                  <a:cubicBezTo>
                    <a:pt x="739" y="499"/>
                    <a:pt x="739" y="499"/>
                    <a:pt x="739" y="499"/>
                  </a:cubicBezTo>
                  <a:cubicBezTo>
                    <a:pt x="739" y="502"/>
                    <a:pt x="739" y="507"/>
                    <a:pt x="739" y="513"/>
                  </a:cubicBezTo>
                  <a:cubicBezTo>
                    <a:pt x="739" y="513"/>
                    <a:pt x="739" y="513"/>
                    <a:pt x="739" y="513"/>
                  </a:cubicBezTo>
                  <a:cubicBezTo>
                    <a:pt x="738" y="521"/>
                    <a:pt x="738" y="521"/>
                    <a:pt x="738" y="521"/>
                  </a:cubicBezTo>
                  <a:cubicBezTo>
                    <a:pt x="660" y="521"/>
                    <a:pt x="660" y="521"/>
                    <a:pt x="660" y="521"/>
                  </a:cubicBezTo>
                  <a:cubicBezTo>
                    <a:pt x="660" y="32"/>
                    <a:pt x="660" y="32"/>
                    <a:pt x="660" y="32"/>
                  </a:cubicBezTo>
                  <a:cubicBezTo>
                    <a:pt x="660" y="23"/>
                    <a:pt x="653" y="16"/>
                    <a:pt x="644" y="16"/>
                  </a:cubicBezTo>
                  <a:cubicBezTo>
                    <a:pt x="644" y="16"/>
                    <a:pt x="644" y="16"/>
                    <a:pt x="644" y="16"/>
                  </a:cubicBezTo>
                  <a:cubicBezTo>
                    <a:pt x="32" y="16"/>
                    <a:pt x="32" y="16"/>
                    <a:pt x="32" y="16"/>
                  </a:cubicBezTo>
                  <a:cubicBezTo>
                    <a:pt x="23" y="16"/>
                    <a:pt x="16" y="23"/>
                    <a:pt x="16" y="32"/>
                  </a:cubicBezTo>
                  <a:cubicBezTo>
                    <a:pt x="16" y="32"/>
                    <a:pt x="16" y="32"/>
                    <a:pt x="16" y="32"/>
                  </a:cubicBezTo>
                  <a:cubicBezTo>
                    <a:pt x="16" y="1108"/>
                    <a:pt x="16" y="1108"/>
                    <a:pt x="16" y="1108"/>
                  </a:cubicBezTo>
                  <a:cubicBezTo>
                    <a:pt x="16" y="1117"/>
                    <a:pt x="23" y="1124"/>
                    <a:pt x="32" y="1124"/>
                  </a:cubicBezTo>
                  <a:cubicBezTo>
                    <a:pt x="32" y="1124"/>
                    <a:pt x="32" y="1124"/>
                    <a:pt x="32" y="1124"/>
                  </a:cubicBezTo>
                  <a:cubicBezTo>
                    <a:pt x="32" y="1132"/>
                    <a:pt x="32" y="1132"/>
                    <a:pt x="32" y="1132"/>
                  </a:cubicBezTo>
                  <a:cubicBezTo>
                    <a:pt x="32" y="1140"/>
                    <a:pt x="32" y="1140"/>
                    <a:pt x="32" y="1140"/>
                  </a:cubicBezTo>
                  <a:cubicBezTo>
                    <a:pt x="14" y="1140"/>
                    <a:pt x="0" y="1126"/>
                    <a:pt x="0" y="1108"/>
                  </a:cubicBezTo>
                  <a:cubicBezTo>
                    <a:pt x="0" y="1108"/>
                    <a:pt x="0" y="1108"/>
                    <a:pt x="0" y="1108"/>
                  </a:cubicBezTo>
                  <a:cubicBezTo>
                    <a:pt x="0" y="32"/>
                    <a:pt x="0" y="32"/>
                    <a:pt x="0" y="32"/>
                  </a:cubicBezTo>
                  <a:cubicBezTo>
                    <a:pt x="0" y="14"/>
                    <a:pt x="14" y="0"/>
                    <a:pt x="32" y="0"/>
                  </a:cubicBezTo>
                  <a:cubicBezTo>
                    <a:pt x="32" y="0"/>
                    <a:pt x="32" y="0"/>
                    <a:pt x="32" y="0"/>
                  </a:cubicBezTo>
                  <a:cubicBezTo>
                    <a:pt x="644" y="0"/>
                    <a:pt x="644" y="0"/>
                    <a:pt x="644" y="0"/>
                  </a:cubicBezTo>
                  <a:cubicBezTo>
                    <a:pt x="662" y="0"/>
                    <a:pt x="676" y="14"/>
                    <a:pt x="676" y="32"/>
                  </a:cubicBezTo>
                  <a:cubicBezTo>
                    <a:pt x="676" y="32"/>
                    <a:pt x="676" y="32"/>
                    <a:pt x="676" y="32"/>
                  </a:cubicBezTo>
                  <a:cubicBezTo>
                    <a:pt x="676" y="505"/>
                    <a:pt x="676" y="505"/>
                    <a:pt x="676" y="505"/>
                  </a:cubicBezTo>
                  <a:cubicBezTo>
                    <a:pt x="723" y="505"/>
                    <a:pt x="723" y="505"/>
                    <a:pt x="723" y="505"/>
                  </a:cubicBezTo>
                  <a:cubicBezTo>
                    <a:pt x="723" y="503"/>
                    <a:pt x="723" y="501"/>
                    <a:pt x="723" y="499"/>
                  </a:cubicBezTo>
                  <a:cubicBezTo>
                    <a:pt x="723" y="499"/>
                    <a:pt x="723" y="499"/>
                    <a:pt x="723" y="499"/>
                  </a:cubicBezTo>
                  <a:cubicBezTo>
                    <a:pt x="723" y="492"/>
                    <a:pt x="724" y="487"/>
                    <a:pt x="727" y="482"/>
                  </a:cubicBezTo>
                  <a:cubicBezTo>
                    <a:pt x="727" y="482"/>
                    <a:pt x="727" y="482"/>
                    <a:pt x="727" y="482"/>
                  </a:cubicBezTo>
                  <a:cubicBezTo>
                    <a:pt x="730" y="477"/>
                    <a:pt x="736" y="474"/>
                    <a:pt x="741" y="474"/>
                  </a:cubicBezTo>
                  <a:cubicBezTo>
                    <a:pt x="741" y="474"/>
                    <a:pt x="741" y="474"/>
                    <a:pt x="741" y="474"/>
                  </a:cubicBezTo>
                  <a:cubicBezTo>
                    <a:pt x="747" y="475"/>
                    <a:pt x="753" y="477"/>
                    <a:pt x="758" y="481"/>
                  </a:cubicBezTo>
                  <a:cubicBezTo>
                    <a:pt x="758" y="481"/>
                    <a:pt x="758" y="481"/>
                    <a:pt x="758" y="481"/>
                  </a:cubicBezTo>
                  <a:cubicBezTo>
                    <a:pt x="763" y="486"/>
                    <a:pt x="838" y="545"/>
                    <a:pt x="848" y="553"/>
                  </a:cubicBezTo>
                  <a:cubicBezTo>
                    <a:pt x="848" y="553"/>
                    <a:pt x="848" y="553"/>
                    <a:pt x="848" y="553"/>
                  </a:cubicBezTo>
                  <a:cubicBezTo>
                    <a:pt x="854" y="558"/>
                    <a:pt x="859" y="566"/>
                    <a:pt x="859" y="574"/>
                  </a:cubicBezTo>
                  <a:cubicBezTo>
                    <a:pt x="859" y="574"/>
                    <a:pt x="859" y="574"/>
                    <a:pt x="859" y="574"/>
                  </a:cubicBezTo>
                  <a:cubicBezTo>
                    <a:pt x="859" y="582"/>
                    <a:pt x="854" y="590"/>
                    <a:pt x="848" y="595"/>
                  </a:cubicBezTo>
                  <a:cubicBezTo>
                    <a:pt x="848" y="595"/>
                    <a:pt x="848" y="595"/>
                    <a:pt x="848" y="595"/>
                  </a:cubicBezTo>
                  <a:cubicBezTo>
                    <a:pt x="838" y="603"/>
                    <a:pt x="768" y="658"/>
                    <a:pt x="757" y="667"/>
                  </a:cubicBezTo>
                  <a:cubicBezTo>
                    <a:pt x="757" y="667"/>
                    <a:pt x="757" y="667"/>
                    <a:pt x="757" y="667"/>
                  </a:cubicBezTo>
                  <a:cubicBezTo>
                    <a:pt x="753" y="671"/>
                    <a:pt x="747" y="673"/>
                    <a:pt x="741" y="673"/>
                  </a:cubicBezTo>
                  <a:cubicBezTo>
                    <a:pt x="741" y="673"/>
                    <a:pt x="741" y="673"/>
                    <a:pt x="741" y="673"/>
                  </a:cubicBezTo>
                  <a:cubicBezTo>
                    <a:pt x="736" y="673"/>
                    <a:pt x="730" y="671"/>
                    <a:pt x="727" y="666"/>
                  </a:cubicBezTo>
                  <a:cubicBezTo>
                    <a:pt x="727" y="666"/>
                    <a:pt x="727" y="666"/>
                    <a:pt x="727" y="666"/>
                  </a:cubicBezTo>
                  <a:cubicBezTo>
                    <a:pt x="724" y="661"/>
                    <a:pt x="723" y="656"/>
                    <a:pt x="723" y="649"/>
                  </a:cubicBezTo>
                  <a:cubicBezTo>
                    <a:pt x="723" y="649"/>
                    <a:pt x="723" y="649"/>
                    <a:pt x="723" y="649"/>
                  </a:cubicBezTo>
                  <a:cubicBezTo>
                    <a:pt x="723" y="647"/>
                    <a:pt x="723" y="645"/>
                    <a:pt x="723" y="643"/>
                  </a:cubicBezTo>
                  <a:cubicBezTo>
                    <a:pt x="723" y="643"/>
                    <a:pt x="723" y="643"/>
                    <a:pt x="723" y="643"/>
                  </a:cubicBezTo>
                  <a:cubicBezTo>
                    <a:pt x="676" y="643"/>
                    <a:pt x="676" y="643"/>
                    <a:pt x="676" y="643"/>
                  </a:cubicBezTo>
                  <a:cubicBezTo>
                    <a:pt x="676" y="1108"/>
                    <a:pt x="676" y="1108"/>
                    <a:pt x="676" y="1108"/>
                  </a:cubicBezTo>
                  <a:cubicBezTo>
                    <a:pt x="676" y="1126"/>
                    <a:pt x="662" y="1140"/>
                    <a:pt x="644" y="1140"/>
                  </a:cubicBezTo>
                  <a:cubicBezTo>
                    <a:pt x="644" y="1140"/>
                    <a:pt x="644" y="1140"/>
                    <a:pt x="644" y="1140"/>
                  </a:cubicBezTo>
                  <a:cubicBezTo>
                    <a:pt x="32" y="1140"/>
                    <a:pt x="32" y="1140"/>
                    <a:pt x="32" y="1140"/>
                  </a:cubicBez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Text Box 14"/>
            <p:cNvSpPr txBox="1">
              <a:spLocks noChangeArrowheads="1"/>
            </p:cNvSpPr>
            <p:nvPr/>
          </p:nvSpPr>
          <p:spPr bwMode="auto">
            <a:xfrm>
              <a:off x="836604" y="4837113"/>
              <a:ext cx="3058732" cy="1412875"/>
            </a:xfrm>
            <a:prstGeom prst="rect">
              <a:avLst/>
            </a:prstGeom>
            <a:solidFill>
              <a:srgbClr val="D9D9D9"/>
            </a:solidFill>
            <a:ln>
              <a:noFill/>
            </a:ln>
            <a:effectLst/>
            <a:extLst/>
          </p:spPr>
          <p:txBody>
            <a:bodyPr lIns="0" rIns="0">
              <a:spAutoFit/>
            </a:bodyPr>
            <a:lstStyle/>
            <a:p>
              <a:pPr marL="285750" indent="-285750" algn="l">
                <a:lnSpc>
                  <a:spcPct val="120000"/>
                </a:lnSpc>
                <a:buFont typeface="Arial"/>
                <a:buChar char="•"/>
                <a:defRPr/>
              </a:pPr>
              <a:r>
                <a:rPr lang="en-US" sz="1800" dirty="0"/>
                <a:t>Vertical </a:t>
              </a:r>
              <a:r>
                <a:rPr lang="en-US" sz="1800" dirty="0" smtClean="0"/>
                <a:t>silos</a:t>
              </a:r>
              <a:endParaRPr lang="en-US" sz="1800" dirty="0"/>
            </a:p>
            <a:p>
              <a:pPr marL="285750" indent="-285750" algn="l">
                <a:lnSpc>
                  <a:spcPct val="120000"/>
                </a:lnSpc>
                <a:buFont typeface="Arial"/>
                <a:buChar char="•"/>
                <a:defRPr/>
              </a:pPr>
              <a:r>
                <a:rPr lang="en-US" sz="1800" dirty="0">
                  <a:cs typeface="+mn-cs"/>
                </a:rPr>
                <a:t>Single-app devices</a:t>
              </a:r>
            </a:p>
            <a:p>
              <a:pPr marL="285750" indent="-285750" algn="l">
                <a:lnSpc>
                  <a:spcPct val="120000"/>
                </a:lnSpc>
                <a:buFont typeface="Arial"/>
                <a:buChar char="•"/>
                <a:defRPr/>
              </a:pPr>
              <a:r>
                <a:rPr lang="en-US" sz="1800" dirty="0">
                  <a:cs typeface="+mn-cs"/>
                </a:rPr>
                <a:t>Proprietary industry tech</a:t>
              </a:r>
            </a:p>
            <a:p>
              <a:pPr marL="285750" indent="-285750" algn="l">
                <a:lnSpc>
                  <a:spcPct val="120000"/>
                </a:lnSpc>
                <a:buFont typeface="Arial"/>
                <a:buChar char="•"/>
                <a:defRPr/>
              </a:pPr>
              <a:r>
                <a:rPr lang="en-US" sz="1800" dirty="0">
                  <a:cs typeface="+mn-cs"/>
                </a:rPr>
                <a:t>Specialized s/w </a:t>
              </a:r>
              <a:r>
                <a:rPr lang="en-US" sz="1800" dirty="0" err="1">
                  <a:cs typeface="+mn-cs"/>
                </a:rPr>
                <a:t>dev’t</a:t>
              </a:r>
              <a:endParaRPr lang="en-US" sz="1800" dirty="0">
                <a:cs typeface="+mn-cs"/>
              </a:endParaRPr>
            </a:p>
          </p:txBody>
        </p:sp>
      </p:grpSp>
    </p:spTree>
    <p:extLst>
      <p:ext uri="{BB962C8B-B14F-4D97-AF65-F5344CB8AC3E}">
        <p14:creationId xmlns:p14="http://schemas.microsoft.com/office/powerpoint/2010/main" val="3988537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525463" y="239713"/>
            <a:ext cx="10290175" cy="1085850"/>
          </a:xfrm>
        </p:spPr>
        <p:txBody>
          <a:bodyPr/>
          <a:lstStyle/>
          <a:p>
            <a:pPr eaLnBrk="1" hangingPunct="1"/>
            <a:r>
              <a:rPr lang="en-US" sz="4000" dirty="0">
                <a:latin typeface="EricssonCapital-Regular" charset="0"/>
              </a:rPr>
              <a:t>Make </a:t>
            </a:r>
            <a:r>
              <a:rPr lang="en-US" sz="4000" dirty="0" smtClean="0">
                <a:latin typeface="EricssonCapital-Regular" charset="0"/>
              </a:rPr>
              <a:t>devices </a:t>
            </a:r>
            <a:r>
              <a:rPr lang="en-US" sz="4000" dirty="0">
                <a:latin typeface="EricssonCapital-Regular" charset="0"/>
              </a:rPr>
              <a:t>go mainstream</a:t>
            </a:r>
            <a:endParaRPr lang="en-US" sz="4000" dirty="0">
              <a:solidFill>
                <a:srgbClr val="FF6600"/>
              </a:solidFill>
              <a:latin typeface="EricssonCapital-Regular" charset="0"/>
            </a:endParaRPr>
          </a:p>
        </p:txBody>
      </p:sp>
      <p:sp>
        <p:nvSpPr>
          <p:cNvPr id="53250" name="Content Placeholder 2"/>
          <p:cNvSpPr>
            <a:spLocks noGrp="1"/>
          </p:cNvSpPr>
          <p:nvPr>
            <p:ph sz="half" idx="1"/>
          </p:nvPr>
        </p:nvSpPr>
        <p:spPr>
          <a:xfrm>
            <a:off x="528638" y="1801813"/>
            <a:ext cx="6138862" cy="3849687"/>
          </a:xfrm>
        </p:spPr>
        <p:txBody>
          <a:bodyPr/>
          <a:lstStyle/>
          <a:p>
            <a:pPr eaLnBrk="1" hangingPunct="1"/>
            <a:r>
              <a:rPr lang="en-US" sz="2400" dirty="0" smtClean="0">
                <a:latin typeface="Arial" charset="0"/>
              </a:rPr>
              <a:t>Go IP</a:t>
            </a:r>
          </a:p>
          <a:p>
            <a:pPr lvl="1" eaLnBrk="1" hangingPunct="1"/>
            <a:r>
              <a:rPr lang="en-US" sz="1800" dirty="0" smtClean="0">
                <a:latin typeface="Arial" charset="0"/>
              </a:rPr>
              <a:t>Reduce </a:t>
            </a:r>
            <a:r>
              <a:rPr lang="en-US" sz="1800" dirty="0">
                <a:latin typeface="Arial" charset="0"/>
              </a:rPr>
              <a:t>technology fragmentation</a:t>
            </a:r>
          </a:p>
          <a:p>
            <a:pPr lvl="1" eaLnBrk="1" hangingPunct="1"/>
            <a:r>
              <a:rPr lang="en-US" sz="1800" dirty="0" smtClean="0">
                <a:latin typeface="Arial" charset="0"/>
              </a:rPr>
              <a:t>Drive </a:t>
            </a:r>
            <a:r>
              <a:rPr lang="en-US" sz="1800" dirty="0">
                <a:latin typeface="Arial" charset="0"/>
              </a:rPr>
              <a:t>IP to the “</a:t>
            </a:r>
            <a:r>
              <a:rPr lang="en-US" altLang="ja-JP" sz="1800" dirty="0">
                <a:latin typeface="Arial" charset="0"/>
              </a:rPr>
              <a:t>tiniest of devices</a:t>
            </a:r>
            <a:r>
              <a:rPr lang="en-US" sz="1800" dirty="0" smtClean="0">
                <a:latin typeface="Arial" charset="0"/>
              </a:rPr>
              <a:t>”</a:t>
            </a:r>
          </a:p>
          <a:p>
            <a:pPr lvl="1" eaLnBrk="1" hangingPunct="1"/>
            <a:endParaRPr lang="en-US" altLang="ja-JP" sz="1600" dirty="0">
              <a:latin typeface="Arial" charset="0"/>
            </a:endParaRPr>
          </a:p>
          <a:p>
            <a:pPr eaLnBrk="1" hangingPunct="1"/>
            <a:r>
              <a:rPr lang="en-US" sz="2400" dirty="0" smtClean="0">
                <a:latin typeface="Arial" charset="0"/>
              </a:rPr>
              <a:t>Go Web</a:t>
            </a:r>
          </a:p>
          <a:p>
            <a:pPr lvl="1" eaLnBrk="1" hangingPunct="1"/>
            <a:r>
              <a:rPr lang="en-US" sz="1800" dirty="0" smtClean="0">
                <a:latin typeface="Arial" charset="0"/>
              </a:rPr>
              <a:t>Use standard web technologies</a:t>
            </a:r>
          </a:p>
          <a:p>
            <a:pPr lvl="1" eaLnBrk="1" hangingPunct="1"/>
            <a:r>
              <a:rPr lang="en-US" sz="1800" dirty="0" smtClean="0">
                <a:latin typeface="Arial" charset="0"/>
              </a:rPr>
              <a:t>Ease enterprise SOA integration</a:t>
            </a:r>
          </a:p>
          <a:p>
            <a:pPr lvl="1" eaLnBrk="1" hangingPunct="1"/>
            <a:r>
              <a:rPr lang="en-US" sz="1800" dirty="0" smtClean="0">
                <a:latin typeface="Arial" charset="0"/>
              </a:rPr>
              <a:t>Attract the global developer community</a:t>
            </a:r>
          </a:p>
          <a:p>
            <a:pPr lvl="1" eaLnBrk="1" hangingPunct="1"/>
            <a:endParaRPr lang="en-US" sz="1800" dirty="0">
              <a:latin typeface="Arial" charset="0"/>
            </a:endParaRPr>
          </a:p>
          <a:p>
            <a:pPr eaLnBrk="1" hangingPunct="1"/>
            <a:r>
              <a:rPr lang="en-US" sz="2400" dirty="0" smtClean="0">
                <a:latin typeface="Arial" charset="0"/>
              </a:rPr>
              <a:t>Go Simple</a:t>
            </a:r>
          </a:p>
          <a:p>
            <a:pPr lvl="1" eaLnBrk="1" hangingPunct="1"/>
            <a:r>
              <a:rPr lang="en-US" sz="1800" dirty="0" smtClean="0">
                <a:latin typeface="Arial" charset="0"/>
              </a:rPr>
              <a:t>Make devices application generic</a:t>
            </a:r>
          </a:p>
          <a:p>
            <a:pPr lvl="1" eaLnBrk="1" hangingPunct="1"/>
            <a:r>
              <a:rPr lang="en-US" sz="1800" dirty="0" smtClean="0">
                <a:latin typeface="Arial" charset="0"/>
              </a:rPr>
              <a:t>Drive value from devices to cloud enablement</a:t>
            </a:r>
          </a:p>
          <a:p>
            <a:pPr lvl="1" eaLnBrk="1" hangingPunct="1"/>
            <a:r>
              <a:rPr lang="en-US" sz="1800" dirty="0" smtClean="0">
                <a:latin typeface="Arial" charset="0"/>
              </a:rPr>
              <a:t>Break device silos</a:t>
            </a:r>
          </a:p>
        </p:txBody>
      </p:sp>
      <p:grpSp>
        <p:nvGrpSpPr>
          <p:cNvPr id="2" name="Group 1"/>
          <p:cNvGrpSpPr/>
          <p:nvPr/>
        </p:nvGrpSpPr>
        <p:grpSpPr>
          <a:xfrm>
            <a:off x="8391414" y="1486032"/>
            <a:ext cx="2479942" cy="1736869"/>
            <a:chOff x="8679638" y="1486032"/>
            <a:chExt cx="2479942" cy="1736869"/>
          </a:xfrm>
        </p:grpSpPr>
        <p:pic>
          <p:nvPicPr>
            <p:cNvPr id="53261" name="Picture 2" descr="ietflogo2f.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47352" y="1781134"/>
              <a:ext cx="672747" cy="35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2" name="Picture 3" descr="Zigbee logo.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76063" y="1486032"/>
              <a:ext cx="868189" cy="310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3" name="Picture 35" descr="z-wave_log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962644" y="2001404"/>
              <a:ext cx="743213" cy="3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5"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114398" y="2439083"/>
              <a:ext cx="1320233" cy="29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6" name="Picture 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943440" y="2146437"/>
              <a:ext cx="930677" cy="344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7" name="Picture 21503"/>
            <p:cNvSpPr>
              <a:spLocks noChangeAspect="1"/>
            </p:cNvSpPr>
            <p:nvPr/>
          </p:nvSpPr>
          <p:spPr bwMode="auto">
            <a:xfrm>
              <a:off x="10062360" y="2806676"/>
              <a:ext cx="1037041" cy="22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268" name="Picture 21509"/>
            <p:cNvSpPr>
              <a:spLocks noChangeAspect="1"/>
            </p:cNvSpPr>
            <p:nvPr/>
          </p:nvSpPr>
          <p:spPr bwMode="auto">
            <a:xfrm>
              <a:off x="8679638" y="2810968"/>
              <a:ext cx="372271" cy="411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53269" name="Picture 2151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987601" y="1614910"/>
              <a:ext cx="789747" cy="22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0" name="Picture 1" descr="knx-logo.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515873" y="1869355"/>
              <a:ext cx="643707" cy="31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1" name="Picture 2" descr="BACnet-Logo-New.gi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857796" y="2862459"/>
              <a:ext cx="1172655" cy="25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2" name="Picture 3" descr="xmpp.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0149149" y="2748503"/>
              <a:ext cx="425453" cy="472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reeform 23"/>
          <p:cNvSpPr>
            <a:spLocks noChangeAspect="1" noEditPoints="1"/>
          </p:cNvSpPr>
          <p:nvPr/>
        </p:nvSpPr>
        <p:spPr bwMode="auto">
          <a:xfrm>
            <a:off x="6905101" y="4338649"/>
            <a:ext cx="765023" cy="805184"/>
          </a:xfrm>
          <a:custGeom>
            <a:avLst/>
            <a:gdLst>
              <a:gd name="T0" fmla="*/ 2147483647 w 335"/>
              <a:gd name="T1" fmla="*/ 2147483647 h 389"/>
              <a:gd name="T2" fmla="*/ 2147483647 w 335"/>
              <a:gd name="T3" fmla="*/ 2147483647 h 389"/>
              <a:gd name="T4" fmla="*/ 2147483647 w 335"/>
              <a:gd name="T5" fmla="*/ 2147483647 h 389"/>
              <a:gd name="T6" fmla="*/ 2147483647 w 335"/>
              <a:gd name="T7" fmla="*/ 2147483647 h 389"/>
              <a:gd name="T8" fmla="*/ 2147483647 w 335"/>
              <a:gd name="T9" fmla="*/ 2147483647 h 389"/>
              <a:gd name="T10" fmla="*/ 2147483647 w 335"/>
              <a:gd name="T11" fmla="*/ 2147483647 h 389"/>
              <a:gd name="T12" fmla="*/ 2147483647 w 335"/>
              <a:gd name="T13" fmla="*/ 2147483647 h 389"/>
              <a:gd name="T14" fmla="*/ 2147483647 w 335"/>
              <a:gd name="T15" fmla="*/ 2147483647 h 389"/>
              <a:gd name="T16" fmla="*/ 2147483647 w 335"/>
              <a:gd name="T17" fmla="*/ 2147483647 h 389"/>
              <a:gd name="T18" fmla="*/ 2147483647 w 335"/>
              <a:gd name="T19" fmla="*/ 2147483647 h 389"/>
              <a:gd name="T20" fmla="*/ 2147483647 w 335"/>
              <a:gd name="T21" fmla="*/ 2147483647 h 389"/>
              <a:gd name="T22" fmla="*/ 2147483647 w 335"/>
              <a:gd name="T23" fmla="*/ 2147483647 h 389"/>
              <a:gd name="T24" fmla="*/ 2147483647 w 335"/>
              <a:gd name="T25" fmla="*/ 2147483647 h 389"/>
              <a:gd name="T26" fmla="*/ 2147483647 w 335"/>
              <a:gd name="T27" fmla="*/ 2147483647 h 389"/>
              <a:gd name="T28" fmla="*/ 2147483647 w 335"/>
              <a:gd name="T29" fmla="*/ 2147483647 h 389"/>
              <a:gd name="T30" fmla="*/ 2147483647 w 335"/>
              <a:gd name="T31" fmla="*/ 2147483647 h 389"/>
              <a:gd name="T32" fmla="*/ 2147483647 w 335"/>
              <a:gd name="T33" fmla="*/ 2147483647 h 389"/>
              <a:gd name="T34" fmla="*/ 2147483647 w 335"/>
              <a:gd name="T35" fmla="*/ 2147483647 h 389"/>
              <a:gd name="T36" fmla="*/ 2147483647 w 335"/>
              <a:gd name="T37" fmla="*/ 2147483647 h 389"/>
              <a:gd name="T38" fmla="*/ 2147483647 w 335"/>
              <a:gd name="T39" fmla="*/ 2147483647 h 389"/>
              <a:gd name="T40" fmla="*/ 2147483647 w 335"/>
              <a:gd name="T41" fmla="*/ 2147483647 h 389"/>
              <a:gd name="T42" fmla="*/ 2147483647 w 335"/>
              <a:gd name="T43" fmla="*/ 2147483647 h 389"/>
              <a:gd name="T44" fmla="*/ 2147483647 w 335"/>
              <a:gd name="T45" fmla="*/ 2147483647 h 389"/>
              <a:gd name="T46" fmla="*/ 2147483647 w 335"/>
              <a:gd name="T47" fmla="*/ 2147483647 h 389"/>
              <a:gd name="T48" fmla="*/ 2147483647 w 335"/>
              <a:gd name="T49" fmla="*/ 2147483647 h 389"/>
              <a:gd name="T50" fmla="*/ 2147483647 w 335"/>
              <a:gd name="T51" fmla="*/ 2147483647 h 389"/>
              <a:gd name="T52" fmla="*/ 2147483647 w 335"/>
              <a:gd name="T53" fmla="*/ 2147483647 h 389"/>
              <a:gd name="T54" fmla="*/ 2147483647 w 335"/>
              <a:gd name="T55" fmla="*/ 2147483647 h 389"/>
              <a:gd name="T56" fmla="*/ 2147483647 w 335"/>
              <a:gd name="T57" fmla="*/ 2147483647 h 389"/>
              <a:gd name="T58" fmla="*/ 2147483647 w 335"/>
              <a:gd name="T59" fmla="*/ 2147483647 h 389"/>
              <a:gd name="T60" fmla="*/ 2147483647 w 335"/>
              <a:gd name="T61" fmla="*/ 2147483647 h 389"/>
              <a:gd name="T62" fmla="*/ 2147483647 w 335"/>
              <a:gd name="T63" fmla="*/ 2147483647 h 389"/>
              <a:gd name="T64" fmla="*/ 2147483647 w 335"/>
              <a:gd name="T65" fmla="*/ 2147483647 h 389"/>
              <a:gd name="T66" fmla="*/ 2147483647 w 335"/>
              <a:gd name="T67" fmla="*/ 2147483647 h 389"/>
              <a:gd name="T68" fmla="*/ 2147483647 w 335"/>
              <a:gd name="T69" fmla="*/ 2147483647 h 389"/>
              <a:gd name="T70" fmla="*/ 2147483647 w 335"/>
              <a:gd name="T71" fmla="*/ 2147483647 h 389"/>
              <a:gd name="T72" fmla="*/ 2147483647 w 335"/>
              <a:gd name="T73" fmla="*/ 2147483647 h 389"/>
              <a:gd name="T74" fmla="*/ 2147483647 w 335"/>
              <a:gd name="T75" fmla="*/ 2147483647 h 389"/>
              <a:gd name="T76" fmla="*/ 2147483647 w 335"/>
              <a:gd name="T77" fmla="*/ 2147483647 h 389"/>
              <a:gd name="T78" fmla="*/ 2147483647 w 335"/>
              <a:gd name="T79" fmla="*/ 2147483647 h 389"/>
              <a:gd name="T80" fmla="*/ 2147483647 w 335"/>
              <a:gd name="T81" fmla="*/ 2147483647 h 389"/>
              <a:gd name="T82" fmla="*/ 2147483647 w 335"/>
              <a:gd name="T83" fmla="*/ 2147483647 h 389"/>
              <a:gd name="T84" fmla="*/ 2147483647 w 335"/>
              <a:gd name="T85" fmla="*/ 2147483647 h 389"/>
              <a:gd name="T86" fmla="*/ 2147483647 w 335"/>
              <a:gd name="T87" fmla="*/ 2147483647 h 389"/>
              <a:gd name="T88" fmla="*/ 2147483647 w 335"/>
              <a:gd name="T89" fmla="*/ 2147483647 h 389"/>
              <a:gd name="T90" fmla="*/ 2147483647 w 335"/>
              <a:gd name="T91" fmla="*/ 2147483647 h 389"/>
              <a:gd name="T92" fmla="*/ 2147483647 w 335"/>
              <a:gd name="T93" fmla="*/ 2147483647 h 389"/>
              <a:gd name="T94" fmla="*/ 2147483647 w 335"/>
              <a:gd name="T95" fmla="*/ 2147483647 h 389"/>
              <a:gd name="T96" fmla="*/ 2147483647 w 335"/>
              <a:gd name="T97" fmla="*/ 2147483647 h 389"/>
              <a:gd name="T98" fmla="*/ 2147483647 w 335"/>
              <a:gd name="T99" fmla="*/ 2147483647 h 389"/>
              <a:gd name="T100" fmla="*/ 2147483647 w 335"/>
              <a:gd name="T101" fmla="*/ 2147483647 h 389"/>
              <a:gd name="T102" fmla="*/ 2147483647 w 335"/>
              <a:gd name="T103" fmla="*/ 2147483647 h 389"/>
              <a:gd name="T104" fmla="*/ 2147483647 w 335"/>
              <a:gd name="T105" fmla="*/ 2147483647 h 389"/>
              <a:gd name="T106" fmla="*/ 2147483647 w 335"/>
              <a:gd name="T107" fmla="*/ 2147483647 h 389"/>
              <a:gd name="T108" fmla="*/ 2147483647 w 335"/>
              <a:gd name="T109" fmla="*/ 2147483647 h 38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35" h="389">
                <a:moveTo>
                  <a:pt x="112" y="55"/>
                </a:moveTo>
                <a:cubicBezTo>
                  <a:pt x="114" y="58"/>
                  <a:pt x="117" y="60"/>
                  <a:pt x="120" y="60"/>
                </a:cubicBezTo>
                <a:cubicBezTo>
                  <a:pt x="121" y="60"/>
                  <a:pt x="122" y="60"/>
                  <a:pt x="123" y="59"/>
                </a:cubicBezTo>
                <a:cubicBezTo>
                  <a:pt x="127" y="58"/>
                  <a:pt x="129" y="53"/>
                  <a:pt x="127" y="49"/>
                </a:cubicBezTo>
                <a:cubicBezTo>
                  <a:pt x="114" y="17"/>
                  <a:pt x="114" y="17"/>
                  <a:pt x="114" y="17"/>
                </a:cubicBezTo>
                <a:cubicBezTo>
                  <a:pt x="112" y="13"/>
                  <a:pt x="108" y="11"/>
                  <a:pt x="104" y="13"/>
                </a:cubicBezTo>
                <a:cubicBezTo>
                  <a:pt x="100" y="15"/>
                  <a:pt x="98" y="19"/>
                  <a:pt x="99" y="23"/>
                </a:cubicBezTo>
                <a:lnTo>
                  <a:pt x="112" y="55"/>
                </a:lnTo>
                <a:close/>
                <a:moveTo>
                  <a:pt x="275" y="123"/>
                </a:moveTo>
                <a:cubicBezTo>
                  <a:pt x="276" y="126"/>
                  <a:pt x="279" y="128"/>
                  <a:pt x="282" y="128"/>
                </a:cubicBezTo>
                <a:cubicBezTo>
                  <a:pt x="283" y="128"/>
                  <a:pt x="284" y="128"/>
                  <a:pt x="285" y="128"/>
                </a:cubicBezTo>
                <a:cubicBezTo>
                  <a:pt x="318" y="114"/>
                  <a:pt x="318" y="114"/>
                  <a:pt x="318" y="114"/>
                </a:cubicBezTo>
                <a:cubicBezTo>
                  <a:pt x="322" y="112"/>
                  <a:pt x="324" y="108"/>
                  <a:pt x="323" y="104"/>
                </a:cubicBezTo>
                <a:cubicBezTo>
                  <a:pt x="321" y="100"/>
                  <a:pt x="316" y="98"/>
                  <a:pt x="312" y="99"/>
                </a:cubicBezTo>
                <a:cubicBezTo>
                  <a:pt x="279" y="113"/>
                  <a:pt x="279" y="113"/>
                  <a:pt x="279" y="113"/>
                </a:cubicBezTo>
                <a:cubicBezTo>
                  <a:pt x="275" y="115"/>
                  <a:pt x="273" y="119"/>
                  <a:pt x="275" y="123"/>
                </a:cubicBezTo>
                <a:close/>
                <a:moveTo>
                  <a:pt x="168" y="50"/>
                </a:moveTo>
                <a:cubicBezTo>
                  <a:pt x="172" y="50"/>
                  <a:pt x="176" y="47"/>
                  <a:pt x="176" y="42"/>
                </a:cubicBezTo>
                <a:cubicBezTo>
                  <a:pt x="176" y="8"/>
                  <a:pt x="176" y="8"/>
                  <a:pt x="176" y="8"/>
                </a:cubicBezTo>
                <a:cubicBezTo>
                  <a:pt x="176" y="4"/>
                  <a:pt x="172" y="0"/>
                  <a:pt x="168" y="0"/>
                </a:cubicBezTo>
                <a:cubicBezTo>
                  <a:pt x="163" y="0"/>
                  <a:pt x="160" y="4"/>
                  <a:pt x="160" y="8"/>
                </a:cubicBezTo>
                <a:cubicBezTo>
                  <a:pt x="160" y="42"/>
                  <a:pt x="160" y="42"/>
                  <a:pt x="160" y="42"/>
                </a:cubicBezTo>
                <a:cubicBezTo>
                  <a:pt x="160" y="47"/>
                  <a:pt x="163" y="50"/>
                  <a:pt x="168" y="50"/>
                </a:cubicBezTo>
                <a:close/>
                <a:moveTo>
                  <a:pt x="74" y="85"/>
                </a:moveTo>
                <a:cubicBezTo>
                  <a:pt x="75" y="87"/>
                  <a:pt x="77" y="88"/>
                  <a:pt x="80" y="88"/>
                </a:cubicBezTo>
                <a:cubicBezTo>
                  <a:pt x="82" y="88"/>
                  <a:pt x="84" y="87"/>
                  <a:pt x="85" y="85"/>
                </a:cubicBezTo>
                <a:cubicBezTo>
                  <a:pt x="88" y="82"/>
                  <a:pt x="88" y="77"/>
                  <a:pt x="85" y="74"/>
                </a:cubicBezTo>
                <a:cubicBezTo>
                  <a:pt x="61" y="49"/>
                  <a:pt x="61" y="49"/>
                  <a:pt x="61" y="49"/>
                </a:cubicBezTo>
                <a:cubicBezTo>
                  <a:pt x="57" y="46"/>
                  <a:pt x="52" y="46"/>
                  <a:pt x="49" y="49"/>
                </a:cubicBezTo>
                <a:cubicBezTo>
                  <a:pt x="46" y="52"/>
                  <a:pt x="46" y="57"/>
                  <a:pt x="49" y="61"/>
                </a:cubicBezTo>
                <a:lnTo>
                  <a:pt x="74" y="85"/>
                </a:lnTo>
                <a:close/>
                <a:moveTo>
                  <a:pt x="256" y="88"/>
                </a:moveTo>
                <a:cubicBezTo>
                  <a:pt x="258" y="88"/>
                  <a:pt x="260" y="87"/>
                  <a:pt x="262" y="85"/>
                </a:cubicBezTo>
                <a:cubicBezTo>
                  <a:pt x="286" y="61"/>
                  <a:pt x="286" y="61"/>
                  <a:pt x="286" y="61"/>
                </a:cubicBezTo>
                <a:cubicBezTo>
                  <a:pt x="289" y="57"/>
                  <a:pt x="289" y="52"/>
                  <a:pt x="286" y="49"/>
                </a:cubicBezTo>
                <a:cubicBezTo>
                  <a:pt x="283" y="46"/>
                  <a:pt x="278" y="46"/>
                  <a:pt x="275" y="49"/>
                </a:cubicBezTo>
                <a:cubicBezTo>
                  <a:pt x="250" y="74"/>
                  <a:pt x="250" y="74"/>
                  <a:pt x="250" y="74"/>
                </a:cubicBezTo>
                <a:cubicBezTo>
                  <a:pt x="247" y="77"/>
                  <a:pt x="247" y="82"/>
                  <a:pt x="250" y="85"/>
                </a:cubicBezTo>
                <a:cubicBezTo>
                  <a:pt x="252" y="87"/>
                  <a:pt x="254" y="88"/>
                  <a:pt x="256" y="88"/>
                </a:cubicBezTo>
                <a:close/>
                <a:moveTo>
                  <a:pt x="213" y="59"/>
                </a:moveTo>
                <a:cubicBezTo>
                  <a:pt x="214" y="60"/>
                  <a:pt x="215" y="60"/>
                  <a:pt x="216" y="60"/>
                </a:cubicBezTo>
                <a:cubicBezTo>
                  <a:pt x="219" y="60"/>
                  <a:pt x="222" y="58"/>
                  <a:pt x="223" y="55"/>
                </a:cubicBezTo>
                <a:cubicBezTo>
                  <a:pt x="236" y="23"/>
                  <a:pt x="236" y="23"/>
                  <a:pt x="236" y="23"/>
                </a:cubicBezTo>
                <a:cubicBezTo>
                  <a:pt x="238" y="19"/>
                  <a:pt x="236" y="15"/>
                  <a:pt x="232" y="13"/>
                </a:cubicBezTo>
                <a:cubicBezTo>
                  <a:pt x="228" y="11"/>
                  <a:pt x="223" y="13"/>
                  <a:pt x="221" y="17"/>
                </a:cubicBezTo>
                <a:cubicBezTo>
                  <a:pt x="208" y="49"/>
                  <a:pt x="208" y="49"/>
                  <a:pt x="208" y="49"/>
                </a:cubicBezTo>
                <a:cubicBezTo>
                  <a:pt x="207" y="53"/>
                  <a:pt x="209" y="58"/>
                  <a:pt x="213" y="59"/>
                </a:cubicBezTo>
                <a:close/>
                <a:moveTo>
                  <a:pt x="17" y="114"/>
                </a:moveTo>
                <a:cubicBezTo>
                  <a:pt x="50" y="128"/>
                  <a:pt x="50" y="128"/>
                  <a:pt x="50" y="128"/>
                </a:cubicBezTo>
                <a:cubicBezTo>
                  <a:pt x="51" y="128"/>
                  <a:pt x="52" y="128"/>
                  <a:pt x="53" y="128"/>
                </a:cubicBezTo>
                <a:cubicBezTo>
                  <a:pt x="56" y="128"/>
                  <a:pt x="59" y="126"/>
                  <a:pt x="61" y="123"/>
                </a:cubicBezTo>
                <a:cubicBezTo>
                  <a:pt x="62" y="119"/>
                  <a:pt x="60" y="115"/>
                  <a:pt x="56" y="113"/>
                </a:cubicBezTo>
                <a:cubicBezTo>
                  <a:pt x="23" y="99"/>
                  <a:pt x="23" y="99"/>
                  <a:pt x="23" y="99"/>
                </a:cubicBezTo>
                <a:cubicBezTo>
                  <a:pt x="19" y="98"/>
                  <a:pt x="15" y="100"/>
                  <a:pt x="13" y="104"/>
                </a:cubicBezTo>
                <a:cubicBezTo>
                  <a:pt x="11" y="108"/>
                  <a:pt x="13" y="112"/>
                  <a:pt x="17" y="114"/>
                </a:cubicBezTo>
                <a:close/>
                <a:moveTo>
                  <a:pt x="318" y="221"/>
                </a:moveTo>
                <a:cubicBezTo>
                  <a:pt x="285" y="208"/>
                  <a:pt x="285" y="208"/>
                  <a:pt x="285" y="208"/>
                </a:cubicBezTo>
                <a:cubicBezTo>
                  <a:pt x="281" y="206"/>
                  <a:pt x="277" y="208"/>
                  <a:pt x="275" y="212"/>
                </a:cubicBezTo>
                <a:cubicBezTo>
                  <a:pt x="273" y="216"/>
                  <a:pt x="275" y="221"/>
                  <a:pt x="279" y="223"/>
                </a:cubicBezTo>
                <a:cubicBezTo>
                  <a:pt x="312" y="236"/>
                  <a:pt x="312" y="236"/>
                  <a:pt x="312" y="236"/>
                </a:cubicBezTo>
                <a:cubicBezTo>
                  <a:pt x="313" y="237"/>
                  <a:pt x="314" y="237"/>
                  <a:pt x="315" y="237"/>
                </a:cubicBezTo>
                <a:cubicBezTo>
                  <a:pt x="318" y="237"/>
                  <a:pt x="321" y="235"/>
                  <a:pt x="323" y="232"/>
                </a:cubicBezTo>
                <a:cubicBezTo>
                  <a:pt x="324" y="228"/>
                  <a:pt x="322" y="223"/>
                  <a:pt x="318" y="221"/>
                </a:cubicBezTo>
                <a:close/>
                <a:moveTo>
                  <a:pt x="327" y="160"/>
                </a:moveTo>
                <a:cubicBezTo>
                  <a:pt x="291" y="160"/>
                  <a:pt x="291" y="160"/>
                  <a:pt x="291" y="160"/>
                </a:cubicBezTo>
                <a:cubicBezTo>
                  <a:pt x="286" y="160"/>
                  <a:pt x="283" y="163"/>
                  <a:pt x="283" y="168"/>
                </a:cubicBezTo>
                <a:cubicBezTo>
                  <a:pt x="283" y="172"/>
                  <a:pt x="286" y="176"/>
                  <a:pt x="291" y="176"/>
                </a:cubicBezTo>
                <a:cubicBezTo>
                  <a:pt x="327" y="176"/>
                  <a:pt x="327" y="176"/>
                  <a:pt x="327" y="176"/>
                </a:cubicBezTo>
                <a:cubicBezTo>
                  <a:pt x="332" y="176"/>
                  <a:pt x="335" y="172"/>
                  <a:pt x="335" y="168"/>
                </a:cubicBezTo>
                <a:cubicBezTo>
                  <a:pt x="335" y="163"/>
                  <a:pt x="332" y="160"/>
                  <a:pt x="327" y="160"/>
                </a:cubicBezTo>
                <a:close/>
                <a:moveTo>
                  <a:pt x="53" y="168"/>
                </a:moveTo>
                <a:cubicBezTo>
                  <a:pt x="53" y="163"/>
                  <a:pt x="49" y="160"/>
                  <a:pt x="45" y="160"/>
                </a:cubicBezTo>
                <a:cubicBezTo>
                  <a:pt x="8" y="160"/>
                  <a:pt x="8" y="160"/>
                  <a:pt x="8" y="160"/>
                </a:cubicBezTo>
                <a:cubicBezTo>
                  <a:pt x="4" y="160"/>
                  <a:pt x="0" y="163"/>
                  <a:pt x="0" y="168"/>
                </a:cubicBezTo>
                <a:cubicBezTo>
                  <a:pt x="0" y="172"/>
                  <a:pt x="4" y="176"/>
                  <a:pt x="8" y="176"/>
                </a:cubicBezTo>
                <a:cubicBezTo>
                  <a:pt x="45" y="176"/>
                  <a:pt x="45" y="176"/>
                  <a:pt x="45" y="176"/>
                </a:cubicBezTo>
                <a:cubicBezTo>
                  <a:pt x="49" y="176"/>
                  <a:pt x="53" y="172"/>
                  <a:pt x="53" y="168"/>
                </a:cubicBezTo>
                <a:close/>
                <a:moveTo>
                  <a:pt x="244" y="103"/>
                </a:moveTo>
                <a:cubicBezTo>
                  <a:pt x="240" y="105"/>
                  <a:pt x="239" y="110"/>
                  <a:pt x="242" y="114"/>
                </a:cubicBezTo>
                <a:cubicBezTo>
                  <a:pt x="242" y="114"/>
                  <a:pt x="242" y="114"/>
                  <a:pt x="242" y="114"/>
                </a:cubicBezTo>
                <a:cubicBezTo>
                  <a:pt x="252" y="129"/>
                  <a:pt x="258" y="147"/>
                  <a:pt x="258" y="166"/>
                </a:cubicBezTo>
                <a:cubicBezTo>
                  <a:pt x="258" y="191"/>
                  <a:pt x="248" y="208"/>
                  <a:pt x="237" y="223"/>
                </a:cubicBezTo>
                <a:cubicBezTo>
                  <a:pt x="227" y="238"/>
                  <a:pt x="215" y="249"/>
                  <a:pt x="214" y="266"/>
                </a:cubicBezTo>
                <a:cubicBezTo>
                  <a:pt x="214" y="284"/>
                  <a:pt x="214" y="284"/>
                  <a:pt x="214" y="287"/>
                </a:cubicBezTo>
                <a:cubicBezTo>
                  <a:pt x="206" y="287"/>
                  <a:pt x="190" y="287"/>
                  <a:pt x="168" y="287"/>
                </a:cubicBezTo>
                <a:cubicBezTo>
                  <a:pt x="145" y="287"/>
                  <a:pt x="129" y="287"/>
                  <a:pt x="120" y="287"/>
                </a:cubicBezTo>
                <a:cubicBezTo>
                  <a:pt x="120" y="266"/>
                  <a:pt x="120" y="266"/>
                  <a:pt x="120" y="266"/>
                </a:cubicBezTo>
                <a:cubicBezTo>
                  <a:pt x="120" y="249"/>
                  <a:pt x="107" y="238"/>
                  <a:pt x="97" y="223"/>
                </a:cubicBezTo>
                <a:cubicBezTo>
                  <a:pt x="86" y="208"/>
                  <a:pt x="76" y="191"/>
                  <a:pt x="76" y="166"/>
                </a:cubicBezTo>
                <a:cubicBezTo>
                  <a:pt x="76" y="118"/>
                  <a:pt x="115" y="75"/>
                  <a:pt x="167" y="75"/>
                </a:cubicBezTo>
                <a:cubicBezTo>
                  <a:pt x="188" y="75"/>
                  <a:pt x="206" y="82"/>
                  <a:pt x="221" y="93"/>
                </a:cubicBezTo>
                <a:cubicBezTo>
                  <a:pt x="221" y="93"/>
                  <a:pt x="221" y="93"/>
                  <a:pt x="221" y="93"/>
                </a:cubicBezTo>
                <a:cubicBezTo>
                  <a:pt x="223" y="94"/>
                  <a:pt x="224" y="95"/>
                  <a:pt x="226" y="95"/>
                </a:cubicBezTo>
                <a:cubicBezTo>
                  <a:pt x="228" y="95"/>
                  <a:pt x="231" y="93"/>
                  <a:pt x="232" y="91"/>
                </a:cubicBezTo>
                <a:cubicBezTo>
                  <a:pt x="235" y="88"/>
                  <a:pt x="234" y="83"/>
                  <a:pt x="231" y="80"/>
                </a:cubicBezTo>
                <a:cubicBezTo>
                  <a:pt x="213" y="67"/>
                  <a:pt x="192" y="59"/>
                  <a:pt x="167" y="59"/>
                </a:cubicBezTo>
                <a:cubicBezTo>
                  <a:pt x="106" y="59"/>
                  <a:pt x="61" y="109"/>
                  <a:pt x="60" y="166"/>
                </a:cubicBezTo>
                <a:cubicBezTo>
                  <a:pt x="60" y="195"/>
                  <a:pt x="73" y="216"/>
                  <a:pt x="84" y="232"/>
                </a:cubicBezTo>
                <a:cubicBezTo>
                  <a:pt x="96" y="248"/>
                  <a:pt x="105" y="260"/>
                  <a:pt x="104" y="266"/>
                </a:cubicBezTo>
                <a:cubicBezTo>
                  <a:pt x="104" y="290"/>
                  <a:pt x="104" y="284"/>
                  <a:pt x="104" y="291"/>
                </a:cubicBezTo>
                <a:cubicBezTo>
                  <a:pt x="105" y="298"/>
                  <a:pt x="108" y="302"/>
                  <a:pt x="110" y="305"/>
                </a:cubicBezTo>
                <a:cubicBezTo>
                  <a:pt x="111" y="306"/>
                  <a:pt x="112" y="307"/>
                  <a:pt x="113" y="308"/>
                </a:cubicBezTo>
                <a:cubicBezTo>
                  <a:pt x="113" y="315"/>
                  <a:pt x="113" y="315"/>
                  <a:pt x="113" y="315"/>
                </a:cubicBezTo>
                <a:cubicBezTo>
                  <a:pt x="113" y="320"/>
                  <a:pt x="114" y="323"/>
                  <a:pt x="115" y="325"/>
                </a:cubicBezTo>
                <a:cubicBezTo>
                  <a:pt x="116" y="327"/>
                  <a:pt x="116" y="329"/>
                  <a:pt x="116" y="329"/>
                </a:cubicBezTo>
                <a:cubicBezTo>
                  <a:pt x="109" y="329"/>
                  <a:pt x="109" y="329"/>
                  <a:pt x="109" y="329"/>
                </a:cubicBezTo>
                <a:cubicBezTo>
                  <a:pt x="105" y="329"/>
                  <a:pt x="101" y="333"/>
                  <a:pt x="101" y="337"/>
                </a:cubicBezTo>
                <a:cubicBezTo>
                  <a:pt x="101" y="342"/>
                  <a:pt x="105" y="345"/>
                  <a:pt x="109" y="345"/>
                </a:cubicBezTo>
                <a:cubicBezTo>
                  <a:pt x="116" y="345"/>
                  <a:pt x="116" y="345"/>
                  <a:pt x="116" y="345"/>
                </a:cubicBezTo>
                <a:cubicBezTo>
                  <a:pt x="116" y="348"/>
                  <a:pt x="116" y="348"/>
                  <a:pt x="116" y="348"/>
                </a:cubicBezTo>
                <a:cubicBezTo>
                  <a:pt x="117" y="354"/>
                  <a:pt x="119" y="357"/>
                  <a:pt x="121" y="361"/>
                </a:cubicBezTo>
                <a:cubicBezTo>
                  <a:pt x="125" y="366"/>
                  <a:pt x="130" y="373"/>
                  <a:pt x="135" y="378"/>
                </a:cubicBezTo>
                <a:cubicBezTo>
                  <a:pt x="137" y="381"/>
                  <a:pt x="139" y="383"/>
                  <a:pt x="141" y="385"/>
                </a:cubicBezTo>
                <a:cubicBezTo>
                  <a:pt x="142" y="386"/>
                  <a:pt x="143" y="386"/>
                  <a:pt x="145" y="387"/>
                </a:cubicBezTo>
                <a:cubicBezTo>
                  <a:pt x="146" y="388"/>
                  <a:pt x="147" y="389"/>
                  <a:pt x="150" y="389"/>
                </a:cubicBezTo>
                <a:cubicBezTo>
                  <a:pt x="184" y="389"/>
                  <a:pt x="184" y="389"/>
                  <a:pt x="184" y="389"/>
                </a:cubicBezTo>
                <a:cubicBezTo>
                  <a:pt x="188" y="389"/>
                  <a:pt x="189" y="388"/>
                  <a:pt x="191" y="387"/>
                </a:cubicBezTo>
                <a:cubicBezTo>
                  <a:pt x="197" y="383"/>
                  <a:pt x="202" y="376"/>
                  <a:pt x="208" y="369"/>
                </a:cubicBezTo>
                <a:cubicBezTo>
                  <a:pt x="210" y="366"/>
                  <a:pt x="213" y="362"/>
                  <a:pt x="215" y="359"/>
                </a:cubicBezTo>
                <a:cubicBezTo>
                  <a:pt x="216" y="355"/>
                  <a:pt x="218" y="353"/>
                  <a:pt x="218" y="348"/>
                </a:cubicBezTo>
                <a:cubicBezTo>
                  <a:pt x="218" y="345"/>
                  <a:pt x="218" y="345"/>
                  <a:pt x="218" y="345"/>
                </a:cubicBezTo>
                <a:cubicBezTo>
                  <a:pt x="225" y="345"/>
                  <a:pt x="225" y="345"/>
                  <a:pt x="225" y="345"/>
                </a:cubicBezTo>
                <a:cubicBezTo>
                  <a:pt x="229" y="345"/>
                  <a:pt x="233" y="342"/>
                  <a:pt x="233" y="337"/>
                </a:cubicBezTo>
                <a:cubicBezTo>
                  <a:pt x="233" y="333"/>
                  <a:pt x="229" y="329"/>
                  <a:pt x="225" y="329"/>
                </a:cubicBezTo>
                <a:cubicBezTo>
                  <a:pt x="218" y="329"/>
                  <a:pt x="218" y="329"/>
                  <a:pt x="218" y="329"/>
                </a:cubicBezTo>
                <a:cubicBezTo>
                  <a:pt x="218" y="329"/>
                  <a:pt x="219" y="327"/>
                  <a:pt x="220" y="325"/>
                </a:cubicBezTo>
                <a:cubicBezTo>
                  <a:pt x="220" y="323"/>
                  <a:pt x="222" y="320"/>
                  <a:pt x="222" y="315"/>
                </a:cubicBezTo>
                <a:cubicBezTo>
                  <a:pt x="222" y="308"/>
                  <a:pt x="222" y="308"/>
                  <a:pt x="222" y="308"/>
                </a:cubicBezTo>
                <a:cubicBezTo>
                  <a:pt x="222" y="308"/>
                  <a:pt x="222" y="308"/>
                  <a:pt x="222" y="307"/>
                </a:cubicBezTo>
                <a:cubicBezTo>
                  <a:pt x="225" y="305"/>
                  <a:pt x="230" y="299"/>
                  <a:pt x="230" y="291"/>
                </a:cubicBezTo>
                <a:cubicBezTo>
                  <a:pt x="230" y="282"/>
                  <a:pt x="230" y="290"/>
                  <a:pt x="230" y="266"/>
                </a:cubicBezTo>
                <a:cubicBezTo>
                  <a:pt x="229" y="260"/>
                  <a:pt x="239" y="248"/>
                  <a:pt x="250" y="232"/>
                </a:cubicBezTo>
                <a:cubicBezTo>
                  <a:pt x="262" y="216"/>
                  <a:pt x="274" y="195"/>
                  <a:pt x="274" y="166"/>
                </a:cubicBezTo>
                <a:cubicBezTo>
                  <a:pt x="274" y="144"/>
                  <a:pt x="267" y="122"/>
                  <a:pt x="254" y="105"/>
                </a:cubicBezTo>
                <a:cubicBezTo>
                  <a:pt x="252" y="101"/>
                  <a:pt x="247" y="100"/>
                  <a:pt x="244" y="103"/>
                </a:cubicBezTo>
                <a:close/>
                <a:moveTo>
                  <a:pt x="206" y="306"/>
                </a:moveTo>
                <a:cubicBezTo>
                  <a:pt x="206" y="315"/>
                  <a:pt x="206" y="315"/>
                  <a:pt x="206" y="315"/>
                </a:cubicBezTo>
                <a:cubicBezTo>
                  <a:pt x="206" y="316"/>
                  <a:pt x="206" y="317"/>
                  <a:pt x="205" y="320"/>
                </a:cubicBezTo>
                <a:cubicBezTo>
                  <a:pt x="204" y="322"/>
                  <a:pt x="202" y="325"/>
                  <a:pt x="202" y="330"/>
                </a:cubicBezTo>
                <a:cubicBezTo>
                  <a:pt x="202" y="348"/>
                  <a:pt x="202" y="348"/>
                  <a:pt x="202" y="348"/>
                </a:cubicBezTo>
                <a:cubicBezTo>
                  <a:pt x="202" y="350"/>
                  <a:pt x="197" y="358"/>
                  <a:pt x="192" y="363"/>
                </a:cubicBezTo>
                <a:cubicBezTo>
                  <a:pt x="189" y="367"/>
                  <a:pt x="187" y="370"/>
                  <a:pt x="185" y="371"/>
                </a:cubicBezTo>
                <a:cubicBezTo>
                  <a:pt x="184" y="372"/>
                  <a:pt x="183" y="373"/>
                  <a:pt x="183" y="373"/>
                </a:cubicBezTo>
                <a:cubicBezTo>
                  <a:pt x="152" y="373"/>
                  <a:pt x="152" y="373"/>
                  <a:pt x="152" y="373"/>
                </a:cubicBezTo>
                <a:cubicBezTo>
                  <a:pt x="150" y="371"/>
                  <a:pt x="145" y="366"/>
                  <a:pt x="140" y="360"/>
                </a:cubicBezTo>
                <a:cubicBezTo>
                  <a:pt x="138" y="357"/>
                  <a:pt x="136" y="354"/>
                  <a:pt x="134" y="351"/>
                </a:cubicBezTo>
                <a:cubicBezTo>
                  <a:pt x="133" y="350"/>
                  <a:pt x="133" y="349"/>
                  <a:pt x="132" y="348"/>
                </a:cubicBezTo>
                <a:cubicBezTo>
                  <a:pt x="132" y="348"/>
                  <a:pt x="132" y="348"/>
                  <a:pt x="132" y="348"/>
                </a:cubicBezTo>
                <a:cubicBezTo>
                  <a:pt x="132" y="330"/>
                  <a:pt x="132" y="330"/>
                  <a:pt x="132" y="330"/>
                </a:cubicBezTo>
                <a:cubicBezTo>
                  <a:pt x="132" y="325"/>
                  <a:pt x="131" y="322"/>
                  <a:pt x="130" y="319"/>
                </a:cubicBezTo>
                <a:cubicBezTo>
                  <a:pt x="129" y="318"/>
                  <a:pt x="129" y="317"/>
                  <a:pt x="129" y="316"/>
                </a:cubicBezTo>
                <a:cubicBezTo>
                  <a:pt x="129" y="316"/>
                  <a:pt x="129" y="316"/>
                  <a:pt x="129" y="316"/>
                </a:cubicBezTo>
                <a:cubicBezTo>
                  <a:pt x="129" y="315"/>
                  <a:pt x="129" y="315"/>
                  <a:pt x="129" y="315"/>
                </a:cubicBezTo>
                <a:cubicBezTo>
                  <a:pt x="129" y="306"/>
                  <a:pt x="129" y="306"/>
                  <a:pt x="129" y="306"/>
                </a:cubicBezTo>
                <a:cubicBezTo>
                  <a:pt x="129" y="305"/>
                  <a:pt x="128" y="304"/>
                  <a:pt x="128" y="303"/>
                </a:cubicBezTo>
                <a:cubicBezTo>
                  <a:pt x="137" y="303"/>
                  <a:pt x="151" y="303"/>
                  <a:pt x="168" y="303"/>
                </a:cubicBezTo>
                <a:cubicBezTo>
                  <a:pt x="185" y="303"/>
                  <a:pt x="198" y="303"/>
                  <a:pt x="207" y="303"/>
                </a:cubicBezTo>
                <a:cubicBezTo>
                  <a:pt x="206" y="304"/>
                  <a:pt x="206" y="305"/>
                  <a:pt x="206" y="306"/>
                </a:cubicBezTo>
                <a:close/>
                <a:moveTo>
                  <a:pt x="50" y="208"/>
                </a:moveTo>
                <a:cubicBezTo>
                  <a:pt x="17" y="221"/>
                  <a:pt x="17" y="221"/>
                  <a:pt x="17" y="221"/>
                </a:cubicBezTo>
                <a:cubicBezTo>
                  <a:pt x="13" y="223"/>
                  <a:pt x="11" y="228"/>
                  <a:pt x="13" y="232"/>
                </a:cubicBezTo>
                <a:cubicBezTo>
                  <a:pt x="14" y="235"/>
                  <a:pt x="17" y="237"/>
                  <a:pt x="20" y="237"/>
                </a:cubicBezTo>
                <a:cubicBezTo>
                  <a:pt x="21" y="237"/>
                  <a:pt x="22" y="237"/>
                  <a:pt x="23" y="236"/>
                </a:cubicBezTo>
                <a:cubicBezTo>
                  <a:pt x="56" y="223"/>
                  <a:pt x="56" y="223"/>
                  <a:pt x="56" y="223"/>
                </a:cubicBezTo>
                <a:cubicBezTo>
                  <a:pt x="60" y="221"/>
                  <a:pt x="62" y="216"/>
                  <a:pt x="61" y="212"/>
                </a:cubicBezTo>
                <a:cubicBezTo>
                  <a:pt x="59" y="208"/>
                  <a:pt x="54" y="206"/>
                  <a:pt x="50" y="208"/>
                </a:cubicBezTo>
                <a:close/>
              </a:path>
            </a:pathLst>
          </a:custGeom>
          <a:solidFill>
            <a:srgbClr val="B413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cxnSp>
        <p:nvCxnSpPr>
          <p:cNvPr id="27" name="Straight Connector 25"/>
          <p:cNvCxnSpPr>
            <a:cxnSpLocks noChangeShapeType="1"/>
          </p:cNvCxnSpPr>
          <p:nvPr/>
        </p:nvCxnSpPr>
        <p:spPr bwMode="auto">
          <a:xfrm flipV="1">
            <a:off x="7854224" y="4491044"/>
            <a:ext cx="789177" cy="77708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8" name="Straight Connector 26"/>
          <p:cNvCxnSpPr>
            <a:cxnSpLocks noChangeShapeType="1"/>
          </p:cNvCxnSpPr>
          <p:nvPr/>
        </p:nvCxnSpPr>
        <p:spPr bwMode="auto">
          <a:xfrm>
            <a:off x="7854224" y="5356350"/>
            <a:ext cx="810347" cy="94789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pSp>
        <p:nvGrpSpPr>
          <p:cNvPr id="3" name="Group 2"/>
          <p:cNvGrpSpPr/>
          <p:nvPr/>
        </p:nvGrpSpPr>
        <p:grpSpPr>
          <a:xfrm>
            <a:off x="8653986" y="3948586"/>
            <a:ext cx="2701549" cy="2358473"/>
            <a:chOff x="8653986" y="3948586"/>
            <a:chExt cx="2701549" cy="2358473"/>
          </a:xfrm>
        </p:grpSpPr>
        <p:sp>
          <p:nvSpPr>
            <p:cNvPr id="29" name="Rounded Rectangle 28"/>
            <p:cNvSpPr/>
            <p:nvPr/>
          </p:nvSpPr>
          <p:spPr bwMode="auto">
            <a:xfrm>
              <a:off x="8653986" y="6068678"/>
              <a:ext cx="705672" cy="238381"/>
            </a:xfrm>
            <a:prstGeom prst="roundRect">
              <a:avLst>
                <a:gd name="adj" fmla="val 10000"/>
              </a:avLst>
            </a:prstGeom>
            <a:solidFill>
              <a:srgbClr val="E1E2E3"/>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defRPr/>
              </a:pPr>
              <a:r>
                <a:rPr lang="en-US" sz="800" dirty="0">
                  <a:solidFill>
                    <a:srgbClr val="58585A"/>
                  </a:solidFill>
                </a:rPr>
                <a:t>IEEE 802.15.4</a:t>
              </a:r>
            </a:p>
          </p:txBody>
        </p:sp>
        <p:sp>
          <p:nvSpPr>
            <p:cNvPr id="30" name="Rounded Rectangle 29"/>
            <p:cNvSpPr/>
            <p:nvPr/>
          </p:nvSpPr>
          <p:spPr bwMode="auto">
            <a:xfrm>
              <a:off x="9957445" y="5805488"/>
              <a:ext cx="419557" cy="490907"/>
            </a:xfrm>
            <a:prstGeom prst="roundRect">
              <a:avLst>
                <a:gd name="adj" fmla="val 10000"/>
              </a:avLst>
            </a:prstGeom>
            <a:solidFill>
              <a:srgbClr val="E1E2E3"/>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defRPr/>
              </a:pPr>
              <a:r>
                <a:rPr lang="en-US" sz="800" dirty="0" err="1" smtClean="0">
                  <a:solidFill>
                    <a:schemeClr val="bg2">
                      <a:lumMod val="50000"/>
                    </a:schemeClr>
                  </a:solidFill>
                </a:rPr>
                <a:t>WiFi</a:t>
              </a:r>
              <a:endParaRPr lang="en-US" sz="800" dirty="0">
                <a:solidFill>
                  <a:schemeClr val="bg2">
                    <a:lumMod val="50000"/>
                  </a:schemeClr>
                </a:solidFill>
              </a:endParaRPr>
            </a:p>
          </p:txBody>
        </p:sp>
        <p:sp>
          <p:nvSpPr>
            <p:cNvPr id="31" name="Rounded Rectangle 30"/>
            <p:cNvSpPr/>
            <p:nvPr/>
          </p:nvSpPr>
          <p:spPr bwMode="auto">
            <a:xfrm>
              <a:off x="10428752" y="5779617"/>
              <a:ext cx="404586" cy="527442"/>
            </a:xfrm>
            <a:prstGeom prst="roundRect">
              <a:avLst>
                <a:gd name="adj" fmla="val 10000"/>
              </a:avLst>
            </a:prstGeom>
            <a:solidFill>
              <a:srgbClr val="E1E2E3"/>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defRPr/>
              </a:pPr>
              <a:r>
                <a:rPr lang="en-US" sz="800" dirty="0">
                  <a:solidFill>
                    <a:schemeClr val="bg2">
                      <a:lumMod val="50000"/>
                    </a:schemeClr>
                  </a:solidFill>
                </a:rPr>
                <a:t>3G</a:t>
              </a:r>
              <a:br>
                <a:rPr lang="en-US" sz="800" dirty="0">
                  <a:solidFill>
                    <a:schemeClr val="bg2">
                      <a:lumMod val="50000"/>
                    </a:schemeClr>
                  </a:solidFill>
                </a:rPr>
              </a:br>
              <a:r>
                <a:rPr lang="en-US" sz="800" dirty="0">
                  <a:solidFill>
                    <a:schemeClr val="bg2">
                      <a:lumMod val="50000"/>
                    </a:schemeClr>
                  </a:solidFill>
                </a:rPr>
                <a:t>LTE</a:t>
              </a:r>
            </a:p>
          </p:txBody>
        </p:sp>
        <p:sp>
          <p:nvSpPr>
            <p:cNvPr id="32" name="Rounded Rectangle 31"/>
            <p:cNvSpPr/>
            <p:nvPr/>
          </p:nvSpPr>
          <p:spPr bwMode="auto">
            <a:xfrm>
              <a:off x="9407879" y="6068678"/>
              <a:ext cx="510436" cy="238381"/>
            </a:xfrm>
            <a:prstGeom prst="roundRect">
              <a:avLst>
                <a:gd name="adj" fmla="val 10000"/>
              </a:avLst>
            </a:prstGeom>
            <a:solidFill>
              <a:srgbClr val="E1E2E3"/>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defRPr/>
              </a:pPr>
              <a:r>
                <a:rPr lang="en-US" sz="800" dirty="0">
                  <a:solidFill>
                    <a:schemeClr val="bg2">
                      <a:lumMod val="50000"/>
                    </a:schemeClr>
                  </a:solidFill>
                </a:rPr>
                <a:t>BTLE</a:t>
              </a:r>
            </a:p>
          </p:txBody>
        </p:sp>
        <p:sp>
          <p:nvSpPr>
            <p:cNvPr id="33" name="Rounded Rectangle 32"/>
            <p:cNvSpPr/>
            <p:nvPr/>
          </p:nvSpPr>
          <p:spPr bwMode="auto">
            <a:xfrm>
              <a:off x="8658690" y="5490556"/>
              <a:ext cx="2162886" cy="250582"/>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defRPr/>
              </a:pPr>
              <a:r>
                <a:rPr lang="en-US" sz="1100" dirty="0">
                  <a:solidFill>
                    <a:schemeClr val="bg2">
                      <a:lumMod val="50000"/>
                    </a:schemeClr>
                  </a:solidFill>
                </a:rPr>
                <a:t>IPv6</a:t>
              </a:r>
            </a:p>
          </p:txBody>
        </p:sp>
        <p:sp>
          <p:nvSpPr>
            <p:cNvPr id="34" name="Rounded Rectangle 33"/>
            <p:cNvSpPr/>
            <p:nvPr/>
          </p:nvSpPr>
          <p:spPr bwMode="auto">
            <a:xfrm>
              <a:off x="8662218" y="5215573"/>
              <a:ext cx="2154653" cy="238381"/>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defRPr/>
              </a:pPr>
              <a:r>
                <a:rPr lang="en-US" sz="1100" dirty="0">
                  <a:solidFill>
                    <a:schemeClr val="bg2">
                      <a:lumMod val="50000"/>
                    </a:schemeClr>
                  </a:solidFill>
                </a:rPr>
                <a:t>TCP/UDP</a:t>
              </a:r>
            </a:p>
          </p:txBody>
        </p:sp>
        <p:sp>
          <p:nvSpPr>
            <p:cNvPr id="35" name="Rounded Rectangle 34"/>
            <p:cNvSpPr/>
            <p:nvPr/>
          </p:nvSpPr>
          <p:spPr bwMode="auto">
            <a:xfrm>
              <a:off x="8653987" y="5767416"/>
              <a:ext cx="1292786" cy="251509"/>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defRPr/>
              </a:pPr>
              <a:r>
                <a:rPr lang="en-US" sz="1100" dirty="0">
                  <a:solidFill>
                    <a:schemeClr val="bg2">
                      <a:lumMod val="50000"/>
                    </a:schemeClr>
                  </a:solidFill>
                </a:rPr>
                <a:t>6LoWPAN</a:t>
              </a:r>
            </a:p>
          </p:txBody>
        </p:sp>
        <p:sp>
          <p:nvSpPr>
            <p:cNvPr id="36" name="Rounded Rectangle 35"/>
            <p:cNvSpPr/>
            <p:nvPr/>
          </p:nvSpPr>
          <p:spPr bwMode="auto">
            <a:xfrm>
              <a:off x="8662218" y="4922758"/>
              <a:ext cx="2172295" cy="274983"/>
            </a:xfrm>
            <a:prstGeom prst="roundRect">
              <a:avLst>
                <a:gd name="adj" fmla="val 10000"/>
              </a:avLst>
            </a:prstGeom>
            <a:solidFill>
              <a:srgbClr val="00A9D4"/>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pPr>
                <a:defRPr/>
              </a:pPr>
              <a:r>
                <a:rPr lang="en-US" sz="1100" dirty="0">
                  <a:solidFill>
                    <a:srgbClr val="FFFFFF"/>
                  </a:solidFill>
                </a:rPr>
                <a:t>REST (CoAP, HTTP)</a:t>
              </a:r>
            </a:p>
          </p:txBody>
        </p:sp>
        <p:sp>
          <p:nvSpPr>
            <p:cNvPr id="37" name="Rounded Rectangle 36"/>
            <p:cNvSpPr/>
            <p:nvPr/>
          </p:nvSpPr>
          <p:spPr bwMode="auto">
            <a:xfrm>
              <a:off x="8658690" y="4471335"/>
              <a:ext cx="2173471" cy="425145"/>
            </a:xfrm>
            <a:prstGeom prst="roundRect">
              <a:avLst>
                <a:gd name="adj" fmla="val 10000"/>
              </a:avLst>
            </a:prstGeom>
            <a:solidFill>
              <a:srgbClr val="00A9D4"/>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pPr>
                <a:defRPr/>
              </a:pPr>
              <a:r>
                <a:rPr lang="en-US" sz="1100" dirty="0">
                  <a:solidFill>
                    <a:srgbClr val="FFFFFF"/>
                  </a:solidFill>
                </a:rPr>
                <a:t>Resource View</a:t>
              </a:r>
            </a:p>
          </p:txBody>
        </p:sp>
        <p:sp>
          <p:nvSpPr>
            <p:cNvPr id="38" name="Rounded Rectangle 37"/>
            <p:cNvSpPr/>
            <p:nvPr/>
          </p:nvSpPr>
          <p:spPr bwMode="auto">
            <a:xfrm>
              <a:off x="8735138" y="4721917"/>
              <a:ext cx="553953" cy="137961"/>
            </a:xfrm>
            <a:prstGeom prst="roundRect">
              <a:avLst>
                <a:gd name="adj" fmla="val 10000"/>
              </a:avLst>
            </a:prstGeom>
            <a:solidFill>
              <a:srgbClr val="007B78"/>
            </a:solidFill>
            <a:ln w="25400" cap="rnd">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defRPr/>
              </a:pPr>
              <a:r>
                <a:rPr lang="en-US" sz="900" dirty="0">
                  <a:solidFill>
                    <a:schemeClr val="bg1"/>
                  </a:solidFill>
                </a:rPr>
                <a:t>/temp</a:t>
              </a:r>
            </a:p>
          </p:txBody>
        </p:sp>
        <p:sp>
          <p:nvSpPr>
            <p:cNvPr id="39" name="Rounded Rectangle 38"/>
            <p:cNvSpPr/>
            <p:nvPr/>
          </p:nvSpPr>
          <p:spPr bwMode="auto">
            <a:xfrm>
              <a:off x="9344369" y="4721917"/>
              <a:ext cx="553953" cy="137961"/>
            </a:xfrm>
            <a:prstGeom prst="roundRect">
              <a:avLst>
                <a:gd name="adj" fmla="val 10000"/>
              </a:avLst>
            </a:prstGeom>
            <a:solidFill>
              <a:srgbClr val="007B78"/>
            </a:solidFill>
            <a:ln w="25400" cap="rnd">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defRPr/>
              </a:pPr>
              <a:r>
                <a:rPr lang="en-US" sz="900" dirty="0">
                  <a:solidFill>
                    <a:schemeClr val="bg1"/>
                  </a:solidFill>
                </a:rPr>
                <a:t>/light</a:t>
              </a:r>
            </a:p>
          </p:txBody>
        </p:sp>
        <p:sp>
          <p:nvSpPr>
            <p:cNvPr id="40" name="Rounded Rectangle 39"/>
            <p:cNvSpPr/>
            <p:nvPr/>
          </p:nvSpPr>
          <p:spPr bwMode="auto">
            <a:xfrm>
              <a:off x="9953599" y="4721917"/>
              <a:ext cx="555129" cy="137961"/>
            </a:xfrm>
            <a:prstGeom prst="roundRect">
              <a:avLst>
                <a:gd name="adj" fmla="val 10000"/>
              </a:avLst>
            </a:prstGeom>
            <a:solidFill>
              <a:srgbClr val="007B78"/>
            </a:solidFill>
            <a:ln w="25400" cap="rnd">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defRPr/>
              </a:pPr>
              <a:r>
                <a:rPr lang="en-US" sz="900" dirty="0">
                  <a:solidFill>
                    <a:schemeClr val="bg1"/>
                  </a:solidFill>
                </a:rPr>
                <a:t>/switch</a:t>
              </a:r>
            </a:p>
          </p:txBody>
        </p:sp>
        <p:pic>
          <p:nvPicPr>
            <p:cNvPr id="41" name="Picture 1" descr="ipso-trans.gif"/>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0719254" y="4579264"/>
              <a:ext cx="529254" cy="21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2" descr="ietflogo2e.gif"/>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0734543" y="4924635"/>
              <a:ext cx="518670" cy="235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41"/>
            <p:cNvSpPr txBox="1">
              <a:spLocks noChangeArrowheads="1"/>
            </p:cNvSpPr>
            <p:nvPr/>
          </p:nvSpPr>
          <p:spPr bwMode="auto">
            <a:xfrm>
              <a:off x="9046707" y="3948586"/>
              <a:ext cx="12633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MS PGothic" charset="0"/>
                  <a:cs typeface="MS PGothic" charset="0"/>
                </a:defRPr>
              </a:lvl1pPr>
              <a:lvl2pPr marL="742950" indent="-285750" eaLnBrk="0" hangingPunct="0">
                <a:defRPr sz="2000">
                  <a:solidFill>
                    <a:schemeClr val="tx1"/>
                  </a:solidFill>
                  <a:latin typeface="Arial" charset="0"/>
                  <a:ea typeface="MS PGothic" charset="0"/>
                  <a:cs typeface="MS PGothic" charset="0"/>
                </a:defRPr>
              </a:lvl2pPr>
              <a:lvl3pPr marL="1143000" indent="-228600" eaLnBrk="0" hangingPunct="0">
                <a:defRPr sz="2000">
                  <a:solidFill>
                    <a:schemeClr val="tx1"/>
                  </a:solidFill>
                  <a:latin typeface="Arial" charset="0"/>
                  <a:ea typeface="MS PGothic" charset="0"/>
                  <a:cs typeface="MS PGothic" charset="0"/>
                </a:defRPr>
              </a:lvl3pPr>
              <a:lvl4pPr marL="1600200" indent="-228600" eaLnBrk="0" hangingPunct="0">
                <a:defRPr sz="2000">
                  <a:solidFill>
                    <a:schemeClr val="tx1"/>
                  </a:solidFill>
                  <a:latin typeface="Arial" charset="0"/>
                  <a:ea typeface="MS PGothic" charset="0"/>
                  <a:cs typeface="MS PGothic" charset="0"/>
                </a:defRPr>
              </a:lvl4pPr>
              <a:lvl5pPr marL="2057400" indent="-228600" eaLnBrk="0" hangingPunct="0">
                <a:defRPr sz="2000">
                  <a:solidFill>
                    <a:schemeClr val="tx1"/>
                  </a:solidFill>
                  <a:latin typeface="Arial" charset="0"/>
                  <a:ea typeface="MS PGothic" charset="0"/>
                  <a:cs typeface="MS PGothic" charset="0"/>
                </a:defRPr>
              </a:lvl5pPr>
              <a:lvl6pPr marL="2514600" indent="-228600" algn="ctr" eaLnBrk="0" fontAlgn="base" hangingPunct="0">
                <a:spcBef>
                  <a:spcPct val="0"/>
                </a:spcBef>
                <a:spcAft>
                  <a:spcPct val="0"/>
                </a:spcAft>
                <a:defRPr sz="2000">
                  <a:solidFill>
                    <a:schemeClr val="tx1"/>
                  </a:solidFill>
                  <a:latin typeface="Arial" charset="0"/>
                  <a:ea typeface="MS PGothic" charset="0"/>
                  <a:cs typeface="MS PGothic" charset="0"/>
                </a:defRPr>
              </a:lvl6pPr>
              <a:lvl7pPr marL="2971800" indent="-228600" algn="ctr" eaLnBrk="0" fontAlgn="base" hangingPunct="0">
                <a:spcBef>
                  <a:spcPct val="0"/>
                </a:spcBef>
                <a:spcAft>
                  <a:spcPct val="0"/>
                </a:spcAft>
                <a:defRPr sz="2000">
                  <a:solidFill>
                    <a:schemeClr val="tx1"/>
                  </a:solidFill>
                  <a:latin typeface="Arial" charset="0"/>
                  <a:ea typeface="MS PGothic" charset="0"/>
                  <a:cs typeface="MS PGothic" charset="0"/>
                </a:defRPr>
              </a:lvl7pPr>
              <a:lvl8pPr marL="3429000" indent="-228600" algn="ctr" eaLnBrk="0" fontAlgn="base" hangingPunct="0">
                <a:spcBef>
                  <a:spcPct val="0"/>
                </a:spcBef>
                <a:spcAft>
                  <a:spcPct val="0"/>
                </a:spcAft>
                <a:defRPr sz="2000">
                  <a:solidFill>
                    <a:schemeClr val="tx1"/>
                  </a:solidFill>
                  <a:latin typeface="Arial" charset="0"/>
                  <a:ea typeface="MS PGothic" charset="0"/>
                  <a:cs typeface="MS PGothic" charset="0"/>
                </a:defRPr>
              </a:lvl8pPr>
              <a:lvl9pPr marL="3886200" indent="-228600" algn="ctr" eaLnBrk="0" fontAlgn="base" hangingPunct="0">
                <a:spcBef>
                  <a:spcPct val="0"/>
                </a:spcBef>
                <a:spcAft>
                  <a:spcPct val="0"/>
                </a:spcAft>
                <a:defRPr sz="2000">
                  <a:solidFill>
                    <a:schemeClr val="tx1"/>
                  </a:solidFill>
                  <a:latin typeface="Arial" charset="0"/>
                  <a:ea typeface="MS PGothic" charset="0"/>
                  <a:cs typeface="MS PGothic" charset="0"/>
                </a:defRPr>
              </a:lvl9pPr>
            </a:lstStyle>
            <a:p>
              <a:pPr eaLnBrk="1" hangingPunct="1"/>
              <a:r>
                <a:rPr lang="en-US" sz="1400">
                  <a:ea typeface="ＭＳ Ｐゴシック" charset="0"/>
                  <a:cs typeface="ＭＳ Ｐゴシック" charset="0"/>
                </a:rPr>
                <a:t>48 kB of Flash </a:t>
              </a:r>
            </a:p>
            <a:p>
              <a:pPr eaLnBrk="1" hangingPunct="1"/>
              <a:r>
                <a:rPr lang="en-US" sz="1400">
                  <a:ea typeface="ＭＳ Ｐゴシック" charset="0"/>
                  <a:cs typeface="ＭＳ Ｐゴシック" charset="0"/>
                </a:rPr>
                <a:t>8 kB of RAM</a:t>
              </a:r>
            </a:p>
          </p:txBody>
        </p:sp>
        <p:pic>
          <p:nvPicPr>
            <p:cNvPr id="44" name="Picture 33" descr="OmaLogo200.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440513" y="4186967"/>
              <a:ext cx="915022" cy="24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 name="Freeform 5"/>
          <p:cNvSpPr>
            <a:spLocks noChangeAspect="1" noEditPoints="1"/>
          </p:cNvSpPr>
          <p:nvPr/>
        </p:nvSpPr>
        <p:spPr bwMode="auto">
          <a:xfrm flipV="1">
            <a:off x="7385610" y="5111633"/>
            <a:ext cx="330610" cy="330610"/>
          </a:xfrm>
          <a:custGeom>
            <a:avLst/>
            <a:gdLst>
              <a:gd name="T0" fmla="*/ 2147483647 w 144"/>
              <a:gd name="T1" fmla="*/ 2147483647 h 144"/>
              <a:gd name="T2" fmla="*/ 2147483647 w 144"/>
              <a:gd name="T3" fmla="*/ 2147483647 h 144"/>
              <a:gd name="T4" fmla="*/ 2147483647 w 144"/>
              <a:gd name="T5" fmla="*/ 2147483647 h 144"/>
              <a:gd name="T6" fmla="*/ 2147483647 w 144"/>
              <a:gd name="T7" fmla="*/ 2147483647 h 144"/>
              <a:gd name="T8" fmla="*/ 2147483647 w 144"/>
              <a:gd name="T9" fmla="*/ 2147483647 h 144"/>
              <a:gd name="T10" fmla="*/ 2147483647 w 144"/>
              <a:gd name="T11" fmla="*/ 2147483647 h 144"/>
              <a:gd name="T12" fmla="*/ 2147483647 w 144"/>
              <a:gd name="T13" fmla="*/ 2147483647 h 144"/>
              <a:gd name="T14" fmla="*/ 2147483647 w 144"/>
              <a:gd name="T15" fmla="*/ 2147483647 h 144"/>
              <a:gd name="T16" fmla="*/ 2147483647 w 144"/>
              <a:gd name="T17" fmla="*/ 0 h 144"/>
              <a:gd name="T18" fmla="*/ 0 w 144"/>
              <a:gd name="T19" fmla="*/ 2147483647 h 144"/>
              <a:gd name="T20" fmla="*/ 2147483647 w 144"/>
              <a:gd name="T21" fmla="*/ 2147483647 h 144"/>
              <a:gd name="T22" fmla="*/ 2147483647 w 144"/>
              <a:gd name="T23" fmla="*/ 2147483647 h 144"/>
              <a:gd name="T24" fmla="*/ 0 w 144"/>
              <a:gd name="T25" fmla="*/ 2147483647 h 144"/>
              <a:gd name="T26" fmla="*/ 2147483647 w 144"/>
              <a:gd name="T27" fmla="*/ 2147483647 h 144"/>
              <a:gd name="T28" fmla="*/ 2147483647 w 144"/>
              <a:gd name="T29" fmla="*/ 2147483647 h 144"/>
              <a:gd name="T30" fmla="*/ 2147483647 w 144"/>
              <a:gd name="T31" fmla="*/ 2147483647 h 144"/>
              <a:gd name="T32" fmla="*/ 2147483647 w 144"/>
              <a:gd name="T33" fmla="*/ 2147483647 h 144"/>
              <a:gd name="T34" fmla="*/ 2147483647 w 144"/>
              <a:gd name="T35" fmla="*/ 2147483647 h 144"/>
              <a:gd name="T36" fmla="*/ 2147483647 w 144"/>
              <a:gd name="T37" fmla="*/ 2147483647 h 144"/>
              <a:gd name="T38" fmla="*/ 2147483647 w 144"/>
              <a:gd name="T39" fmla="*/ 2147483647 h 144"/>
              <a:gd name="T40" fmla="*/ 2147483647 w 144"/>
              <a:gd name="T41" fmla="*/ 2147483647 h 144"/>
              <a:gd name="T42" fmla="*/ 2147483647 w 144"/>
              <a:gd name="T43" fmla="*/ 2147483647 h 144"/>
              <a:gd name="T44" fmla="*/ 2147483647 w 144"/>
              <a:gd name="T45" fmla="*/ 2147483647 h 144"/>
              <a:gd name="T46" fmla="*/ 2147483647 w 144"/>
              <a:gd name="T47" fmla="*/ 2147483647 h 144"/>
              <a:gd name="T48" fmla="*/ 2147483647 w 144"/>
              <a:gd name="T49" fmla="*/ 2147483647 h 144"/>
              <a:gd name="T50" fmla="*/ 2147483647 w 144"/>
              <a:gd name="T51" fmla="*/ 2147483647 h 144"/>
              <a:gd name="T52" fmla="*/ 0 w 144"/>
              <a:gd name="T53" fmla="*/ 2147483647 h 144"/>
              <a:gd name="T54" fmla="*/ 2147483647 w 144"/>
              <a:gd name="T55" fmla="*/ 2147483647 h 144"/>
              <a:gd name="T56" fmla="*/ 2147483647 w 144"/>
              <a:gd name="T57" fmla="*/ 2147483647 h 144"/>
              <a:gd name="T58" fmla="*/ 2147483647 w 144"/>
              <a:gd name="T59" fmla="*/ 2147483647 h 144"/>
              <a:gd name="T60" fmla="*/ 2147483647 w 144"/>
              <a:gd name="T61" fmla="*/ 2147483647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44" h="144">
                <a:moveTo>
                  <a:pt x="8" y="16"/>
                </a:moveTo>
                <a:cubicBezTo>
                  <a:pt x="8" y="16"/>
                  <a:pt x="8" y="16"/>
                  <a:pt x="8" y="16"/>
                </a:cubicBezTo>
                <a:cubicBezTo>
                  <a:pt x="41" y="16"/>
                  <a:pt x="71" y="29"/>
                  <a:pt x="93" y="51"/>
                </a:cubicBezTo>
                <a:cubicBezTo>
                  <a:pt x="115" y="73"/>
                  <a:pt x="128" y="103"/>
                  <a:pt x="128" y="136"/>
                </a:cubicBezTo>
                <a:cubicBezTo>
                  <a:pt x="128" y="141"/>
                  <a:pt x="132" y="144"/>
                  <a:pt x="136" y="144"/>
                </a:cubicBezTo>
                <a:cubicBezTo>
                  <a:pt x="138" y="144"/>
                  <a:pt x="140" y="144"/>
                  <a:pt x="142" y="142"/>
                </a:cubicBezTo>
                <a:cubicBezTo>
                  <a:pt x="143" y="141"/>
                  <a:pt x="144" y="139"/>
                  <a:pt x="144" y="136"/>
                </a:cubicBezTo>
                <a:cubicBezTo>
                  <a:pt x="144" y="99"/>
                  <a:pt x="129" y="65"/>
                  <a:pt x="104" y="40"/>
                </a:cubicBezTo>
                <a:cubicBezTo>
                  <a:pt x="79" y="15"/>
                  <a:pt x="45" y="0"/>
                  <a:pt x="8" y="0"/>
                </a:cubicBezTo>
                <a:cubicBezTo>
                  <a:pt x="3" y="0"/>
                  <a:pt x="0" y="3"/>
                  <a:pt x="0" y="8"/>
                </a:cubicBezTo>
                <a:cubicBezTo>
                  <a:pt x="0" y="12"/>
                  <a:pt x="3" y="16"/>
                  <a:pt x="8" y="16"/>
                </a:cubicBezTo>
                <a:close/>
                <a:moveTo>
                  <a:pt x="8" y="77"/>
                </a:moveTo>
                <a:cubicBezTo>
                  <a:pt x="3" y="77"/>
                  <a:pt x="0" y="80"/>
                  <a:pt x="0" y="85"/>
                </a:cubicBezTo>
                <a:cubicBezTo>
                  <a:pt x="0" y="89"/>
                  <a:pt x="3" y="93"/>
                  <a:pt x="8" y="93"/>
                </a:cubicBezTo>
                <a:cubicBezTo>
                  <a:pt x="20" y="93"/>
                  <a:pt x="30" y="98"/>
                  <a:pt x="38" y="106"/>
                </a:cubicBezTo>
                <a:cubicBezTo>
                  <a:pt x="46" y="114"/>
                  <a:pt x="51" y="124"/>
                  <a:pt x="51" y="136"/>
                </a:cubicBezTo>
                <a:cubicBezTo>
                  <a:pt x="51" y="141"/>
                  <a:pt x="55" y="144"/>
                  <a:pt x="59" y="144"/>
                </a:cubicBezTo>
                <a:cubicBezTo>
                  <a:pt x="61" y="144"/>
                  <a:pt x="63" y="144"/>
                  <a:pt x="65" y="142"/>
                </a:cubicBezTo>
                <a:cubicBezTo>
                  <a:pt x="66" y="141"/>
                  <a:pt x="67" y="139"/>
                  <a:pt x="67" y="136"/>
                </a:cubicBezTo>
                <a:cubicBezTo>
                  <a:pt x="67" y="120"/>
                  <a:pt x="60" y="105"/>
                  <a:pt x="50" y="94"/>
                </a:cubicBezTo>
                <a:cubicBezTo>
                  <a:pt x="39" y="84"/>
                  <a:pt x="24" y="77"/>
                  <a:pt x="8" y="77"/>
                </a:cubicBezTo>
                <a:close/>
                <a:moveTo>
                  <a:pt x="98" y="144"/>
                </a:moveTo>
                <a:cubicBezTo>
                  <a:pt x="100" y="144"/>
                  <a:pt x="102" y="144"/>
                  <a:pt x="103" y="142"/>
                </a:cubicBezTo>
                <a:cubicBezTo>
                  <a:pt x="105" y="141"/>
                  <a:pt x="106" y="139"/>
                  <a:pt x="106" y="136"/>
                </a:cubicBezTo>
                <a:cubicBezTo>
                  <a:pt x="106" y="109"/>
                  <a:pt x="95" y="85"/>
                  <a:pt x="77" y="67"/>
                </a:cubicBezTo>
                <a:cubicBezTo>
                  <a:pt x="59" y="49"/>
                  <a:pt x="35" y="38"/>
                  <a:pt x="8" y="38"/>
                </a:cubicBezTo>
                <a:cubicBezTo>
                  <a:pt x="3" y="38"/>
                  <a:pt x="0" y="42"/>
                  <a:pt x="0" y="46"/>
                </a:cubicBezTo>
                <a:cubicBezTo>
                  <a:pt x="0" y="51"/>
                  <a:pt x="3" y="54"/>
                  <a:pt x="8" y="54"/>
                </a:cubicBezTo>
                <a:cubicBezTo>
                  <a:pt x="30" y="54"/>
                  <a:pt x="51" y="64"/>
                  <a:pt x="66" y="78"/>
                </a:cubicBezTo>
                <a:cubicBezTo>
                  <a:pt x="80" y="93"/>
                  <a:pt x="90" y="114"/>
                  <a:pt x="90" y="136"/>
                </a:cubicBezTo>
                <a:cubicBezTo>
                  <a:pt x="90" y="141"/>
                  <a:pt x="93" y="144"/>
                  <a:pt x="98" y="144"/>
                </a:cubicBezTo>
                <a:close/>
              </a:path>
            </a:pathLst>
          </a:custGeom>
          <a:solidFill>
            <a:srgbClr val="B413B2"/>
          </a:solidFill>
          <a:ln>
            <a:noFill/>
          </a:ln>
        </p:spPr>
        <p:txBody>
          <a:bodyPr/>
          <a:lstStyle/>
          <a:p>
            <a:endParaRPr lang="en-US"/>
          </a:p>
        </p:txBody>
      </p:sp>
      <p:sp>
        <p:nvSpPr>
          <p:cNvPr id="48" name="Freeform 7"/>
          <p:cNvSpPr>
            <a:spLocks noChangeAspect="1"/>
          </p:cNvSpPr>
          <p:nvPr/>
        </p:nvSpPr>
        <p:spPr bwMode="auto">
          <a:xfrm rot="5400000">
            <a:off x="9452421" y="3290845"/>
            <a:ext cx="323216" cy="507489"/>
          </a:xfrm>
          <a:custGeom>
            <a:avLst/>
            <a:gdLst>
              <a:gd name="T0" fmla="*/ 0 w 139"/>
              <a:gd name="T1" fmla="*/ 195 h 218"/>
              <a:gd name="T2" fmla="*/ 25 w 139"/>
              <a:gd name="T3" fmla="*/ 208 h 218"/>
              <a:gd name="T4" fmla="*/ 130 w 139"/>
              <a:gd name="T5" fmla="*/ 126 h 218"/>
              <a:gd name="T6" fmla="*/ 139 w 139"/>
              <a:gd name="T7" fmla="*/ 109 h 218"/>
              <a:gd name="T8" fmla="*/ 130 w 139"/>
              <a:gd name="T9" fmla="*/ 92 h 218"/>
              <a:gd name="T10" fmla="*/ 25 w 139"/>
              <a:gd name="T11" fmla="*/ 9 h 218"/>
              <a:gd name="T12" fmla="*/ 0 w 139"/>
              <a:gd name="T13" fmla="*/ 22 h 218"/>
              <a:gd name="T14" fmla="*/ 0 w 139"/>
              <a:gd name="T15" fmla="*/ 195 h 2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218">
                <a:moveTo>
                  <a:pt x="0" y="195"/>
                </a:moveTo>
                <a:cubicBezTo>
                  <a:pt x="0" y="215"/>
                  <a:pt x="13" y="218"/>
                  <a:pt x="25" y="208"/>
                </a:cubicBezTo>
                <a:cubicBezTo>
                  <a:pt x="37" y="199"/>
                  <a:pt x="118" y="135"/>
                  <a:pt x="130" y="126"/>
                </a:cubicBezTo>
                <a:cubicBezTo>
                  <a:pt x="136" y="121"/>
                  <a:pt x="139" y="116"/>
                  <a:pt x="139" y="109"/>
                </a:cubicBezTo>
                <a:cubicBezTo>
                  <a:pt x="139" y="102"/>
                  <a:pt x="136" y="97"/>
                  <a:pt x="130" y="92"/>
                </a:cubicBezTo>
                <a:cubicBezTo>
                  <a:pt x="118" y="83"/>
                  <a:pt x="33" y="14"/>
                  <a:pt x="25" y="9"/>
                </a:cubicBezTo>
                <a:cubicBezTo>
                  <a:pt x="12" y="0"/>
                  <a:pt x="0" y="2"/>
                  <a:pt x="0" y="22"/>
                </a:cubicBezTo>
                <a:cubicBezTo>
                  <a:pt x="0" y="26"/>
                  <a:pt x="0" y="191"/>
                  <a:pt x="0" y="195"/>
                </a:cubicBezTo>
                <a:close/>
              </a:path>
            </a:pathLst>
          </a:custGeom>
          <a:solidFill>
            <a:schemeClr val="accent1">
              <a:lumMod val="60000"/>
              <a:lumOff val="40000"/>
            </a:schemeClr>
          </a:solidFill>
          <a:ln>
            <a:noFill/>
          </a:ln>
        </p:spPr>
        <p:txBody>
          <a:bodyPr/>
          <a:lstStyle/>
          <a:p>
            <a:endParaRPr lang="en-US"/>
          </a:p>
        </p:txBody>
      </p:sp>
    </p:spTree>
    <p:extLst>
      <p:ext uri="{BB962C8B-B14F-4D97-AF65-F5344CB8AC3E}">
        <p14:creationId xmlns:p14="http://schemas.microsoft.com/office/powerpoint/2010/main" val="17915389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2761139"/>
            <a:ext cx="12192000" cy="1085371"/>
          </a:xfrm>
        </p:spPr>
        <p:txBody>
          <a:bodyPr/>
          <a:lstStyle/>
          <a:p>
            <a:r>
              <a:rPr lang="en-US" sz="4000" dirty="0" smtClean="0">
                <a:solidFill>
                  <a:srgbClr val="2C2C2D"/>
                </a:solidFill>
                <a:latin typeface="Ericsson Capital TT" pitchFamily="2" charset="0"/>
              </a:rPr>
              <a:t>	2. </a:t>
            </a:r>
            <a:r>
              <a:rPr lang="en-US" sz="4000" dirty="0" err="1" smtClean="0">
                <a:solidFill>
                  <a:srgbClr val="2C2C2D"/>
                </a:solidFill>
                <a:latin typeface="Ericsson Capital TT" pitchFamily="2" charset="0"/>
              </a:rPr>
              <a:t>IoT</a:t>
            </a:r>
            <a:r>
              <a:rPr lang="en-US" sz="4000" dirty="0" smtClean="0">
                <a:solidFill>
                  <a:srgbClr val="2C2C2D"/>
                </a:solidFill>
                <a:latin typeface="Ericsson Capital TT" pitchFamily="2" charset="0"/>
              </a:rPr>
              <a:t> Protocols</a:t>
            </a:r>
            <a:endParaRPr lang="en-US" sz="4000" dirty="0">
              <a:solidFill>
                <a:srgbClr val="2C2C2D"/>
              </a:solidFill>
            </a:endParaRPr>
          </a:p>
        </p:txBody>
      </p:sp>
    </p:spTree>
    <p:extLst>
      <p:ext uri="{BB962C8B-B14F-4D97-AF65-F5344CB8AC3E}">
        <p14:creationId xmlns:p14="http://schemas.microsoft.com/office/powerpoint/2010/main" val="32126540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sz="4000" dirty="0" smtClean="0">
                <a:solidFill>
                  <a:srgbClr val="2C2C2D"/>
                </a:solidFill>
                <a:latin typeface="Ericsson Capital TT" charset="0"/>
              </a:rPr>
              <a:t>the web</a:t>
            </a:r>
            <a:endParaRPr lang="en-US" sz="4000" dirty="0">
              <a:solidFill>
                <a:srgbClr val="2C2C2D"/>
              </a:solidFill>
              <a:latin typeface="Ericsson Capital TT" charset="0"/>
            </a:endParaRPr>
          </a:p>
        </p:txBody>
      </p:sp>
      <p:sp>
        <p:nvSpPr>
          <p:cNvPr id="29698" name="Content Placeholder 12"/>
          <p:cNvSpPr>
            <a:spLocks noGrp="1"/>
          </p:cNvSpPr>
          <p:nvPr>
            <p:ph sz="half" idx="1"/>
          </p:nvPr>
        </p:nvSpPr>
        <p:spPr>
          <a:xfrm>
            <a:off x="528637" y="1384299"/>
            <a:ext cx="11101479" cy="5033963"/>
          </a:xfrm>
        </p:spPr>
        <p:txBody>
          <a:bodyPr/>
          <a:lstStyle/>
          <a:p>
            <a:r>
              <a:rPr lang="en-US" sz="2400" dirty="0" smtClean="0">
                <a:solidFill>
                  <a:srgbClr val="00A9D4"/>
                </a:solidFill>
              </a:rPr>
              <a:t>HTTP and REST</a:t>
            </a:r>
            <a:endParaRPr lang="en-US" sz="2400" dirty="0" smtClean="0">
              <a:solidFill>
                <a:srgbClr val="00A9D4"/>
              </a:solidFill>
              <a:latin typeface="Arial" charset="0"/>
            </a:endParaRPr>
          </a:p>
          <a:p>
            <a:pPr lvl="1"/>
            <a:r>
              <a:rPr lang="en-US" sz="1800" dirty="0" smtClean="0">
                <a:latin typeface="Arial" charset="0"/>
              </a:rPr>
              <a:t>Defines </a:t>
            </a:r>
            <a:r>
              <a:rPr lang="en-US" sz="1800" dirty="0">
                <a:latin typeface="Arial" charset="0"/>
              </a:rPr>
              <a:t>a client/server model and a request/response communication model.</a:t>
            </a:r>
          </a:p>
          <a:p>
            <a:pPr lvl="1"/>
            <a:r>
              <a:rPr lang="en-US" sz="1800" dirty="0" smtClean="0"/>
              <a:t>Support </a:t>
            </a:r>
            <a:r>
              <a:rPr lang="en-US" sz="1800" dirty="0"/>
              <a:t>of </a:t>
            </a:r>
            <a:r>
              <a:rPr lang="en-US" sz="1800" dirty="0" smtClean="0"/>
              <a:t>extensive </a:t>
            </a:r>
            <a:r>
              <a:rPr lang="en-US" sz="1800" dirty="0"/>
              <a:t>representation formats (e.g. HTML, JSON, XML etc.) </a:t>
            </a:r>
            <a:endParaRPr lang="en-US" sz="1800" dirty="0" smtClean="0">
              <a:latin typeface="Arial" charset="0"/>
            </a:endParaRPr>
          </a:p>
          <a:p>
            <a:pPr lvl="1"/>
            <a:r>
              <a:rPr lang="en-US" sz="1800" dirty="0">
                <a:latin typeface="Arial" charset="0"/>
              </a:rPr>
              <a:t>Web content can be anything (HTML files, images, video…) each piece of information is a </a:t>
            </a:r>
            <a:r>
              <a:rPr lang="en-US" sz="1800" dirty="0">
                <a:solidFill>
                  <a:srgbClr val="00A9D4"/>
                </a:solidFill>
                <a:latin typeface="Arial" charset="0"/>
              </a:rPr>
              <a:t>resource</a:t>
            </a:r>
            <a:r>
              <a:rPr lang="en-US" sz="1800" dirty="0" smtClean="0">
                <a:latin typeface="Arial" charset="0"/>
              </a:rPr>
              <a:t>.</a:t>
            </a:r>
          </a:p>
          <a:p>
            <a:pPr lvl="1"/>
            <a:r>
              <a:rPr lang="en-US" sz="1800" dirty="0">
                <a:latin typeface="Arial" charset="0"/>
              </a:rPr>
              <a:t>Defines some methods to indicate the server what to do. (GET, POST, PUT, HEAD, DELETE, TRACE).</a:t>
            </a:r>
          </a:p>
          <a:p>
            <a:pPr lvl="1"/>
            <a:r>
              <a:rPr lang="en-US" sz="1800" dirty="0">
                <a:latin typeface="Arial" charset="0"/>
              </a:rPr>
              <a:t>Statelessness, r</a:t>
            </a:r>
            <a:r>
              <a:rPr lang="en-US" sz="1800" dirty="0"/>
              <a:t>equests are performed with the information provided only in that request </a:t>
            </a:r>
          </a:p>
          <a:p>
            <a:pPr lvl="1"/>
            <a:r>
              <a:rPr lang="en-US" sz="1800" dirty="0" smtClean="0">
                <a:latin typeface="Arial" charset="0"/>
              </a:rPr>
              <a:t>Resources are identified with identifiers (</a:t>
            </a:r>
            <a:r>
              <a:rPr lang="en-US" sz="1800" dirty="0" smtClean="0">
                <a:solidFill>
                  <a:srgbClr val="00A9D4"/>
                </a:solidFill>
                <a:latin typeface="Arial" charset="0"/>
              </a:rPr>
              <a:t>URI</a:t>
            </a:r>
            <a:r>
              <a:rPr lang="en-US" sz="1800" dirty="0" smtClean="0">
                <a:latin typeface="Arial" charset="0"/>
              </a:rPr>
              <a:t>), either by location or by name.</a:t>
            </a:r>
          </a:p>
          <a:p>
            <a:pPr lvl="1"/>
            <a:r>
              <a:rPr lang="en-US" sz="1800" dirty="0" smtClean="0">
                <a:latin typeface="Arial" charset="0"/>
              </a:rPr>
              <a:t>Resources are accessible via an uniform locator (</a:t>
            </a:r>
            <a:r>
              <a:rPr lang="en-US" sz="1800" dirty="0" smtClean="0">
                <a:solidFill>
                  <a:srgbClr val="00A9D4"/>
                </a:solidFill>
                <a:latin typeface="Arial" charset="0"/>
              </a:rPr>
              <a:t>URL</a:t>
            </a:r>
            <a:r>
              <a:rPr lang="en-US" sz="1800" dirty="0" smtClean="0">
                <a:latin typeface="Arial" charset="0"/>
              </a:rPr>
              <a:t>)</a:t>
            </a:r>
          </a:p>
          <a:p>
            <a:pPr marL="355600" lvl="1" indent="0">
              <a:buNone/>
            </a:pPr>
            <a:r>
              <a:rPr lang="en-US" sz="1800" dirty="0" smtClean="0">
                <a:latin typeface="Courier"/>
                <a:cs typeface="Courier"/>
              </a:rPr>
              <a:t>		PROTOCOL</a:t>
            </a:r>
            <a:r>
              <a:rPr lang="en-US" sz="1800" dirty="0">
                <a:latin typeface="Courier"/>
                <a:cs typeface="Courier"/>
              </a:rPr>
              <a:t>://HOST_NAME:PORT /RESOURCE_PATH?RESOURCE_INPUT </a:t>
            </a:r>
          </a:p>
          <a:p>
            <a:pPr lvl="1"/>
            <a:r>
              <a:rPr lang="en-US" sz="1800" dirty="0">
                <a:latin typeface="Arial" charset="0"/>
              </a:rPr>
              <a:t>Resources </a:t>
            </a:r>
            <a:r>
              <a:rPr lang="en-US" sz="1800" dirty="0" smtClean="0">
                <a:latin typeface="Arial" charset="0"/>
              </a:rPr>
              <a:t>can be identified with an unique identity (</a:t>
            </a:r>
            <a:r>
              <a:rPr lang="en-US" sz="1800" dirty="0" smtClean="0">
                <a:solidFill>
                  <a:srgbClr val="00A9D4"/>
                </a:solidFill>
                <a:latin typeface="Arial" charset="0"/>
              </a:rPr>
              <a:t>URN</a:t>
            </a:r>
            <a:r>
              <a:rPr lang="en-US" sz="1800" dirty="0" smtClean="0">
                <a:latin typeface="Arial" charset="0"/>
              </a:rPr>
              <a:t>)</a:t>
            </a:r>
            <a:endParaRPr lang="en-US" sz="1800" dirty="0">
              <a:latin typeface="Arial" charset="0"/>
            </a:endParaRPr>
          </a:p>
          <a:p>
            <a:pPr marL="355600" lvl="1" indent="0">
              <a:buNone/>
            </a:pPr>
            <a:r>
              <a:rPr lang="en-US" sz="1800" dirty="0">
                <a:latin typeface="Courier"/>
                <a:cs typeface="Courier"/>
              </a:rPr>
              <a:t>		</a:t>
            </a:r>
            <a:r>
              <a:rPr lang="en-US" sz="1800" dirty="0" err="1" smtClean="0">
                <a:latin typeface="Courier"/>
                <a:cs typeface="Courier"/>
              </a:rPr>
              <a:t>urn:NAMESPACE_IDENTIFIER:SPECIFIC_STRING</a:t>
            </a:r>
            <a:endParaRPr lang="en-US" sz="1800" dirty="0">
              <a:latin typeface="Courier"/>
              <a:cs typeface="Courier"/>
            </a:endParaRPr>
          </a:p>
          <a:p>
            <a:pPr lvl="1"/>
            <a:endParaRPr lang="en-US" sz="1600" dirty="0" smtClean="0">
              <a:latin typeface="Arial" charset="0"/>
            </a:endParaRPr>
          </a:p>
          <a:p>
            <a:pPr lvl="1"/>
            <a:endParaRPr lang="en-US" sz="1600" dirty="0" smtClean="0">
              <a:latin typeface="Arial" charset="0"/>
            </a:endParaRPr>
          </a:p>
          <a:p>
            <a:pPr marL="0" indent="0">
              <a:buNone/>
            </a:pPr>
            <a:endParaRPr lang="en-US" sz="2000" dirty="0" smtClean="0">
              <a:latin typeface="Arial" charset="0"/>
            </a:endParaRPr>
          </a:p>
          <a:p>
            <a:endParaRPr lang="en-US" sz="2000" dirty="0" smtClean="0">
              <a:latin typeface="Arial" charset="0"/>
            </a:endParaRPr>
          </a:p>
        </p:txBody>
      </p:sp>
    </p:spTree>
    <p:extLst>
      <p:ext uri="{BB962C8B-B14F-4D97-AF65-F5344CB8AC3E}">
        <p14:creationId xmlns:p14="http://schemas.microsoft.com/office/powerpoint/2010/main" val="13058759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sz="4000" dirty="0" err="1" smtClean="0">
                <a:solidFill>
                  <a:srgbClr val="2C2C2D"/>
                </a:solidFill>
                <a:latin typeface="Ericsson Capital TT" charset="0"/>
              </a:rPr>
              <a:t>coap</a:t>
            </a:r>
            <a:endParaRPr lang="en-US" sz="4000" dirty="0">
              <a:solidFill>
                <a:srgbClr val="2C2C2D"/>
              </a:solidFill>
              <a:latin typeface="Ericsson Capital TT" charset="0"/>
            </a:endParaRPr>
          </a:p>
        </p:txBody>
      </p:sp>
      <p:sp>
        <p:nvSpPr>
          <p:cNvPr id="29698" name="Content Placeholder 12"/>
          <p:cNvSpPr>
            <a:spLocks noGrp="1"/>
          </p:cNvSpPr>
          <p:nvPr>
            <p:ph sz="half" idx="1"/>
          </p:nvPr>
        </p:nvSpPr>
        <p:spPr>
          <a:xfrm>
            <a:off x="528637" y="1384299"/>
            <a:ext cx="10415587" cy="5033963"/>
          </a:xfrm>
        </p:spPr>
        <p:txBody>
          <a:bodyPr/>
          <a:lstStyle/>
          <a:p>
            <a:r>
              <a:rPr lang="en-US" sz="2000" dirty="0" smtClean="0"/>
              <a:t>It is a </a:t>
            </a:r>
            <a:r>
              <a:rPr lang="en-US" sz="2000" dirty="0" err="1" smtClean="0"/>
              <a:t>RESTful</a:t>
            </a:r>
            <a:r>
              <a:rPr lang="en-US" sz="2000" dirty="0" smtClean="0"/>
              <a:t> protocol for constrained devices and networks. Similar to HTTP: </a:t>
            </a:r>
          </a:p>
          <a:p>
            <a:pPr lvl="1"/>
            <a:r>
              <a:rPr lang="en-US" sz="1600" dirty="0" smtClean="0"/>
              <a:t>Client/server (although now tending more to P2P model)  &amp; Request/Response </a:t>
            </a:r>
          </a:p>
          <a:p>
            <a:pPr lvl="1"/>
            <a:r>
              <a:rPr lang="en-US" sz="1600" dirty="0" smtClean="0"/>
              <a:t>GET, POST, PUT and DELETE Methods</a:t>
            </a:r>
          </a:p>
          <a:p>
            <a:pPr lvl="1"/>
            <a:r>
              <a:rPr lang="en-US" sz="1600" dirty="0" smtClean="0"/>
              <a:t>Same key concepts (Media types, URL, URN…)</a:t>
            </a:r>
          </a:p>
          <a:p>
            <a:r>
              <a:rPr lang="en-US" sz="2000" dirty="0" smtClean="0"/>
              <a:t>Resource discovery via the Resource Directory (RD)</a:t>
            </a:r>
          </a:p>
          <a:p>
            <a:pPr marL="0" indent="0">
              <a:buNone/>
            </a:pPr>
            <a:r>
              <a:rPr lang="en-US" sz="2000" dirty="0">
                <a:latin typeface="Courier"/>
                <a:cs typeface="Courier"/>
              </a:rPr>
              <a:t>	</a:t>
            </a:r>
            <a:r>
              <a:rPr lang="en-US" sz="1800" dirty="0" smtClean="0">
                <a:latin typeface="Courier"/>
                <a:cs typeface="Courier"/>
              </a:rPr>
              <a:t>Request</a:t>
            </a:r>
            <a:r>
              <a:rPr lang="en-US" sz="1800" dirty="0" smtClean="0">
                <a:latin typeface="Courier"/>
                <a:cs typeface="Courier"/>
                <a:sym typeface="Wingdings"/>
              </a:rPr>
              <a:t>  </a:t>
            </a:r>
            <a:r>
              <a:rPr lang="en-US" sz="1800" dirty="0" err="1" smtClean="0">
                <a:latin typeface="Courier"/>
                <a:cs typeface="Courier"/>
              </a:rPr>
              <a:t>coap</a:t>
            </a:r>
            <a:r>
              <a:rPr lang="en-US" sz="1800" dirty="0">
                <a:latin typeface="Courier"/>
                <a:cs typeface="Courier"/>
              </a:rPr>
              <a:t>://HOST_ADDRESS:PORT_NUMBER/PATH?</a:t>
            </a:r>
            <a:r>
              <a:rPr lang="en-US" sz="1800" dirty="0" smtClean="0">
                <a:latin typeface="Courier"/>
                <a:cs typeface="Courier"/>
              </a:rPr>
              <a:t>QUERY</a:t>
            </a:r>
          </a:p>
          <a:p>
            <a:pPr marL="0" indent="0">
              <a:buNone/>
            </a:pPr>
            <a:r>
              <a:rPr lang="en-US" sz="1800" dirty="0" smtClean="0">
                <a:latin typeface="Courier"/>
                <a:cs typeface="Courier"/>
              </a:rPr>
              <a:t> 	Response </a:t>
            </a:r>
            <a:r>
              <a:rPr lang="en-US" sz="1800" dirty="0" err="1" smtClean="0">
                <a:latin typeface="Courier"/>
                <a:cs typeface="Courier"/>
              </a:rPr>
              <a:t>coap</a:t>
            </a:r>
            <a:r>
              <a:rPr lang="en-US" sz="1800" dirty="0">
                <a:latin typeface="Courier"/>
                <a:cs typeface="Courier"/>
              </a:rPr>
              <a:t>://ericsson.com:5683/</a:t>
            </a:r>
            <a:r>
              <a:rPr lang="en-US" sz="1800" dirty="0" err="1">
                <a:latin typeface="Courier"/>
                <a:cs typeface="Courier"/>
              </a:rPr>
              <a:t>rd</a:t>
            </a:r>
            <a:r>
              <a:rPr lang="en-US" sz="1800" dirty="0">
                <a:latin typeface="Courier"/>
                <a:cs typeface="Courier"/>
              </a:rPr>
              <a:t>/</a:t>
            </a:r>
            <a:r>
              <a:rPr lang="en-US" sz="1800" dirty="0" err="1">
                <a:latin typeface="Courier"/>
                <a:cs typeface="Courier"/>
              </a:rPr>
              <a:t>jorvas</a:t>
            </a:r>
            <a:r>
              <a:rPr lang="en-US" sz="1800" dirty="0">
                <a:latin typeface="Courier"/>
                <a:cs typeface="Courier"/>
              </a:rPr>
              <a:t>/room/541/temperature/ </a:t>
            </a:r>
            <a:endParaRPr lang="en-US" sz="1800" dirty="0" smtClean="0">
              <a:latin typeface="Courier"/>
              <a:cs typeface="Courier"/>
            </a:endParaRPr>
          </a:p>
          <a:p>
            <a:r>
              <a:rPr lang="en-US" sz="2000" dirty="0"/>
              <a:t>The </a:t>
            </a:r>
            <a:r>
              <a:rPr lang="en-US" sz="2000" i="1" dirty="0"/>
              <a:t>well-known </a:t>
            </a:r>
            <a:r>
              <a:rPr lang="en-US" sz="2000" dirty="0"/>
              <a:t>URI </a:t>
            </a:r>
            <a:endParaRPr lang="en-US" sz="2000" dirty="0" smtClean="0"/>
          </a:p>
          <a:p>
            <a:pPr marL="0" indent="0">
              <a:buNone/>
            </a:pPr>
            <a:r>
              <a:rPr lang="en-US" sz="1800" dirty="0" smtClean="0">
                <a:latin typeface="Courier"/>
                <a:cs typeface="Courier"/>
              </a:rPr>
              <a:t>	</a:t>
            </a:r>
            <a:r>
              <a:rPr lang="en-US" sz="1800" dirty="0" err="1" smtClean="0">
                <a:latin typeface="Courier"/>
                <a:cs typeface="Courier"/>
              </a:rPr>
              <a:t>coap</a:t>
            </a:r>
            <a:r>
              <a:rPr lang="en-US" sz="1800" dirty="0">
                <a:latin typeface="Courier"/>
                <a:cs typeface="Courier"/>
              </a:rPr>
              <a:t>://[2001:db8::2:1]/.well-known/core </a:t>
            </a:r>
          </a:p>
          <a:p>
            <a:r>
              <a:rPr lang="en-US" sz="2000" dirty="0" smtClean="0">
                <a:latin typeface="Arial" charset="0"/>
              </a:rPr>
              <a:t>IPv6 oriented (using 6LowPAN)</a:t>
            </a:r>
          </a:p>
          <a:p>
            <a:r>
              <a:rPr lang="en-US" sz="2000" dirty="0"/>
              <a:t>UDP preferred instead of TCP, SMS also possible</a:t>
            </a:r>
          </a:p>
          <a:p>
            <a:pPr lvl="1"/>
            <a:r>
              <a:rPr lang="en-US" sz="1600" dirty="0">
                <a:latin typeface="Arial" charset="0"/>
              </a:rPr>
              <a:t>Reliability is ensured by using with different message types:</a:t>
            </a:r>
          </a:p>
          <a:p>
            <a:pPr lvl="1"/>
            <a:r>
              <a:rPr lang="en-US" sz="1600" i="1" dirty="0">
                <a:latin typeface="Arial" charset="0"/>
              </a:rPr>
              <a:t>Confirmable </a:t>
            </a:r>
            <a:r>
              <a:rPr lang="en-US" sz="1600" dirty="0">
                <a:latin typeface="Arial" charset="0"/>
              </a:rPr>
              <a:t>(CON)</a:t>
            </a:r>
            <a:r>
              <a:rPr lang="en-US" sz="1600" i="1" dirty="0">
                <a:latin typeface="Arial" charset="0"/>
              </a:rPr>
              <a:t>, </a:t>
            </a:r>
            <a:r>
              <a:rPr lang="en-US" sz="1600" i="1" dirty="0"/>
              <a:t>non-confirmable </a:t>
            </a:r>
            <a:r>
              <a:rPr lang="en-US" sz="1600" dirty="0"/>
              <a:t>(NON), </a:t>
            </a:r>
            <a:r>
              <a:rPr lang="en-US" sz="1600" i="1" dirty="0"/>
              <a:t>acknowledgement </a:t>
            </a:r>
            <a:r>
              <a:rPr lang="en-US" sz="1600" dirty="0"/>
              <a:t>(ACK) and </a:t>
            </a:r>
            <a:r>
              <a:rPr lang="en-US" sz="1600" i="1" dirty="0"/>
              <a:t>reset </a:t>
            </a:r>
            <a:r>
              <a:rPr lang="en-US" sz="1600" dirty="0"/>
              <a:t>(RST). </a:t>
            </a:r>
          </a:p>
          <a:p>
            <a:r>
              <a:rPr lang="en-US" sz="2000" dirty="0" smtClean="0">
                <a:latin typeface="Arial" charset="0"/>
              </a:rPr>
              <a:t>Observe/Notify, adding an “observe” flag in the CoAP GET Request</a:t>
            </a:r>
          </a:p>
          <a:p>
            <a:pPr lvl="1"/>
            <a:r>
              <a:rPr lang="en-US" sz="1600" dirty="0" smtClean="0">
                <a:latin typeface="Arial" charset="0"/>
              </a:rPr>
              <a:t>Introduces a Publish/Subscribe model for constrained devices.</a:t>
            </a:r>
          </a:p>
          <a:p>
            <a:pPr lvl="1"/>
            <a:endParaRPr lang="en-US" sz="2000" dirty="0" smtClean="0">
              <a:latin typeface="Arial" charset="0"/>
            </a:endParaRPr>
          </a:p>
        </p:txBody>
      </p:sp>
    </p:spTree>
    <p:extLst>
      <p:ext uri="{BB962C8B-B14F-4D97-AF65-F5344CB8AC3E}">
        <p14:creationId xmlns:p14="http://schemas.microsoft.com/office/powerpoint/2010/main" val="399280526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architectur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94054" y="1384299"/>
            <a:ext cx="3635375"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7" name="Title 1"/>
          <p:cNvSpPr>
            <a:spLocks noGrp="1"/>
          </p:cNvSpPr>
          <p:nvPr>
            <p:ph type="title"/>
          </p:nvPr>
        </p:nvSpPr>
        <p:spPr>
          <a:xfrm>
            <a:off x="525463" y="239713"/>
            <a:ext cx="10418762" cy="1085850"/>
          </a:xfrm>
        </p:spPr>
        <p:txBody>
          <a:bodyPr/>
          <a:lstStyle/>
          <a:p>
            <a:r>
              <a:rPr lang="en-US" sz="4000" dirty="0" smtClean="0">
                <a:solidFill>
                  <a:srgbClr val="2C2C2D"/>
                </a:solidFill>
                <a:latin typeface="Ericsson Capital TT" charset="0"/>
              </a:rPr>
              <a:t>OMA lwm2m</a:t>
            </a:r>
            <a:endParaRPr lang="en-US" sz="4000" dirty="0">
              <a:solidFill>
                <a:srgbClr val="2C2C2D"/>
              </a:solidFill>
              <a:latin typeface="Ericsson Capital TT" charset="0"/>
            </a:endParaRPr>
          </a:p>
        </p:txBody>
      </p:sp>
      <p:sp>
        <p:nvSpPr>
          <p:cNvPr id="29698" name="Content Placeholder 12"/>
          <p:cNvSpPr>
            <a:spLocks noGrp="1"/>
          </p:cNvSpPr>
          <p:nvPr>
            <p:ph sz="half" idx="1"/>
          </p:nvPr>
        </p:nvSpPr>
        <p:spPr>
          <a:xfrm>
            <a:off x="528637" y="1384299"/>
            <a:ext cx="10415587" cy="5033963"/>
          </a:xfrm>
        </p:spPr>
        <p:txBody>
          <a:bodyPr/>
          <a:lstStyle/>
          <a:p>
            <a:endParaRPr lang="en-US" sz="2000" dirty="0" smtClean="0">
              <a:latin typeface="Arial" charset="0"/>
            </a:endParaRPr>
          </a:p>
          <a:p>
            <a:endParaRPr lang="en-US" sz="2000" dirty="0" smtClean="0">
              <a:latin typeface="Arial" charset="0"/>
            </a:endParaRPr>
          </a:p>
        </p:txBody>
      </p:sp>
      <p:sp>
        <p:nvSpPr>
          <p:cNvPr id="4" name="Content Placeholder 12"/>
          <p:cNvSpPr>
            <a:spLocks noGrp="1"/>
          </p:cNvSpPr>
          <p:nvPr>
            <p:ph sz="half" idx="1"/>
          </p:nvPr>
        </p:nvSpPr>
        <p:spPr>
          <a:xfrm>
            <a:off x="681037" y="1536699"/>
            <a:ext cx="6359804" cy="5033963"/>
          </a:xfrm>
        </p:spPr>
        <p:txBody>
          <a:bodyPr/>
          <a:lstStyle/>
          <a:p>
            <a:r>
              <a:rPr lang="en-US" sz="1800" dirty="0" smtClean="0"/>
              <a:t>Based on </a:t>
            </a:r>
            <a:r>
              <a:rPr lang="en-US" sz="1800" dirty="0" smtClean="0">
                <a:solidFill>
                  <a:srgbClr val="00A9D4"/>
                </a:solidFill>
              </a:rPr>
              <a:t>CoAP</a:t>
            </a:r>
            <a:r>
              <a:rPr lang="en-US" sz="1800" dirty="0" smtClean="0"/>
              <a:t> (runs on top) and used for </a:t>
            </a:r>
            <a:r>
              <a:rPr lang="en-US" sz="1800" dirty="0" smtClean="0">
                <a:latin typeface="Arial" charset="0"/>
              </a:rPr>
              <a:t>management </a:t>
            </a:r>
            <a:r>
              <a:rPr lang="en-US" sz="1800" dirty="0">
                <a:latin typeface="Arial" charset="0"/>
              </a:rPr>
              <a:t>and control of constrained </a:t>
            </a:r>
            <a:r>
              <a:rPr lang="en-US" sz="1800" dirty="0" smtClean="0">
                <a:latin typeface="Arial" charset="0"/>
              </a:rPr>
              <a:t>devices</a:t>
            </a:r>
            <a:endParaRPr lang="en-US" sz="1800" dirty="0" smtClean="0"/>
          </a:p>
          <a:p>
            <a:r>
              <a:rPr lang="en-US" sz="1800" dirty="0" smtClean="0"/>
              <a:t>Provides a set of </a:t>
            </a:r>
            <a:r>
              <a:rPr lang="en-US" sz="1800" dirty="0" smtClean="0">
                <a:solidFill>
                  <a:srgbClr val="00A9D4"/>
                </a:solidFill>
              </a:rPr>
              <a:t>interfaces</a:t>
            </a:r>
            <a:r>
              <a:rPr lang="en-US" sz="1800" dirty="0" smtClean="0"/>
              <a:t> for managing of constrained devices.</a:t>
            </a:r>
          </a:p>
          <a:p>
            <a:pPr lvl="1"/>
            <a:r>
              <a:rPr lang="en-US" sz="1400" dirty="0" smtClean="0"/>
              <a:t>Bootstrap</a:t>
            </a:r>
          </a:p>
          <a:p>
            <a:pPr lvl="1"/>
            <a:r>
              <a:rPr lang="en-US" sz="1400" dirty="0" smtClean="0"/>
              <a:t>Registration</a:t>
            </a:r>
          </a:p>
          <a:p>
            <a:pPr lvl="1"/>
            <a:r>
              <a:rPr lang="en-US" sz="1400" dirty="0" smtClean="0"/>
              <a:t>Information Reporting</a:t>
            </a:r>
          </a:p>
          <a:p>
            <a:pPr lvl="1"/>
            <a:r>
              <a:rPr lang="en-US" sz="1400" dirty="0" smtClean="0"/>
              <a:t>Device Management</a:t>
            </a:r>
          </a:p>
          <a:p>
            <a:pPr lvl="1"/>
            <a:r>
              <a:rPr lang="en-US" sz="1400" dirty="0" smtClean="0"/>
              <a:t>Service Enablement</a:t>
            </a:r>
          </a:p>
          <a:p>
            <a:r>
              <a:rPr lang="en-US" sz="1800" dirty="0" smtClean="0"/>
              <a:t>Swaps “server” and “client” roles. A Constrained device would then run at least a CoAP Server and LWM2M Client.</a:t>
            </a:r>
          </a:p>
          <a:p>
            <a:r>
              <a:rPr lang="en-US" sz="1800" dirty="0"/>
              <a:t>Also allows for operations on </a:t>
            </a:r>
            <a:r>
              <a:rPr lang="en-US" sz="1800" dirty="0" smtClean="0"/>
              <a:t>objects (</a:t>
            </a:r>
            <a:r>
              <a:rPr lang="en-US" sz="1800" dirty="0"/>
              <a:t>RWX, Access Control, Observation, Notification) </a:t>
            </a:r>
            <a:endParaRPr lang="en-US" sz="1800" dirty="0" smtClean="0"/>
          </a:p>
          <a:p>
            <a:r>
              <a:rPr lang="en-US" sz="1800" dirty="0" smtClean="0"/>
              <a:t>Offers a simple and reusable </a:t>
            </a:r>
            <a:r>
              <a:rPr lang="en-US" sz="1800" dirty="0" smtClean="0">
                <a:solidFill>
                  <a:srgbClr val="00A9D4"/>
                </a:solidFill>
              </a:rPr>
              <a:t>object based model</a:t>
            </a:r>
            <a:r>
              <a:rPr lang="en-US" sz="1800" dirty="0" smtClean="0"/>
              <a:t>. </a:t>
            </a:r>
          </a:p>
        </p:txBody>
      </p:sp>
    </p:spTree>
    <p:extLst>
      <p:ext uri="{BB962C8B-B14F-4D97-AF65-F5344CB8AC3E}">
        <p14:creationId xmlns:p14="http://schemas.microsoft.com/office/powerpoint/2010/main" val="2354928229"/>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5529</TotalTime>
  <Words>3007</Words>
  <Application>Microsoft Macintosh PowerPoint</Application>
  <PresentationFormat>Custom</PresentationFormat>
  <Paragraphs>353</Paragraphs>
  <Slides>19</Slides>
  <Notes>16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PresentationTemplate2011</vt:lpstr>
      <vt:lpstr>An Introduction to IPSO Smart Objects </vt:lpstr>
      <vt:lpstr>Table of Contents</vt:lpstr>
      <vt:lpstr> 1. IoT history</vt:lpstr>
      <vt:lpstr>Moving into Iot</vt:lpstr>
      <vt:lpstr>Make devices go mainstream</vt:lpstr>
      <vt:lpstr> 2. IoT Protocols</vt:lpstr>
      <vt:lpstr>the web</vt:lpstr>
      <vt:lpstr>coap</vt:lpstr>
      <vt:lpstr>OMA lwm2m</vt:lpstr>
      <vt:lpstr>IPSO objects</vt:lpstr>
      <vt:lpstr> 3. IPSO Smart Objects</vt:lpstr>
      <vt:lpstr>Relationship with other Standards</vt:lpstr>
      <vt:lpstr>After IP – The Web in constrained devices</vt:lpstr>
      <vt:lpstr>IPSO Smart Object Structure I</vt:lpstr>
      <vt:lpstr>IPSO Smart Object Structure II</vt:lpstr>
      <vt:lpstr>IPSO BAROMETER OBJECT</vt:lpstr>
      <vt:lpstr>Washing machine example I</vt:lpstr>
      <vt:lpstr>Washing machine example II</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IPSO Intro</dc:title>
  <dc:subject/>
  <dc:creator>Jaime Jimenez</dc:creator>
  <cp:keywords/>
  <dc:description/>
  <cp:lastModifiedBy>Jaime Jimenez</cp:lastModifiedBy>
  <cp:revision>330</cp:revision>
  <dcterms:created xsi:type="dcterms:W3CDTF">2011-05-24T09:22:48Z</dcterms:created>
  <dcterms:modified xsi:type="dcterms:W3CDTF">2015-05-13T12:25:21Z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true</vt:bool>
  </property>
  <property fmtid="{D5CDD505-2E9C-101B-9397-08002B2CF9AE}" pid="17" name="optFooterCVLCopyright">
    <vt:bool>false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true</vt:bool>
  </property>
  <property fmtid="{D5CDD505-2E9C-101B-9397-08002B2CF9AE}" pid="22" name="optFooterCVLPrep">
    <vt:bool>false</vt:bool>
  </property>
  <property fmtid="{D5CDD505-2E9C-101B-9397-08002B2CF9AE}" pid="23" name="optEnterText3">
    <vt:bool>false</vt:bool>
  </property>
  <property fmtid="{D5CDD505-2E9C-101B-9397-08002B2CF9AE}" pid="24" name="optFooterCVLDate">
    <vt:bool>true</vt:bool>
  </property>
  <property fmtid="{D5CDD505-2E9C-101B-9397-08002B2CF9AE}" pid="25" name="optEnterText4">
    <vt:bool>false</vt:bool>
  </property>
  <property fmtid="{D5CDD505-2E9C-101B-9397-08002B2CF9AE}" pid="26" name="LeftFooterField">
    <vt:lpwstr/>
  </property>
  <property fmtid="{D5CDD505-2E9C-101B-9397-08002B2CF9AE}" pid="27" name="MiddleFooterField">
    <vt:lpwstr>Ericsson Internal</vt:lpwstr>
  </property>
  <property fmtid="{D5CDD505-2E9C-101B-9397-08002B2CF9AE}" pid="28" name="RightFooterField">
    <vt:lpwstr/>
  </property>
  <property fmtid="{D5CDD505-2E9C-101B-9397-08002B2CF9AE}" pid="29" name="RightFooterField2">
    <vt:lpwstr>2014-02-03</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R3A</vt:lpwstr>
  </property>
  <property fmtid="{D5CDD505-2E9C-101B-9397-08002B2CF9AE}" pid="37" name="Prepared">
    <vt:lpwstr>LI/EAB/TBR/O Thomas Rimhagen</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
  </property>
  <property fmtid="{D5CDD505-2E9C-101B-9397-08002B2CF9AE}" pid="43" name="Title">
    <vt:lpwstr/>
  </property>
  <property fmtid="{D5CDD505-2E9C-101B-9397-08002B2CF9AE}" pid="44" name="Date">
    <vt:lpwstr>2014-02-03</vt:lpwstr>
  </property>
  <property fmtid="{D5CDD505-2E9C-101B-9397-08002B2CF9AE}" pid="45" name="Reference">
    <vt:lpwstr/>
  </property>
  <property fmtid="{D5CDD505-2E9C-101B-9397-08002B2CF9AE}" pid="46" name="Keyword">
    <vt:lpwstr/>
  </property>
</Properties>
</file>