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7"/>
  </p:notesMasterIdLst>
  <p:handoutMasterIdLst>
    <p:handoutMasterId r:id="rId8"/>
  </p:handoutMasterIdLst>
  <p:sldIdLst>
    <p:sldId id="259" r:id="rId2"/>
    <p:sldId id="318" r:id="rId3"/>
    <p:sldId id="323" r:id="rId4"/>
    <p:sldId id="324" r:id="rId5"/>
    <p:sldId id="314" r:id="rId6"/>
  </p:sldIdLst>
  <p:sldSz cx="12192000" cy="6858000"/>
  <p:notesSz cx="6884988" cy="100187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90"/>
    <a:srgbClr val="9FB7D3"/>
    <a:srgbClr val="8BC5FF"/>
    <a:srgbClr val="99CCFF"/>
    <a:srgbClr val="6A8FBF"/>
    <a:srgbClr val="00A9D4"/>
    <a:srgbClr val="007B78"/>
    <a:srgbClr val="89BA17"/>
    <a:srgbClr val="FA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21003" autoAdjust="0"/>
    <p:restoredTop sz="84185" autoAdjust="0"/>
  </p:normalViewPr>
  <p:slideViewPr>
    <p:cSldViewPr snapToGrid="0" snapToObjects="1" showGuides="1">
      <p:cViewPr>
        <p:scale>
          <a:sx n="90" d="100"/>
          <a:sy n="90" d="100"/>
        </p:scale>
        <p:origin x="-920" y="-704"/>
      </p:cViewPr>
      <p:guideLst>
        <p:guide orient="horz" pos="1136"/>
        <p:guide orient="horz" pos="4110"/>
        <p:guide orient="horz" pos="151"/>
        <p:guide orient="horz" pos="2449"/>
        <p:guide orient="horz" pos="3560"/>
        <p:guide orient="horz" pos="2545"/>
        <p:guide orient="horz" pos="3845"/>
        <p:guide pos="7355"/>
        <p:guide pos="2588"/>
        <p:guide pos="5091"/>
        <p:guide pos="4969"/>
        <p:guide pos="3779"/>
        <p:guide pos="3901"/>
        <p:guide pos="331"/>
        <p:guide pos="2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0F9CA7-41D7-4450-B239-EB391B9AAA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172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1E95D0-5A4D-4E2C-B9D5-8244AD990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71761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316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2014-02-03 </a:t>
            </a: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7ECF9AA-8557-4063-B693-3E385A42E4C1}" type="slidenum">
              <a:rPr lang="en-US" sz="1200" smtClean="0"/>
              <a:pPr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13319" name="Header Placeholder 8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Business scenarios for 3GPP-enabled capillary networks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2013-08-28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E33C2B-3F10-4E9F-A60A-AFC9EEA813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2019300" y="2828925"/>
            <a:ext cx="1968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title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70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9FB7D3"/>
                </a:solidFill>
                <a:cs typeface="Arial" pitchFamily="34" charset="0"/>
              </a:rPr>
              <a:t>CAPITALS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subtitle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minimum 30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GB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524932" y="5137201"/>
            <a:ext cx="11140019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524934" y="1808709"/>
            <a:ext cx="11135785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ipso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7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5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5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505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638" y="1801813"/>
            <a:ext cx="5491162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01813"/>
            <a:ext cx="5492750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9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2516188" y="438150"/>
            <a:ext cx="2352675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Slide 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44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Text and bullet level 1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 minimum 24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Bullets level 2-5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minimum 20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  <a:t>Characters for Embedded font:</a:t>
            </a:r>
            <a:b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</a:b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!"#$%&amp;'()*+,-./0123456789:;&lt;=&gt;?@ABCDEFGHIJKLMNOPQRSTUVWXYZ[\]^_`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abcdefghijklmnopqrstuvwxyz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ẀẁẃẄẅỲỳ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–—‘’‚“”„†‡•…‰‹›⁄€™ĀĀĂĂĄĄĆĆĊĊČČĎĎĐĐĒĒĖĖĘĘĚĚĞĞĠĠĢĢĪĪĮĮİĶĶĹĹĻĻĽĽŃŃŅŅŇŇŌŌŐŐŔŔŖŖŘŘŚŚŞŞŢŢŤŤŪŪŮŮŰŰŲŲŴŴŶŶŹŹŻŻȘș−≤≥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ﬁﬂ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ΆΈΉΊΌΎΏΐΑΒΓΕΖΗΘΙΚΛΜΝΞΟΠΡΣΤΥΦΧΨΪΫΆΈΉΊΰ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αβ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γδεζηθικλνξορςΣΤΥΦΧΨΩΪΫΌΎΏ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500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5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Do not add objects or text in the footer area</a:t>
            </a:r>
          </a:p>
        </p:txBody>
      </p:sp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527050" y="6524625"/>
            <a:ext cx="986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rgbClr val="87888A"/>
                </a:solidFill>
                <a:cs typeface="Arial" pitchFamily="34" charset="0"/>
              </a:rPr>
              <a:t> Page </a:t>
            </a:r>
            <a:fld id="{CAB958FE-77C5-4356-B328-4F0D45579CEC}" type="slidenum">
              <a:rPr lang="en-US" sz="800" smtClean="0">
                <a:solidFill>
                  <a:srgbClr val="87888A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endParaRPr lang="en-US" sz="800" dirty="0" smtClean="0">
              <a:solidFill>
                <a:srgbClr val="87888A"/>
              </a:solidFill>
              <a:cs typeface="Arial" pitchFamily="34" charset="0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800225"/>
            <a:ext cx="111363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239713"/>
            <a:ext cx="99917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Header</a:t>
            </a:r>
          </a:p>
        </p:txBody>
      </p:sp>
      <p:pic>
        <p:nvPicPr>
          <p:cNvPr id="7" name="Picture 6" descr="ipso_logo.jp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5" r:id="rId1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525463" y="1808163"/>
            <a:ext cx="11134725" cy="28400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3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Introduction to</a:t>
            </a:r>
            <a:br>
              <a:rPr lang="en-US" sz="3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r>
              <a:rPr lang="en-US" sz="6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IPSO Smart Objects</a:t>
            </a:r>
            <a:br>
              <a:rPr lang="en-US" sz="6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endParaRPr lang="en-US" sz="32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Logo_ChapterSlide_Wide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45" y="5061581"/>
            <a:ext cx="3193633" cy="1796419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 bwMode="auto">
          <a:xfrm>
            <a:off x="525880" y="4648200"/>
            <a:ext cx="9079265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None/>
              <a:defRPr sz="3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-179388"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Jaime Jiménez, Ericsson Research, IPSO Smart Objects co-chair.</a:t>
            </a:r>
          </a:p>
          <a:p>
            <a:pPr indent="-179388">
              <a:lnSpc>
                <a:spcPct val="120000"/>
              </a:lnSpc>
            </a:pPr>
            <a:endParaRPr lang="en-US" sz="2400" dirty="0" smtClean="0"/>
          </a:p>
          <a:p>
            <a:pPr indent="-179388">
              <a:lnSpc>
                <a:spcPct val="120000"/>
              </a:lnSpc>
            </a:pPr>
            <a:r>
              <a:rPr lang="en-US" sz="2400" dirty="0" smtClean="0"/>
              <a:t>June 15th, 2015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IPSO Smart Objects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Developed by IP for Smart Objects (IPSO) </a:t>
            </a:r>
            <a:r>
              <a:rPr lang="en-US" sz="2400" dirty="0" smtClean="0"/>
              <a:t>Alliance in the Smart Objects Working Group.</a:t>
            </a:r>
            <a:endParaRPr lang="en-US" sz="2400" dirty="0"/>
          </a:p>
          <a:p>
            <a:r>
              <a:rPr lang="en-US" sz="2400" dirty="0" smtClean="0"/>
              <a:t>Work exclusively on semantic </a:t>
            </a:r>
            <a:r>
              <a:rPr lang="en-US" sz="2400" dirty="0"/>
              <a:t>Interoperability across </a:t>
            </a:r>
            <a:r>
              <a:rPr lang="en-US" sz="2400" dirty="0" err="1"/>
              <a:t>IoT</a:t>
            </a:r>
            <a:r>
              <a:rPr lang="en-US" sz="2400" dirty="0"/>
              <a:t> devices and applications.</a:t>
            </a:r>
          </a:p>
          <a:p>
            <a:r>
              <a:rPr lang="en-US" sz="2400" dirty="0"/>
              <a:t>Based on LWM2M Object </a:t>
            </a:r>
            <a:r>
              <a:rPr lang="en-US" sz="2400" dirty="0" smtClean="0"/>
              <a:t>Model.</a:t>
            </a:r>
          </a:p>
          <a:p>
            <a:r>
              <a:rPr lang="en-US" sz="2400" dirty="0" smtClean="0"/>
              <a:t>Reusable </a:t>
            </a:r>
            <a:r>
              <a:rPr lang="en-US" sz="2400" dirty="0"/>
              <a:t>Object IDs and Resource IDs.</a:t>
            </a:r>
          </a:p>
          <a:p>
            <a:r>
              <a:rPr lang="en-US" sz="2400" dirty="0"/>
              <a:t>Transport Protocol Independent (</a:t>
            </a:r>
            <a:r>
              <a:rPr lang="en-US" sz="2400" dirty="0" err="1"/>
              <a:t>CoAP</a:t>
            </a:r>
            <a:r>
              <a:rPr lang="en-US" sz="2400" dirty="0"/>
              <a:t>, LWM2M, MQTT, </a:t>
            </a:r>
            <a:r>
              <a:rPr lang="en-US" sz="2400" dirty="0" smtClean="0"/>
              <a:t>HTTP…) </a:t>
            </a:r>
            <a:r>
              <a:rPr lang="en-US" sz="2400" dirty="0"/>
              <a:t>if support addressing, content formats and data types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Encoding Independent (JSON, TLV, </a:t>
            </a:r>
            <a:r>
              <a:rPr lang="en-US" sz="2400" dirty="0" err="1" smtClean="0"/>
              <a:t>SenML</a:t>
            </a:r>
            <a:r>
              <a:rPr lang="en-US" sz="2400" dirty="0" smtClean="0"/>
              <a:t>…)</a:t>
            </a:r>
            <a:endParaRPr lang="en-US" sz="2400" dirty="0"/>
          </a:p>
          <a:p>
            <a:r>
              <a:rPr lang="en-US" sz="2400" dirty="0"/>
              <a:t>Basic Objects represent simple sensors and actuators.</a:t>
            </a:r>
          </a:p>
          <a:p>
            <a:r>
              <a:rPr lang="en-US" sz="2400" dirty="0"/>
              <a:t>Basic Starter Pack published on 2014 (Expansion Pack upcoming)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Tested over </a:t>
            </a:r>
            <a:r>
              <a:rPr lang="en-US" sz="2400" dirty="0" err="1" smtClean="0"/>
              <a:t>CoAP</a:t>
            </a:r>
            <a:r>
              <a:rPr lang="en-US" sz="2400" dirty="0" smtClean="0"/>
              <a:t> and LWM2M during </a:t>
            </a:r>
            <a:r>
              <a:rPr lang="en-US" sz="2400" dirty="0"/>
              <a:t>IPSO Interoperability test on May </a:t>
            </a:r>
            <a:r>
              <a:rPr lang="en-US" sz="2400" dirty="0" smtClean="0"/>
              <a:t>2015 (ARM, Ericsson, Intel, SICS, </a:t>
            </a:r>
            <a:r>
              <a:rPr lang="en-US" sz="2400" dirty="0" err="1" smtClean="0"/>
              <a:t>Yanzi</a:t>
            </a:r>
            <a:r>
              <a:rPr lang="en-US" sz="2400" dirty="0" smtClean="0"/>
              <a:t>, TUT …) 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674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Roadmap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☐ UPnP harmonization – from SOAP to REST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☐ BLE/</a:t>
            </a:r>
            <a:r>
              <a:rPr lang="en-US" sz="2000" dirty="0" err="1" smtClean="0"/>
              <a:t>ZigBee</a:t>
            </a:r>
            <a:r>
              <a:rPr lang="en-US" sz="2000" dirty="0" smtClean="0"/>
              <a:t> harmonization.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Data Model Design Guide @done (15-</a:t>
            </a:r>
            <a:r>
              <a:rPr lang="en-US" sz="2000" dirty="0" smtClean="0"/>
              <a:t>03-30)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Expansion Pack for Basic Objects @done (15-</a:t>
            </a:r>
            <a:r>
              <a:rPr lang="en-US" sz="2000" dirty="0" smtClean="0"/>
              <a:t>04-30)</a:t>
            </a:r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Set up test servers for IPSO objects (LWM2M + TLV payload) </a:t>
            </a:r>
            <a:r>
              <a:rPr lang="en-US" sz="2000" dirty="0"/>
              <a:t>@done (15-</a:t>
            </a:r>
            <a:r>
              <a:rPr lang="en-US" sz="2000" dirty="0" smtClean="0"/>
              <a:t>06-15)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Draft </a:t>
            </a:r>
            <a:r>
              <a:rPr lang="en-US" sz="2000" dirty="0"/>
              <a:t>Domain Specific Objects reference designs @due </a:t>
            </a:r>
            <a:r>
              <a:rPr lang="en-US" sz="2000" dirty="0" smtClean="0"/>
              <a:t>(mid 2015)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Data Model Design Guided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Basic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Composite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Reference Devices @due(15-07-</a:t>
            </a:r>
            <a:r>
              <a:rPr lang="en-US" sz="2000" dirty="0" smtClean="0"/>
              <a:t>31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☐ IETF 93 – Bits and </a:t>
            </a:r>
            <a:r>
              <a:rPr lang="en-US" sz="2000" dirty="0" smtClean="0"/>
              <a:t>Bites </a:t>
            </a:r>
            <a:r>
              <a:rPr lang="en-US" sz="2000" dirty="0"/>
              <a:t>@due(15-</a:t>
            </a:r>
            <a:r>
              <a:rPr lang="en-US" sz="2000" dirty="0" smtClean="0"/>
              <a:t>09-1)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188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Next Steps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Activities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Smart Objects: Expansion Pack, Composite Objects, Linked Objects.</a:t>
            </a:r>
          </a:p>
          <a:p>
            <a:pPr lvl="1"/>
            <a:r>
              <a:rPr lang="en-US" dirty="0"/>
              <a:t>Collaboration with other </a:t>
            </a:r>
            <a:r>
              <a:rPr lang="en-US" dirty="0" err="1"/>
              <a:t>IoT</a:t>
            </a:r>
            <a:r>
              <a:rPr lang="en-US" dirty="0"/>
              <a:t> Interest Groups like UPnP, IIC, OIC.</a:t>
            </a:r>
          </a:p>
          <a:p>
            <a:pPr lvl="1"/>
            <a:r>
              <a:rPr lang="en-US" dirty="0"/>
              <a:t>Work on related Standards organizations: IETF </a:t>
            </a:r>
            <a:r>
              <a:rPr lang="en-US" dirty="0" err="1"/>
              <a:t>CoRE</a:t>
            </a:r>
            <a:r>
              <a:rPr lang="en-US" dirty="0"/>
              <a:t> - </a:t>
            </a:r>
            <a:r>
              <a:rPr lang="en-US" dirty="0" err="1"/>
              <a:t>CoAP</a:t>
            </a:r>
            <a:r>
              <a:rPr lang="en-US" dirty="0"/>
              <a:t>, </a:t>
            </a:r>
            <a:r>
              <a:rPr lang="en-US" dirty="0" smtClean="0"/>
              <a:t>OMA DM </a:t>
            </a:r>
            <a:r>
              <a:rPr lang="en-US" dirty="0"/>
              <a:t>- LWM2M.</a:t>
            </a:r>
          </a:p>
          <a:p>
            <a:pPr lvl="1"/>
            <a:r>
              <a:rPr lang="en-US" dirty="0"/>
              <a:t>Prototyping and testing (IETF 93, Bits and Bites,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IPSO </a:t>
            </a:r>
            <a:r>
              <a:rPr lang="en-US" dirty="0" err="1" smtClean="0"/>
              <a:t>Interop</a:t>
            </a:r>
            <a:r>
              <a:rPr lang="en-US" dirty="0" smtClean="0"/>
              <a:t>, </a:t>
            </a:r>
            <a:r>
              <a:rPr lang="en-US" dirty="0"/>
              <a:t>…)</a:t>
            </a:r>
          </a:p>
          <a:p>
            <a:r>
              <a:rPr lang="en-US" dirty="0"/>
              <a:t>Focus Area</a:t>
            </a:r>
          </a:p>
          <a:p>
            <a:pPr lvl="1"/>
            <a:r>
              <a:rPr lang="en-US" dirty="0"/>
              <a:t>IPSO Smart Objects are meant to be </a:t>
            </a:r>
            <a:r>
              <a:rPr lang="en-US" dirty="0" smtClean="0"/>
              <a:t>very generic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Any vendor can use them for their specific area by creating their own Objects by reusing generic resources and add their own. </a:t>
            </a:r>
            <a:endParaRPr lang="en-US" dirty="0" smtClean="0"/>
          </a:p>
          <a:p>
            <a:r>
              <a:rPr lang="en-US" dirty="0" smtClean="0"/>
              <a:t>Absolutely necessary for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 smtClean="0"/>
              <a:t>Harmonization </a:t>
            </a:r>
            <a:r>
              <a:rPr lang="en-US" smtClean="0"/>
              <a:t>and mapping between </a:t>
            </a:r>
            <a:r>
              <a:rPr lang="en-US" dirty="0" smtClean="0"/>
              <a:t>different data models &amp; standards.</a:t>
            </a:r>
          </a:p>
          <a:p>
            <a:pPr lvl="1"/>
            <a:r>
              <a:rPr lang="en-US" dirty="0" smtClean="0"/>
              <a:t>Use of standards for Application Level interoperability btw devices and applications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propietary</a:t>
            </a:r>
            <a:r>
              <a:rPr lang="en-US" dirty="0" smtClean="0"/>
              <a:t>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ChapterSlide_Wide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99" y="1931344"/>
            <a:ext cx="5304232" cy="2983631"/>
          </a:xfrm>
          <a:prstGeom prst="rect">
            <a:avLst/>
          </a:prstGeom>
        </p:spPr>
      </p:pic>
      <p:pic>
        <p:nvPicPr>
          <p:cNvPr id="5" name="Picture 4" descr="ipso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04" y="2434845"/>
            <a:ext cx="2886399" cy="16296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10812004" y="244202"/>
            <a:ext cx="1237518" cy="68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1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5720</TotalTime>
  <Words>494</Words>
  <Application>Microsoft Macintosh PowerPoint</Application>
  <PresentationFormat>Custom</PresentationFormat>
  <Paragraphs>60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PresentationTemplate2011</vt:lpstr>
      <vt:lpstr>Introduction to IPSO Smart Objects </vt:lpstr>
      <vt:lpstr>IPSO Smart Objects</vt:lpstr>
      <vt:lpstr>Roadmap </vt:lpstr>
      <vt:lpstr>Next Steps 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IPSO Intro</dc:title>
  <dc:subject/>
  <dc:creator>Jaime Jimenez</dc:creator>
  <cp:keywords/>
  <dc:description/>
  <cp:lastModifiedBy>Jaime Jimenez</cp:lastModifiedBy>
  <cp:revision>441</cp:revision>
  <dcterms:created xsi:type="dcterms:W3CDTF">2011-05-24T09:22:48Z</dcterms:created>
  <dcterms:modified xsi:type="dcterms:W3CDTF">2015-06-16T05:10:34Z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2014-02-03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LI/EAB/TBR/O Thomas Rimhagen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2014-02-03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