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notesMasterIdLst>
    <p:notesMasterId r:id="rId18"/>
  </p:notesMasterIdLst>
  <p:handoutMasterIdLst>
    <p:handoutMasterId r:id="rId19"/>
  </p:handoutMasterIdLst>
  <p:sldIdLst>
    <p:sldId id="259" r:id="rId2"/>
    <p:sldId id="315" r:id="rId3"/>
    <p:sldId id="325" r:id="rId4"/>
    <p:sldId id="328" r:id="rId5"/>
    <p:sldId id="329" r:id="rId6"/>
    <p:sldId id="339" r:id="rId7"/>
    <p:sldId id="340" r:id="rId8"/>
    <p:sldId id="330" r:id="rId9"/>
    <p:sldId id="320" r:id="rId10"/>
    <p:sldId id="321" r:id="rId11"/>
    <p:sldId id="322" r:id="rId12"/>
    <p:sldId id="341" r:id="rId13"/>
    <p:sldId id="334" r:id="rId14"/>
    <p:sldId id="333" r:id="rId15"/>
    <p:sldId id="326" r:id="rId16"/>
    <p:sldId id="314" r:id="rId17"/>
  </p:sldIdLst>
  <p:sldSz cx="12192000" cy="6858000"/>
  <p:notesSz cx="6884988" cy="10018713"/>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B90"/>
    <a:srgbClr val="9FB7D3"/>
    <a:srgbClr val="8BC5FF"/>
    <a:srgbClr val="99CCFF"/>
    <a:srgbClr val="6A8FBF"/>
    <a:srgbClr val="00A9D4"/>
    <a:srgbClr val="007B78"/>
    <a:srgbClr val="89BA17"/>
    <a:srgbClr val="FAB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7" autoAdjust="0"/>
    <p:restoredTop sz="84185" autoAdjust="0"/>
  </p:normalViewPr>
  <p:slideViewPr>
    <p:cSldViewPr snapToGrid="0" snapToObjects="1" showGuides="1">
      <p:cViewPr>
        <p:scale>
          <a:sx n="90" d="100"/>
          <a:sy n="90" d="100"/>
        </p:scale>
        <p:origin x="-1320" y="-624"/>
      </p:cViewPr>
      <p:guideLst>
        <p:guide orient="horz" pos="1136"/>
        <p:guide orient="horz" pos="4110"/>
        <p:guide orient="horz" pos="151"/>
        <p:guide orient="horz" pos="2449"/>
        <p:guide orient="horz" pos="3560"/>
        <p:guide orient="horz" pos="2545"/>
        <p:guide orient="horz" pos="3845"/>
        <p:guide pos="735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64" d="100"/>
          <a:sy n="64" d="100"/>
        </p:scale>
        <p:origin x="-3414" y="-126"/>
      </p:cViewPr>
      <p:guideLst>
        <p:guide orient="horz" pos="3155"/>
        <p:guide pos="216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2913" cy="501650"/>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200">
                <a:latin typeface="Arial" charset="0"/>
                <a:cs typeface="+mn-cs"/>
              </a:defRPr>
            </a:lvl1pPr>
          </a:lstStyle>
          <a:p>
            <a:pPr>
              <a:defRPr/>
            </a:pPr>
            <a:r>
              <a:rPr lang="en-US"/>
              <a:t> </a:t>
            </a:r>
            <a:endParaRPr lang="en-US" dirty="0"/>
          </a:p>
        </p:txBody>
      </p:sp>
      <p:sp>
        <p:nvSpPr>
          <p:cNvPr id="79875" name="Rectangle 3"/>
          <p:cNvSpPr>
            <a:spLocks noGrp="1" noChangeArrowheads="1"/>
          </p:cNvSpPr>
          <p:nvPr>
            <p:ph type="dt" sz="quarter" idx="1"/>
          </p:nvPr>
        </p:nvSpPr>
        <p:spPr bwMode="auto">
          <a:xfrm>
            <a:off x="3900488" y="0"/>
            <a:ext cx="2982912" cy="501650"/>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200">
                <a:latin typeface="Arial" charset="0"/>
                <a:cs typeface="+mn-cs"/>
              </a:defRPr>
            </a:lvl1pPr>
          </a:lstStyle>
          <a:p>
            <a:pPr>
              <a:defRPr/>
            </a:pPr>
            <a:r>
              <a:rPr lang="en-US"/>
              <a:t>2014-02-03 </a:t>
            </a:r>
            <a:endParaRPr lang="en-US" dirty="0"/>
          </a:p>
        </p:txBody>
      </p:sp>
      <p:sp>
        <p:nvSpPr>
          <p:cNvPr id="79876" name="Rectangle 4"/>
          <p:cNvSpPr>
            <a:spLocks noGrp="1" noChangeArrowheads="1"/>
          </p:cNvSpPr>
          <p:nvPr>
            <p:ph type="ftr" sz="quarter" idx="2"/>
          </p:nvPr>
        </p:nvSpPr>
        <p:spPr bwMode="auto">
          <a:xfrm>
            <a:off x="0" y="9515475"/>
            <a:ext cx="2982913" cy="501650"/>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200">
                <a:latin typeface="Arial" charset="0"/>
                <a:cs typeface="+mn-cs"/>
              </a:defRPr>
            </a:lvl1pPr>
          </a:lstStyle>
          <a:p>
            <a:pPr>
              <a:defRPr/>
            </a:pPr>
            <a:r>
              <a:rPr lang="en-US"/>
              <a:t> </a:t>
            </a:r>
            <a:endParaRPr lang="en-US" dirty="0"/>
          </a:p>
        </p:txBody>
      </p:sp>
      <p:sp>
        <p:nvSpPr>
          <p:cNvPr id="79877" name="Rectangle 5"/>
          <p:cNvSpPr>
            <a:spLocks noGrp="1" noChangeArrowheads="1"/>
          </p:cNvSpPr>
          <p:nvPr>
            <p:ph type="sldNum" sz="quarter" idx="3"/>
          </p:nvPr>
        </p:nvSpPr>
        <p:spPr bwMode="auto">
          <a:xfrm>
            <a:off x="3900488" y="9515475"/>
            <a:ext cx="2982912" cy="501650"/>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200">
                <a:latin typeface="Arial" charset="0"/>
                <a:cs typeface="+mn-cs"/>
              </a:defRPr>
            </a:lvl1pPr>
          </a:lstStyle>
          <a:p>
            <a:pPr>
              <a:defRPr/>
            </a:pPr>
            <a:fld id="{9B0F9CA7-41D7-4450-B239-EB391B9AAA0A}" type="slidenum">
              <a:rPr lang="en-US"/>
              <a:pPr>
                <a:defRPr/>
              </a:pPr>
              <a:t>‹#›</a:t>
            </a:fld>
            <a:endParaRPr lang="en-US" dirty="0"/>
          </a:p>
        </p:txBody>
      </p:sp>
    </p:spTree>
    <p:extLst>
      <p:ext uri="{BB962C8B-B14F-4D97-AF65-F5344CB8AC3E}">
        <p14:creationId xmlns:p14="http://schemas.microsoft.com/office/powerpoint/2010/main" val="73981729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lIns="91440" tIns="45720" rIns="91440" bIns="45720" rtlCol="0"/>
          <a:lstStyle>
            <a:lvl1pPr algn="r">
              <a:spcBef>
                <a:spcPct val="50000"/>
              </a:spcBef>
              <a:defRPr sz="1200">
                <a:latin typeface="Arial" charset="0"/>
                <a:cs typeface="+mn-cs"/>
              </a:defRPr>
            </a:lvl1pPr>
          </a:lstStyle>
          <a:p>
            <a:pPr>
              <a:defRPr/>
            </a:pPr>
            <a:r>
              <a:rPr lang="en-US"/>
              <a:t>2014-02-03 </a:t>
            </a:r>
            <a:endParaRPr lang="en-US" dirty="0"/>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spcBef>
                <a:spcPct val="50000"/>
              </a:spcBef>
              <a:defRPr sz="1200">
                <a:latin typeface="Arial" charset="0"/>
                <a:cs typeface="+mn-cs"/>
              </a:defRPr>
            </a:lvl1pPr>
          </a:lstStyle>
          <a:p>
            <a:pPr>
              <a:defRPr/>
            </a:pPr>
            <a:fld id="{731E95D0-5A4D-4E2C-B9D5-8244AD99044C}" type="slidenum">
              <a:rPr lang="en-US"/>
              <a:pPr>
                <a:defRPr/>
              </a:pPr>
              <a:t>‹#›</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lIns="91440" tIns="45720" rIns="91440" bIns="45720" rtlCol="0"/>
          <a:lstStyle>
            <a:lvl1pPr algn="l">
              <a:spcBef>
                <a:spcPct val="50000"/>
              </a:spcBef>
              <a:defRPr sz="1200">
                <a:latin typeface="Arial" charset="0"/>
                <a:cs typeface="+mn-cs"/>
              </a:defRPr>
            </a:lvl1pPr>
          </a:lstStyle>
          <a:p>
            <a:pPr>
              <a:defRPr/>
            </a:pPr>
            <a:r>
              <a:rPr lang="en-US"/>
              <a:t> </a:t>
            </a:r>
            <a:endParaRPr lang="en-US" dirty="0"/>
          </a:p>
        </p:txBody>
      </p:sp>
      <p:sp>
        <p:nvSpPr>
          <p:cNvPr id="5" name="Slide Image Placeholder 4"/>
          <p:cNvSpPr>
            <a:spLocks noGrp="1" noRot="1" noChangeAspect="1"/>
          </p:cNvSpPr>
          <p:nvPr>
            <p:ph type="sldImg" idx="2"/>
          </p:nvPr>
        </p:nvSpPr>
        <p:spPr>
          <a:xfrm>
            <a:off x="103188" y="750888"/>
            <a:ext cx="6678612" cy="3757612"/>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6" name="Footer Placeholder 5"/>
          <p:cNvSpPr>
            <a:spLocks noGrp="1"/>
          </p:cNvSpPr>
          <p:nvPr>
            <p:ph type="ftr" sz="quarter" idx="4"/>
          </p:nvPr>
        </p:nvSpPr>
        <p:spPr>
          <a:xfrm>
            <a:off x="0" y="9515475"/>
            <a:ext cx="2982913" cy="501650"/>
          </a:xfrm>
          <a:prstGeom prst="rect">
            <a:avLst/>
          </a:prstGeom>
        </p:spPr>
        <p:txBody>
          <a:bodyPr vert="horz" lIns="91440" tIns="45720" rIns="91440" bIns="45720" rtlCol="0" anchor="b"/>
          <a:lstStyle>
            <a:lvl1pPr algn="l">
              <a:spcBef>
                <a:spcPct val="50000"/>
              </a:spcBef>
              <a:defRPr sz="1200">
                <a:latin typeface="Arial" charset="0"/>
                <a:cs typeface="+mn-cs"/>
              </a:defRPr>
            </a:lvl1pPr>
          </a:lstStyle>
          <a:p>
            <a:pPr>
              <a:defRPr/>
            </a:pPr>
            <a:r>
              <a:rPr lang="en-US"/>
              <a:t> </a:t>
            </a:r>
            <a:endParaRPr lang="en-US" dirty="0"/>
          </a:p>
        </p:txBody>
      </p:sp>
      <p:sp>
        <p:nvSpPr>
          <p:cNvPr id="7" name="Notes Placeholder 6"/>
          <p:cNvSpPr>
            <a:spLocks noGrp="1"/>
          </p:cNvSpPr>
          <p:nvPr>
            <p:ph type="body" sz="quarter" idx="3"/>
          </p:nvPr>
        </p:nvSpPr>
        <p:spPr>
          <a:xfrm>
            <a:off x="688975" y="4759325"/>
            <a:ext cx="5507038" cy="45085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57176120"/>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3316"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1200" smtClean="0"/>
              <a:t>2014-02-03 </a:t>
            </a:r>
          </a:p>
        </p:txBody>
      </p:sp>
      <p:sp>
        <p:nvSpPr>
          <p:cNvPr id="13317" name="Footer Placeholder 5"/>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1200" smtClean="0"/>
              <a:t> </a:t>
            </a:r>
          </a:p>
        </p:txBody>
      </p:sp>
      <p:sp>
        <p:nvSpPr>
          <p:cNvPr id="13318" name="Slide Number Placeholder 7"/>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fld id="{47ECF9AA-8557-4063-B693-3E385A42E4C1}" type="slidenum">
              <a:rPr lang="en-US" sz="1200" smtClean="0"/>
              <a:pPr eaLnBrk="1" hangingPunct="1">
                <a:defRPr/>
              </a:pPr>
              <a:t>1</a:t>
            </a:fld>
            <a:endParaRPr lang="en-US" sz="1200" smtClean="0"/>
          </a:p>
        </p:txBody>
      </p:sp>
      <p:sp>
        <p:nvSpPr>
          <p:cNvPr id="13319" name="Header Placeholder 8"/>
          <p:cNvSpPr>
            <a:spLocks noGrp="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1200"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IPSO Smart Objects </a:t>
            </a:r>
            <a:endParaRPr lang="en-US" dirty="0"/>
          </a:p>
        </p:txBody>
      </p:sp>
      <p:sp>
        <p:nvSpPr>
          <p:cNvPr id="4" name="Date Placeholder 3"/>
          <p:cNvSpPr>
            <a:spLocks noGrp="1"/>
          </p:cNvSpPr>
          <p:nvPr>
            <p:ph type="dt" idx="10"/>
          </p:nvPr>
        </p:nvSpPr>
        <p:spPr/>
        <p:txBody>
          <a:bodyPr/>
          <a:lstStyle/>
          <a:p>
            <a:pPr>
              <a:defRPr/>
            </a:pPr>
            <a:r>
              <a:rPr lang="en-US" smtClean="0"/>
              <a:t>2014-02-03 </a:t>
            </a:r>
            <a:endParaRPr lang="en-US" dirty="0"/>
          </a:p>
        </p:txBody>
      </p:sp>
      <p:sp>
        <p:nvSpPr>
          <p:cNvPr id="5" name="Slide Number Placeholder 4"/>
          <p:cNvSpPr>
            <a:spLocks noGrp="1"/>
          </p:cNvSpPr>
          <p:nvPr>
            <p:ph type="sldNum" sz="quarter" idx="11"/>
          </p:nvPr>
        </p:nvSpPr>
        <p:spPr/>
        <p:txBody>
          <a:bodyPr/>
          <a:lstStyle/>
          <a:p>
            <a:pPr>
              <a:defRPr/>
            </a:pPr>
            <a:fld id="{731E95D0-5A4D-4E2C-B9D5-8244AD99044C}" type="slidenum">
              <a:rPr lang="en-US" smtClean="0"/>
              <a:pPr>
                <a:defRPr/>
              </a:pPr>
              <a:t>10</a:t>
            </a:fld>
            <a:endParaRPr lang="en-US" dirty="0"/>
          </a:p>
        </p:txBody>
      </p:sp>
      <p:sp>
        <p:nvSpPr>
          <p:cNvPr id="6" name="Header Placeholder 5"/>
          <p:cNvSpPr>
            <a:spLocks noGrp="1"/>
          </p:cNvSpPr>
          <p:nvPr>
            <p:ph type="hdr" sz="quarter" idx="12"/>
          </p:nvPr>
        </p:nvSpPr>
        <p:spPr/>
        <p:txBody>
          <a:bodyPr/>
          <a:lstStyle/>
          <a:p>
            <a:pPr>
              <a:defRPr/>
            </a:pPr>
            <a:r>
              <a:rPr lang="en-US" smtClean="0"/>
              <a:t>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1224074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smtClean="0"/>
              <a:t>2014-02-03 </a:t>
            </a:r>
            <a:endParaRPr lang="en-US" dirty="0"/>
          </a:p>
        </p:txBody>
      </p:sp>
      <p:sp>
        <p:nvSpPr>
          <p:cNvPr id="5" name="Slide Number Placeholder 4"/>
          <p:cNvSpPr>
            <a:spLocks noGrp="1"/>
          </p:cNvSpPr>
          <p:nvPr>
            <p:ph type="sldNum" sz="quarter" idx="11"/>
          </p:nvPr>
        </p:nvSpPr>
        <p:spPr/>
        <p:txBody>
          <a:bodyPr/>
          <a:lstStyle/>
          <a:p>
            <a:pPr>
              <a:defRPr/>
            </a:pPr>
            <a:fld id="{731E95D0-5A4D-4E2C-B9D5-8244AD99044C}" type="slidenum">
              <a:rPr lang="en-US" smtClean="0"/>
              <a:pPr>
                <a:defRPr/>
              </a:pPr>
              <a:t>11</a:t>
            </a:fld>
            <a:endParaRPr lang="en-US" dirty="0"/>
          </a:p>
        </p:txBody>
      </p:sp>
      <p:sp>
        <p:nvSpPr>
          <p:cNvPr id="6" name="Header Placeholder 5"/>
          <p:cNvSpPr>
            <a:spLocks noGrp="1"/>
          </p:cNvSpPr>
          <p:nvPr>
            <p:ph type="hdr" sz="quarter" idx="12"/>
          </p:nvPr>
        </p:nvSpPr>
        <p:spPr/>
        <p:txBody>
          <a:bodyPr/>
          <a:lstStyle/>
          <a:p>
            <a:pPr>
              <a:defRPr/>
            </a:pPr>
            <a:r>
              <a:rPr lang="en-US" smtClean="0"/>
              <a:t>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653956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smtClean="0"/>
              <a:t>2014-02-03 </a:t>
            </a:r>
            <a:endParaRPr lang="en-US" dirty="0"/>
          </a:p>
        </p:txBody>
      </p:sp>
      <p:sp>
        <p:nvSpPr>
          <p:cNvPr id="5" name="Slide Number Placeholder 4"/>
          <p:cNvSpPr>
            <a:spLocks noGrp="1"/>
          </p:cNvSpPr>
          <p:nvPr>
            <p:ph type="sldNum" sz="quarter" idx="11"/>
          </p:nvPr>
        </p:nvSpPr>
        <p:spPr/>
        <p:txBody>
          <a:bodyPr/>
          <a:lstStyle/>
          <a:p>
            <a:pPr>
              <a:defRPr/>
            </a:pPr>
            <a:fld id="{731E95D0-5A4D-4E2C-B9D5-8244AD99044C}" type="slidenum">
              <a:rPr lang="en-US" smtClean="0"/>
              <a:pPr>
                <a:defRPr/>
              </a:pPr>
              <a:t>14</a:t>
            </a:fld>
            <a:endParaRPr lang="en-US" dirty="0"/>
          </a:p>
        </p:txBody>
      </p:sp>
      <p:sp>
        <p:nvSpPr>
          <p:cNvPr id="6" name="Header Placeholder 5"/>
          <p:cNvSpPr>
            <a:spLocks noGrp="1"/>
          </p:cNvSpPr>
          <p:nvPr>
            <p:ph type="hdr" sz="quarter" idx="12"/>
          </p:nvPr>
        </p:nvSpPr>
        <p:spPr/>
        <p:txBody>
          <a:bodyPr/>
          <a:lstStyle/>
          <a:p>
            <a:pPr>
              <a:defRPr/>
            </a:pPr>
            <a:r>
              <a:rPr lang="en-US" smtClean="0"/>
              <a:t>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1500703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a:buChar char="•"/>
            </a:pPr>
            <a:r>
              <a:rPr lang="en-US" baseline="0" dirty="0" smtClean="0">
                <a:latin typeface="Arial" charset="0"/>
              </a:rPr>
              <a:t>At the moment we are working with other standards in order to come together to a common data model. For example with UPnP we are currently trying to harmonize the large amount of </a:t>
            </a:r>
            <a:r>
              <a:rPr lang="en-US" baseline="0" dirty="0" err="1" smtClean="0">
                <a:latin typeface="Arial" charset="0"/>
              </a:rPr>
              <a:t>resuorce</a:t>
            </a:r>
            <a:r>
              <a:rPr lang="en-US" baseline="0" dirty="0" smtClean="0">
                <a:latin typeface="Arial" charset="0"/>
              </a:rPr>
              <a:t> descriptions in UPnP with the IPSO Objects. Some of the challenges here is that UPnP uses more of a SOAP approach with its Message Exchange </a:t>
            </a:r>
            <a:r>
              <a:rPr lang="en-US" baseline="0" dirty="0" err="1" smtClean="0">
                <a:latin typeface="Arial" charset="0"/>
              </a:rPr>
              <a:t>Pattenrs</a:t>
            </a:r>
            <a:r>
              <a:rPr lang="en-US" baseline="0" dirty="0" smtClean="0">
                <a:latin typeface="Arial" charset="0"/>
              </a:rPr>
              <a:t> than a REST-based one. </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smtClean="0">
                <a:latin typeface="Arial" charset="0"/>
              </a:rPr>
              <a:t>Interworking with TR69, </a:t>
            </a:r>
            <a:r>
              <a:rPr lang="en-US" baseline="0" dirty="0" err="1" smtClean="0">
                <a:latin typeface="Arial" charset="0"/>
              </a:rPr>
              <a:t>ZigBee</a:t>
            </a:r>
            <a:r>
              <a:rPr lang="en-US" baseline="0" dirty="0" smtClean="0">
                <a:latin typeface="Arial" charset="0"/>
              </a:rPr>
              <a:t>, BLE and how to harmonize them so that there is one set. </a:t>
            </a:r>
          </a:p>
          <a:p>
            <a:pPr marL="171450" indent="-171450">
              <a:buFont typeface="Arial"/>
              <a:buChar char="•"/>
            </a:pPr>
            <a:r>
              <a:rPr lang="en-US" baseline="0" dirty="0" smtClean="0">
                <a:latin typeface="Arial" charset="0"/>
              </a:rPr>
              <a:t>We have also some deadlines, this list is taken from our item activity document. So basically we are setting up some test servers for continuous testing of Smart Objects, in this case over IPv6 and LWM2M. </a:t>
            </a:r>
          </a:p>
          <a:p>
            <a:pPr marL="171450" indent="-171450">
              <a:buFont typeface="Arial"/>
              <a:buChar char="•"/>
            </a:pPr>
            <a:r>
              <a:rPr lang="en-US" baseline="0" dirty="0" smtClean="0">
                <a:latin typeface="Arial" charset="0"/>
              </a:rPr>
              <a:t>We are also working on various expansion packs, like the domain specific objects (GW Objects, Home Appliances, </a:t>
            </a:r>
            <a:r>
              <a:rPr lang="en-US" baseline="0" dirty="0" err="1" smtClean="0">
                <a:latin typeface="Arial" charset="0"/>
              </a:rPr>
              <a:t>etc</a:t>
            </a:r>
            <a:r>
              <a:rPr lang="en-US" baseline="0" dirty="0" smtClean="0">
                <a:latin typeface="Arial" charset="0"/>
              </a:rPr>
              <a:t>)</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smtClean="0">
                <a:latin typeface="Arial" charset="0"/>
              </a:rPr>
              <a:t>We have to produce a standalone schema on how to construct the objects and how clients and servers are supposed to use them. </a:t>
            </a:r>
          </a:p>
          <a:p>
            <a:pPr marL="171450" indent="-171450">
              <a:buFont typeface="Arial"/>
              <a:buChar char="•"/>
            </a:pPr>
            <a:r>
              <a:rPr lang="en-US" baseline="0" dirty="0" smtClean="0">
                <a:latin typeface="Arial" charset="0"/>
              </a:rPr>
              <a:t>We are also working on Composite objects, by using a new data type that represents a link. So that we will have resources that do not only map to a specific resource, rather it will be more like the web and we will use linking instead. </a:t>
            </a:r>
          </a:p>
          <a:p>
            <a:pPr marL="171450" indent="-171450">
              <a:buFont typeface="Arial"/>
              <a:buChar char="•"/>
            </a:pPr>
            <a:r>
              <a:rPr lang="en-US" baseline="0" dirty="0" smtClean="0">
                <a:latin typeface="Arial" charset="0"/>
              </a:rPr>
              <a:t>Also we will have a session in November in the IETF bits and bites. There we will show how objects work, some examples, how to create them and so on. </a:t>
            </a:r>
          </a:p>
          <a:p>
            <a:endParaRPr lang="en-US" baseline="0"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15</a:t>
            </a:fld>
            <a:endParaRPr lang="en-US"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Business scenarios for 3GPP-enabled capillary networks </a:t>
            </a:r>
            <a:endParaRPr lang="en-US"/>
          </a:p>
        </p:txBody>
      </p:sp>
      <p:sp>
        <p:nvSpPr>
          <p:cNvPr id="5" name="Date Placeholder 4"/>
          <p:cNvSpPr>
            <a:spLocks noGrp="1"/>
          </p:cNvSpPr>
          <p:nvPr>
            <p:ph type="dt" idx="11"/>
          </p:nvPr>
        </p:nvSpPr>
        <p:spPr/>
        <p:txBody>
          <a:bodyPr/>
          <a:lstStyle/>
          <a:p>
            <a:r>
              <a:rPr lang="en-US" smtClean="0"/>
              <a:t>2013-08-28 </a:t>
            </a:r>
            <a:endParaRPr lang="en-US"/>
          </a:p>
        </p:txBody>
      </p:sp>
      <p:sp>
        <p:nvSpPr>
          <p:cNvPr id="6" name="Footer Placeholder 5"/>
          <p:cNvSpPr>
            <a:spLocks noGrp="1"/>
          </p:cNvSpPr>
          <p:nvPr>
            <p:ph type="ftr" sz="quarter" idx="12"/>
          </p:nvPr>
        </p:nvSpPr>
        <p:spPr/>
        <p:txBody>
          <a:bodyPr/>
          <a:lstStyle/>
          <a:p>
            <a:r>
              <a:rPr lang="en-US" smtClean="0"/>
              <a:t> </a:t>
            </a:r>
            <a:endParaRPr lang="en-US"/>
          </a:p>
        </p:txBody>
      </p:sp>
      <p:sp>
        <p:nvSpPr>
          <p:cNvPr id="7" name="Slide Number Placeholder 6"/>
          <p:cNvSpPr>
            <a:spLocks noGrp="1"/>
          </p:cNvSpPr>
          <p:nvPr>
            <p:ph type="sldNum" sz="quarter" idx="13"/>
          </p:nvPr>
        </p:nvSpPr>
        <p:spPr/>
        <p:txBody>
          <a:bodyPr/>
          <a:lstStyle/>
          <a:p>
            <a:fld id="{D1E33C2B-3F10-4E9F-A60A-AFC9EEA81319}" type="slidenum">
              <a:rPr lang="en-US" smtClean="0"/>
              <a:t>16</a:t>
            </a:fld>
            <a:endParaRPr lang="en-US"/>
          </a:p>
        </p:txBody>
      </p:sp>
    </p:spTree>
    <p:extLst>
      <p:ext uri="{BB962C8B-B14F-4D97-AF65-F5344CB8AC3E}">
        <p14:creationId xmlns:p14="http://schemas.microsoft.com/office/powerpoint/2010/main" val="4280709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aseline="0"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16/06/15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2</a:t>
            </a:fld>
            <a:endParaRPr 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a:buNone/>
            </a:pPr>
            <a:r>
              <a:rPr lang="en-US" sz="1200" kern="1200" baseline="0" dirty="0" smtClean="0">
                <a:solidFill>
                  <a:schemeClr val="tx1"/>
                </a:solidFill>
                <a:latin typeface="Arial" charset="0"/>
                <a:ea typeface="+mn-ea"/>
                <a:cs typeface="Andale Mono"/>
              </a:rPr>
              <a:t>Since we have only few slides and little time, I will focus on being pragmatic and on the content and message of this presentation.</a:t>
            </a:r>
          </a:p>
          <a:p>
            <a:pPr marL="171450" indent="-171450">
              <a:buFont typeface="Arial"/>
              <a:buChar char="•"/>
            </a:pPr>
            <a:r>
              <a:rPr lang="en-US" sz="1200" kern="1200" baseline="0" dirty="0" smtClean="0">
                <a:solidFill>
                  <a:schemeClr val="tx1"/>
                </a:solidFill>
                <a:latin typeface="Arial" charset="0"/>
                <a:ea typeface="+mn-ea"/>
                <a:cs typeface="Andale Mono"/>
              </a:rPr>
              <a:t>IP for Smart Objects is an Alliance of several companies, you can find that information on the IPSO Alliance Website. IPSO has few committees, among those the IPSO Smart Objects Committee where we define Smart Objects.</a:t>
            </a:r>
          </a:p>
          <a:p>
            <a:pPr marL="0" indent="0">
              <a:buFont typeface="Arial"/>
              <a:buNone/>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The overall goal is for semantic interoperability btw devices (sensors and actuators) and the applications that use them. We are creating a standard set of semantics that can be used to provide plug and play interoperability btw devices and applications.</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We have taken the LWM2M Object model almost as it is. LWM2M Objects are used for management of devices, they provide a </a:t>
            </a:r>
            <a:r>
              <a:rPr lang="en-US" sz="1200" b="1" kern="1200" baseline="0" dirty="0" smtClean="0">
                <a:solidFill>
                  <a:schemeClr val="tx1"/>
                </a:solidFill>
                <a:latin typeface="Arial" charset="0"/>
                <a:ea typeface="+mn-ea"/>
                <a:cs typeface="Andale Mono"/>
              </a:rPr>
              <a:t>clear URI forma</a:t>
            </a:r>
            <a:r>
              <a:rPr lang="en-US" sz="1200" kern="1200" baseline="0" dirty="0" smtClean="0">
                <a:solidFill>
                  <a:schemeClr val="tx1"/>
                </a:solidFill>
                <a:latin typeface="Arial" charset="0"/>
                <a:ea typeface="+mn-ea"/>
                <a:cs typeface="Andale Mono"/>
              </a:rPr>
              <a:t>t for addressing those </a:t>
            </a:r>
            <a:r>
              <a:rPr lang="en-US" sz="1200" b="1" kern="1200" baseline="0" dirty="0" smtClean="0">
                <a:solidFill>
                  <a:schemeClr val="tx1"/>
                </a:solidFill>
                <a:latin typeface="Arial" charset="0"/>
                <a:ea typeface="+mn-ea"/>
                <a:cs typeface="Andale Mono"/>
              </a:rPr>
              <a:t>management objects</a:t>
            </a:r>
            <a:r>
              <a:rPr lang="en-US" sz="1200" kern="1200" baseline="0" dirty="0" smtClean="0">
                <a:solidFill>
                  <a:schemeClr val="tx1"/>
                </a:solidFill>
                <a:latin typeface="Arial" charset="0"/>
                <a:ea typeface="+mn-ea"/>
                <a:cs typeface="Andale Mono"/>
              </a:rPr>
              <a:t>, as well </a:t>
            </a:r>
            <a:r>
              <a:rPr lang="en-US" sz="1200" b="1" kern="1200" baseline="0" dirty="0" smtClean="0">
                <a:solidFill>
                  <a:schemeClr val="tx1"/>
                </a:solidFill>
                <a:latin typeface="Arial" charset="0"/>
                <a:ea typeface="+mn-ea"/>
                <a:cs typeface="Andale Mono"/>
              </a:rPr>
              <a:t>as access control, instantiation</a:t>
            </a:r>
            <a:r>
              <a:rPr lang="en-US" sz="1200" kern="1200" baseline="0" dirty="0" smtClean="0">
                <a:solidFill>
                  <a:schemeClr val="tx1"/>
                </a:solidFill>
                <a:latin typeface="Arial" charset="0"/>
                <a:ea typeface="+mn-ea"/>
                <a:cs typeface="Andale Mono"/>
              </a:rPr>
              <a:t> </a:t>
            </a:r>
            <a:r>
              <a:rPr lang="en-US" sz="1200" b="1" kern="1200" baseline="0" dirty="0" smtClean="0">
                <a:solidFill>
                  <a:schemeClr val="tx1"/>
                </a:solidFill>
                <a:latin typeface="Arial" charset="0"/>
                <a:ea typeface="+mn-ea"/>
                <a:cs typeface="Andale Mono"/>
              </a:rPr>
              <a:t>and resources</a:t>
            </a:r>
            <a:r>
              <a:rPr lang="en-US" sz="1200" kern="1200" baseline="0" dirty="0" smtClean="0">
                <a:solidFill>
                  <a:schemeClr val="tx1"/>
                </a:solidFill>
                <a:latin typeface="Arial" charset="0"/>
                <a:ea typeface="+mn-ea"/>
                <a:cs typeface="Andale Mono"/>
              </a:rPr>
              <a:t>.</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In IPSO </a:t>
            </a:r>
            <a:r>
              <a:rPr lang="en-US" sz="1200" b="1" kern="1200" baseline="0" dirty="0" smtClean="0">
                <a:solidFill>
                  <a:schemeClr val="tx1"/>
                </a:solidFill>
                <a:latin typeface="Arial" charset="0"/>
                <a:ea typeface="+mn-ea"/>
                <a:cs typeface="Andale Mono"/>
              </a:rPr>
              <a:t>we extend </a:t>
            </a:r>
            <a:r>
              <a:rPr lang="en-US" sz="1200" kern="1200" baseline="0" dirty="0" smtClean="0">
                <a:solidFill>
                  <a:schemeClr val="tx1"/>
                </a:solidFill>
                <a:latin typeface="Arial" charset="0"/>
                <a:ea typeface="+mn-ea"/>
                <a:cs typeface="Andale Mono"/>
              </a:rPr>
              <a:t>that model with the </a:t>
            </a:r>
            <a:r>
              <a:rPr lang="en-US" sz="1200" b="1" kern="1200" baseline="0" dirty="0" smtClean="0">
                <a:solidFill>
                  <a:schemeClr val="tx1"/>
                </a:solidFill>
                <a:latin typeface="Arial" charset="0"/>
                <a:ea typeface="+mn-ea"/>
                <a:cs typeface="Andale Mono"/>
              </a:rPr>
              <a:t>concept of reusable resources</a:t>
            </a:r>
            <a:r>
              <a:rPr lang="en-US" sz="1200" kern="1200" baseline="0" dirty="0" smtClean="0">
                <a:solidFill>
                  <a:schemeClr val="tx1"/>
                </a:solidFill>
                <a:latin typeface="Arial" charset="0"/>
                <a:ea typeface="+mn-ea"/>
                <a:cs typeface="Andale Mono"/>
              </a:rPr>
              <a:t>. The goal is that if you have some specific sensor, you can take one of the existing IPSO Objects and use it as it is or take its resources and extend it to suit your particular device characteristics. </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We have designed IPSO Objects to be transport protocol independent. It obviously supports </a:t>
            </a:r>
            <a:r>
              <a:rPr lang="en-US" sz="1200" kern="1200" baseline="0" dirty="0" err="1" smtClean="0">
                <a:solidFill>
                  <a:schemeClr val="tx1"/>
                </a:solidFill>
                <a:latin typeface="Arial" charset="0"/>
                <a:ea typeface="+mn-ea"/>
                <a:cs typeface="Andale Mono"/>
              </a:rPr>
              <a:t>CoAP</a:t>
            </a:r>
            <a:r>
              <a:rPr lang="en-US" sz="1200" kern="1200" baseline="0" dirty="0" smtClean="0">
                <a:solidFill>
                  <a:schemeClr val="tx1"/>
                </a:solidFill>
                <a:latin typeface="Arial" charset="0"/>
                <a:ea typeface="+mn-ea"/>
                <a:cs typeface="Andale Mono"/>
              </a:rPr>
              <a:t> as it is based on LWM2M objects, but people have used them with MQTT or HTTP as well. So you can basically send the object data over as long as you support the basic data types and content formats. </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Also for serialization it will depend on the protocol, can be TLV, JSON, plain text . For example we have successfully done </a:t>
            </a:r>
            <a:r>
              <a:rPr lang="en-US" sz="1200" kern="1200" baseline="0" dirty="0" err="1" smtClean="0">
                <a:solidFill>
                  <a:schemeClr val="tx1"/>
                </a:solidFill>
                <a:latin typeface="Arial" charset="0"/>
                <a:ea typeface="+mn-ea"/>
                <a:cs typeface="Andale Mono"/>
              </a:rPr>
              <a:t>interop</a:t>
            </a:r>
            <a:r>
              <a:rPr lang="en-US" sz="1200" kern="1200" baseline="0" dirty="0" smtClean="0">
                <a:solidFill>
                  <a:schemeClr val="tx1"/>
                </a:solidFill>
                <a:latin typeface="Arial" charset="0"/>
                <a:ea typeface="+mn-ea"/>
                <a:cs typeface="Andale Mono"/>
              </a:rPr>
              <a:t> tests with TLV and plaintext.</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We have already released a basic set of smart objects last year, with some very common sensors and actuator templates, you can go and have a look at the website or you can let us know if you are interested on using them or give feedback and so on.</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We also have tested it between the partners in IPSO few weeks ago. Each brought their own implementation of IPSO objects, we used </a:t>
            </a:r>
            <a:r>
              <a:rPr lang="en-US" sz="1200" kern="1200" baseline="0" dirty="0" err="1" smtClean="0">
                <a:solidFill>
                  <a:schemeClr val="tx1"/>
                </a:solidFill>
                <a:latin typeface="Arial" charset="0"/>
                <a:ea typeface="+mn-ea"/>
                <a:cs typeface="Andale Mono"/>
              </a:rPr>
              <a:t>CoAP</a:t>
            </a:r>
            <a:r>
              <a:rPr lang="en-US" sz="1200" kern="1200" baseline="0" dirty="0" smtClean="0">
                <a:solidFill>
                  <a:schemeClr val="tx1"/>
                </a:solidFill>
                <a:latin typeface="Arial" charset="0"/>
                <a:ea typeface="+mn-ea"/>
                <a:cs typeface="Andale Mono"/>
              </a:rPr>
              <a:t> LWM2M for the application layer and tested it over an IPv6 network</a:t>
            </a:r>
          </a:p>
          <a:p>
            <a:endParaRPr lang="en-US" baseline="0"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3</a:t>
            </a:fld>
            <a:endParaRPr lang="en-US"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kern="1200" dirty="0" smtClean="0">
                <a:solidFill>
                  <a:schemeClr val="tx1"/>
                </a:solidFill>
                <a:effectLst/>
                <a:latin typeface="Arial" charset="0"/>
                <a:ea typeface="+mn-ea"/>
                <a:cs typeface="+mn-cs"/>
              </a:rPr>
              <a:t>Conceptually</a:t>
            </a:r>
            <a:r>
              <a:rPr lang="en-US" sz="1200" kern="1200" baseline="0" dirty="0" smtClean="0">
                <a:solidFill>
                  <a:schemeClr val="tx1"/>
                </a:solidFill>
                <a:effectLst/>
                <a:latin typeface="Arial" charset="0"/>
                <a:ea typeface="+mn-ea"/>
                <a:cs typeface="+mn-cs"/>
              </a:rPr>
              <a:t> speaking, a lot of what is being standardized nowadays in IETF, OMA or IPSO is </a:t>
            </a:r>
            <a:r>
              <a:rPr lang="en-US" sz="1200" kern="1200" baseline="0" smtClean="0">
                <a:solidFill>
                  <a:schemeClr val="tx1"/>
                </a:solidFill>
                <a:effectLst/>
                <a:latin typeface="Arial" charset="0"/>
                <a:ea typeface="+mn-ea"/>
                <a:cs typeface="+mn-cs"/>
              </a:rPr>
              <a:t>inspired on the </a:t>
            </a:r>
            <a:r>
              <a:rPr lang="en-US" sz="1200" kern="1200" baseline="0" dirty="0" smtClean="0">
                <a:solidFill>
                  <a:schemeClr val="tx1"/>
                </a:solidFill>
                <a:effectLst/>
                <a:latin typeface="Arial" charset="0"/>
                <a:ea typeface="+mn-ea"/>
                <a:cs typeface="+mn-cs"/>
              </a:rPr>
              <a:t>web. And it is only natural since the goal is something like a web of devices.</a:t>
            </a:r>
            <a:endParaRPr lang="en-US" sz="1200" kern="1200" dirty="0" smtClean="0">
              <a:solidFill>
                <a:schemeClr val="tx1"/>
              </a:solidFill>
              <a:effectLst/>
              <a:latin typeface="Arial" charset="0"/>
              <a:ea typeface="+mn-ea"/>
              <a:cs typeface="+mn-cs"/>
            </a:endParaRP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First</a:t>
            </a:r>
            <a:r>
              <a:rPr lang="en-US" sz="1200" kern="1200" baseline="0" dirty="0" smtClean="0">
                <a:solidFill>
                  <a:schemeClr val="tx1"/>
                </a:solidFill>
                <a:effectLst/>
                <a:latin typeface="Arial" charset="0"/>
                <a:ea typeface="+mn-ea"/>
                <a:cs typeface="+mn-cs"/>
              </a:rPr>
              <a:t> thing that </a:t>
            </a:r>
            <a:r>
              <a:rPr lang="en-US" sz="1200" kern="1200" dirty="0" smtClean="0">
                <a:solidFill>
                  <a:schemeClr val="tx1"/>
                </a:solidFill>
                <a:effectLst/>
                <a:latin typeface="Arial" charset="0"/>
                <a:ea typeface="+mn-ea"/>
                <a:cs typeface="+mn-cs"/>
              </a:rPr>
              <a:t>HTTP made is to define a client and server and</a:t>
            </a:r>
            <a:r>
              <a:rPr lang="en-US" sz="1200" kern="1200" baseline="0" dirty="0" smtClean="0">
                <a:solidFill>
                  <a:schemeClr val="tx1"/>
                </a:solidFill>
                <a:effectLst/>
                <a:latin typeface="Arial" charset="0"/>
                <a:ea typeface="+mn-ea"/>
                <a:cs typeface="+mn-cs"/>
              </a:rPr>
              <a:t> </a:t>
            </a:r>
            <a:r>
              <a:rPr lang="en-US" sz="1200" i="1" kern="1200" dirty="0" smtClean="0">
                <a:solidFill>
                  <a:schemeClr val="tx1"/>
                </a:solidFill>
                <a:effectLst/>
                <a:latin typeface="Arial" charset="0"/>
                <a:ea typeface="+mn-ea"/>
                <a:cs typeface="+mn-cs"/>
              </a:rPr>
              <a:t>request</a:t>
            </a:r>
            <a:r>
              <a:rPr lang="en-US" sz="1200" kern="1200" dirty="0" smtClean="0">
                <a:solidFill>
                  <a:schemeClr val="tx1"/>
                </a:solidFill>
                <a:effectLst/>
                <a:latin typeface="Arial" charset="0"/>
                <a:ea typeface="+mn-ea"/>
                <a:cs typeface="+mn-cs"/>
              </a:rPr>
              <a:t>-</a:t>
            </a:r>
            <a:r>
              <a:rPr lang="en-US" sz="1200" i="1" kern="1200" dirty="0" smtClean="0">
                <a:solidFill>
                  <a:schemeClr val="tx1"/>
                </a:solidFill>
                <a:effectLst/>
                <a:latin typeface="Arial" charset="0"/>
                <a:ea typeface="+mn-ea"/>
                <a:cs typeface="+mn-cs"/>
              </a:rPr>
              <a:t>response </a:t>
            </a:r>
            <a:r>
              <a:rPr lang="en-US" sz="1200" kern="1200" dirty="0" smtClean="0">
                <a:solidFill>
                  <a:schemeClr val="tx1"/>
                </a:solidFill>
                <a:effectLst/>
                <a:latin typeface="Arial" charset="0"/>
                <a:ea typeface="+mn-ea"/>
                <a:cs typeface="+mn-cs"/>
              </a:rPr>
              <a:t>scheme i.e. </a:t>
            </a:r>
            <a:r>
              <a:rPr lang="en-US" sz="1200" i="1" kern="1200" dirty="0" smtClean="0">
                <a:solidFill>
                  <a:schemeClr val="tx1"/>
                </a:solidFill>
                <a:effectLst/>
                <a:latin typeface="Arial" charset="0"/>
                <a:ea typeface="+mn-ea"/>
                <a:cs typeface="+mn-cs"/>
              </a:rPr>
              <a:t>request </a:t>
            </a:r>
            <a:r>
              <a:rPr lang="en-US" sz="1200" kern="1200" dirty="0" smtClean="0">
                <a:solidFill>
                  <a:schemeClr val="tx1"/>
                </a:solidFill>
                <a:effectLst/>
                <a:latin typeface="Arial" charset="0"/>
                <a:ea typeface="+mn-ea"/>
                <a:cs typeface="+mn-cs"/>
              </a:rPr>
              <a:t>from the client is sent to the server and the server replies with a </a:t>
            </a:r>
            <a:r>
              <a:rPr lang="en-US" sz="1200" i="1" kern="1200" dirty="0" smtClean="0">
                <a:solidFill>
                  <a:schemeClr val="tx1"/>
                </a:solidFill>
                <a:effectLst/>
                <a:latin typeface="Arial" charset="0"/>
                <a:ea typeface="+mn-ea"/>
                <a:cs typeface="+mn-cs"/>
              </a:rPr>
              <a:t>respond </a:t>
            </a:r>
            <a:r>
              <a:rPr lang="en-US" sz="1200" kern="1200" dirty="0" smtClean="0">
                <a:solidFill>
                  <a:schemeClr val="tx1"/>
                </a:solidFill>
                <a:effectLst/>
                <a:latin typeface="Arial" charset="0"/>
                <a:ea typeface="+mn-ea"/>
                <a:cs typeface="+mn-cs"/>
              </a:rPr>
              <a:t>to the client. </a:t>
            </a:r>
          </a:p>
          <a:p>
            <a:r>
              <a:rPr lang="en-US" sz="1200" kern="1200" dirty="0" smtClean="0">
                <a:solidFill>
                  <a:schemeClr val="tx1"/>
                </a:solidFill>
                <a:effectLst/>
                <a:latin typeface="Arial" charset="0"/>
                <a:ea typeface="+mn-ea"/>
                <a:cs typeface="+mn-cs"/>
              </a:rPr>
              <a:t>HTTP supports many different representation formats that are also used in </a:t>
            </a:r>
            <a:r>
              <a:rPr lang="en-US" sz="1200" kern="1200" dirty="0" err="1" smtClean="0">
                <a:solidFill>
                  <a:schemeClr val="tx1"/>
                </a:solidFill>
                <a:effectLst/>
                <a:latin typeface="Arial" charset="0"/>
                <a:ea typeface="+mn-ea"/>
                <a:cs typeface="+mn-cs"/>
              </a:rPr>
              <a:t>IoT</a:t>
            </a:r>
            <a:r>
              <a:rPr lang="en-US" sz="1200" kern="1200" dirty="0" smtClean="0">
                <a:solidFill>
                  <a:schemeClr val="tx1"/>
                </a:solidFill>
                <a:effectLst/>
                <a:latin typeface="Arial" charset="0"/>
                <a:ea typeface="+mn-ea"/>
                <a:cs typeface="+mn-cs"/>
              </a:rPr>
              <a:t> without much modification.</a:t>
            </a:r>
            <a:r>
              <a:rPr lang="en-US" sz="1200" kern="1200" baseline="0" dirty="0" smtClean="0">
                <a:solidFill>
                  <a:schemeClr val="tx1"/>
                </a:solidFill>
                <a:effectLst/>
                <a:latin typeface="Arial" charset="0"/>
                <a:ea typeface="+mn-ea"/>
                <a:cs typeface="+mn-cs"/>
              </a:rPr>
              <a:t> </a:t>
            </a:r>
          </a:p>
          <a:p>
            <a:r>
              <a:rPr lang="en-US" sz="1200" kern="1200" baseline="0" dirty="0" smtClean="0">
                <a:solidFill>
                  <a:schemeClr val="tx1"/>
                </a:solidFill>
                <a:effectLst/>
                <a:latin typeface="Arial" charset="0"/>
                <a:ea typeface="+mn-ea"/>
                <a:cs typeface="+mn-cs"/>
              </a:rPr>
              <a:t>The content in the web is </a:t>
            </a:r>
            <a:r>
              <a:rPr lang="en-US" sz="1200" kern="1200" dirty="0" smtClean="0">
                <a:solidFill>
                  <a:schemeClr val="tx1"/>
                </a:solidFill>
                <a:effectLst/>
                <a:latin typeface="Arial" charset="0"/>
                <a:ea typeface="+mn-ea"/>
                <a:cs typeface="+mn-cs"/>
              </a:rPr>
              <a:t>defined as a </a:t>
            </a:r>
            <a:r>
              <a:rPr lang="en-US" sz="1200" i="1" kern="1200" dirty="0" smtClean="0">
                <a:solidFill>
                  <a:schemeClr val="tx1"/>
                </a:solidFill>
                <a:effectLst/>
                <a:latin typeface="Arial" charset="0"/>
                <a:ea typeface="+mn-ea"/>
                <a:cs typeface="+mn-cs"/>
              </a:rPr>
              <a:t>resource </a:t>
            </a:r>
            <a:r>
              <a:rPr lang="en-US" sz="1200" kern="1200" dirty="0" smtClean="0">
                <a:solidFill>
                  <a:schemeClr val="tx1"/>
                </a:solidFill>
                <a:effectLst/>
                <a:latin typeface="Arial" charset="0"/>
                <a:ea typeface="+mn-ea"/>
                <a:cs typeface="+mn-cs"/>
              </a:rPr>
              <a:t>and has an identity on the web server. </a:t>
            </a:r>
            <a:endParaRPr lang="en-US" dirty="0" smtClean="0"/>
          </a:p>
          <a:p>
            <a:r>
              <a:rPr lang="en-US" sz="1200" kern="1200" dirty="0" smtClean="0">
                <a:solidFill>
                  <a:schemeClr val="tx1"/>
                </a:solidFill>
                <a:effectLst/>
                <a:latin typeface="Arial" charset="0"/>
                <a:ea typeface="+mn-ea"/>
                <a:cs typeface="+mn-cs"/>
              </a:rPr>
              <a:t>Resources on the web server are accessible via uniform resource locator (URL) that indicates a reference to the unique resource on the web server and follows a specific format.</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So in summary from the web we get the REST type of communication,</a:t>
            </a:r>
            <a:r>
              <a:rPr lang="en-US" sz="1200" kern="1200" baseline="0" dirty="0" smtClean="0">
                <a:solidFill>
                  <a:schemeClr val="tx1"/>
                </a:solidFill>
                <a:effectLst/>
                <a:latin typeface="Arial" charset="0"/>
                <a:ea typeface="+mn-ea"/>
                <a:cs typeface="+mn-cs"/>
              </a:rPr>
              <a:t> some methods to operate on the content, on resources that is. </a:t>
            </a:r>
            <a:endParaRPr lang="en-US" sz="1200" kern="1200" dirty="0" smtClean="0">
              <a:solidFill>
                <a:schemeClr val="tx1"/>
              </a:solidFill>
              <a:effectLst/>
              <a:latin typeface="Arial" charset="0"/>
              <a:ea typeface="+mn-ea"/>
              <a:cs typeface="+mn-cs"/>
            </a:endParaRPr>
          </a:p>
          <a:p>
            <a:endParaRPr lang="en-US" sz="1200" kern="1200" dirty="0" smtClean="0">
              <a:solidFill>
                <a:schemeClr val="tx1"/>
              </a:solidFill>
              <a:effectLst/>
              <a:latin typeface="Arial" charset="0"/>
              <a:ea typeface="+mn-ea"/>
              <a:cs typeface="+mn-cs"/>
            </a:endParaRPr>
          </a:p>
          <a:p>
            <a:endParaRPr lang="en-US" sz="1200" kern="1200" dirty="0" smtClean="0">
              <a:solidFill>
                <a:schemeClr val="tx1"/>
              </a:solidFill>
              <a:effectLst/>
              <a:latin typeface="Arial" charset="0"/>
              <a:ea typeface="+mn-ea"/>
              <a:cs typeface="+mn-cs"/>
            </a:endParaRPr>
          </a:p>
          <a:p>
            <a:endParaRPr lang="en-US" sz="1200" kern="1200" dirty="0" smtClean="0">
              <a:solidFill>
                <a:schemeClr val="tx1"/>
              </a:solidFill>
              <a:effectLst/>
              <a:latin typeface="Arial" charset="0"/>
              <a:ea typeface="+mn-ea"/>
              <a:cs typeface="+mn-cs"/>
            </a:endParaRPr>
          </a:p>
          <a:p>
            <a:endParaRPr lang="en-US" sz="1200" kern="1200" dirty="0" smtClean="0">
              <a:solidFill>
                <a:schemeClr val="tx1"/>
              </a:solidFill>
              <a:effectLst/>
              <a:latin typeface="Arial" charset="0"/>
              <a:ea typeface="+mn-ea"/>
              <a:cs typeface="+mn-cs"/>
            </a:endParaRPr>
          </a:p>
          <a:p>
            <a:endParaRPr lang="en-US" sz="1200" kern="1200" dirty="0" smtClean="0">
              <a:solidFill>
                <a:schemeClr val="tx1"/>
              </a:solidFill>
              <a:effectLst/>
              <a:latin typeface="Arial" charset="0"/>
              <a:ea typeface="+mn-ea"/>
              <a:cs typeface="+mn-cs"/>
            </a:endParaRPr>
          </a:p>
          <a:p>
            <a:endParaRPr lang="en-US" dirty="0" smtClean="0"/>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Uniform Resource Identifier (URI) is a string of characters used to identify a name or a resource on the Internet</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A URI identifies a resource either by location, or a name, or both. A URI has two specializations known as URL and URN.</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A Uniform Resource Locator (URL) is a subset of the Uniform Resource Identifier (URI) that specifies where an identified resource is available and the mechanism for retrieving </a:t>
            </a:r>
            <a:r>
              <a:rPr lang="en-US" sz="1200" kern="1200" dirty="0" err="1" smtClean="0">
                <a:solidFill>
                  <a:schemeClr val="tx1"/>
                </a:solidFill>
                <a:effectLst/>
                <a:latin typeface="Arial" charset="0"/>
                <a:ea typeface="+mn-ea"/>
                <a:cs typeface="+mn-cs"/>
              </a:rPr>
              <a:t>it.URL</a:t>
            </a:r>
            <a:r>
              <a:rPr lang="en-US" sz="1200" kern="1200" dirty="0" smtClean="0">
                <a:solidFill>
                  <a:schemeClr val="tx1"/>
                </a:solidFill>
                <a:effectLst/>
                <a:latin typeface="Arial" charset="0"/>
                <a:ea typeface="+mn-ea"/>
                <a:cs typeface="+mn-cs"/>
              </a:rPr>
              <a:t> defines how the resource can be obtained. It does not have to be HTTP URL (http://), a URL can also be (ftp://) or (</a:t>
            </a:r>
            <a:r>
              <a:rPr lang="en-US" sz="1200" kern="1200" dirty="0" err="1" smtClean="0">
                <a:solidFill>
                  <a:schemeClr val="tx1"/>
                </a:solidFill>
                <a:effectLst/>
                <a:latin typeface="Arial" charset="0"/>
                <a:ea typeface="+mn-ea"/>
                <a:cs typeface="+mn-cs"/>
              </a:rPr>
              <a:t>smb</a:t>
            </a:r>
            <a:r>
              <a:rPr lang="en-US" sz="1200" kern="1200" dirty="0" smtClean="0">
                <a:solidFill>
                  <a:schemeClr val="tx1"/>
                </a:solidFill>
                <a:effectLst/>
                <a:latin typeface="Arial" charset="0"/>
                <a:ea typeface="+mn-ea"/>
                <a:cs typeface="+mn-cs"/>
              </a:rPr>
              <a:t>://)</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A Uniform Resource Name (URN) is a Uniform Resource Identifier (URI) that uses the URN scheme, and does not imply availability of the identified resource. Both URNs (names) and URLs (locators) are URIs, and a particular URI may be both a name and a locator at the same time.</a:t>
            </a:r>
          </a:p>
          <a:p>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 URNs are part of a larger Internet information architecture which is composed of URNs, URCs and URLs.</a:t>
            </a:r>
          </a:p>
          <a:p>
            <a:endParaRPr lang="en-US" sz="1200" kern="1200" dirty="0" smtClean="0">
              <a:solidFill>
                <a:schemeClr val="tx1"/>
              </a:solidFill>
              <a:effectLst/>
              <a:latin typeface="Arial" charset="0"/>
              <a:ea typeface="+mn-ea"/>
              <a:cs typeface="+mn-cs"/>
            </a:endParaRPr>
          </a:p>
          <a:p>
            <a:r>
              <a:rPr lang="en-US" sz="1200" kern="1200" dirty="0" err="1" smtClean="0">
                <a:solidFill>
                  <a:schemeClr val="tx1"/>
                </a:solidFill>
                <a:effectLst/>
                <a:latin typeface="Arial" charset="0"/>
                <a:ea typeface="+mn-ea"/>
                <a:cs typeface="+mn-cs"/>
              </a:rPr>
              <a:t>bar.html</a:t>
            </a:r>
            <a:r>
              <a:rPr lang="en-US" sz="1200" kern="1200" dirty="0" smtClean="0">
                <a:solidFill>
                  <a:schemeClr val="tx1"/>
                </a:solidFill>
                <a:effectLst/>
                <a:latin typeface="Arial" charset="0"/>
                <a:ea typeface="+mn-ea"/>
                <a:cs typeface="+mn-cs"/>
              </a:rPr>
              <a:t> is not a URN. A URN is similar to a person's name, while a URL is like a street address. The URN defines something's identity, while the URL provides a location. Essentially, "what" vs. "where". A URN has to be of this form &lt;URN&gt; ::= "urn:" &lt;NID&gt; ":" &lt;NSS&gt; where &lt;NID&gt; is the Namespace Identifier, and &lt;NSS&gt; is the Namespace Specific String.</a:t>
            </a:r>
          </a:p>
          <a:p>
            <a:endParaRPr lang="en-US" sz="1200" kern="1200" dirty="0" smtClean="0">
              <a:solidFill>
                <a:schemeClr val="tx1"/>
              </a:solidFill>
              <a:effectLst/>
              <a:latin typeface="Arial" charset="0"/>
              <a:ea typeface="+mn-ea"/>
              <a:cs typeface="+mn-cs"/>
            </a:endParaRPr>
          </a:p>
          <a:p>
            <a:endParaRPr lang="en-US" sz="1200" kern="1200" dirty="0" smtClean="0">
              <a:solidFill>
                <a:schemeClr val="tx1"/>
              </a:solidFill>
              <a:effectLst/>
              <a:latin typeface="Arial"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16/06/15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4</a:t>
            </a:fld>
            <a:endParaRPr lang="en-US"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charset="0"/>
              </a:rPr>
              <a:t>Moving into </a:t>
            </a:r>
            <a:r>
              <a:rPr lang="en-US" dirty="0" err="1" smtClean="0">
                <a:latin typeface="Arial" charset="0"/>
              </a:rPr>
              <a:t>CoAP</a:t>
            </a:r>
            <a:r>
              <a:rPr lang="en-US" dirty="0" smtClean="0">
                <a:latin typeface="Arial" charset="0"/>
              </a:rPr>
              <a:t>.</a:t>
            </a:r>
            <a:r>
              <a:rPr lang="en-US" baseline="0" dirty="0" smtClean="0">
                <a:latin typeface="Arial" charset="0"/>
              </a:rPr>
              <a:t> </a:t>
            </a:r>
          </a:p>
          <a:p>
            <a:r>
              <a:rPr lang="en-US" baseline="0" dirty="0" err="1" smtClean="0">
                <a:latin typeface="Arial" charset="0"/>
              </a:rPr>
              <a:t>CoAP</a:t>
            </a:r>
            <a:r>
              <a:rPr lang="en-US" baseline="0" dirty="0" smtClean="0">
                <a:latin typeface="Arial" charset="0"/>
              </a:rPr>
              <a:t> is the equivalent of HTTP but for constrained devices. It is also client/server type, although endpoints will often be both, so it’d be more of a P2P scenario. But that is the versatility that it has, often one server in the sensor and a client would be enough if the scenario is simple. It also uses a smaller subset of methods to operate on resources and also uses URL, URN….</a:t>
            </a:r>
          </a:p>
          <a:p>
            <a:endParaRPr lang="en-US" baseline="0" dirty="0" smtClean="0">
              <a:latin typeface="Arial" charset="0"/>
            </a:endParaRPr>
          </a:p>
          <a:p>
            <a:r>
              <a:rPr lang="en-US" baseline="0" dirty="0" smtClean="0">
                <a:latin typeface="Arial" charset="0"/>
              </a:rPr>
              <a:t>The new things is that it provides Resource Discovery via the RD. A node that can also be running on devices or be more of a server entity, to which you can request with a formatted URL and it should answer with the location of the devices matching the request.</a:t>
            </a:r>
          </a:p>
          <a:p>
            <a:r>
              <a:rPr lang="en-US" baseline="0" dirty="0" smtClean="0">
                <a:latin typeface="Arial" charset="0"/>
              </a:rPr>
              <a:t>It also has the .well-known URI, that </a:t>
            </a:r>
            <a:r>
              <a:rPr lang="en-US" baseline="0" dirty="0" err="1" smtClean="0">
                <a:latin typeface="Arial" charset="0"/>
              </a:rPr>
              <a:t>CoAP</a:t>
            </a:r>
            <a:r>
              <a:rPr lang="en-US" baseline="0" dirty="0" smtClean="0">
                <a:latin typeface="Arial" charset="0"/>
              </a:rPr>
              <a:t> devices should implement, so that you can see which resources they have underneath.</a:t>
            </a:r>
          </a:p>
          <a:p>
            <a:r>
              <a:rPr lang="en-US" baseline="0" dirty="0" smtClean="0">
                <a:latin typeface="Arial" charset="0"/>
              </a:rPr>
              <a:t>Instead of using TCP mainly, it uses UDP or SMS bindings. Therefore to fix the problem of reliability it uses some fields in the application protocol (</a:t>
            </a:r>
            <a:r>
              <a:rPr lang="en-US" baseline="0" dirty="0" err="1" smtClean="0">
                <a:latin typeface="Arial" charset="0"/>
              </a:rPr>
              <a:t>CoAP</a:t>
            </a:r>
            <a:r>
              <a:rPr lang="en-US" baseline="0" dirty="0" smtClean="0">
                <a:latin typeface="Arial" charset="0"/>
              </a:rPr>
              <a:t>).</a:t>
            </a:r>
          </a:p>
          <a:p>
            <a:r>
              <a:rPr lang="en-US" baseline="0" dirty="0" smtClean="0">
                <a:latin typeface="Arial" charset="0"/>
              </a:rPr>
              <a:t>And last it also has a simple but very </a:t>
            </a:r>
            <a:r>
              <a:rPr lang="en-US" baseline="0" dirty="0" err="1" smtClean="0">
                <a:latin typeface="Arial" charset="0"/>
              </a:rPr>
              <a:t>versatil</a:t>
            </a:r>
            <a:r>
              <a:rPr lang="en-US" baseline="0" dirty="0" smtClean="0">
                <a:latin typeface="Arial" charset="0"/>
              </a:rPr>
              <a:t> publish subscribe mechanism with the Observe flag. This last point actually is now being extended for instance with the </a:t>
            </a:r>
            <a:r>
              <a:rPr lang="en-US" baseline="0" dirty="0" err="1" smtClean="0">
                <a:latin typeface="Arial" charset="0"/>
              </a:rPr>
              <a:t>PubSb</a:t>
            </a:r>
            <a:r>
              <a:rPr lang="en-US" baseline="0" dirty="0" smtClean="0">
                <a:latin typeface="Arial" charset="0"/>
              </a:rPr>
              <a:t> draft that Michael Ari and I have been working on.</a:t>
            </a:r>
            <a:endParaRPr lang="en-US" baseline="0"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16/06/15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5</a:t>
            </a:fld>
            <a:endParaRPr lang="en-US"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aseline="0"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6</a:t>
            </a:fld>
            <a:endParaRPr lang="en-U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aseline="0"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7</a:t>
            </a:fld>
            <a:endParaRPr lang="en-US"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charset="0"/>
              </a:rPr>
              <a:t>A third protocol</a:t>
            </a:r>
            <a:r>
              <a:rPr lang="en-US" baseline="0" dirty="0" smtClean="0">
                <a:latin typeface="Arial" charset="0"/>
              </a:rPr>
              <a:t> that appears in the picture is OMA LWM2M</a:t>
            </a:r>
          </a:p>
          <a:p>
            <a:r>
              <a:rPr lang="en-US" baseline="0" dirty="0" smtClean="0">
                <a:latin typeface="Arial" charset="0"/>
              </a:rPr>
              <a:t>LWM2M is relatively recent when compared with </a:t>
            </a:r>
            <a:r>
              <a:rPr lang="en-US" baseline="0" dirty="0" err="1" smtClean="0">
                <a:latin typeface="Arial" charset="0"/>
              </a:rPr>
              <a:t>CoAP</a:t>
            </a:r>
            <a:r>
              <a:rPr lang="en-US" baseline="0" dirty="0" smtClean="0">
                <a:latin typeface="Arial" charset="0"/>
              </a:rPr>
              <a:t> and it tries to give management support for constrained devices.</a:t>
            </a:r>
          </a:p>
          <a:p>
            <a:r>
              <a:rPr lang="en-US" baseline="0" dirty="0" smtClean="0">
                <a:latin typeface="Arial" charset="0"/>
              </a:rPr>
              <a:t>In a way it extends </a:t>
            </a:r>
            <a:r>
              <a:rPr lang="en-US" baseline="0" dirty="0" err="1" smtClean="0">
                <a:latin typeface="Arial" charset="0"/>
              </a:rPr>
              <a:t>CoAP</a:t>
            </a:r>
            <a:r>
              <a:rPr lang="en-US" baseline="0" dirty="0" smtClean="0">
                <a:latin typeface="Arial" charset="0"/>
              </a:rPr>
              <a:t> with few interfaces that provide bootstrap, registration…. For the constrained device.</a:t>
            </a:r>
          </a:p>
          <a:p>
            <a:r>
              <a:rPr lang="en-US" baseline="0" dirty="0" smtClean="0">
                <a:latin typeface="Arial" charset="0"/>
              </a:rPr>
              <a:t>It also </a:t>
            </a:r>
            <a:r>
              <a:rPr lang="en-US" baseline="0" dirty="0" err="1" smtClean="0">
                <a:latin typeface="Arial" charset="0"/>
              </a:rPr>
              <a:t>kinda</a:t>
            </a:r>
            <a:r>
              <a:rPr lang="en-US" baseline="0" dirty="0" smtClean="0">
                <a:latin typeface="Arial" charset="0"/>
              </a:rPr>
              <a:t> swaps the client-server roles but, as I was saying before, EPs capabilities vary and they will most likely have client and server roles. </a:t>
            </a:r>
          </a:p>
          <a:p>
            <a:r>
              <a:rPr lang="en-US" baseline="0" dirty="0" smtClean="0">
                <a:latin typeface="Arial" charset="0"/>
              </a:rPr>
              <a:t>LWM2M also ads the </a:t>
            </a:r>
            <a:r>
              <a:rPr lang="en-US" baseline="0" dirty="0" err="1" smtClean="0">
                <a:latin typeface="Arial" charset="0"/>
              </a:rPr>
              <a:t>posibility</a:t>
            </a:r>
            <a:r>
              <a:rPr lang="en-US" baseline="0" dirty="0" smtClean="0">
                <a:latin typeface="Arial" charset="0"/>
              </a:rPr>
              <a:t> to operate on the device’s resources, adding read write, execute options, access control , …)</a:t>
            </a:r>
          </a:p>
          <a:p>
            <a:r>
              <a:rPr lang="en-US" baseline="0" dirty="0" smtClean="0">
                <a:latin typeface="Arial" charset="0"/>
              </a:rPr>
              <a:t>More importantly, those resources </a:t>
            </a:r>
            <a:r>
              <a:rPr lang="en-US" baseline="0" dirty="0" err="1" smtClean="0">
                <a:latin typeface="Arial" charset="0"/>
              </a:rPr>
              <a:t>adquire</a:t>
            </a:r>
            <a:r>
              <a:rPr lang="en-US" baseline="0" dirty="0" smtClean="0">
                <a:latin typeface="Arial" charset="0"/>
              </a:rPr>
              <a:t> a new dimension since they have a structure that allows for extensibility and interoperability. LWM2M introduces the use of a simple and </a:t>
            </a:r>
            <a:r>
              <a:rPr lang="en-US" baseline="0" dirty="0" err="1" smtClean="0">
                <a:latin typeface="Arial" charset="0"/>
              </a:rPr>
              <a:t>resusable</a:t>
            </a:r>
            <a:r>
              <a:rPr lang="en-US" baseline="0" dirty="0" smtClean="0">
                <a:latin typeface="Arial" charset="0"/>
              </a:rPr>
              <a:t> object mode. </a:t>
            </a:r>
          </a:p>
          <a:p>
            <a:r>
              <a:rPr lang="en-US" baseline="0" dirty="0" smtClean="0">
                <a:latin typeface="Arial" charset="0"/>
              </a:rPr>
              <a:t>This object model is the one that IPSO has taken and extended to support new object types, new devices and new sensor types.</a:t>
            </a: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16/06/15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8</a:t>
            </a:fld>
            <a:endParaRPr lang="en-US"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charset="0"/>
            </a:endParaRPr>
          </a:p>
        </p:txBody>
      </p:sp>
      <p:sp>
        <p:nvSpPr>
          <p:cNvPr id="2867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2867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687D8F5A-1942-3B49-89A8-6C2610CB2196}" type="datetime1">
              <a:rPr lang="en-US" sz="1300"/>
              <a:pPr eaLnBrk="1" hangingPunct="1"/>
              <a:t>16/06/15</a:t>
            </a:fld>
            <a:r>
              <a:rPr lang="en-US" sz="1300"/>
              <a:t>2010-12-10 </a:t>
            </a:r>
          </a:p>
        </p:txBody>
      </p:sp>
      <p:sp>
        <p:nvSpPr>
          <p:cNvPr id="2867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28678"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D489A99E-0AFD-4844-9CFC-ABFD2ADCDBAC}" type="slidenum">
              <a:rPr lang="en-US" sz="1300"/>
              <a:pPr eaLnBrk="1" hangingPunct="1"/>
              <a:t>9</a:t>
            </a:fld>
            <a:endParaRPr lang="en-US"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algn="r" eaLnBrk="1" hangingPunct="1">
              <a:spcBef>
                <a:spcPct val="0"/>
              </a:spcBef>
              <a:defRPr/>
            </a:pPr>
            <a:r>
              <a:rPr lang="en-US" sz="1200" smtClean="0">
                <a:solidFill>
                  <a:srgbClr val="FFFFFF"/>
                </a:solidFill>
                <a:cs typeface="Arial" pitchFamily="34" charset="0"/>
              </a:rPr>
              <a:t>Slide title</a:t>
            </a:r>
          </a:p>
          <a:p>
            <a:pPr algn="r" eaLnBrk="1" hangingPunct="1">
              <a:spcBef>
                <a:spcPct val="0"/>
              </a:spcBef>
              <a:defRPr/>
            </a:pPr>
            <a:r>
              <a:rPr lang="en-US" sz="1200" smtClean="0">
                <a:solidFill>
                  <a:srgbClr val="FFFFFF"/>
                </a:solidFill>
                <a:cs typeface="Arial" pitchFamily="34" charset="0"/>
              </a:rPr>
              <a:t>70 pt</a:t>
            </a: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r>
              <a:rPr lang="en-US" sz="1200" smtClean="0">
                <a:solidFill>
                  <a:srgbClr val="9FB7D3"/>
                </a:solidFill>
                <a:cs typeface="Arial" pitchFamily="34" charset="0"/>
              </a:rPr>
              <a:t>CAPITALS</a:t>
            </a: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r>
              <a:rPr lang="en-US" sz="1200" smtClean="0">
                <a:solidFill>
                  <a:srgbClr val="FFFFFF"/>
                </a:solidFill>
                <a:cs typeface="Arial" pitchFamily="34" charset="0"/>
              </a:rPr>
              <a:t>Slide subtitle </a:t>
            </a:r>
          </a:p>
          <a:p>
            <a:pPr algn="r" eaLnBrk="1" hangingPunct="1">
              <a:spcBef>
                <a:spcPct val="0"/>
              </a:spcBef>
              <a:defRPr/>
            </a:pPr>
            <a:r>
              <a:rPr lang="en-US" sz="1200" smtClean="0">
                <a:solidFill>
                  <a:srgbClr val="FFFFFF"/>
                </a:solidFill>
                <a:cs typeface="Arial" pitchFamily="34" charset="0"/>
              </a:rPr>
              <a:t>minimum 30 pt</a:t>
            </a:r>
          </a:p>
          <a:p>
            <a:pPr algn="r" eaLnBrk="1" hangingPunct="1">
              <a:spcBef>
                <a:spcPct val="0"/>
              </a:spcBef>
              <a:defRPr/>
            </a:pPr>
            <a:endParaRPr lang="en-GB" sz="1200" smtClean="0">
              <a:solidFill>
                <a:schemeClr val="bg1"/>
              </a:solidFill>
              <a:cs typeface="Arial" pitchFamily="34" charset="0"/>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smtClean="0"/>
              <a:t>Click to edit Master subtitle style</a:t>
            </a:r>
            <a:endParaRPr lang="en-US" dirty="0" smtClean="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smtClean="0"/>
              <a:t>Click to edit Master title style</a:t>
            </a:r>
            <a:endParaRPr lang="en-US" dirty="0"/>
          </a:p>
        </p:txBody>
      </p:sp>
      <p:pic>
        <p:nvPicPr>
          <p:cNvPr id="2" name="Picture 1" descr="ipso_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61190" y="228600"/>
            <a:ext cx="1102209" cy="622300"/>
          </a:xfrm>
          <a:prstGeom prst="rect">
            <a:avLst/>
          </a:prstGeom>
        </p:spPr>
      </p:pic>
    </p:spTree>
    <p:extLst>
      <p:ext uri="{BB962C8B-B14F-4D97-AF65-F5344CB8AC3E}">
        <p14:creationId xmlns:p14="http://schemas.microsoft.com/office/powerpoint/2010/main" val="15442673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Content Placeholder 1"/>
          <p:cNvSpPr>
            <a:spLocks noGrp="1"/>
          </p:cNvSpPr>
          <p:nvPr>
            <p:ph sz="quarter" idx="10"/>
          </p:nvPr>
        </p:nvSpPr>
        <p:spPr>
          <a:xfrm>
            <a:off x="524935" y="1795463"/>
            <a:ext cx="11140016"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2"/>
          <p:cNvSpPr>
            <a:spLocks noGrp="1"/>
          </p:cNvSpPr>
          <p:nvPr>
            <p:ph type="title"/>
          </p:nvPr>
        </p:nvSpPr>
        <p:spPr>
          <a:xfrm>
            <a:off x="524935" y="239714"/>
            <a:ext cx="9992784"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666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Content Placeholder 2"/>
          <p:cNvSpPr>
            <a:spLocks noGrp="1"/>
          </p:cNvSpPr>
          <p:nvPr>
            <p:ph sz="quarter" idx="12"/>
          </p:nvPr>
        </p:nvSpPr>
        <p:spPr>
          <a:xfrm>
            <a:off x="524934" y="4010025"/>
            <a:ext cx="5473700"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Content Placeholder 1"/>
          <p:cNvSpPr>
            <a:spLocks noGrp="1"/>
          </p:cNvSpPr>
          <p:nvPr>
            <p:ph idx="1"/>
          </p:nvPr>
        </p:nvSpPr>
        <p:spPr>
          <a:xfrm>
            <a:off x="529167" y="1795463"/>
            <a:ext cx="11135784"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itle 1"/>
          <p:cNvSpPr>
            <a:spLocks noGrp="1"/>
          </p:cNvSpPr>
          <p:nvPr>
            <p:ph type="title"/>
          </p:nvPr>
        </p:nvSpPr>
        <p:spPr>
          <a:xfrm>
            <a:off x="524935" y="239714"/>
            <a:ext cx="9992784"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299597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Content Placeholder 2"/>
          <p:cNvSpPr>
            <a:spLocks noGrp="1"/>
          </p:cNvSpPr>
          <p:nvPr>
            <p:ph sz="quarter" idx="10"/>
          </p:nvPr>
        </p:nvSpPr>
        <p:spPr>
          <a:xfrm>
            <a:off x="6193367" y="1795463"/>
            <a:ext cx="5471584"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Content Placeholder 1"/>
          <p:cNvSpPr>
            <a:spLocks noGrp="1"/>
          </p:cNvSpPr>
          <p:nvPr>
            <p:ph idx="1"/>
          </p:nvPr>
        </p:nvSpPr>
        <p:spPr>
          <a:xfrm>
            <a:off x="529166" y="1795463"/>
            <a:ext cx="5469467"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itle 1"/>
          <p:cNvSpPr>
            <a:spLocks noGrp="1"/>
          </p:cNvSpPr>
          <p:nvPr>
            <p:ph type="title"/>
          </p:nvPr>
        </p:nvSpPr>
        <p:spPr>
          <a:xfrm>
            <a:off x="524935" y="239714"/>
            <a:ext cx="9992784"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977653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6193367" y="1795464"/>
            <a:ext cx="5467351"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half" idx="1"/>
          </p:nvPr>
        </p:nvSpPr>
        <p:spPr>
          <a:xfrm>
            <a:off x="524934" y="1795463"/>
            <a:ext cx="546523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800437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529167" y="4013201"/>
            <a:ext cx="546523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529167" y="1795464"/>
            <a:ext cx="546523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3557136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3"/>
          </p:nvPr>
        </p:nvSpPr>
        <p:spPr>
          <a:xfrm>
            <a:off x="529167" y="4022725"/>
            <a:ext cx="546523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6197600" y="1804989"/>
            <a:ext cx="5467351"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529167" y="1804989"/>
            <a:ext cx="546523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sz="quarter"/>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040531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91653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6505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Content Placeholder 2"/>
          <p:cNvSpPr>
            <a:spLocks noGrp="1"/>
          </p:cNvSpPr>
          <p:nvPr>
            <p:ph sz="half" idx="1"/>
          </p:nvPr>
        </p:nvSpPr>
        <p:spPr>
          <a:xfrm>
            <a:off x="528638" y="1801813"/>
            <a:ext cx="5491162" cy="3849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Content Placeholder 3"/>
          <p:cNvSpPr>
            <a:spLocks noGrp="1"/>
          </p:cNvSpPr>
          <p:nvPr>
            <p:ph sz="half" idx="2"/>
          </p:nvPr>
        </p:nvSpPr>
        <p:spPr>
          <a:xfrm>
            <a:off x="6172200" y="1801813"/>
            <a:ext cx="5492750" cy="3849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Tree>
    <p:extLst>
      <p:ext uri="{BB962C8B-B14F-4D97-AF65-F5344CB8AC3E}">
        <p14:creationId xmlns:p14="http://schemas.microsoft.com/office/powerpoint/2010/main" val="39650445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Content Placeholder 2"/>
          <p:cNvSpPr>
            <a:spLocks noGrp="1"/>
          </p:cNvSpPr>
          <p:nvPr>
            <p:ph idx="1"/>
          </p:nvPr>
        </p:nvSpPr>
        <p:spPr/>
        <p:txBody>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Tree>
    <p:extLst>
      <p:ext uri="{BB962C8B-B14F-4D97-AF65-F5344CB8AC3E}">
        <p14:creationId xmlns:p14="http://schemas.microsoft.com/office/powerpoint/2010/main" val="350046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6579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16287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Content Placeholder 2"/>
          <p:cNvSpPr>
            <a:spLocks noGrp="1"/>
          </p:cNvSpPr>
          <p:nvPr>
            <p:ph sz="quarter" idx="11"/>
          </p:nvPr>
        </p:nvSpPr>
        <p:spPr>
          <a:xfrm>
            <a:off x="4305300" y="1800225"/>
            <a:ext cx="3583517" cy="4724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1"/>
          <p:cNvSpPr>
            <a:spLocks noGrp="1"/>
          </p:cNvSpPr>
          <p:nvPr>
            <p:ph sz="quarter" idx="10"/>
          </p:nvPr>
        </p:nvSpPr>
        <p:spPr>
          <a:xfrm>
            <a:off x="524933" y="1800225"/>
            <a:ext cx="3583517" cy="4724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215246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9992783"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77873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5139265"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15640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9992784"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8329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6193367" y="239714"/>
            <a:ext cx="4324351"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090817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6191251" y="1797525"/>
            <a:ext cx="5473700"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7175158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jp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algn="r" eaLnBrk="1" hangingPunct="1">
              <a:spcBef>
                <a:spcPct val="0"/>
              </a:spcBef>
              <a:defRPr/>
            </a:pPr>
            <a:r>
              <a:rPr lang="en-US" sz="1200" dirty="0" smtClean="0">
                <a:solidFill>
                  <a:srgbClr val="FFFFFF"/>
                </a:solidFill>
                <a:cs typeface="Arial" pitchFamily="34" charset="0"/>
              </a:rPr>
              <a:t>Slide title </a:t>
            </a:r>
          </a:p>
          <a:p>
            <a:pPr algn="r" eaLnBrk="1" hangingPunct="1">
              <a:spcBef>
                <a:spcPct val="0"/>
              </a:spcBef>
              <a:defRPr/>
            </a:pPr>
            <a:r>
              <a:rPr lang="en-US" sz="1200" dirty="0" smtClean="0">
                <a:solidFill>
                  <a:srgbClr val="FFFFFF"/>
                </a:solidFill>
                <a:cs typeface="Arial" pitchFamily="34" charset="0"/>
              </a:rPr>
              <a:t>44 </a:t>
            </a:r>
            <a:r>
              <a:rPr lang="en-US" sz="1200" dirty="0" err="1" smtClean="0">
                <a:solidFill>
                  <a:srgbClr val="FFFFFF"/>
                </a:solidFill>
                <a:cs typeface="Arial" pitchFamily="34" charset="0"/>
              </a:rPr>
              <a:t>pt</a:t>
            </a: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r>
              <a:rPr lang="en-US" sz="1200" dirty="0" smtClean="0">
                <a:solidFill>
                  <a:srgbClr val="FFFFFF"/>
                </a:solidFill>
                <a:cs typeface="Arial" pitchFamily="34" charset="0"/>
              </a:rPr>
              <a:t>Text and bullet level 1</a:t>
            </a:r>
          </a:p>
          <a:p>
            <a:pPr algn="r" eaLnBrk="1" hangingPunct="1">
              <a:spcBef>
                <a:spcPct val="0"/>
              </a:spcBef>
              <a:defRPr/>
            </a:pPr>
            <a:r>
              <a:rPr lang="en-US" sz="1200" dirty="0" smtClean="0">
                <a:solidFill>
                  <a:srgbClr val="FFFFFF"/>
                </a:solidFill>
                <a:cs typeface="Arial" pitchFamily="34" charset="0"/>
              </a:rPr>
              <a:t> minimum 24 </a:t>
            </a:r>
            <a:r>
              <a:rPr lang="en-US" sz="1200" dirty="0" err="1" smtClean="0">
                <a:solidFill>
                  <a:srgbClr val="FFFFFF"/>
                </a:solidFill>
                <a:cs typeface="Arial" pitchFamily="34" charset="0"/>
              </a:rPr>
              <a:t>pt</a:t>
            </a: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r>
              <a:rPr lang="en-US" sz="1200" dirty="0" smtClean="0">
                <a:solidFill>
                  <a:srgbClr val="FFFFFF"/>
                </a:solidFill>
                <a:cs typeface="Arial" pitchFamily="34" charset="0"/>
              </a:rPr>
              <a:t>Bullets level 2-5</a:t>
            </a:r>
          </a:p>
          <a:p>
            <a:pPr algn="r" eaLnBrk="1" hangingPunct="1">
              <a:spcBef>
                <a:spcPct val="0"/>
              </a:spcBef>
              <a:defRPr/>
            </a:pPr>
            <a:r>
              <a:rPr lang="en-US" sz="1200" dirty="0" smtClean="0">
                <a:solidFill>
                  <a:srgbClr val="FFFFFF"/>
                </a:solidFill>
                <a:cs typeface="Arial" pitchFamily="34" charset="0"/>
              </a:rPr>
              <a:t>minimum 20 </a:t>
            </a:r>
            <a:r>
              <a:rPr lang="en-US" sz="1200" dirty="0" err="1" smtClean="0">
                <a:solidFill>
                  <a:srgbClr val="FFFFFF"/>
                </a:solidFill>
                <a:cs typeface="Arial" pitchFamily="34" charset="0"/>
              </a:rPr>
              <a:t>pt</a:t>
            </a: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defRPr/>
            </a:pPr>
            <a:endParaRPr lang="en-US" sz="800" dirty="0" smtClean="0">
              <a:solidFill>
                <a:schemeClr val="bg1"/>
              </a:solidFill>
              <a:cs typeface="Arial" pitchFamily="34" charset="0"/>
            </a:endParaRPr>
          </a:p>
          <a:p>
            <a:pPr algn="r" eaLnBrk="1" hangingPunct="1">
              <a:defRPr/>
            </a:pPr>
            <a:endParaRPr lang="en-US" sz="800" dirty="0" smtClean="0">
              <a:solidFill>
                <a:schemeClr val="bg1"/>
              </a:solidFill>
              <a:cs typeface="Arial" pitchFamily="34" charset="0"/>
            </a:endParaRPr>
          </a:p>
          <a:p>
            <a:pPr algn="r" eaLnBrk="1" hangingPunct="1">
              <a:defRPr/>
            </a:pPr>
            <a:endParaRPr lang="en-US" sz="800" dirty="0" smtClean="0">
              <a:solidFill>
                <a:schemeClr val="bg1"/>
              </a:solidFill>
              <a:cs typeface="Arial" pitchFamily="34" charset="0"/>
            </a:endParaRPr>
          </a:p>
          <a:p>
            <a:pPr eaLnBrk="1" hangingPunct="1">
              <a:defRPr/>
            </a:pPr>
            <a:r>
              <a:rPr lang="en-US" sz="500" dirty="0" smtClean="0">
                <a:solidFill>
                  <a:srgbClr val="9FB7D3"/>
                </a:solidFill>
                <a:cs typeface="Arial" pitchFamily="34" charset="0"/>
              </a:rPr>
              <a:t>Characters for Embedded font:</a:t>
            </a:r>
            <a:br>
              <a:rPr lang="en-US" sz="500" dirty="0" smtClean="0">
                <a:solidFill>
                  <a:srgbClr val="9FB7D3"/>
                </a:solidFill>
                <a:cs typeface="Arial" pitchFamily="34" charset="0"/>
              </a:rPr>
            </a:br>
            <a:r>
              <a:rPr lang="en-US" sz="500" dirty="0" smtClean="0">
                <a:solidFill>
                  <a:srgbClr val="9FB7D3"/>
                </a:solidFill>
                <a:latin typeface="Ericsson Capital TT" pitchFamily="2" charset="0"/>
                <a:cs typeface="Arial" pitchFamily="34" charset="0"/>
              </a:rPr>
              <a:t>!"#$%&amp;'()*+,-./0123456789:;&lt;=&gt;?@ABCDEFGHIJKLMNOPQRSTUVWXYZ[\]^_`</a:t>
            </a:r>
            <a:r>
              <a:rPr lang="en-US" sz="500" dirty="0" err="1" smtClean="0">
                <a:solidFill>
                  <a:srgbClr val="9FB7D3"/>
                </a:solidFill>
                <a:latin typeface="Ericsson Capital TT" pitchFamily="2" charset="0"/>
                <a:cs typeface="Arial" pitchFamily="34" charset="0"/>
              </a:rPr>
              <a:t>abcdefghijklmnopqrstuvwxyz</a:t>
            </a:r>
            <a:r>
              <a:rPr lang="en-US" sz="500" dirty="0" smtClean="0">
                <a:solidFill>
                  <a:srgbClr val="9FB7D3"/>
                </a:solidFill>
                <a:latin typeface="Ericsson Capital TT" pitchFamily="2" charset="0"/>
                <a:cs typeface="Arial" pitchFamily="34"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sz="500" dirty="0" err="1" smtClean="0">
                <a:solidFill>
                  <a:srgbClr val="9FB7D3"/>
                </a:solidFill>
                <a:latin typeface="Ericsson Capital TT" pitchFamily="2" charset="0"/>
                <a:cs typeface="Arial" pitchFamily="34" charset="0"/>
              </a:rPr>
              <a:t>ẀẁẃẄẅỲỳ</a:t>
            </a:r>
            <a:r>
              <a:rPr lang="en-US" sz="500" dirty="0" smtClean="0">
                <a:solidFill>
                  <a:srgbClr val="9FB7D3"/>
                </a:solidFill>
                <a:latin typeface="Ericsson Capital TT" pitchFamily="2" charset="0"/>
                <a:cs typeface="Arial" pitchFamily="34" charset="0"/>
              </a:rPr>
              <a:t>–—‘’‚“”„†‡•…‰‹›⁄€™ĀĀĂĂĄĄĆĆĊĊČČĎĎĐĐĒĒĖĖĘĘĚĚĞĞĠĠĢĢĪĪĮĮİĶĶĹĹĻĻĽĽŃŃŅŅŇŇŌŌŐŐŔŔŖŖŘŘŚŚŞŞŢŢŤŤŪŪŮŮŰŰŲŲŴŴŶŶŹŹŻŻȘș−≤≥</a:t>
            </a:r>
            <a:r>
              <a:rPr lang="en-US" sz="500" dirty="0" err="1" smtClean="0">
                <a:solidFill>
                  <a:srgbClr val="9FB7D3"/>
                </a:solidFill>
                <a:latin typeface="Ericsson Capital TT" pitchFamily="2" charset="0"/>
                <a:cs typeface="Arial" pitchFamily="34" charset="0"/>
              </a:rPr>
              <a:t>ﬁﬂ</a:t>
            </a:r>
            <a:endParaRPr lang="en-US" sz="500" i="1" dirty="0" smtClean="0">
              <a:solidFill>
                <a:srgbClr val="9FB7D3"/>
              </a:solidFill>
              <a:latin typeface="Ericsson Capital TT" pitchFamily="2" charset="0"/>
              <a:cs typeface="Arial" pitchFamily="34" charset="0"/>
            </a:endParaRPr>
          </a:p>
          <a:p>
            <a:pPr eaLnBrk="1" hangingPunct="1">
              <a:defRPr/>
            </a:pPr>
            <a:endParaRPr lang="en-US" sz="500" i="1" dirty="0" smtClean="0">
              <a:solidFill>
                <a:srgbClr val="9FB7D3"/>
              </a:solidFill>
              <a:latin typeface="Ericsson Capital TT" pitchFamily="2" charset="0"/>
              <a:cs typeface="Arial" pitchFamily="34" charset="0"/>
            </a:endParaRPr>
          </a:p>
          <a:p>
            <a:pPr eaLnBrk="1" hangingPunct="1">
              <a:defRPr/>
            </a:pPr>
            <a:r>
              <a:rPr lang="en-US" sz="500" dirty="0" err="1" smtClean="0">
                <a:solidFill>
                  <a:srgbClr val="9FB7D3"/>
                </a:solidFill>
                <a:latin typeface="Ericsson Capital TT" pitchFamily="2" charset="0"/>
                <a:cs typeface="Arial" pitchFamily="34" charset="0"/>
              </a:rPr>
              <a:t>ΆΈΉΊΌΎΏΐΑΒΓΕΖΗΘΙΚΛΜΝΞΟΠΡΣΤΥΦΧΨΪΫΆΈΉΊΰ</a:t>
            </a:r>
            <a:r>
              <a:rPr lang="en-US" sz="500" dirty="0" smtClean="0">
                <a:solidFill>
                  <a:srgbClr val="9FB7D3"/>
                </a:solidFill>
                <a:latin typeface="Ericsson Capital TT" pitchFamily="2" charset="0"/>
                <a:cs typeface="Arial" pitchFamily="34" charset="0"/>
              </a:rPr>
              <a:t>αβ</a:t>
            </a:r>
            <a:r>
              <a:rPr lang="en-US" sz="500" dirty="0" err="1" smtClean="0">
                <a:solidFill>
                  <a:srgbClr val="9FB7D3"/>
                </a:solidFill>
                <a:latin typeface="Ericsson Capital TT" pitchFamily="2" charset="0"/>
                <a:cs typeface="Arial" pitchFamily="34" charset="0"/>
              </a:rPr>
              <a:t>γδεζηθικλνξορςΣΤΥΦΧΨΩΪΫΌΎΏ</a:t>
            </a:r>
            <a:endParaRPr lang="en-US" sz="500" i="1" dirty="0" smtClean="0">
              <a:solidFill>
                <a:srgbClr val="9FB7D3"/>
              </a:solidFill>
              <a:latin typeface="Ericsson Capital TT" pitchFamily="2" charset="0"/>
              <a:cs typeface="Arial" pitchFamily="34" charset="0"/>
            </a:endParaRPr>
          </a:p>
          <a:p>
            <a:pPr eaLnBrk="1" hangingPunct="1">
              <a:defRPr/>
            </a:pPr>
            <a:r>
              <a:rPr lang="en-US" sz="500" dirty="0" smtClean="0">
                <a:solidFill>
                  <a:srgbClr val="9FB7D3"/>
                </a:solidFill>
                <a:latin typeface="Ericsson Capital TT" pitchFamily="2" charset="0"/>
                <a:cs typeface="Arial" pitchFamily="34"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defRPr/>
            </a:pPr>
            <a:endParaRPr lang="en-US" sz="500" dirty="0" smtClean="0">
              <a:solidFill>
                <a:srgbClr val="9FB7D3"/>
              </a:solidFill>
              <a:latin typeface="Ericsson Capital TT" pitchFamily="2" charset="0"/>
              <a:cs typeface="Arial" pitchFamily="34" charset="0"/>
            </a:endParaRPr>
          </a:p>
          <a:p>
            <a:pPr algn="r" eaLnBrk="1" hangingPunct="1">
              <a:spcBef>
                <a:spcPct val="0"/>
              </a:spcBef>
              <a:defRPr/>
            </a:pPr>
            <a:endParaRPr lang="en-US" sz="5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1400" dirty="0" smtClean="0">
              <a:solidFill>
                <a:schemeClr val="bg1"/>
              </a:solidFill>
              <a:cs typeface="Arial" pitchFamily="34" charset="0"/>
            </a:endParaRPr>
          </a:p>
          <a:p>
            <a:pPr algn="r" eaLnBrk="1" hangingPunct="1">
              <a:spcBef>
                <a:spcPct val="0"/>
              </a:spcBef>
              <a:defRPr/>
            </a:pPr>
            <a:r>
              <a:rPr lang="en-US" sz="1200" dirty="0" smtClean="0">
                <a:solidFill>
                  <a:schemeClr val="bg1"/>
                </a:solidFill>
                <a:cs typeface="Arial" pitchFamily="34" charset="0"/>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800" dirty="0" smtClean="0">
                <a:solidFill>
                  <a:srgbClr val="87888A"/>
                </a:solidFill>
                <a:cs typeface="Arial" pitchFamily="34" charset="0"/>
              </a:rPr>
              <a:t> Page </a:t>
            </a:r>
            <a:fld id="{CAB958FE-77C5-4356-B328-4F0D45579CEC}" type="slidenum">
              <a:rPr lang="en-US" sz="800" smtClean="0">
                <a:solidFill>
                  <a:srgbClr val="87888A"/>
                </a:solidFill>
                <a:cs typeface="Arial" pitchFamily="34" charset="0"/>
              </a:rPr>
              <a:pPr eaLnBrk="1" hangingPunct="1">
                <a:defRPr/>
              </a:pPr>
              <a:t>‹#›</a:t>
            </a:fld>
            <a:endParaRPr lang="en-US" sz="800" dirty="0" smtClean="0">
              <a:solidFill>
                <a:srgbClr val="87888A"/>
              </a:solidFill>
              <a:cs typeface="Arial" pitchFamily="34" charset="0"/>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smtClean="0"/>
              <a:t>Click to add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smtClean="0"/>
              <a:t>Click to Add Header</a:t>
            </a:r>
          </a:p>
        </p:txBody>
      </p:sp>
      <p:pic>
        <p:nvPicPr>
          <p:cNvPr id="7" name="Picture 6" descr="ipso_logo.jp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0861190" y="228600"/>
            <a:ext cx="1102209" cy="622300"/>
          </a:xfrm>
          <a:prstGeom prst="rect">
            <a:avLst/>
          </a:prstGeom>
        </p:spPr>
      </p:pic>
    </p:spTree>
  </p:cSld>
  <p:clrMap bg1="lt1" tx1="dk1" bg2="lt2" tx2="dk2" accent1="accent1" accent2="accent2" accent3="accent3" accent4="accent4" accent5="accent5" accent6="accent6" hlink="hlink" folHlink="folHlink"/>
  <p:sldLayoutIdLst>
    <p:sldLayoutId id="2147483794"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5" r:id="rId18"/>
    <p:sldLayoutId id="2147483796" r:id="rId19"/>
  </p:sldLayoutIdLst>
  <p:timing>
    <p:tnLst>
      <p:par>
        <p:cTn xmlns:p14="http://schemas.microsoft.com/office/powerpoint/2010/main" id="1" dur="indefinite" restart="never" nodeType="tmRoot"/>
      </p:par>
    </p:tnLst>
  </p:timing>
  <p:hf sldNum="0" hdr="0" ftr="0" dt="0"/>
  <p:txStyles>
    <p:titleStyle>
      <a:lvl1pPr algn="l" rtl="0" eaLnBrk="0" fontAlgn="base" hangingPunct="0">
        <a:lnSpc>
          <a:spcPct val="75000"/>
        </a:lnSpc>
        <a:spcBef>
          <a:spcPct val="0"/>
        </a:spcBef>
        <a:spcAft>
          <a:spcPct val="0"/>
        </a:spcAft>
        <a:defRPr sz="4400">
          <a:solidFill>
            <a:schemeClr val="tx1"/>
          </a:solidFill>
          <a:latin typeface="Ericsson Capital TT"/>
          <a:ea typeface="+mj-ea"/>
          <a:cs typeface="+mj-cs"/>
        </a:defRPr>
      </a:lvl1pPr>
      <a:lvl2pPr algn="l" rtl="0" eaLnBrk="0" fontAlgn="base" hangingPunct="0">
        <a:lnSpc>
          <a:spcPct val="75000"/>
        </a:lnSpc>
        <a:spcBef>
          <a:spcPct val="0"/>
        </a:spcBef>
        <a:spcAft>
          <a:spcPct val="0"/>
        </a:spcAft>
        <a:defRPr sz="4400">
          <a:solidFill>
            <a:schemeClr val="tx1"/>
          </a:solidFill>
          <a:latin typeface="Ericsson Capital TT" pitchFamily="2" charset="0"/>
        </a:defRPr>
      </a:lvl2pPr>
      <a:lvl3pPr algn="l" rtl="0" eaLnBrk="0" fontAlgn="base" hangingPunct="0">
        <a:lnSpc>
          <a:spcPct val="75000"/>
        </a:lnSpc>
        <a:spcBef>
          <a:spcPct val="0"/>
        </a:spcBef>
        <a:spcAft>
          <a:spcPct val="0"/>
        </a:spcAft>
        <a:defRPr sz="4400">
          <a:solidFill>
            <a:schemeClr val="tx1"/>
          </a:solidFill>
          <a:latin typeface="Ericsson Capital TT" pitchFamily="2" charset="0"/>
        </a:defRPr>
      </a:lvl3pPr>
      <a:lvl4pPr algn="l" rtl="0" eaLnBrk="0" fontAlgn="base" hangingPunct="0">
        <a:lnSpc>
          <a:spcPct val="75000"/>
        </a:lnSpc>
        <a:spcBef>
          <a:spcPct val="0"/>
        </a:spcBef>
        <a:spcAft>
          <a:spcPct val="0"/>
        </a:spcAft>
        <a:defRPr sz="4400">
          <a:solidFill>
            <a:schemeClr val="tx1"/>
          </a:solidFill>
          <a:latin typeface="Ericsson Capital TT" pitchFamily="2" charset="0"/>
        </a:defRPr>
      </a:lvl4pPr>
      <a:lvl5pPr algn="l" rtl="0" eaLnBrk="0" fontAlgn="base" hangingPunct="0">
        <a:lnSpc>
          <a:spcPct val="75000"/>
        </a:lnSpc>
        <a:spcBef>
          <a:spcPct val="0"/>
        </a:spcBef>
        <a:spcAft>
          <a:spcPct val="0"/>
        </a:spcAft>
        <a:defRPr sz="44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0" fontAlgn="base" hangingPunct="0">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2.emf"/><Relationship Id="rId1" Type="http://schemas.openxmlformats.org/officeDocument/2006/relationships/tags" Target="../tags/tag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1.jpg"/><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a:xfrm>
            <a:off x="525463" y="1808163"/>
            <a:ext cx="11134725" cy="2840037"/>
          </a:xfrm>
        </p:spPr>
        <p:txBody>
          <a:bodyPr>
            <a:normAutofit/>
          </a:bodyPr>
          <a:lstStyle/>
          <a:p>
            <a:pPr eaLnBrk="1" hangingPunct="1">
              <a:lnSpc>
                <a:spcPct val="110000"/>
              </a:lnSpc>
            </a:pPr>
            <a:r>
              <a:rPr lang="en-US" sz="3700" dirty="0" smtClean="0">
                <a:solidFill>
                  <a:schemeClr val="accent4">
                    <a:lumMod val="50000"/>
                  </a:schemeClr>
                </a:solidFill>
                <a:latin typeface="+mn-lt"/>
              </a:rPr>
              <a:t>Introduction to</a:t>
            </a:r>
            <a:br>
              <a:rPr lang="en-US" sz="3700" dirty="0" smtClean="0">
                <a:solidFill>
                  <a:schemeClr val="accent4">
                    <a:lumMod val="50000"/>
                  </a:schemeClr>
                </a:solidFill>
                <a:latin typeface="+mn-lt"/>
              </a:rPr>
            </a:br>
            <a:r>
              <a:rPr lang="en-US" sz="6700" dirty="0" smtClean="0">
                <a:solidFill>
                  <a:schemeClr val="accent4">
                    <a:lumMod val="50000"/>
                  </a:schemeClr>
                </a:solidFill>
                <a:latin typeface="+mn-lt"/>
              </a:rPr>
              <a:t>IPSO Smart Objects</a:t>
            </a:r>
            <a:br>
              <a:rPr lang="en-US" sz="6700" dirty="0" smtClean="0">
                <a:solidFill>
                  <a:schemeClr val="accent4">
                    <a:lumMod val="50000"/>
                  </a:schemeClr>
                </a:solidFill>
                <a:latin typeface="+mn-lt"/>
              </a:rPr>
            </a:br>
            <a:endParaRPr lang="en-US" sz="3200" dirty="0">
              <a:solidFill>
                <a:schemeClr val="accent4">
                  <a:lumMod val="50000"/>
                </a:schemeClr>
              </a:solidFill>
              <a:latin typeface="+mn-lt"/>
            </a:endParaRPr>
          </a:p>
        </p:txBody>
      </p:sp>
      <p:pic>
        <p:nvPicPr>
          <p:cNvPr id="4" name="Logo_ChapterSlide_Wide"/>
          <p:cNvPicPr>
            <a:picLocks/>
          </p:cNvPicPr>
          <p:nvPr/>
        </p:nvPicPr>
        <p:blipFill>
          <a:blip r:embed="rId4">
            <a:extLst>
              <a:ext uri="{28A0092B-C50C-407E-A947-70E740481C1C}">
                <a14:useLocalDpi xmlns:a14="http://schemas.microsoft.com/office/drawing/2010/main" val="0"/>
              </a:ext>
            </a:extLst>
          </a:blip>
          <a:stretch>
            <a:fillRect/>
          </a:stretch>
        </p:blipFill>
        <p:spPr>
          <a:xfrm>
            <a:off x="9934222" y="5588000"/>
            <a:ext cx="2257778" cy="1270000"/>
          </a:xfrm>
          <a:prstGeom prst="rect">
            <a:avLst/>
          </a:prstGeom>
        </p:spPr>
      </p:pic>
      <p:sp>
        <p:nvSpPr>
          <p:cNvPr id="6" name="Subtitle 4"/>
          <p:cNvSpPr txBox="1">
            <a:spLocks/>
          </p:cNvSpPr>
          <p:nvPr/>
        </p:nvSpPr>
        <p:spPr bwMode="auto">
          <a:xfrm>
            <a:off x="525880" y="4648200"/>
            <a:ext cx="9079265"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b" anchorCtr="0" compatLnSpc="1">
            <a:prstTxWarp prst="textNoShape">
              <a:avLst/>
            </a:prstTxWarp>
          </a:bodyPr>
          <a:lstStyle>
            <a:lvl1pPr marL="0" indent="0" algn="l" rtl="0" eaLnBrk="0" fontAlgn="base" hangingPunct="0">
              <a:lnSpc>
                <a:spcPct val="75000"/>
              </a:lnSpc>
              <a:spcBef>
                <a:spcPts val="0"/>
              </a:spcBef>
              <a:spcAft>
                <a:spcPct val="0"/>
              </a:spcAft>
              <a:buClr>
                <a:srgbClr val="00A9D4"/>
              </a:buClr>
              <a:buFont typeface="Arial" charset="0"/>
              <a:buNone/>
              <a:defRPr sz="3000" baseline="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indent="-179388">
              <a:lnSpc>
                <a:spcPct val="120000"/>
              </a:lnSpc>
            </a:pPr>
            <a:r>
              <a:rPr lang="en-US" sz="1800" dirty="0" smtClean="0">
                <a:solidFill>
                  <a:schemeClr val="tx1">
                    <a:lumMod val="50000"/>
                  </a:schemeClr>
                </a:solidFill>
              </a:rPr>
              <a:t>Jaime Jiménez, Ericsson Research, IPSO Smart Objects co-chair.</a:t>
            </a:r>
          </a:p>
          <a:p>
            <a:pPr indent="-179388">
              <a:lnSpc>
                <a:spcPct val="120000"/>
              </a:lnSpc>
            </a:pPr>
            <a:r>
              <a:rPr lang="en-US" sz="1800" i="1" dirty="0" err="1">
                <a:solidFill>
                  <a:schemeClr val="tx1">
                    <a:lumMod val="50000"/>
                  </a:schemeClr>
                </a:solidFill>
              </a:rPr>
              <a:t>jaime.jimenez@ericsson.com</a:t>
            </a:r>
            <a:endParaRPr lang="en-US" sz="1800" i="1" dirty="0">
              <a:solidFill>
                <a:schemeClr val="tx1">
                  <a:lumMod val="50000"/>
                </a:schemeClr>
              </a:solidFill>
            </a:endParaRPr>
          </a:p>
          <a:p>
            <a:pPr indent="-179388">
              <a:lnSpc>
                <a:spcPct val="120000"/>
              </a:lnSpc>
            </a:pPr>
            <a:r>
              <a:rPr lang="en-US" sz="1800" dirty="0" smtClean="0">
                <a:solidFill>
                  <a:schemeClr val="tx1">
                    <a:lumMod val="50000"/>
                  </a:schemeClr>
                </a:solidFill>
              </a:rPr>
              <a:t>Some slides are from Michael </a:t>
            </a:r>
            <a:r>
              <a:rPr lang="en-US" sz="1800" dirty="0" err="1" smtClean="0">
                <a:solidFill>
                  <a:schemeClr val="tx1">
                    <a:lumMod val="50000"/>
                  </a:schemeClr>
                </a:solidFill>
              </a:rPr>
              <a:t>Koster</a:t>
            </a:r>
            <a:r>
              <a:rPr lang="en-US" sz="1800" dirty="0" smtClean="0">
                <a:solidFill>
                  <a:schemeClr val="tx1">
                    <a:lumMod val="50000"/>
                  </a:schemeClr>
                </a:solidFill>
              </a:rPr>
              <a:t> ARM, IPSO Smart Objects </a:t>
            </a:r>
            <a:r>
              <a:rPr lang="en-US" sz="1800" dirty="0">
                <a:solidFill>
                  <a:schemeClr val="tx1">
                    <a:lumMod val="50000"/>
                  </a:schemeClr>
                </a:solidFill>
              </a:rPr>
              <a:t>Chair. </a:t>
            </a:r>
            <a:endParaRPr lang="en-US" sz="1800" dirty="0" smtClean="0">
              <a:solidFill>
                <a:schemeClr val="tx1">
                  <a:lumMod val="50000"/>
                </a:schemeClr>
              </a:solidFill>
            </a:endParaRPr>
          </a:p>
          <a:p>
            <a:pPr indent="-179388">
              <a:lnSpc>
                <a:spcPct val="120000"/>
              </a:lnSpc>
            </a:pPr>
            <a:r>
              <a:rPr lang="en-US" sz="1800" i="1" dirty="0" err="1" smtClean="0">
                <a:solidFill>
                  <a:schemeClr val="tx1">
                    <a:lumMod val="50000"/>
                  </a:schemeClr>
                </a:solidFill>
              </a:rPr>
              <a:t>michael.koster@arm.com</a:t>
            </a:r>
            <a:r>
              <a:rPr lang="en-US" sz="1800" i="1" dirty="0" smtClean="0">
                <a:solidFill>
                  <a:schemeClr val="tx1">
                    <a:lumMod val="50000"/>
                  </a:schemeClr>
                </a:solidFill>
              </a:rPr>
              <a:t> </a:t>
            </a:r>
          </a:p>
          <a:p>
            <a:pPr indent="-179388">
              <a:lnSpc>
                <a:spcPct val="120000"/>
              </a:lnSpc>
            </a:pPr>
            <a:r>
              <a:rPr lang="en-US" sz="2400" dirty="0" smtClean="0"/>
              <a:t>June 15th, 2015</a:t>
            </a:r>
            <a:endParaRPr lang="en-US" sz="2400" dirty="0"/>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239713"/>
            <a:ext cx="10387012" cy="1085850"/>
          </a:xfrm>
        </p:spPr>
        <p:txBody>
          <a:bodyPr/>
          <a:lstStyle/>
          <a:p>
            <a:r>
              <a:rPr lang="en-US" dirty="0">
                <a:solidFill>
                  <a:srgbClr val="2C2C2D"/>
                </a:solidFill>
                <a:latin typeface="+mn-lt"/>
              </a:rPr>
              <a:t>IPSO Smart Object </a:t>
            </a:r>
            <a:r>
              <a:rPr lang="en-US" dirty="0" smtClean="0">
                <a:solidFill>
                  <a:srgbClr val="2C2C2D"/>
                </a:solidFill>
                <a:latin typeface="+mn-lt"/>
              </a:rPr>
              <a:t>Structure</a:t>
            </a:r>
            <a:endParaRPr lang="en-US" dirty="0">
              <a:solidFill>
                <a:srgbClr val="2C2C2D"/>
              </a:solidFill>
              <a:latin typeface="+mn-lt"/>
            </a:endParaRPr>
          </a:p>
        </p:txBody>
      </p:sp>
      <p:sp>
        <p:nvSpPr>
          <p:cNvPr id="7" name="Content Placeholder 2"/>
          <p:cNvSpPr>
            <a:spLocks noGrp="1"/>
          </p:cNvSpPr>
          <p:nvPr>
            <p:ph idx="1"/>
          </p:nvPr>
        </p:nvSpPr>
        <p:spPr>
          <a:xfrm>
            <a:off x="528638" y="1562554"/>
            <a:ext cx="5066936" cy="4786513"/>
          </a:xfrm>
        </p:spPr>
        <p:txBody>
          <a:bodyPr>
            <a:normAutofit fontScale="92500" lnSpcReduction="20000"/>
          </a:bodyPr>
          <a:lstStyle/>
          <a:p>
            <a:pPr>
              <a:lnSpc>
                <a:spcPct val="110000"/>
              </a:lnSpc>
            </a:pPr>
            <a:r>
              <a:rPr lang="en-US" dirty="0" smtClean="0"/>
              <a:t>Reusable Data Model for Constrained Devices</a:t>
            </a:r>
          </a:p>
          <a:p>
            <a:pPr lvl="1">
              <a:lnSpc>
                <a:spcPct val="110000"/>
              </a:lnSpc>
            </a:pPr>
            <a:r>
              <a:rPr lang="en-US" dirty="0" smtClean="0"/>
              <a:t>Across domains</a:t>
            </a:r>
          </a:p>
          <a:p>
            <a:pPr>
              <a:lnSpc>
                <a:spcPct val="110000"/>
              </a:lnSpc>
            </a:pPr>
            <a:r>
              <a:rPr lang="en-US" dirty="0" smtClean="0"/>
              <a:t>Reusable </a:t>
            </a:r>
            <a:r>
              <a:rPr lang="en-US" dirty="0"/>
              <a:t>resource and object IDs</a:t>
            </a:r>
          </a:p>
          <a:p>
            <a:pPr lvl="1">
              <a:lnSpc>
                <a:spcPct val="110000"/>
              </a:lnSpc>
            </a:pPr>
            <a:r>
              <a:rPr lang="en-US" dirty="0"/>
              <a:t>Common definitions for concepts</a:t>
            </a:r>
          </a:p>
          <a:p>
            <a:pPr lvl="1">
              <a:lnSpc>
                <a:spcPct val="110000"/>
              </a:lnSpc>
            </a:pPr>
            <a:r>
              <a:rPr lang="en-US" dirty="0"/>
              <a:t>Map to semantic terms e.g. temperature, </a:t>
            </a:r>
            <a:r>
              <a:rPr lang="en-US" dirty="0" err="1"/>
              <a:t>currentValue</a:t>
            </a:r>
            <a:endParaRPr lang="en-US" dirty="0"/>
          </a:p>
          <a:p>
            <a:pPr lvl="1">
              <a:lnSpc>
                <a:spcPct val="110000"/>
              </a:lnSpc>
            </a:pPr>
            <a:r>
              <a:rPr lang="en-US" dirty="0"/>
              <a:t>IDs are registered with the OMNA</a:t>
            </a:r>
          </a:p>
          <a:p>
            <a:pPr>
              <a:lnSpc>
                <a:spcPct val="110000"/>
              </a:lnSpc>
            </a:pPr>
            <a:r>
              <a:rPr lang="en-US" dirty="0" smtClean="0"/>
              <a:t>Usable in different transport protocols that support</a:t>
            </a:r>
          </a:p>
          <a:p>
            <a:pPr lvl="1">
              <a:lnSpc>
                <a:spcPct val="110000"/>
              </a:lnSpc>
            </a:pPr>
            <a:r>
              <a:rPr lang="en-US" dirty="0" smtClean="0"/>
              <a:t>URI Addressing </a:t>
            </a:r>
          </a:p>
          <a:p>
            <a:pPr lvl="2">
              <a:lnSpc>
                <a:spcPct val="110000"/>
              </a:lnSpc>
            </a:pPr>
            <a:r>
              <a:rPr lang="en-US" dirty="0" smtClean="0"/>
              <a:t>(…/</a:t>
            </a:r>
            <a:r>
              <a:rPr lang="en-US" dirty="0"/>
              <a:t>home/weather/3303/0/</a:t>
            </a:r>
            <a:r>
              <a:rPr lang="en-US" dirty="0" smtClean="0"/>
              <a:t>5700)</a:t>
            </a:r>
          </a:p>
          <a:p>
            <a:pPr lvl="1">
              <a:lnSpc>
                <a:spcPct val="110000"/>
              </a:lnSpc>
            </a:pPr>
            <a:r>
              <a:rPr lang="en-US" dirty="0" smtClean="0"/>
              <a:t>Data Types</a:t>
            </a:r>
          </a:p>
          <a:p>
            <a:pPr lvl="1">
              <a:lnSpc>
                <a:spcPct val="110000"/>
              </a:lnSpc>
            </a:pPr>
            <a:r>
              <a:rPr lang="en-US" dirty="0" smtClean="0"/>
              <a:t>Content Formats</a:t>
            </a:r>
          </a:p>
          <a:p>
            <a:pPr lvl="1">
              <a:lnSpc>
                <a:spcPct val="110000"/>
              </a:lnSpc>
            </a:pPr>
            <a:r>
              <a:rPr lang="en-US" dirty="0" smtClean="0"/>
              <a:t>RWX Operations</a:t>
            </a:r>
          </a:p>
          <a:p>
            <a:pPr lvl="1">
              <a:lnSpc>
                <a:spcPct val="110000"/>
              </a:lnSpc>
            </a:pPr>
            <a:endParaRPr lang="en-US" dirty="0"/>
          </a:p>
        </p:txBody>
      </p:sp>
      <p:sp>
        <p:nvSpPr>
          <p:cNvPr id="8" name="TextBox 7"/>
          <p:cNvSpPr txBox="1"/>
          <p:nvPr/>
        </p:nvSpPr>
        <p:spPr>
          <a:xfrm>
            <a:off x="9286723" y="1694848"/>
            <a:ext cx="1785909" cy="410124"/>
          </a:xfrm>
          <a:prstGeom prst="rect">
            <a:avLst/>
          </a:prstGeom>
        </p:spPr>
        <p:txBody>
          <a:bodyPr vert="horz" wrap="none" lIns="0" tIns="0" rIns="0" bIns="0" rtlCol="0" anchor="t">
            <a:normAutofit/>
          </a:bodyPr>
          <a:lstStyle/>
          <a:p>
            <a:r>
              <a:rPr lang="en-US" sz="2000" dirty="0" smtClean="0">
                <a:latin typeface="Courier"/>
                <a:cs typeface="Courier"/>
              </a:rPr>
              <a:t>3303/0/5700</a:t>
            </a:r>
          </a:p>
        </p:txBody>
      </p:sp>
      <p:sp>
        <p:nvSpPr>
          <p:cNvPr id="9" name="TextBox 8"/>
          <p:cNvSpPr txBox="1"/>
          <p:nvPr/>
        </p:nvSpPr>
        <p:spPr>
          <a:xfrm>
            <a:off x="5781051" y="2161093"/>
            <a:ext cx="3505672" cy="473071"/>
          </a:xfrm>
          <a:prstGeom prst="rect">
            <a:avLst/>
          </a:prstGeom>
          <a:ln>
            <a:solidFill>
              <a:srgbClr val="89BA17"/>
            </a:solidFill>
          </a:ln>
        </p:spPr>
        <p:txBody>
          <a:bodyPr vert="horz" wrap="none" lIns="0" tIns="0" rIns="0" bIns="0" rtlCol="0" anchor="t">
            <a:normAutofit/>
          </a:bodyPr>
          <a:lstStyle/>
          <a:p>
            <a:r>
              <a:rPr lang="en-US" dirty="0" smtClean="0"/>
              <a:t> Object </a:t>
            </a:r>
            <a:r>
              <a:rPr lang="en-US" dirty="0"/>
              <a:t>ID, defines object type</a:t>
            </a:r>
          </a:p>
        </p:txBody>
      </p:sp>
      <p:sp>
        <p:nvSpPr>
          <p:cNvPr id="10" name="Rectangle 9"/>
          <p:cNvSpPr/>
          <p:nvPr/>
        </p:nvSpPr>
        <p:spPr>
          <a:xfrm>
            <a:off x="5781051" y="2795955"/>
            <a:ext cx="3863950" cy="400110"/>
          </a:xfrm>
          <a:prstGeom prst="rect">
            <a:avLst/>
          </a:prstGeom>
          <a:ln>
            <a:solidFill>
              <a:srgbClr val="89BA17"/>
            </a:solidFill>
          </a:ln>
        </p:spPr>
        <p:txBody>
          <a:bodyPr wrap="square">
            <a:spAutoFit/>
          </a:bodyPr>
          <a:lstStyle/>
          <a:p>
            <a:r>
              <a:rPr lang="en-US" dirty="0"/>
              <a:t>Object </a:t>
            </a:r>
            <a:r>
              <a:rPr lang="en-US" dirty="0" smtClean="0"/>
              <a:t>Instance, one or more</a:t>
            </a:r>
            <a:endParaRPr lang="en-US" dirty="0"/>
          </a:p>
        </p:txBody>
      </p:sp>
      <p:sp>
        <p:nvSpPr>
          <p:cNvPr id="11" name="Rectangle 10"/>
          <p:cNvSpPr/>
          <p:nvPr/>
        </p:nvSpPr>
        <p:spPr>
          <a:xfrm>
            <a:off x="5781051" y="3381266"/>
            <a:ext cx="4421282" cy="400110"/>
          </a:xfrm>
          <a:prstGeom prst="rect">
            <a:avLst/>
          </a:prstGeom>
          <a:ln>
            <a:solidFill>
              <a:srgbClr val="89BA17"/>
            </a:solidFill>
          </a:ln>
        </p:spPr>
        <p:txBody>
          <a:bodyPr wrap="square">
            <a:spAutoFit/>
          </a:bodyPr>
          <a:lstStyle/>
          <a:p>
            <a:r>
              <a:rPr lang="en-US" dirty="0" smtClean="0"/>
              <a:t>Resource </a:t>
            </a:r>
            <a:r>
              <a:rPr lang="en-US" dirty="0"/>
              <a:t>ID, defines </a:t>
            </a:r>
            <a:r>
              <a:rPr lang="en-US" dirty="0" smtClean="0"/>
              <a:t>resource </a:t>
            </a:r>
            <a:r>
              <a:rPr lang="en-US" dirty="0"/>
              <a:t>type</a:t>
            </a:r>
          </a:p>
        </p:txBody>
      </p:sp>
      <p:sp>
        <p:nvSpPr>
          <p:cNvPr id="15" name="Rectangle 14"/>
          <p:cNvSpPr/>
          <p:nvPr/>
        </p:nvSpPr>
        <p:spPr>
          <a:xfrm>
            <a:off x="5595574" y="1664806"/>
            <a:ext cx="5738193" cy="226229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p:cNvCxnSpPr>
            <a:stCxn id="9" idx="3"/>
          </p:cNvCxnSpPr>
          <p:nvPr/>
        </p:nvCxnSpPr>
        <p:spPr>
          <a:xfrm flipV="1">
            <a:off x="9286723" y="2104973"/>
            <a:ext cx="358278" cy="292656"/>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3"/>
          </p:cNvCxnSpPr>
          <p:nvPr/>
        </p:nvCxnSpPr>
        <p:spPr>
          <a:xfrm flipV="1">
            <a:off x="9645001" y="2104972"/>
            <a:ext cx="416221" cy="891038"/>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1" idx="3"/>
          </p:cNvCxnSpPr>
          <p:nvPr/>
        </p:nvCxnSpPr>
        <p:spPr>
          <a:xfrm flipV="1">
            <a:off x="10202333" y="2161094"/>
            <a:ext cx="338667" cy="1420227"/>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964658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120183"/>
            <a:ext cx="10387012" cy="1085850"/>
          </a:xfrm>
        </p:spPr>
        <p:txBody>
          <a:bodyPr/>
          <a:lstStyle/>
          <a:p>
            <a:r>
              <a:rPr lang="en-US" dirty="0" smtClean="0">
                <a:solidFill>
                  <a:srgbClr val="2C2C2D"/>
                </a:solidFill>
                <a:latin typeface="+mn-lt"/>
              </a:rPr>
              <a:t>Example 1: IPSO Humidity Sensor</a:t>
            </a:r>
            <a:endParaRPr lang="en-US" dirty="0">
              <a:solidFill>
                <a:srgbClr val="2C2C2D"/>
              </a:solidFill>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330886542"/>
              </p:ext>
            </p:extLst>
          </p:nvPr>
        </p:nvGraphicFramePr>
        <p:xfrm>
          <a:off x="525463" y="2164332"/>
          <a:ext cx="11367712" cy="4131324"/>
        </p:xfrm>
        <a:graphic>
          <a:graphicData uri="http://schemas.openxmlformats.org/drawingml/2006/table">
            <a:tbl>
              <a:tblPr firstRow="1" bandRow="1">
                <a:tableStyleId>{5940675A-B579-460E-94D1-54222C63F5DA}</a:tableStyleId>
              </a:tblPr>
              <a:tblGrid>
                <a:gridCol w="1661759"/>
                <a:gridCol w="649111"/>
                <a:gridCol w="508000"/>
                <a:gridCol w="733778"/>
                <a:gridCol w="1086556"/>
                <a:gridCol w="1270000"/>
                <a:gridCol w="1354666"/>
                <a:gridCol w="1397000"/>
                <a:gridCol w="2706842"/>
              </a:tblGrid>
              <a:tr h="507998">
                <a:tc>
                  <a:txBody>
                    <a:bodyPr/>
                    <a:lstStyle/>
                    <a:p>
                      <a:pPr algn="ctr">
                        <a:spcBef>
                          <a:spcPts val="100"/>
                        </a:spcBef>
                        <a:spcAft>
                          <a:spcPts val="100"/>
                        </a:spcAft>
                      </a:pPr>
                      <a:r>
                        <a:rPr lang="en-GB" sz="1000" dirty="0">
                          <a:effectLst/>
                        </a:rPr>
                        <a:t>Resource Name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Resource ID</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Access Type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a:effectLst/>
                        </a:rPr>
                        <a:t>Multiple</a:t>
                      </a:r>
                      <a:endParaRPr lang="en-US" sz="1400">
                        <a:effectLst/>
                      </a:endParaRPr>
                    </a:p>
                    <a:p>
                      <a:pPr algn="ctr">
                        <a:spcBef>
                          <a:spcPts val="100"/>
                        </a:spcBef>
                        <a:spcAft>
                          <a:spcPts val="100"/>
                        </a:spcAft>
                      </a:pPr>
                      <a:r>
                        <a:rPr lang="en-GB" sz="1000">
                          <a:effectLst/>
                        </a:rPr>
                        <a:t>Instances?</a:t>
                      </a:r>
                      <a:endParaRPr lang="en-US" sz="140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Mandatory</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Type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Range or Enumeration</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Units</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Descriptions</a:t>
                      </a:r>
                      <a:endParaRPr lang="en-US" sz="1400" dirty="0">
                        <a:effectLst/>
                        <a:latin typeface="Times New Roman"/>
                        <a:ea typeface="SimSun"/>
                      </a:endParaRPr>
                    </a:p>
                  </a:txBody>
                  <a:tcPr marL="45720" marR="45720" anchor="ctr">
                    <a:solidFill>
                      <a:schemeClr val="tx1">
                        <a:lumMod val="40000"/>
                        <a:lumOff val="60000"/>
                      </a:schemeClr>
                    </a:solidFill>
                  </a:tcPr>
                </a:tc>
              </a:tr>
              <a:tr h="357466">
                <a:tc>
                  <a:txBody>
                    <a:bodyPr/>
                    <a:lstStyle/>
                    <a:p>
                      <a:pPr>
                        <a:spcBef>
                          <a:spcPts val="100"/>
                        </a:spcBef>
                        <a:spcAft>
                          <a:spcPts val="100"/>
                        </a:spcAft>
                      </a:pPr>
                      <a:r>
                        <a:rPr lang="en-GB" sz="1200">
                          <a:effectLst/>
                        </a:rPr>
                        <a:t>Sensor Value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5700</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R</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Mandatory</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Float</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Last or Current Measured Value from the Sensor</a:t>
                      </a:r>
                      <a:endParaRPr lang="en-US" sz="1200" dirty="0">
                        <a:effectLst/>
                        <a:latin typeface="Times New Roman"/>
                        <a:ea typeface="SimSun"/>
                      </a:endParaRPr>
                    </a:p>
                  </a:txBody>
                  <a:tcPr marL="45720" marR="45720" anchor="ctr"/>
                </a:tc>
              </a:tr>
              <a:tr h="561732">
                <a:tc>
                  <a:txBody>
                    <a:bodyPr/>
                    <a:lstStyle/>
                    <a:p>
                      <a:pPr>
                        <a:spcBef>
                          <a:spcPts val="100"/>
                        </a:spcBef>
                        <a:spcAft>
                          <a:spcPts val="100"/>
                        </a:spcAft>
                      </a:pPr>
                      <a:r>
                        <a:rPr lang="en-GB" sz="1200">
                          <a:effectLst/>
                        </a:rPr>
                        <a:t>Units</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5701</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R</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No</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Optional</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String</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 </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Measurement Units Definition e.g. “</a:t>
                      </a:r>
                      <a:r>
                        <a:rPr lang="en-GB" sz="1200" dirty="0" err="1">
                          <a:effectLst/>
                        </a:rPr>
                        <a:t>Cel</a:t>
                      </a:r>
                      <a:r>
                        <a:rPr lang="en-GB" sz="1200" dirty="0">
                          <a:effectLst/>
                        </a:rPr>
                        <a:t>” for Temperature in Celsius.</a:t>
                      </a:r>
                      <a:endParaRPr lang="en-US" sz="1200" dirty="0">
                        <a:effectLst/>
                        <a:latin typeface="Times New Roman"/>
                        <a:ea typeface="SimSun"/>
                      </a:endParaRPr>
                    </a:p>
                  </a:txBody>
                  <a:tcPr marL="45720" marR="45720" anchor="ctr"/>
                </a:tc>
              </a:tr>
              <a:tr h="561732">
                <a:tc>
                  <a:txBody>
                    <a:bodyPr/>
                    <a:lstStyle/>
                    <a:p>
                      <a:pPr>
                        <a:spcBef>
                          <a:spcPts val="100"/>
                        </a:spcBef>
                        <a:spcAft>
                          <a:spcPts val="100"/>
                        </a:spcAft>
                      </a:pPr>
                      <a:r>
                        <a:rPr lang="en-GB" sz="1200" dirty="0">
                          <a:effectLst/>
                        </a:rPr>
                        <a:t>Min </a:t>
                      </a:r>
                      <a:r>
                        <a:rPr lang="en-GB" sz="1200" dirty="0" smtClean="0">
                          <a:effectLst/>
                        </a:rPr>
                        <a:t>Measured</a:t>
                      </a:r>
                      <a:r>
                        <a:rPr lang="en-US" sz="1200" baseline="0" dirty="0" smtClean="0">
                          <a:effectLst/>
                        </a:rPr>
                        <a:t> V</a:t>
                      </a:r>
                      <a:r>
                        <a:rPr lang="en-GB" sz="1200" dirty="0" err="1" smtClean="0">
                          <a:effectLst/>
                        </a:rPr>
                        <a:t>alue</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5601</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R</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Optional</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Float</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Same as Measured Value</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Same as Measured Value</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The minimum value measured by the sensor since power ON or reset</a:t>
                      </a:r>
                      <a:endParaRPr lang="en-US" sz="1200" dirty="0">
                        <a:effectLst/>
                        <a:latin typeface="Times New Roman"/>
                        <a:ea typeface="SimSun"/>
                      </a:endParaRPr>
                    </a:p>
                  </a:txBody>
                  <a:tcPr marL="45720" marR="45720" anchor="ctr"/>
                </a:tc>
              </a:tr>
              <a:tr h="561732">
                <a:tc>
                  <a:txBody>
                    <a:bodyPr/>
                    <a:lstStyle/>
                    <a:p>
                      <a:pPr>
                        <a:spcBef>
                          <a:spcPts val="100"/>
                        </a:spcBef>
                        <a:spcAft>
                          <a:spcPts val="100"/>
                        </a:spcAft>
                      </a:pPr>
                      <a:r>
                        <a:rPr lang="en-GB" sz="1200" dirty="0">
                          <a:effectLst/>
                        </a:rPr>
                        <a:t>Max Measured </a:t>
                      </a:r>
                      <a:endParaRPr lang="en-US" sz="1200" dirty="0">
                        <a:effectLst/>
                      </a:endParaRPr>
                    </a:p>
                    <a:p>
                      <a:pPr>
                        <a:spcBef>
                          <a:spcPts val="100"/>
                        </a:spcBef>
                        <a:spcAft>
                          <a:spcPts val="100"/>
                        </a:spcAft>
                      </a:pPr>
                      <a:r>
                        <a:rPr lang="en-GB" sz="1200" dirty="0">
                          <a:effectLst/>
                        </a:rPr>
                        <a:t>Value</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5602</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R</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Optional</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Float</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Same as Measured Value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Same as Measured Value</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The maximum value measured by the sensor since power ON or reset</a:t>
                      </a:r>
                      <a:endParaRPr lang="en-US" sz="1200" dirty="0">
                        <a:effectLst/>
                        <a:latin typeface="Times New Roman"/>
                        <a:ea typeface="SimSun"/>
                      </a:endParaRPr>
                    </a:p>
                  </a:txBody>
                  <a:tcPr marL="45720" marR="45720" anchor="ctr"/>
                </a:tc>
              </a:tr>
              <a:tr h="459599">
                <a:tc>
                  <a:txBody>
                    <a:bodyPr/>
                    <a:lstStyle/>
                    <a:p>
                      <a:pPr>
                        <a:spcBef>
                          <a:spcPts val="100"/>
                        </a:spcBef>
                        <a:spcAft>
                          <a:spcPts val="100"/>
                        </a:spcAft>
                      </a:pPr>
                      <a:r>
                        <a:rPr lang="en-GB" sz="1200" dirty="0">
                          <a:effectLst/>
                        </a:rPr>
                        <a:t>Min </a:t>
                      </a:r>
                      <a:r>
                        <a:rPr lang="en-GB" sz="1200" dirty="0" smtClean="0">
                          <a:effectLst/>
                        </a:rPr>
                        <a:t>Range Value</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5603</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R</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Optional</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Float</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Same as Measured Value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Same as Measured Value</a:t>
                      </a:r>
                      <a:endParaRPr lang="en-US" sz="120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The minimum value that can be measured by the sensor</a:t>
                      </a:r>
                      <a:endParaRPr lang="en-US" sz="1200" dirty="0">
                        <a:effectLst/>
                        <a:latin typeface="Times New Roman"/>
                        <a:ea typeface="SimSun"/>
                      </a:endParaRPr>
                    </a:p>
                  </a:txBody>
                  <a:tcPr marL="45720" marR="45720" anchor="ctr"/>
                </a:tc>
              </a:tr>
              <a:tr h="459599">
                <a:tc>
                  <a:txBody>
                    <a:bodyPr/>
                    <a:lstStyle/>
                    <a:p>
                      <a:pPr>
                        <a:spcBef>
                          <a:spcPts val="100"/>
                        </a:spcBef>
                        <a:spcAft>
                          <a:spcPts val="100"/>
                        </a:spcAft>
                      </a:pPr>
                      <a:r>
                        <a:rPr lang="en-GB" sz="1200" dirty="0">
                          <a:effectLst/>
                        </a:rPr>
                        <a:t>Max </a:t>
                      </a:r>
                      <a:r>
                        <a:rPr lang="en-GB" sz="1200" dirty="0" smtClean="0">
                          <a:effectLst/>
                        </a:rPr>
                        <a:t>Range</a:t>
                      </a:r>
                      <a:r>
                        <a:rPr lang="en-US" sz="1200" baseline="0" dirty="0" smtClean="0">
                          <a:effectLst/>
                        </a:rPr>
                        <a:t> </a:t>
                      </a:r>
                      <a:r>
                        <a:rPr lang="en-GB" sz="1200" dirty="0" smtClean="0">
                          <a:effectLst/>
                        </a:rPr>
                        <a:t>Value</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5604</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R</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Optional</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Float</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Same as Measured Value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Same as Measured Value</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a:effectLst/>
                        </a:rPr>
                        <a:t>The maximum value that can be measured by the sensor</a:t>
                      </a:r>
                      <a:endParaRPr lang="en-US" sz="1200">
                        <a:effectLst/>
                        <a:latin typeface="Times New Roman"/>
                        <a:ea typeface="SimSun"/>
                      </a:endParaRPr>
                    </a:p>
                  </a:txBody>
                  <a:tcPr marL="45720" marR="45720" anchor="ctr"/>
                </a:tc>
              </a:tr>
              <a:tr h="561732">
                <a:tc>
                  <a:txBody>
                    <a:bodyPr/>
                    <a:lstStyle/>
                    <a:p>
                      <a:pPr>
                        <a:spcBef>
                          <a:spcPts val="100"/>
                        </a:spcBef>
                        <a:spcAft>
                          <a:spcPts val="100"/>
                        </a:spcAft>
                      </a:pPr>
                      <a:r>
                        <a:rPr lang="en-GB" sz="1200" dirty="0">
                          <a:effectLst/>
                        </a:rPr>
                        <a:t>Reset Min and </a:t>
                      </a:r>
                      <a:r>
                        <a:rPr lang="en-GB" sz="1200" dirty="0" smtClean="0">
                          <a:effectLst/>
                        </a:rPr>
                        <a:t>Max</a:t>
                      </a:r>
                      <a:r>
                        <a:rPr lang="en-GB" sz="1200" baseline="0" dirty="0" smtClean="0">
                          <a:effectLst/>
                        </a:rPr>
                        <a:t> </a:t>
                      </a:r>
                      <a:r>
                        <a:rPr lang="en-GB" sz="1200" dirty="0" smtClean="0">
                          <a:effectLst/>
                        </a:rPr>
                        <a:t>Measured </a:t>
                      </a:r>
                      <a:r>
                        <a:rPr lang="en-GB" sz="1200" dirty="0">
                          <a:effectLst/>
                        </a:rPr>
                        <a:t>Values</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5605</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Optional</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Opaque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 </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Reset the Min and Max Measured Values to Current Value</a:t>
                      </a:r>
                      <a:endParaRPr lang="en-US" sz="1200" dirty="0">
                        <a:effectLst/>
                        <a:latin typeface="Times New Roman"/>
                        <a:ea typeface="SimSun"/>
                      </a:endParaRPr>
                    </a:p>
                  </a:txBody>
                  <a:tcPr marL="45720" marR="4572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59460788"/>
              </p:ext>
            </p:extLst>
          </p:nvPr>
        </p:nvGraphicFramePr>
        <p:xfrm>
          <a:off x="4691530" y="1262475"/>
          <a:ext cx="7201645" cy="684159"/>
        </p:xfrm>
        <a:graphic>
          <a:graphicData uri="http://schemas.openxmlformats.org/drawingml/2006/table">
            <a:tbl>
              <a:tblPr firstRow="1" bandRow="1">
                <a:tableStyleId>{5940675A-B579-460E-94D1-54222C63F5DA}</a:tableStyleId>
              </a:tblPr>
              <a:tblGrid>
                <a:gridCol w="1440329"/>
                <a:gridCol w="768474"/>
                <a:gridCol w="2159000"/>
                <a:gridCol w="742078"/>
                <a:gridCol w="2091764"/>
              </a:tblGrid>
              <a:tr h="303858">
                <a:tc>
                  <a:txBody>
                    <a:bodyPr/>
                    <a:lstStyle/>
                    <a:p>
                      <a:pPr algn="ctr">
                        <a:spcBef>
                          <a:spcPts val="100"/>
                        </a:spcBef>
                        <a:spcAft>
                          <a:spcPts val="100"/>
                        </a:spcAft>
                      </a:pPr>
                      <a:r>
                        <a:rPr lang="en-GB" sz="900" dirty="0">
                          <a:effectLst/>
                        </a:rPr>
                        <a:t>Object</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Object ID </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a:effectLst/>
                        </a:rPr>
                        <a:t>Object URN</a:t>
                      </a:r>
                      <a:endParaRPr lang="en-US" sz="120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Multiple Instances?</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Description</a:t>
                      </a:r>
                      <a:endParaRPr lang="en-US" sz="1200" dirty="0">
                        <a:effectLst/>
                        <a:latin typeface="Times New Roman"/>
                        <a:ea typeface="SimSun"/>
                      </a:endParaRPr>
                    </a:p>
                  </a:txBody>
                  <a:tcPr marL="68580" marR="68580" marT="0" marB="0" anchor="ctr">
                    <a:solidFill>
                      <a:srgbClr val="BCBCBD"/>
                    </a:solidFill>
                  </a:tcPr>
                </a:tc>
              </a:tr>
              <a:tr h="380301">
                <a:tc>
                  <a:txBody>
                    <a:bodyPr/>
                    <a:lstStyle/>
                    <a:p>
                      <a:pPr algn="ctr">
                        <a:spcBef>
                          <a:spcPts val="100"/>
                        </a:spcBef>
                        <a:spcAft>
                          <a:spcPts val="100"/>
                        </a:spcAft>
                      </a:pPr>
                      <a:r>
                        <a:rPr lang="en-GB" sz="1200" dirty="0">
                          <a:effectLst/>
                        </a:rPr>
                        <a:t>IPSO Humidity</a:t>
                      </a:r>
                      <a:endParaRPr lang="en-US" sz="1200" dirty="0">
                        <a:effectLst/>
                        <a:latin typeface="Times New Roman"/>
                        <a:ea typeface="SimSun"/>
                      </a:endParaRPr>
                    </a:p>
                  </a:txBody>
                  <a:tcPr marL="68580" marR="68580" marT="0" marB="0" anchor="ctr"/>
                </a:tc>
                <a:tc>
                  <a:txBody>
                    <a:bodyPr/>
                    <a:lstStyle/>
                    <a:p>
                      <a:pPr algn="ctr">
                        <a:spcBef>
                          <a:spcPts val="100"/>
                        </a:spcBef>
                        <a:spcAft>
                          <a:spcPts val="100"/>
                        </a:spcAft>
                      </a:pPr>
                      <a:r>
                        <a:rPr lang="en-GB" sz="1200">
                          <a:effectLst/>
                        </a:rPr>
                        <a:t>3304</a:t>
                      </a:r>
                      <a:endParaRPr lang="en-US" sz="1200">
                        <a:effectLst/>
                        <a:latin typeface="Times New Roman"/>
                        <a:ea typeface="SimSun"/>
                      </a:endParaRPr>
                    </a:p>
                  </a:txBody>
                  <a:tcPr marL="68580" marR="68580" marT="0" marB="0" anchor="ctr"/>
                </a:tc>
                <a:tc>
                  <a:txBody>
                    <a:bodyPr/>
                    <a:lstStyle/>
                    <a:p>
                      <a:pPr algn="ctr">
                        <a:spcBef>
                          <a:spcPts val="100"/>
                        </a:spcBef>
                        <a:spcAft>
                          <a:spcPts val="100"/>
                        </a:spcAft>
                      </a:pPr>
                      <a:r>
                        <a:rPr lang="en-GB" sz="1200" b="1" dirty="0">
                          <a:effectLst/>
                        </a:rPr>
                        <a:t>urn:oma:lwm2m:ext:3304</a:t>
                      </a:r>
                      <a:endParaRPr lang="en-US" sz="1200" b="1" dirty="0">
                        <a:effectLst/>
                        <a:latin typeface="Times New Roman"/>
                        <a:ea typeface="SimSun"/>
                      </a:endParaRPr>
                    </a:p>
                  </a:txBody>
                  <a:tcPr marL="68580" marR="68580" marT="0" marB="0" anchor="ctr"/>
                </a:tc>
                <a:tc>
                  <a:txBody>
                    <a:bodyPr/>
                    <a:lstStyle/>
                    <a:p>
                      <a:pPr algn="ctr">
                        <a:spcBef>
                          <a:spcPts val="100"/>
                        </a:spcBef>
                        <a:spcAft>
                          <a:spcPts val="100"/>
                        </a:spcAft>
                      </a:pPr>
                      <a:r>
                        <a:rPr lang="en-GB" sz="1200" dirty="0">
                          <a:effectLst/>
                        </a:rPr>
                        <a:t>Yes</a:t>
                      </a:r>
                      <a:endParaRPr lang="en-US" sz="1200" dirty="0">
                        <a:effectLst/>
                        <a:latin typeface="Times New Roman"/>
                        <a:ea typeface="SimSun"/>
                      </a:endParaRPr>
                    </a:p>
                  </a:txBody>
                  <a:tcPr marL="68580" marR="68580" marT="0" marB="0" anchor="ctr"/>
                </a:tc>
                <a:tc>
                  <a:txBody>
                    <a:bodyPr/>
                    <a:lstStyle/>
                    <a:p>
                      <a:pPr algn="ctr">
                        <a:spcBef>
                          <a:spcPts val="100"/>
                        </a:spcBef>
                        <a:spcAft>
                          <a:spcPts val="100"/>
                        </a:spcAft>
                      </a:pPr>
                      <a:r>
                        <a:rPr lang="en-GB" sz="1200" dirty="0">
                          <a:effectLst/>
                        </a:rPr>
                        <a:t>Relative humidity sensor, example units = %</a:t>
                      </a:r>
                      <a:endParaRPr lang="en-US" sz="1200" dirty="0">
                        <a:effectLst/>
                        <a:latin typeface="Times New Roman"/>
                        <a:ea typeface="SimSun"/>
                      </a:endParaRPr>
                    </a:p>
                  </a:txBody>
                  <a:tcPr marL="68580" marR="68580" marT="0" marB="0" anchor="ctr"/>
                </a:tc>
              </a:tr>
            </a:tbl>
          </a:graphicData>
        </a:graphic>
      </p:graphicFrame>
    </p:spTree>
    <p:extLst>
      <p:ext uri="{BB962C8B-B14F-4D97-AF65-F5344CB8AC3E}">
        <p14:creationId xmlns:p14="http://schemas.microsoft.com/office/powerpoint/2010/main" val="14312163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239713"/>
            <a:ext cx="10387012" cy="1085850"/>
          </a:xfrm>
        </p:spPr>
        <p:txBody>
          <a:bodyPr/>
          <a:lstStyle/>
          <a:p>
            <a:r>
              <a:rPr lang="en-US" dirty="0">
                <a:solidFill>
                  <a:srgbClr val="2C2C2D"/>
                </a:solidFill>
                <a:latin typeface="+mn-lt"/>
              </a:rPr>
              <a:t>Example </a:t>
            </a:r>
            <a:r>
              <a:rPr lang="en-US" dirty="0" smtClean="0">
                <a:solidFill>
                  <a:srgbClr val="2C2C2D"/>
                </a:solidFill>
                <a:latin typeface="+mn-lt"/>
              </a:rPr>
              <a:t>2: </a:t>
            </a:r>
            <a:r>
              <a:rPr lang="en-US" dirty="0" smtClean="0">
                <a:solidFill>
                  <a:srgbClr val="2C2C2D"/>
                </a:solidFill>
                <a:latin typeface="+mn-lt"/>
              </a:rPr>
              <a:t>New Reusable </a:t>
            </a:r>
            <a:r>
              <a:rPr lang="en-US" dirty="0" smtClean="0">
                <a:solidFill>
                  <a:srgbClr val="2C2C2D"/>
                </a:solidFill>
                <a:latin typeface="+mn-lt"/>
              </a:rPr>
              <a:t>Object</a:t>
            </a:r>
            <a:endParaRPr lang="en-US" dirty="0">
              <a:solidFill>
                <a:srgbClr val="2C2C2D"/>
              </a:solidFill>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1455831205"/>
              </p:ext>
            </p:extLst>
          </p:nvPr>
        </p:nvGraphicFramePr>
        <p:xfrm>
          <a:off x="525463" y="2896156"/>
          <a:ext cx="11367712" cy="2820182"/>
        </p:xfrm>
        <a:graphic>
          <a:graphicData uri="http://schemas.openxmlformats.org/drawingml/2006/table">
            <a:tbl>
              <a:tblPr firstRow="1" bandRow="1">
                <a:tableStyleId>{5940675A-B579-460E-94D1-54222C63F5DA}</a:tableStyleId>
              </a:tblPr>
              <a:tblGrid>
                <a:gridCol w="1661759"/>
                <a:gridCol w="649111"/>
                <a:gridCol w="508000"/>
                <a:gridCol w="733778"/>
                <a:gridCol w="1086556"/>
                <a:gridCol w="1270000"/>
                <a:gridCol w="1354666"/>
                <a:gridCol w="1397000"/>
                <a:gridCol w="2706842"/>
              </a:tblGrid>
              <a:tr h="507998">
                <a:tc>
                  <a:txBody>
                    <a:bodyPr/>
                    <a:lstStyle/>
                    <a:p>
                      <a:pPr algn="ctr">
                        <a:spcBef>
                          <a:spcPts val="100"/>
                        </a:spcBef>
                        <a:spcAft>
                          <a:spcPts val="100"/>
                        </a:spcAft>
                      </a:pPr>
                      <a:r>
                        <a:rPr lang="en-GB" sz="1000" dirty="0">
                          <a:effectLst/>
                        </a:rPr>
                        <a:t>Resource Name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Resource ID</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Access Type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a:effectLst/>
                        </a:rPr>
                        <a:t>Multiple</a:t>
                      </a:r>
                      <a:endParaRPr lang="en-US" sz="1400">
                        <a:effectLst/>
                      </a:endParaRPr>
                    </a:p>
                    <a:p>
                      <a:pPr algn="ctr">
                        <a:spcBef>
                          <a:spcPts val="100"/>
                        </a:spcBef>
                        <a:spcAft>
                          <a:spcPts val="100"/>
                        </a:spcAft>
                      </a:pPr>
                      <a:r>
                        <a:rPr lang="en-GB" sz="1000">
                          <a:effectLst/>
                        </a:rPr>
                        <a:t>Instances?</a:t>
                      </a:r>
                      <a:endParaRPr lang="en-US" sz="140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Mandatory</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Type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Range or Enumeration</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Units</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Descriptions</a:t>
                      </a:r>
                      <a:endParaRPr lang="en-US" sz="1400" dirty="0">
                        <a:effectLst/>
                        <a:latin typeface="Times New Roman"/>
                        <a:ea typeface="SimSun"/>
                      </a:endParaRPr>
                    </a:p>
                  </a:txBody>
                  <a:tcPr marL="45720" marR="45720" anchor="ctr">
                    <a:solidFill>
                      <a:schemeClr val="tx1">
                        <a:lumMod val="40000"/>
                        <a:lumOff val="60000"/>
                      </a:schemeClr>
                    </a:solidFill>
                  </a:tcPr>
                </a:tc>
              </a:tr>
              <a:tr h="357466">
                <a:tc>
                  <a:txBody>
                    <a:bodyPr/>
                    <a:lstStyle/>
                    <a:p>
                      <a:pPr>
                        <a:spcBef>
                          <a:spcPts val="100"/>
                        </a:spcBef>
                        <a:spcAft>
                          <a:spcPts val="100"/>
                        </a:spcAft>
                      </a:pPr>
                      <a:r>
                        <a:rPr lang="en-GB" sz="1200">
                          <a:effectLst/>
                        </a:rPr>
                        <a:t>Sensor Value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5700</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R</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Mandatory</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Float</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Last or Current Measured Value from the Sensor</a:t>
                      </a:r>
                      <a:endParaRPr lang="en-US" sz="1200" dirty="0">
                        <a:effectLst/>
                        <a:latin typeface="Times New Roman"/>
                        <a:ea typeface="SimSun"/>
                      </a:endParaRPr>
                    </a:p>
                  </a:txBody>
                  <a:tcPr marL="45720" marR="45720" anchor="ctr"/>
                </a:tc>
              </a:tr>
              <a:tr h="561732">
                <a:tc>
                  <a:txBody>
                    <a:bodyPr/>
                    <a:lstStyle/>
                    <a:p>
                      <a:pPr>
                        <a:spcBef>
                          <a:spcPts val="100"/>
                        </a:spcBef>
                        <a:spcAft>
                          <a:spcPts val="100"/>
                        </a:spcAft>
                      </a:pPr>
                      <a:r>
                        <a:rPr lang="en-GB" sz="1200">
                          <a:effectLst/>
                        </a:rPr>
                        <a:t>Units</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5701</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smtClean="0">
                          <a:effectLst/>
                        </a:rPr>
                        <a:t>R</a:t>
                      </a:r>
                      <a:r>
                        <a:rPr lang="en-GB" sz="1200" dirty="0" smtClean="0">
                          <a:solidFill>
                            <a:srgbClr val="FF0000"/>
                          </a:solidFill>
                          <a:effectLst/>
                        </a:rPr>
                        <a:t>W</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No</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Optional</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String</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 </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Measurement Units Definition e.g. “</a:t>
                      </a:r>
                      <a:r>
                        <a:rPr lang="en-GB" sz="1200" dirty="0" err="1">
                          <a:effectLst/>
                        </a:rPr>
                        <a:t>Cel</a:t>
                      </a:r>
                      <a:r>
                        <a:rPr lang="en-GB" sz="1200" dirty="0">
                          <a:effectLst/>
                        </a:rPr>
                        <a:t>” for Temperature in Celsius.</a:t>
                      </a:r>
                      <a:endParaRPr lang="en-US" sz="1200" dirty="0">
                        <a:effectLst/>
                        <a:latin typeface="Times New Roman"/>
                        <a:ea typeface="SimSun"/>
                      </a:endParaRPr>
                    </a:p>
                  </a:txBody>
                  <a:tcPr marL="45720" marR="45720" anchor="ctr"/>
                </a:tc>
              </a:tr>
              <a:tr h="561732">
                <a:tc>
                  <a:txBody>
                    <a:bodyPr/>
                    <a:lstStyle/>
                    <a:p>
                      <a:pPr>
                        <a:spcBef>
                          <a:spcPts val="100"/>
                        </a:spcBef>
                        <a:spcAft>
                          <a:spcPts val="100"/>
                        </a:spcAft>
                      </a:pPr>
                      <a:r>
                        <a:rPr lang="es-ES_tradnl" sz="1200" dirty="0" err="1" smtClean="0">
                          <a:solidFill>
                            <a:srgbClr val="FF0000"/>
                          </a:solidFill>
                          <a:effectLst/>
                        </a:rPr>
                        <a:t>Reset</a:t>
                      </a:r>
                      <a:r>
                        <a:rPr lang="es-ES_tradnl" sz="1200" dirty="0" smtClean="0">
                          <a:solidFill>
                            <a:srgbClr val="FF0000"/>
                          </a:solidFill>
                          <a:effectLst/>
                        </a:rPr>
                        <a:t> </a:t>
                      </a:r>
                      <a:r>
                        <a:rPr lang="es-ES_tradnl" sz="1200" dirty="0" err="1" smtClean="0">
                          <a:solidFill>
                            <a:srgbClr val="FF0000"/>
                          </a:solidFill>
                          <a:effectLst/>
                        </a:rPr>
                        <a:t>Units</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smtClean="0">
                          <a:solidFill>
                            <a:srgbClr val="FF0000"/>
                          </a:solidFill>
                          <a:effectLst/>
                        </a:rPr>
                        <a:t>12000</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E</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No</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Optional</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Opaque</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 </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 </a:t>
                      </a:r>
                      <a:endParaRPr lang="en-US" sz="1200" dirty="0">
                        <a:solidFill>
                          <a:srgbClr val="FF0000"/>
                        </a:solidFill>
                        <a:effectLst/>
                        <a:latin typeface="Times New Roman"/>
                        <a:ea typeface="SimSun"/>
                      </a:endParaRPr>
                    </a:p>
                  </a:txBody>
                  <a:tcPr marL="45720" marR="45720" anchor="ctr"/>
                </a:tc>
                <a:tc>
                  <a:txBody>
                    <a:bodyPr/>
                    <a:lstStyle/>
                    <a:p>
                      <a:pPr>
                        <a:spcBef>
                          <a:spcPts val="100"/>
                        </a:spcBef>
                        <a:spcAft>
                          <a:spcPts val="100"/>
                        </a:spcAft>
                      </a:pPr>
                      <a:r>
                        <a:rPr lang="en-GB" sz="1200" dirty="0">
                          <a:solidFill>
                            <a:srgbClr val="FF0000"/>
                          </a:solidFill>
                          <a:effectLst/>
                        </a:rPr>
                        <a:t>Reset the Min and Max Measured Values to Current Value</a:t>
                      </a:r>
                      <a:endParaRPr lang="en-US" sz="1200" dirty="0">
                        <a:solidFill>
                          <a:srgbClr val="FF0000"/>
                        </a:solidFill>
                        <a:effectLst/>
                        <a:latin typeface="Times New Roman"/>
                        <a:ea typeface="SimSun"/>
                      </a:endParaRPr>
                    </a:p>
                  </a:txBody>
                  <a:tcPr marL="45720" marR="45720" anchor="ctr"/>
                </a:tc>
              </a:tr>
              <a:tr h="561732">
                <a:tc>
                  <a:txBody>
                    <a:bodyPr/>
                    <a:lstStyle/>
                    <a:p>
                      <a:pPr>
                        <a:spcBef>
                          <a:spcPts val="100"/>
                        </a:spcBef>
                        <a:spcAft>
                          <a:spcPts val="100"/>
                        </a:spcAft>
                      </a:pPr>
                      <a:r>
                        <a:rPr lang="en-GB" sz="1200" b="0" dirty="0">
                          <a:solidFill>
                            <a:srgbClr val="FF0000"/>
                          </a:solidFill>
                          <a:effectLst/>
                          <a:latin typeface="+mn-lt"/>
                          <a:ea typeface="SimSun"/>
                          <a:cs typeface="Times New Roman"/>
                        </a:rPr>
                        <a:t>On/Off</a:t>
                      </a:r>
                      <a:endParaRPr lang="en-US" sz="1200" b="0" dirty="0">
                        <a:solidFill>
                          <a:srgbClr val="FF0000"/>
                        </a:solidFill>
                        <a:effectLst/>
                        <a:latin typeface="+mn-lt"/>
                        <a:ea typeface="SimSun"/>
                        <a:cs typeface="Times New Roman"/>
                      </a:endParaRPr>
                    </a:p>
                  </a:txBody>
                  <a:tcPr marL="68580" marR="68580" marT="0" marB="0"/>
                </a:tc>
                <a:tc>
                  <a:txBody>
                    <a:bodyPr/>
                    <a:lstStyle/>
                    <a:p>
                      <a:pPr algn="ctr">
                        <a:spcBef>
                          <a:spcPts val="100"/>
                        </a:spcBef>
                        <a:spcAft>
                          <a:spcPts val="100"/>
                        </a:spcAft>
                      </a:pPr>
                      <a:r>
                        <a:rPr lang="en-GB" sz="1200" dirty="0">
                          <a:solidFill>
                            <a:srgbClr val="FF0000"/>
                          </a:solidFill>
                          <a:effectLst/>
                          <a:latin typeface="+mn-lt"/>
                          <a:ea typeface="SimSun"/>
                          <a:cs typeface="Times New Roman"/>
                        </a:rPr>
                        <a:t>5850</a:t>
                      </a:r>
                      <a:endParaRPr lang="en-US" sz="1200" dirty="0">
                        <a:solidFill>
                          <a:srgbClr val="FF0000"/>
                        </a:solidFill>
                        <a:effectLst/>
                        <a:latin typeface="+mn-lt"/>
                        <a:ea typeface="SimSun"/>
                        <a:cs typeface="Times New Roman"/>
                      </a:endParaRPr>
                    </a:p>
                  </a:txBody>
                  <a:tcPr marL="68580" marR="68580" marT="0" marB="0"/>
                </a:tc>
                <a:tc>
                  <a:txBody>
                    <a:bodyPr/>
                    <a:lstStyle/>
                    <a:p>
                      <a:pPr algn="ctr">
                        <a:spcBef>
                          <a:spcPts val="100"/>
                        </a:spcBef>
                        <a:spcAft>
                          <a:spcPts val="100"/>
                        </a:spcAft>
                      </a:pPr>
                      <a:r>
                        <a:rPr lang="en-GB" sz="1200" dirty="0">
                          <a:solidFill>
                            <a:srgbClr val="FF0000"/>
                          </a:solidFill>
                          <a:effectLst/>
                          <a:latin typeface="+mn-lt"/>
                          <a:ea typeface="SimSun"/>
                          <a:cs typeface="Times New Roman"/>
                        </a:rPr>
                        <a:t>R, W</a:t>
                      </a:r>
                      <a:endParaRPr lang="en-US" sz="1200" dirty="0">
                        <a:solidFill>
                          <a:srgbClr val="FF0000"/>
                        </a:solidFill>
                        <a:effectLst/>
                        <a:latin typeface="+mn-lt"/>
                        <a:ea typeface="SimSun"/>
                        <a:cs typeface="Times New Roman"/>
                      </a:endParaRPr>
                    </a:p>
                  </a:txBody>
                  <a:tcPr marL="68580" marR="68580" marT="0" marB="0"/>
                </a:tc>
                <a:tc>
                  <a:txBody>
                    <a:bodyPr/>
                    <a:lstStyle/>
                    <a:p>
                      <a:endParaRPr lang="en-US" sz="1200" dirty="0">
                        <a:solidFill>
                          <a:srgbClr val="FF0000"/>
                        </a:solidFill>
                        <a:latin typeface="+mn-lt"/>
                      </a:endParaRPr>
                    </a:p>
                  </a:txBody>
                  <a:tcPr marL="68580" marR="68580" marT="0" marB="0"/>
                </a:tc>
                <a:tc>
                  <a:txBody>
                    <a:bodyPr/>
                    <a:lstStyle/>
                    <a:p>
                      <a:endParaRPr lang="en-US" sz="1200" dirty="0">
                        <a:solidFill>
                          <a:srgbClr val="FF0000"/>
                        </a:solidFill>
                        <a:latin typeface="+mn-lt"/>
                      </a:endParaRPr>
                    </a:p>
                  </a:txBody>
                  <a:tcPr marL="68580" marR="68580" marT="0" marB="0"/>
                </a:tc>
                <a:tc>
                  <a:txBody>
                    <a:bodyPr/>
                    <a:lstStyle/>
                    <a:p>
                      <a:pPr algn="ctr">
                        <a:spcBef>
                          <a:spcPts val="100"/>
                        </a:spcBef>
                        <a:spcAft>
                          <a:spcPts val="100"/>
                        </a:spcAft>
                      </a:pPr>
                      <a:r>
                        <a:rPr lang="en-GB" sz="1200" dirty="0">
                          <a:solidFill>
                            <a:srgbClr val="FF0000"/>
                          </a:solidFill>
                          <a:effectLst/>
                          <a:latin typeface="+mn-lt"/>
                          <a:ea typeface="SimSun"/>
                          <a:cs typeface="Times New Roman"/>
                        </a:rPr>
                        <a:t>Boolean</a:t>
                      </a:r>
                      <a:endParaRPr lang="en-US" sz="1200" dirty="0">
                        <a:solidFill>
                          <a:srgbClr val="FF0000"/>
                        </a:solidFill>
                        <a:effectLst/>
                        <a:latin typeface="+mn-lt"/>
                        <a:ea typeface="SimSun"/>
                        <a:cs typeface="Times New Roman"/>
                      </a:endParaRPr>
                    </a:p>
                  </a:txBody>
                  <a:tcPr marL="68580" marR="68580" marT="0" marB="0"/>
                </a:tc>
                <a:tc>
                  <a:txBody>
                    <a:bodyPr/>
                    <a:lstStyle/>
                    <a:p>
                      <a:pPr algn="ctr">
                        <a:spcBef>
                          <a:spcPts val="100"/>
                        </a:spcBef>
                        <a:spcAft>
                          <a:spcPts val="100"/>
                        </a:spcAft>
                      </a:pPr>
                      <a:r>
                        <a:rPr lang="en-GB" sz="1200" dirty="0">
                          <a:solidFill>
                            <a:srgbClr val="FF0000"/>
                          </a:solidFill>
                          <a:effectLst/>
                          <a:latin typeface="+mn-lt"/>
                          <a:ea typeface="SimSun"/>
                          <a:cs typeface="Times New Roman"/>
                        </a:rPr>
                        <a:t> </a:t>
                      </a:r>
                      <a:endParaRPr lang="en-US" sz="1200" dirty="0">
                        <a:solidFill>
                          <a:srgbClr val="FF0000"/>
                        </a:solidFill>
                        <a:effectLst/>
                        <a:latin typeface="+mn-lt"/>
                        <a:ea typeface="SimSun"/>
                        <a:cs typeface="Times New Roman"/>
                      </a:endParaRPr>
                    </a:p>
                  </a:txBody>
                  <a:tcPr marL="68580" marR="68580" marT="0" marB="0"/>
                </a:tc>
                <a:tc>
                  <a:txBody>
                    <a:bodyPr/>
                    <a:lstStyle/>
                    <a:p>
                      <a:pPr algn="ctr">
                        <a:spcBef>
                          <a:spcPts val="100"/>
                        </a:spcBef>
                        <a:spcAft>
                          <a:spcPts val="100"/>
                        </a:spcAft>
                      </a:pPr>
                      <a:r>
                        <a:rPr lang="en-GB" sz="1200" dirty="0">
                          <a:solidFill>
                            <a:srgbClr val="FF0000"/>
                          </a:solidFill>
                          <a:effectLst/>
                          <a:latin typeface="+mn-lt"/>
                          <a:ea typeface="SimSun"/>
                          <a:cs typeface="Times New Roman"/>
                        </a:rPr>
                        <a:t> </a:t>
                      </a:r>
                      <a:endParaRPr lang="en-US" sz="1200" dirty="0">
                        <a:solidFill>
                          <a:srgbClr val="FF0000"/>
                        </a:solidFill>
                        <a:effectLst/>
                        <a:latin typeface="+mn-lt"/>
                        <a:ea typeface="SimSun"/>
                        <a:cs typeface="Times New Roman"/>
                      </a:endParaRPr>
                    </a:p>
                  </a:txBody>
                  <a:tcPr marL="68580" marR="68580" marT="0" marB="0"/>
                </a:tc>
                <a:tc>
                  <a:txBody>
                    <a:bodyPr/>
                    <a:lstStyle/>
                    <a:p>
                      <a:pPr>
                        <a:spcBef>
                          <a:spcPts val="100"/>
                        </a:spcBef>
                        <a:spcAft>
                          <a:spcPts val="100"/>
                        </a:spcAft>
                      </a:pPr>
                      <a:r>
                        <a:rPr lang="en-GB" sz="1200" dirty="0">
                          <a:solidFill>
                            <a:srgbClr val="FF0000"/>
                          </a:solidFill>
                          <a:effectLst/>
                          <a:latin typeface="+mn-lt"/>
                          <a:ea typeface="SimSun"/>
                          <a:cs typeface="Times New Roman"/>
                        </a:rPr>
                        <a:t>This resource represents an on/off actuator, which can be controlled, the setting of which is a Boolean value (1,0) where 1 is on and 0 is off.</a:t>
                      </a:r>
                      <a:endParaRPr lang="en-US" sz="1200" dirty="0">
                        <a:solidFill>
                          <a:srgbClr val="FF0000"/>
                        </a:solidFill>
                        <a:effectLst/>
                        <a:latin typeface="+mn-lt"/>
                        <a:ea typeface="SimSun"/>
                        <a:cs typeface="Times New Roman"/>
                      </a:endParaRPr>
                    </a:p>
                  </a:txBody>
                  <a:tcPr marL="68580" marR="68580" marT="0" marB="0"/>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20459839"/>
              </p:ext>
            </p:extLst>
          </p:nvPr>
        </p:nvGraphicFramePr>
        <p:xfrm>
          <a:off x="4691530" y="1994299"/>
          <a:ext cx="7201645" cy="684159"/>
        </p:xfrm>
        <a:graphic>
          <a:graphicData uri="http://schemas.openxmlformats.org/drawingml/2006/table">
            <a:tbl>
              <a:tblPr firstRow="1" bandRow="1">
                <a:tableStyleId>{5940675A-B579-460E-94D1-54222C63F5DA}</a:tableStyleId>
              </a:tblPr>
              <a:tblGrid>
                <a:gridCol w="1440329"/>
                <a:gridCol w="768474"/>
                <a:gridCol w="2159000"/>
                <a:gridCol w="742078"/>
                <a:gridCol w="2091764"/>
              </a:tblGrid>
              <a:tr h="303858">
                <a:tc>
                  <a:txBody>
                    <a:bodyPr/>
                    <a:lstStyle/>
                    <a:p>
                      <a:pPr algn="ctr">
                        <a:spcBef>
                          <a:spcPts val="100"/>
                        </a:spcBef>
                        <a:spcAft>
                          <a:spcPts val="100"/>
                        </a:spcAft>
                      </a:pPr>
                      <a:r>
                        <a:rPr lang="en-GB" sz="900" dirty="0">
                          <a:effectLst/>
                        </a:rPr>
                        <a:t>Object</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Object ID </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a:effectLst/>
                        </a:rPr>
                        <a:t>Object URN</a:t>
                      </a:r>
                      <a:endParaRPr lang="en-US" sz="120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Multiple Instances?</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Description</a:t>
                      </a:r>
                      <a:endParaRPr lang="en-US" sz="1200" dirty="0">
                        <a:effectLst/>
                        <a:latin typeface="Times New Roman"/>
                        <a:ea typeface="SimSun"/>
                      </a:endParaRPr>
                    </a:p>
                  </a:txBody>
                  <a:tcPr marL="68580" marR="68580" marT="0" marB="0" anchor="ctr">
                    <a:solidFill>
                      <a:srgbClr val="BCBCBD"/>
                    </a:solidFill>
                  </a:tcPr>
                </a:tc>
              </a:tr>
              <a:tr h="380301">
                <a:tc>
                  <a:txBody>
                    <a:bodyPr/>
                    <a:lstStyle/>
                    <a:p>
                      <a:pPr algn="ctr">
                        <a:spcBef>
                          <a:spcPts val="100"/>
                        </a:spcBef>
                        <a:spcAft>
                          <a:spcPts val="100"/>
                        </a:spcAft>
                      </a:pPr>
                      <a:r>
                        <a:rPr lang="en-GB" sz="1200" dirty="0" smtClean="0">
                          <a:solidFill>
                            <a:srgbClr val="FF0000"/>
                          </a:solidFill>
                          <a:effectLst/>
                        </a:rPr>
                        <a:t>Company </a:t>
                      </a:r>
                      <a:r>
                        <a:rPr lang="en-GB" sz="1200" dirty="0">
                          <a:solidFill>
                            <a:srgbClr val="FF0000"/>
                          </a:solidFill>
                          <a:effectLst/>
                        </a:rPr>
                        <a:t>Humidity</a:t>
                      </a:r>
                      <a:endParaRPr lang="en-US" sz="1200" dirty="0">
                        <a:solidFill>
                          <a:srgbClr val="FF0000"/>
                        </a:solidFill>
                        <a:effectLst/>
                        <a:latin typeface="Times New Roman"/>
                        <a:ea typeface="SimSun"/>
                      </a:endParaRPr>
                    </a:p>
                  </a:txBody>
                  <a:tcPr marL="68580" marR="68580" marT="0" marB="0" anchor="ctr"/>
                </a:tc>
                <a:tc>
                  <a:txBody>
                    <a:bodyPr/>
                    <a:lstStyle/>
                    <a:p>
                      <a:pPr algn="ctr">
                        <a:spcBef>
                          <a:spcPts val="100"/>
                        </a:spcBef>
                        <a:spcAft>
                          <a:spcPts val="100"/>
                        </a:spcAft>
                      </a:pPr>
                      <a:r>
                        <a:rPr lang="en-GB" sz="1200" dirty="0" smtClean="0">
                          <a:solidFill>
                            <a:srgbClr val="FF0000"/>
                          </a:solidFill>
                          <a:effectLst/>
                          <a:latin typeface="+mn-lt"/>
                          <a:ea typeface="+mn-ea"/>
                        </a:rPr>
                        <a:t>n</a:t>
                      </a:r>
                      <a:endParaRPr lang="en-US" sz="1200" dirty="0">
                        <a:solidFill>
                          <a:srgbClr val="FF0000"/>
                        </a:solidFill>
                        <a:effectLst/>
                        <a:latin typeface="Times New Roman"/>
                        <a:ea typeface="SimSun"/>
                      </a:endParaRPr>
                    </a:p>
                  </a:txBody>
                  <a:tcPr marL="68580" marR="68580" marT="0" marB="0" anchor="ctr"/>
                </a:tc>
                <a:tc>
                  <a:txBody>
                    <a:bodyPr/>
                    <a:lstStyle/>
                    <a:p>
                      <a:pPr algn="ctr">
                        <a:spcBef>
                          <a:spcPts val="100"/>
                        </a:spcBef>
                        <a:spcAft>
                          <a:spcPts val="100"/>
                        </a:spcAft>
                      </a:pPr>
                      <a:r>
                        <a:rPr lang="en-GB" sz="1200" b="0" dirty="0" smtClean="0">
                          <a:solidFill>
                            <a:srgbClr val="FF0000"/>
                          </a:solidFill>
                          <a:effectLst/>
                        </a:rPr>
                        <a:t>urn:company:ext:1</a:t>
                      </a:r>
                      <a:endParaRPr lang="en-US" sz="1200" b="0" dirty="0">
                        <a:solidFill>
                          <a:srgbClr val="FF0000"/>
                        </a:solidFill>
                        <a:effectLst/>
                        <a:latin typeface="Times New Roman"/>
                        <a:ea typeface="SimSun"/>
                      </a:endParaRPr>
                    </a:p>
                  </a:txBody>
                  <a:tcPr marL="68580" marR="68580" marT="0" marB="0" anchor="ctr"/>
                </a:tc>
                <a:tc>
                  <a:txBody>
                    <a:bodyPr/>
                    <a:lstStyle/>
                    <a:p>
                      <a:pPr algn="ctr">
                        <a:spcBef>
                          <a:spcPts val="100"/>
                        </a:spcBef>
                        <a:spcAft>
                          <a:spcPts val="100"/>
                        </a:spcAft>
                      </a:pPr>
                      <a:r>
                        <a:rPr lang="en-GB" sz="1200" dirty="0">
                          <a:solidFill>
                            <a:srgbClr val="FF0000"/>
                          </a:solidFill>
                          <a:effectLst/>
                        </a:rPr>
                        <a:t>Yes</a:t>
                      </a:r>
                      <a:endParaRPr lang="en-US" sz="1200" dirty="0">
                        <a:solidFill>
                          <a:srgbClr val="FF0000"/>
                        </a:solidFill>
                        <a:effectLst/>
                        <a:latin typeface="Times New Roman"/>
                        <a:ea typeface="SimSun"/>
                      </a:endParaRPr>
                    </a:p>
                  </a:txBody>
                  <a:tcPr marL="68580" marR="68580" marT="0" marB="0" anchor="ctr"/>
                </a:tc>
                <a:tc>
                  <a:txBody>
                    <a:bodyPr/>
                    <a:lstStyle/>
                    <a:p>
                      <a:pPr algn="ctr">
                        <a:spcBef>
                          <a:spcPts val="100"/>
                        </a:spcBef>
                        <a:spcAft>
                          <a:spcPts val="100"/>
                        </a:spcAft>
                      </a:pPr>
                      <a:r>
                        <a:rPr lang="en-GB" sz="1200" dirty="0">
                          <a:solidFill>
                            <a:srgbClr val="FF0000"/>
                          </a:solidFill>
                          <a:effectLst/>
                        </a:rPr>
                        <a:t>Relative humidity sensor, example units = %</a:t>
                      </a:r>
                      <a:endParaRPr lang="en-US" sz="1200" dirty="0">
                        <a:solidFill>
                          <a:srgbClr val="FF0000"/>
                        </a:solidFill>
                        <a:effectLst/>
                        <a:latin typeface="Times New Roman"/>
                        <a:ea typeface="SimSun"/>
                      </a:endParaRPr>
                    </a:p>
                  </a:txBody>
                  <a:tcPr marL="68580" marR="68580" marT="0" marB="0" anchor="ctr"/>
                </a:tc>
              </a:tr>
            </a:tbl>
          </a:graphicData>
        </a:graphic>
      </p:graphicFrame>
    </p:spTree>
    <p:extLst>
      <p:ext uri="{BB962C8B-B14F-4D97-AF65-F5344CB8AC3E}">
        <p14:creationId xmlns:p14="http://schemas.microsoft.com/office/powerpoint/2010/main" val="24843413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239713"/>
            <a:ext cx="10387012" cy="1085850"/>
          </a:xfrm>
        </p:spPr>
        <p:txBody>
          <a:bodyPr/>
          <a:lstStyle/>
          <a:p>
            <a:r>
              <a:rPr lang="en-US" dirty="0">
                <a:solidFill>
                  <a:srgbClr val="2C2C2D"/>
                </a:solidFill>
                <a:latin typeface="+mn-lt"/>
              </a:rPr>
              <a:t>Example </a:t>
            </a:r>
            <a:r>
              <a:rPr lang="en-US" dirty="0" smtClean="0">
                <a:solidFill>
                  <a:srgbClr val="2C2C2D"/>
                </a:solidFill>
                <a:latin typeface="+mn-lt"/>
              </a:rPr>
              <a:t>3: </a:t>
            </a:r>
            <a:r>
              <a:rPr lang="en-US" dirty="0" smtClean="0">
                <a:solidFill>
                  <a:srgbClr val="2C2C2D"/>
                </a:solidFill>
                <a:latin typeface="+mn-lt"/>
              </a:rPr>
              <a:t>Composite Object</a:t>
            </a:r>
            <a:endParaRPr lang="en-US" dirty="0">
              <a:solidFill>
                <a:srgbClr val="2C2C2D"/>
              </a:solidFill>
              <a:latin typeface="+mn-lt"/>
            </a:endParaRPr>
          </a:p>
        </p:txBody>
      </p:sp>
      <p:pic>
        <p:nvPicPr>
          <p:cNvPr id="7" name="Picture 6" descr="IPSO Object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7666" y="1325563"/>
            <a:ext cx="7436664" cy="485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2703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239713"/>
            <a:ext cx="10387012" cy="1085850"/>
          </a:xfrm>
        </p:spPr>
        <p:txBody>
          <a:bodyPr/>
          <a:lstStyle/>
          <a:p>
            <a:r>
              <a:rPr lang="en-US" dirty="0" smtClean="0">
                <a:solidFill>
                  <a:srgbClr val="2C2C2D"/>
                </a:solidFill>
                <a:latin typeface="+mn-lt"/>
              </a:rPr>
              <a:t>IPSO Object Linking</a:t>
            </a:r>
            <a:endParaRPr lang="en-US" dirty="0">
              <a:solidFill>
                <a:srgbClr val="2C2C2D"/>
              </a:solidFill>
              <a:latin typeface="+mn-lt"/>
            </a:endParaRPr>
          </a:p>
        </p:txBody>
      </p:sp>
      <p:sp>
        <p:nvSpPr>
          <p:cNvPr id="3" name="Content Placeholder 12"/>
          <p:cNvSpPr>
            <a:spLocks noGrp="1"/>
          </p:cNvSpPr>
          <p:nvPr>
            <p:ph sz="half" idx="1"/>
          </p:nvPr>
        </p:nvSpPr>
        <p:spPr>
          <a:xfrm>
            <a:off x="528639" y="1384299"/>
            <a:ext cx="4466694" cy="5033963"/>
          </a:xfrm>
        </p:spPr>
        <p:txBody>
          <a:bodyPr/>
          <a:lstStyle/>
          <a:p>
            <a:pPr lvl="1"/>
            <a:r>
              <a:rPr lang="en-US" sz="1800" dirty="0" smtClean="0">
                <a:latin typeface="Arial" charset="0"/>
              </a:rPr>
              <a:t>New LWM2M data type: Object Link</a:t>
            </a:r>
          </a:p>
          <a:p>
            <a:pPr lvl="1"/>
            <a:r>
              <a:rPr lang="en-US" sz="1800" dirty="0" smtClean="0">
                <a:latin typeface="Arial" charset="0"/>
              </a:rPr>
              <a:t>Composite objects can be built using by referring to other objects instead of explicitly adding resources.</a:t>
            </a:r>
          </a:p>
          <a:p>
            <a:pPr lvl="1"/>
            <a:r>
              <a:rPr lang="en-US" sz="1800" dirty="0" smtClean="0">
                <a:latin typeface="Arial" charset="0"/>
              </a:rPr>
              <a:t>Similar to the web-like pattern, following links.</a:t>
            </a:r>
          </a:p>
          <a:p>
            <a:pPr lvl="1"/>
            <a:r>
              <a:rPr lang="en-US" sz="1800" dirty="0" smtClean="0">
                <a:latin typeface="Arial" charset="0"/>
              </a:rPr>
              <a:t>Linked objects are serialized inline using </a:t>
            </a:r>
            <a:r>
              <a:rPr lang="en-US" sz="1800" dirty="0" err="1" smtClean="0">
                <a:latin typeface="Arial" charset="0"/>
              </a:rPr>
              <a:t>SenML</a:t>
            </a:r>
            <a:r>
              <a:rPr lang="en-US" sz="1800" dirty="0">
                <a:latin typeface="Arial" charset="0"/>
              </a:rPr>
              <a:t>.</a:t>
            </a:r>
            <a:endParaRPr lang="en-US" sz="1600" dirty="0" smtClean="0">
              <a:latin typeface="Arial" charset="0"/>
            </a:endParaRPr>
          </a:p>
          <a:p>
            <a:pPr marL="0" indent="0">
              <a:buNone/>
            </a:pPr>
            <a:endParaRPr lang="en-US" sz="2000" dirty="0" smtClean="0">
              <a:latin typeface="Arial" charset="0"/>
            </a:endParaRPr>
          </a:p>
          <a:p>
            <a:endParaRPr lang="en-US" sz="2000" dirty="0" smtClean="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30370211"/>
              </p:ext>
            </p:extLst>
          </p:nvPr>
        </p:nvGraphicFramePr>
        <p:xfrm>
          <a:off x="6406443" y="1084039"/>
          <a:ext cx="3951113" cy="1632630"/>
        </p:xfrm>
        <a:graphic>
          <a:graphicData uri="http://schemas.openxmlformats.org/drawingml/2006/table">
            <a:tbl>
              <a:tblPr firstRow="1" bandRow="1">
                <a:tableStyleId>{2D5ABB26-0587-4C30-8999-92F81FD0307C}</a:tableStyleId>
              </a:tblPr>
              <a:tblGrid>
                <a:gridCol w="2021616"/>
                <a:gridCol w="1929497"/>
              </a:tblGrid>
              <a:tr h="326526">
                <a:tc>
                  <a:txBody>
                    <a:bodyPr/>
                    <a:lstStyle/>
                    <a:p>
                      <a:endParaRPr lang="en-US" sz="1200" dirty="0"/>
                    </a:p>
                  </a:txBody>
                  <a:tcPr marL="80513" marR="80513" marT="40257" marB="4025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8300 – IPSO Thermostat</a:t>
                      </a:r>
                      <a:endParaRPr lang="en-US" sz="1200" dirty="0"/>
                    </a:p>
                  </a:txBody>
                  <a:tcPr marL="80513" marR="80513" marT="40257" marB="40257">
                    <a:lnB w="12700" cap="flat" cmpd="sng" algn="ctr">
                      <a:solidFill>
                        <a:scrgbClr r="0" g="0" b="0"/>
                      </a:solidFill>
                      <a:prstDash val="solid"/>
                      <a:round/>
                      <a:headEnd type="none" w="med" len="med"/>
                      <a:tailEnd type="none" w="med" len="med"/>
                    </a:lnB>
                  </a:tcPr>
                </a:tc>
              </a:tr>
              <a:tr h="326526">
                <a:tc>
                  <a:txBody>
                    <a:bodyPr/>
                    <a:lstStyle/>
                    <a:p>
                      <a:r>
                        <a:rPr lang="en-US" sz="1200" dirty="0" smtClean="0"/>
                        <a:t>Input Link (7100)</a:t>
                      </a:r>
                      <a:endParaRPr lang="en-US" sz="1200" dirty="0"/>
                    </a:p>
                  </a:txBody>
                  <a:tcPr marL="80513" marR="80513" marT="40257" marB="40257">
                    <a:lnR w="12700" cap="flat" cmpd="sng" algn="ctr">
                      <a:solidFill>
                        <a:scrgbClr r="0" g="0" b="0"/>
                      </a:solidFill>
                      <a:prstDash val="solid"/>
                      <a:round/>
                      <a:headEnd type="none" w="med" len="med"/>
                      <a:tailEnd type="none" w="med" len="med"/>
                    </a:lnR>
                  </a:tcPr>
                </a:tc>
                <a:tc>
                  <a:txBody>
                    <a:bodyPr/>
                    <a:lstStyle/>
                    <a:p>
                      <a:pPr algn="ctr"/>
                      <a:r>
                        <a:rPr lang="en-US" sz="1200" dirty="0" smtClean="0"/>
                        <a:t>3303/0</a:t>
                      </a: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Setpoint</a:t>
                      </a:r>
                      <a:r>
                        <a:rPr lang="en-US" sz="1200" baseline="0" dirty="0" smtClean="0"/>
                        <a:t> </a:t>
                      </a:r>
                      <a:r>
                        <a:rPr lang="en-US" sz="1200" dirty="0" smtClean="0"/>
                        <a:t>Link (7101)</a:t>
                      </a:r>
                    </a:p>
                  </a:txBody>
                  <a:tcPr marL="80513" marR="80513" marT="40257" marB="40257">
                    <a:lnR w="12700" cap="flat" cmpd="sng" algn="ctr">
                      <a:solidFill>
                        <a:scrgbClr r="0" g="0" b="0"/>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3308/0</a:t>
                      </a: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Output Link (7102)</a:t>
                      </a:r>
                    </a:p>
                  </a:txBody>
                  <a:tcPr marL="80513" marR="80513" marT="40257" marB="40257">
                    <a:lnR w="12700" cap="flat" cmpd="sng" algn="ctr">
                      <a:solidFill>
                        <a:scrgbClr r="0" g="0" b="0"/>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3306/0</a:t>
                      </a: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r>
                        <a:rPr lang="en-US" sz="1200" dirty="0" smtClean="0"/>
                        <a:t>Application Type (5750)</a:t>
                      </a:r>
                      <a:endParaRPr lang="en-US" sz="1200" dirty="0"/>
                    </a:p>
                  </a:txBody>
                  <a:tcPr marL="80513" marR="80513" marT="40257" marB="40257">
                    <a:lnR w="12700" cap="flat" cmpd="sng" algn="ctr">
                      <a:solidFill>
                        <a:scrgbClr r="0" g="0" b="0"/>
                      </a:solidFill>
                      <a:prstDash val="solid"/>
                      <a:round/>
                      <a:headEnd type="none" w="med" len="med"/>
                      <a:tailEnd type="none" w="med" len="med"/>
                    </a:lnR>
                  </a:tcPr>
                </a:tc>
                <a:tc>
                  <a:txBody>
                    <a:bodyPr/>
                    <a:lstStyle/>
                    <a:p>
                      <a:pPr algn="ctr"/>
                      <a:r>
                        <a:rPr lang="en-US" sz="1200" dirty="0" smtClean="0"/>
                        <a:t>Thermostat</a:t>
                      </a: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26034349"/>
              </p:ext>
            </p:extLst>
          </p:nvPr>
        </p:nvGraphicFramePr>
        <p:xfrm>
          <a:off x="7052730" y="3660728"/>
          <a:ext cx="2257781" cy="1632630"/>
        </p:xfrm>
        <a:graphic>
          <a:graphicData uri="http://schemas.openxmlformats.org/drawingml/2006/table">
            <a:tbl>
              <a:tblPr firstRow="1" bandRow="1">
                <a:tableStyleId>{2D5ABB26-0587-4C30-8999-92F81FD0307C}</a:tableStyleId>
              </a:tblPr>
              <a:tblGrid>
                <a:gridCol w="2257781"/>
              </a:tblGrid>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3303/0– IPSO </a:t>
                      </a:r>
                      <a:r>
                        <a:rPr lang="en-US" sz="1200" dirty="0" err="1" smtClean="0"/>
                        <a:t>Setpoint</a:t>
                      </a:r>
                      <a:endParaRPr lang="en-US" sz="1200" dirty="0"/>
                    </a:p>
                  </a:txBody>
                  <a:tcPr marL="80513" marR="80513" marT="40257" marB="40257">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03984374"/>
              </p:ext>
            </p:extLst>
          </p:nvPr>
        </p:nvGraphicFramePr>
        <p:xfrm>
          <a:off x="9606843" y="3660728"/>
          <a:ext cx="2257781" cy="1632630"/>
        </p:xfrm>
        <a:graphic>
          <a:graphicData uri="http://schemas.openxmlformats.org/drawingml/2006/table">
            <a:tbl>
              <a:tblPr firstRow="1" bandRow="1">
                <a:tableStyleId>{2D5ABB26-0587-4C30-8999-92F81FD0307C}</a:tableStyleId>
              </a:tblPr>
              <a:tblGrid>
                <a:gridCol w="2257781"/>
              </a:tblGrid>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3303/0– IPSO Actuation</a:t>
                      </a:r>
                      <a:endParaRPr lang="en-US" sz="1200" dirty="0"/>
                    </a:p>
                  </a:txBody>
                  <a:tcPr marL="80513" marR="80513" marT="40257" marB="40257">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510139538"/>
              </p:ext>
            </p:extLst>
          </p:nvPr>
        </p:nvGraphicFramePr>
        <p:xfrm>
          <a:off x="4453463" y="3660728"/>
          <a:ext cx="2257781" cy="1632630"/>
        </p:xfrm>
        <a:graphic>
          <a:graphicData uri="http://schemas.openxmlformats.org/drawingml/2006/table">
            <a:tbl>
              <a:tblPr firstRow="1" bandRow="1">
                <a:tableStyleId>{2D5ABB26-0587-4C30-8999-92F81FD0307C}</a:tableStyleId>
              </a:tblPr>
              <a:tblGrid>
                <a:gridCol w="2257781"/>
              </a:tblGrid>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3303/0– IPSO Temperature</a:t>
                      </a:r>
                      <a:endParaRPr lang="en-US" sz="1200" dirty="0"/>
                    </a:p>
                  </a:txBody>
                  <a:tcPr marL="80513" marR="80513" marT="40257" marB="40257">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cxnSp>
        <p:nvCxnSpPr>
          <p:cNvPr id="10" name="Straight Arrow Connector 9"/>
          <p:cNvCxnSpPr>
            <a:endCxn id="9" idx="0"/>
          </p:cNvCxnSpPr>
          <p:nvPr/>
        </p:nvCxnSpPr>
        <p:spPr>
          <a:xfrm flipH="1">
            <a:off x="5582353" y="2836333"/>
            <a:ext cx="3728158" cy="82439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7" idx="0"/>
          </p:cNvCxnSpPr>
          <p:nvPr/>
        </p:nvCxnSpPr>
        <p:spPr>
          <a:xfrm flipH="1">
            <a:off x="8181620" y="2836333"/>
            <a:ext cx="1281291" cy="82439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8" idx="0"/>
          </p:cNvCxnSpPr>
          <p:nvPr/>
        </p:nvCxnSpPr>
        <p:spPr>
          <a:xfrm>
            <a:off x="9606843" y="2836333"/>
            <a:ext cx="1128890" cy="82439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27034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Roadmap	</a:t>
            </a:r>
            <a:endParaRPr lang="en-US" dirty="0">
              <a:solidFill>
                <a:srgbClr val="2C2C2D"/>
              </a:solidFill>
              <a:latin typeface="+mn-lt"/>
            </a:endParaRPr>
          </a:p>
        </p:txBody>
      </p:sp>
      <p:sp>
        <p:nvSpPr>
          <p:cNvPr id="5" name="Content Placeholder 12"/>
          <p:cNvSpPr>
            <a:spLocks noGrp="1"/>
          </p:cNvSpPr>
          <p:nvPr>
            <p:ph sz="half" idx="1"/>
          </p:nvPr>
        </p:nvSpPr>
        <p:spPr>
          <a:xfrm>
            <a:off x="528637" y="1384299"/>
            <a:ext cx="11101479" cy="5033963"/>
          </a:xfrm>
        </p:spPr>
        <p:txBody>
          <a:bodyPr>
            <a:normAutofit/>
          </a:bodyPr>
          <a:lstStyle/>
          <a:p>
            <a:pPr marL="0" indent="0">
              <a:buNone/>
            </a:pPr>
            <a:r>
              <a:rPr lang="en-US" sz="2000" dirty="0"/>
              <a:t>☐ UPnP harmonization – from SOAP to REST</a:t>
            </a:r>
            <a:r>
              <a:rPr lang="en-US" sz="2000" dirty="0" smtClean="0"/>
              <a:t>.</a:t>
            </a:r>
          </a:p>
          <a:p>
            <a:pPr marL="0" indent="0">
              <a:buNone/>
            </a:pPr>
            <a:r>
              <a:rPr lang="en-US" sz="2000" dirty="0"/>
              <a:t>☐ </a:t>
            </a:r>
            <a:r>
              <a:rPr lang="en-US" sz="2000" dirty="0" err="1" smtClean="0"/>
              <a:t>Schema.org</a:t>
            </a:r>
            <a:r>
              <a:rPr lang="en-US" sz="2000" dirty="0" smtClean="0"/>
              <a:t> for registration of instances and schemas</a:t>
            </a:r>
          </a:p>
          <a:p>
            <a:pPr marL="0" indent="0">
              <a:buNone/>
            </a:pPr>
            <a:r>
              <a:rPr lang="en-US" sz="2000" dirty="0" smtClean="0"/>
              <a:t>☐ BLE/</a:t>
            </a:r>
            <a:r>
              <a:rPr lang="en-US" sz="2000" dirty="0" err="1" smtClean="0"/>
              <a:t>ZigBee</a:t>
            </a:r>
            <a:r>
              <a:rPr lang="en-US" sz="2000" dirty="0" smtClean="0"/>
              <a:t> harmonization.</a:t>
            </a:r>
            <a:endParaRPr lang="en-US" sz="2000" dirty="0"/>
          </a:p>
          <a:p>
            <a:pPr marL="0" indent="0">
              <a:buNone/>
            </a:pPr>
            <a:r>
              <a:rPr lang="en-US" sz="2000" dirty="0" smtClean="0"/>
              <a:t>✔ Draft </a:t>
            </a:r>
            <a:r>
              <a:rPr lang="en-US" sz="2000" dirty="0"/>
              <a:t>Smart Object Data Model Design Guide @done (15-</a:t>
            </a:r>
            <a:r>
              <a:rPr lang="en-US" sz="2000" dirty="0" smtClean="0"/>
              <a:t>03-30)</a:t>
            </a:r>
            <a:endParaRPr lang="en-US" sz="2000" dirty="0"/>
          </a:p>
          <a:p>
            <a:pPr marL="0" indent="0">
              <a:buNone/>
            </a:pPr>
            <a:r>
              <a:rPr lang="en-US" sz="2000" dirty="0"/>
              <a:t>✔ </a:t>
            </a:r>
            <a:r>
              <a:rPr lang="en-US" sz="2000" dirty="0" smtClean="0"/>
              <a:t>Draft </a:t>
            </a:r>
            <a:r>
              <a:rPr lang="en-US" sz="2000" dirty="0"/>
              <a:t>Smart Object Expansion Pack for Basic Objects @done (15-</a:t>
            </a:r>
            <a:r>
              <a:rPr lang="en-US" sz="2000" dirty="0" smtClean="0"/>
              <a:t>04-30)</a:t>
            </a:r>
          </a:p>
          <a:p>
            <a:pPr marL="0" indent="0">
              <a:buNone/>
            </a:pPr>
            <a:r>
              <a:rPr lang="en-US" sz="2000" dirty="0"/>
              <a:t>✔ </a:t>
            </a:r>
            <a:r>
              <a:rPr lang="en-US" sz="2000" dirty="0" smtClean="0"/>
              <a:t>Set up test servers for IPSO objects (LWM2M + TLV payload) </a:t>
            </a:r>
            <a:r>
              <a:rPr lang="en-US" sz="2000" dirty="0"/>
              <a:t>@done (15-</a:t>
            </a:r>
            <a:r>
              <a:rPr lang="en-US" sz="2000" dirty="0" smtClean="0"/>
              <a:t>06-15)</a:t>
            </a:r>
            <a:endParaRPr lang="en-US" sz="2000" dirty="0"/>
          </a:p>
          <a:p>
            <a:pPr marL="0" indent="0">
              <a:buNone/>
            </a:pPr>
            <a:r>
              <a:rPr lang="en-US" sz="2000" dirty="0" smtClean="0"/>
              <a:t>☐ Draft </a:t>
            </a:r>
            <a:r>
              <a:rPr lang="en-US" sz="2000" dirty="0"/>
              <a:t>Domain Specific Objects reference designs @due </a:t>
            </a:r>
            <a:r>
              <a:rPr lang="en-US" sz="2000" dirty="0" smtClean="0"/>
              <a:t>(mid 2015)</a:t>
            </a:r>
            <a:endParaRPr lang="en-US" sz="2000" dirty="0"/>
          </a:p>
          <a:p>
            <a:pPr marL="0" indent="0">
              <a:buNone/>
            </a:pPr>
            <a:r>
              <a:rPr lang="en-US" sz="2000" dirty="0" smtClean="0"/>
              <a:t>☐ Publish </a:t>
            </a:r>
            <a:r>
              <a:rPr lang="en-US" sz="2000" dirty="0"/>
              <a:t>Smart Object Data Model Design Guided @due(15-07</a:t>
            </a:r>
            <a:r>
              <a:rPr lang="en-US" sz="2000" dirty="0" smtClean="0"/>
              <a:t>-31)</a:t>
            </a:r>
            <a:endParaRPr lang="en-US" sz="2000" dirty="0"/>
          </a:p>
          <a:p>
            <a:pPr marL="0" indent="0">
              <a:buNone/>
            </a:pPr>
            <a:r>
              <a:rPr lang="en-US" sz="2000" dirty="0" smtClean="0"/>
              <a:t>☐ Publish </a:t>
            </a:r>
            <a:r>
              <a:rPr lang="en-US" sz="2000" dirty="0"/>
              <a:t>Smart Object Expansion Pack for Basic objects @due(15-07</a:t>
            </a:r>
            <a:r>
              <a:rPr lang="en-US" sz="2000" dirty="0" smtClean="0"/>
              <a:t>-31)</a:t>
            </a:r>
            <a:endParaRPr lang="en-US" sz="2000" dirty="0"/>
          </a:p>
          <a:p>
            <a:pPr marL="0" indent="0">
              <a:buNone/>
            </a:pPr>
            <a:r>
              <a:rPr lang="en-US" sz="2000" dirty="0" smtClean="0"/>
              <a:t>☐ Publish </a:t>
            </a:r>
            <a:r>
              <a:rPr lang="en-US" sz="2000" dirty="0"/>
              <a:t>Smart Object Expansion Pack for Composite Objects @due(15-07</a:t>
            </a:r>
            <a:r>
              <a:rPr lang="en-US" sz="2000" dirty="0" smtClean="0"/>
              <a:t>-31)</a:t>
            </a:r>
            <a:endParaRPr lang="en-US" sz="2000" dirty="0"/>
          </a:p>
          <a:p>
            <a:pPr marL="0" indent="0">
              <a:buNone/>
            </a:pPr>
            <a:r>
              <a:rPr lang="en-US" sz="2000" dirty="0" smtClean="0"/>
              <a:t>☐ Publish </a:t>
            </a:r>
            <a:r>
              <a:rPr lang="en-US" sz="2000" dirty="0"/>
              <a:t>Smart Object Expansion Pack for Reference Devices @due(15-07-</a:t>
            </a:r>
            <a:r>
              <a:rPr lang="en-US" sz="2000" dirty="0" smtClean="0"/>
              <a:t>31)</a:t>
            </a:r>
          </a:p>
          <a:p>
            <a:pPr marL="0" indent="0">
              <a:buNone/>
            </a:pPr>
            <a:r>
              <a:rPr lang="en-US" sz="2000" dirty="0"/>
              <a:t>☐ IETF 93 – Bits and </a:t>
            </a:r>
            <a:r>
              <a:rPr lang="en-US" sz="2000" dirty="0" smtClean="0"/>
              <a:t>Bites </a:t>
            </a:r>
            <a:r>
              <a:rPr lang="en-US" sz="2000" dirty="0"/>
              <a:t>@due(15-</a:t>
            </a:r>
            <a:r>
              <a:rPr lang="en-US" sz="2000" dirty="0" smtClean="0"/>
              <a:t>09-1)</a:t>
            </a:r>
            <a:endParaRPr lang="en-US" sz="2000" dirty="0"/>
          </a:p>
          <a:p>
            <a:pPr marL="0" indent="0">
              <a:buNone/>
            </a:pPr>
            <a:endParaRPr lang="en-US" sz="2000" dirty="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17230457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Logo_ChapterSlide_Wide"/>
          <p:cNvPicPr>
            <a:picLocks/>
          </p:cNvPicPr>
          <p:nvPr/>
        </p:nvPicPr>
        <p:blipFill>
          <a:blip r:embed="rId3">
            <a:extLst>
              <a:ext uri="{28A0092B-C50C-407E-A947-70E740481C1C}">
                <a14:useLocalDpi xmlns:a14="http://schemas.microsoft.com/office/drawing/2010/main" val="0"/>
              </a:ext>
            </a:extLst>
          </a:blip>
          <a:stretch>
            <a:fillRect/>
          </a:stretch>
        </p:blipFill>
        <p:spPr>
          <a:xfrm>
            <a:off x="5699099" y="1931344"/>
            <a:ext cx="5304232" cy="2983631"/>
          </a:xfrm>
          <a:prstGeom prst="rect">
            <a:avLst/>
          </a:prstGeom>
        </p:spPr>
      </p:pic>
      <p:pic>
        <p:nvPicPr>
          <p:cNvPr id="5" name="Picture 4" descr="ipso_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604" y="2434845"/>
            <a:ext cx="2886399" cy="1629642"/>
          </a:xfrm>
          <a:prstGeom prst="rect">
            <a:avLst/>
          </a:prstGeom>
        </p:spPr>
      </p:pic>
      <p:sp>
        <p:nvSpPr>
          <p:cNvPr id="2" name="Rectangle 1"/>
          <p:cNvSpPr/>
          <p:nvPr/>
        </p:nvSpPr>
        <p:spPr bwMode="auto">
          <a:xfrm>
            <a:off x="10812004" y="244202"/>
            <a:ext cx="1237518" cy="68376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0642190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Problems to solve in </a:t>
            </a:r>
            <a:r>
              <a:rPr lang="en-US" dirty="0" err="1" smtClean="0">
                <a:solidFill>
                  <a:srgbClr val="2C2C2D"/>
                </a:solidFill>
                <a:latin typeface="+mn-lt"/>
              </a:rPr>
              <a:t>IoT</a:t>
            </a:r>
            <a:endParaRPr lang="en-US" dirty="0">
              <a:solidFill>
                <a:srgbClr val="2C2C2D"/>
              </a:solidFill>
              <a:latin typeface="+mn-lt"/>
            </a:endParaRPr>
          </a:p>
        </p:txBody>
      </p:sp>
      <p:sp>
        <p:nvSpPr>
          <p:cNvPr id="5" name="Content Placeholder 12"/>
          <p:cNvSpPr>
            <a:spLocks noGrp="1"/>
          </p:cNvSpPr>
          <p:nvPr>
            <p:ph sz="half" idx="1"/>
          </p:nvPr>
        </p:nvSpPr>
        <p:spPr>
          <a:xfrm>
            <a:off x="528637" y="1384299"/>
            <a:ext cx="11101479" cy="5033963"/>
          </a:xfrm>
        </p:spPr>
        <p:txBody>
          <a:bodyPr>
            <a:normAutofit fontScale="92500" lnSpcReduction="10000"/>
          </a:bodyPr>
          <a:lstStyle/>
          <a:p>
            <a:r>
              <a:rPr lang="en-US" b="1" dirty="0"/>
              <a:t>Interoperability</a:t>
            </a:r>
          </a:p>
          <a:p>
            <a:pPr lvl="1"/>
            <a:r>
              <a:rPr lang="en-US" dirty="0"/>
              <a:t>Software’s interaction with physical resources.</a:t>
            </a:r>
          </a:p>
          <a:p>
            <a:pPr lvl="1"/>
            <a:r>
              <a:rPr lang="en-US" dirty="0"/>
              <a:t>Device independence from software </a:t>
            </a:r>
            <a:r>
              <a:rPr lang="en-US" dirty="0" smtClean="0"/>
              <a:t>management and vendors.</a:t>
            </a:r>
            <a:endParaRPr lang="en-US" dirty="0"/>
          </a:p>
          <a:p>
            <a:pPr lvl="1"/>
            <a:r>
              <a:rPr lang="en-US" dirty="0"/>
              <a:t>Discovery, Management, Reporting, Security, Authorization.</a:t>
            </a:r>
          </a:p>
          <a:p>
            <a:r>
              <a:rPr lang="en-US" dirty="0"/>
              <a:t>Scalability</a:t>
            </a:r>
          </a:p>
          <a:p>
            <a:pPr lvl="1"/>
            <a:r>
              <a:rPr lang="en-US" dirty="0"/>
              <a:t>Billions of devices, users, connections…</a:t>
            </a:r>
          </a:p>
          <a:p>
            <a:pPr lvl="1"/>
            <a:r>
              <a:rPr lang="en-US" dirty="0"/>
              <a:t>Billions of interactions.</a:t>
            </a:r>
          </a:p>
          <a:p>
            <a:r>
              <a:rPr lang="en-US" dirty="0"/>
              <a:t>Reusability and modularity</a:t>
            </a:r>
          </a:p>
          <a:p>
            <a:pPr lvl="1"/>
            <a:r>
              <a:rPr lang="en-US" dirty="0"/>
              <a:t>Software, networks, protocols, data models.</a:t>
            </a:r>
          </a:p>
          <a:p>
            <a:pPr lvl="1"/>
            <a:r>
              <a:rPr lang="en-US" dirty="0"/>
              <a:t>In a vertical segment, across vendors.</a:t>
            </a:r>
          </a:p>
          <a:p>
            <a:pPr lvl="1"/>
            <a:r>
              <a:rPr lang="en-US" dirty="0"/>
              <a:t>Across diverse vertical segments.</a:t>
            </a:r>
          </a:p>
          <a:p>
            <a:r>
              <a:rPr lang="en-US" dirty="0" err="1"/>
              <a:t>Permissionless</a:t>
            </a:r>
            <a:r>
              <a:rPr lang="en-US" dirty="0"/>
              <a:t> Innovation</a:t>
            </a:r>
          </a:p>
          <a:p>
            <a:pPr lvl="1"/>
            <a:r>
              <a:rPr lang="en-US" dirty="0"/>
              <a:t>Enable anyone to participate and innovate.</a:t>
            </a:r>
          </a:p>
          <a:p>
            <a:pPr lvl="1"/>
            <a:endParaRPr lang="en-US" dirty="0"/>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24352786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IPSO Smart Objects</a:t>
            </a:r>
            <a:endParaRPr lang="en-US" dirty="0">
              <a:solidFill>
                <a:srgbClr val="2C2C2D"/>
              </a:solidFill>
              <a:latin typeface="+mn-lt"/>
            </a:endParaRPr>
          </a:p>
        </p:txBody>
      </p:sp>
      <p:sp>
        <p:nvSpPr>
          <p:cNvPr id="5" name="Content Placeholder 12"/>
          <p:cNvSpPr>
            <a:spLocks noGrp="1"/>
          </p:cNvSpPr>
          <p:nvPr>
            <p:ph sz="half" idx="1"/>
          </p:nvPr>
        </p:nvSpPr>
        <p:spPr>
          <a:xfrm>
            <a:off x="528637" y="1384299"/>
            <a:ext cx="11101479" cy="5033963"/>
          </a:xfrm>
        </p:spPr>
        <p:txBody>
          <a:bodyPr>
            <a:normAutofit lnSpcReduction="10000"/>
          </a:bodyPr>
          <a:lstStyle/>
          <a:p>
            <a:r>
              <a:rPr lang="en-US" sz="2400" dirty="0"/>
              <a:t>Developed by IP for Smart Objects (IPSO) </a:t>
            </a:r>
            <a:r>
              <a:rPr lang="en-US" sz="2400" dirty="0" smtClean="0"/>
              <a:t>Alliance in the Smart Objects Working Group.</a:t>
            </a:r>
            <a:endParaRPr lang="en-US" sz="2400" dirty="0"/>
          </a:p>
          <a:p>
            <a:r>
              <a:rPr lang="en-US" sz="2400" dirty="0" smtClean="0"/>
              <a:t>Work exclusively on semantic </a:t>
            </a:r>
            <a:r>
              <a:rPr lang="en-US" sz="2400" dirty="0"/>
              <a:t>Interoperability across </a:t>
            </a:r>
            <a:r>
              <a:rPr lang="en-US" sz="2400" dirty="0" err="1"/>
              <a:t>IoT</a:t>
            </a:r>
            <a:r>
              <a:rPr lang="en-US" sz="2400" dirty="0"/>
              <a:t> devices and applications.</a:t>
            </a:r>
          </a:p>
          <a:p>
            <a:r>
              <a:rPr lang="en-US" sz="2400" dirty="0"/>
              <a:t>Based on LWM2M Object </a:t>
            </a:r>
            <a:r>
              <a:rPr lang="en-US" sz="2400" dirty="0" smtClean="0"/>
              <a:t>Model.</a:t>
            </a:r>
          </a:p>
          <a:p>
            <a:r>
              <a:rPr lang="en-US" sz="2400" dirty="0" smtClean="0"/>
              <a:t>Reusable </a:t>
            </a:r>
            <a:r>
              <a:rPr lang="en-US" sz="2400" dirty="0"/>
              <a:t>Object IDs and Resource IDs.</a:t>
            </a:r>
          </a:p>
          <a:p>
            <a:r>
              <a:rPr lang="en-US" sz="2400" dirty="0"/>
              <a:t>Transport Protocol Independent (</a:t>
            </a:r>
            <a:r>
              <a:rPr lang="en-US" sz="2400" dirty="0" err="1"/>
              <a:t>CoAP</a:t>
            </a:r>
            <a:r>
              <a:rPr lang="en-US" sz="2400" dirty="0"/>
              <a:t>, LWM2M, MQTT, </a:t>
            </a:r>
            <a:r>
              <a:rPr lang="en-US" sz="2400" dirty="0" smtClean="0"/>
              <a:t>HTTP…) </a:t>
            </a:r>
            <a:r>
              <a:rPr lang="en-US" sz="2400" dirty="0"/>
              <a:t>if support addressing, content formats and data types</a:t>
            </a:r>
            <a:r>
              <a:rPr lang="en-US" sz="2400" dirty="0" smtClean="0"/>
              <a:t>.</a:t>
            </a:r>
          </a:p>
          <a:p>
            <a:r>
              <a:rPr lang="en-US" sz="2400" dirty="0" smtClean="0"/>
              <a:t>Encoding Independent (JSON, TLV, </a:t>
            </a:r>
            <a:r>
              <a:rPr lang="en-US" sz="2400" dirty="0" err="1" smtClean="0"/>
              <a:t>SenML</a:t>
            </a:r>
            <a:r>
              <a:rPr lang="en-US" sz="2400" dirty="0" smtClean="0"/>
              <a:t>…)</a:t>
            </a:r>
            <a:endParaRPr lang="en-US" sz="2400" dirty="0"/>
          </a:p>
          <a:p>
            <a:r>
              <a:rPr lang="en-US" sz="2400" dirty="0"/>
              <a:t>Basic Objects represent simple sensors and actuators.</a:t>
            </a:r>
          </a:p>
          <a:p>
            <a:r>
              <a:rPr lang="en-US" sz="2400" dirty="0"/>
              <a:t>Basic Starter Pack published on 2014 (Expansion Pack upcoming)</a:t>
            </a:r>
            <a:r>
              <a:rPr lang="en-US" sz="2400" dirty="0" smtClean="0"/>
              <a:t>.</a:t>
            </a:r>
          </a:p>
          <a:p>
            <a:r>
              <a:rPr lang="en-US" sz="2400" dirty="0" smtClean="0"/>
              <a:t>Tested over </a:t>
            </a:r>
            <a:r>
              <a:rPr lang="en-US" sz="2400" dirty="0" err="1" smtClean="0"/>
              <a:t>CoAP</a:t>
            </a:r>
            <a:r>
              <a:rPr lang="en-US" sz="2400" dirty="0" smtClean="0"/>
              <a:t> and LWM2M during </a:t>
            </a:r>
            <a:r>
              <a:rPr lang="en-US" sz="2400" dirty="0"/>
              <a:t>IPSO Interoperability test on May </a:t>
            </a:r>
            <a:r>
              <a:rPr lang="en-US" sz="2400" dirty="0" smtClean="0"/>
              <a:t>2015 (ARM, Ericsson, Intel, SICS, </a:t>
            </a:r>
            <a:r>
              <a:rPr lang="en-US" sz="2400" dirty="0" err="1" smtClean="0"/>
              <a:t>Yanzi</a:t>
            </a:r>
            <a:r>
              <a:rPr lang="en-US" sz="2400" dirty="0" smtClean="0"/>
              <a:t>, TUT …) .</a:t>
            </a:r>
            <a:endParaRPr lang="en-US" sz="2400" dirty="0"/>
          </a:p>
          <a:p>
            <a:endParaRPr lang="en-US" sz="2400" dirty="0"/>
          </a:p>
          <a:p>
            <a:endParaRPr lang="en-US" sz="2400" dirty="0"/>
          </a:p>
        </p:txBody>
      </p:sp>
    </p:spTree>
    <p:extLst>
      <p:ext uri="{BB962C8B-B14F-4D97-AF65-F5344CB8AC3E}">
        <p14:creationId xmlns:p14="http://schemas.microsoft.com/office/powerpoint/2010/main" val="26712636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The Web</a:t>
            </a:r>
            <a:endParaRPr lang="en-US" dirty="0">
              <a:solidFill>
                <a:srgbClr val="2C2C2D"/>
              </a:solidFill>
              <a:latin typeface="+mn-lt"/>
            </a:endParaRPr>
          </a:p>
        </p:txBody>
      </p:sp>
      <p:sp>
        <p:nvSpPr>
          <p:cNvPr id="29698" name="Content Placeholder 12"/>
          <p:cNvSpPr>
            <a:spLocks noGrp="1"/>
          </p:cNvSpPr>
          <p:nvPr>
            <p:ph sz="half" idx="1"/>
          </p:nvPr>
        </p:nvSpPr>
        <p:spPr>
          <a:xfrm>
            <a:off x="528637" y="1384299"/>
            <a:ext cx="11101479" cy="5033963"/>
          </a:xfrm>
        </p:spPr>
        <p:txBody>
          <a:bodyPr/>
          <a:lstStyle/>
          <a:p>
            <a:r>
              <a:rPr lang="en-US" dirty="0"/>
              <a:t>HTTP and REST</a:t>
            </a:r>
          </a:p>
          <a:p>
            <a:pPr lvl="1"/>
            <a:r>
              <a:rPr lang="en-US" sz="1800" dirty="0" smtClean="0">
                <a:latin typeface="Arial" charset="0"/>
              </a:rPr>
              <a:t>Defines </a:t>
            </a:r>
            <a:r>
              <a:rPr lang="en-US" sz="1800" dirty="0">
                <a:latin typeface="Arial" charset="0"/>
              </a:rPr>
              <a:t>a client/server model and a request/response communication model.</a:t>
            </a:r>
          </a:p>
          <a:p>
            <a:pPr lvl="1"/>
            <a:r>
              <a:rPr lang="en-US" sz="1800" dirty="0" smtClean="0"/>
              <a:t>Support </a:t>
            </a:r>
            <a:r>
              <a:rPr lang="en-US" sz="1800" dirty="0"/>
              <a:t>of </a:t>
            </a:r>
            <a:r>
              <a:rPr lang="en-US" sz="1800" dirty="0" smtClean="0"/>
              <a:t>extensive </a:t>
            </a:r>
            <a:r>
              <a:rPr lang="en-US" sz="1800" dirty="0"/>
              <a:t>representation formats (e.g. HTML, JSON, XML etc.) </a:t>
            </a:r>
            <a:endParaRPr lang="en-US" sz="1800" dirty="0" smtClean="0">
              <a:latin typeface="Arial" charset="0"/>
            </a:endParaRPr>
          </a:p>
          <a:p>
            <a:pPr lvl="1"/>
            <a:r>
              <a:rPr lang="en-US" sz="1800" dirty="0">
                <a:latin typeface="Arial" charset="0"/>
              </a:rPr>
              <a:t>Web content can be anything (HTML files, images, video…) each piece of information is a </a:t>
            </a:r>
            <a:r>
              <a:rPr lang="en-US" sz="1800" dirty="0">
                <a:solidFill>
                  <a:srgbClr val="00A9D4"/>
                </a:solidFill>
                <a:latin typeface="Arial" charset="0"/>
              </a:rPr>
              <a:t>resource</a:t>
            </a:r>
            <a:r>
              <a:rPr lang="en-US" sz="1800" dirty="0" smtClean="0">
                <a:latin typeface="Arial" charset="0"/>
              </a:rPr>
              <a:t>.</a:t>
            </a:r>
          </a:p>
          <a:p>
            <a:pPr lvl="1"/>
            <a:r>
              <a:rPr lang="en-US" sz="1800" dirty="0">
                <a:latin typeface="Arial" charset="0"/>
              </a:rPr>
              <a:t>Defines some methods to indicate the server what to do. (GET, POST, PUT, HEAD, DELETE, TRACE).</a:t>
            </a:r>
          </a:p>
          <a:p>
            <a:pPr lvl="1"/>
            <a:r>
              <a:rPr lang="en-US" sz="1800" dirty="0">
                <a:latin typeface="Arial" charset="0"/>
              </a:rPr>
              <a:t>Statelessness, r</a:t>
            </a:r>
            <a:r>
              <a:rPr lang="en-US" sz="1800" dirty="0"/>
              <a:t>equests are performed with the information provided only in that request </a:t>
            </a:r>
          </a:p>
          <a:p>
            <a:pPr lvl="1"/>
            <a:r>
              <a:rPr lang="en-US" sz="1800" dirty="0" smtClean="0">
                <a:latin typeface="Arial" charset="0"/>
              </a:rPr>
              <a:t>Resources are identified with identifiers (</a:t>
            </a:r>
            <a:r>
              <a:rPr lang="en-US" sz="1800" dirty="0" smtClean="0">
                <a:solidFill>
                  <a:srgbClr val="00A9D4"/>
                </a:solidFill>
                <a:latin typeface="Arial" charset="0"/>
              </a:rPr>
              <a:t>URI</a:t>
            </a:r>
            <a:r>
              <a:rPr lang="en-US" sz="1800" dirty="0" smtClean="0">
                <a:latin typeface="Arial" charset="0"/>
              </a:rPr>
              <a:t>), either by location or by name.</a:t>
            </a:r>
          </a:p>
          <a:p>
            <a:pPr lvl="1"/>
            <a:r>
              <a:rPr lang="en-US" sz="1800" dirty="0" smtClean="0">
                <a:latin typeface="Arial" charset="0"/>
              </a:rPr>
              <a:t>Resources are accessible via an uniform locator (</a:t>
            </a:r>
            <a:r>
              <a:rPr lang="en-US" sz="1800" dirty="0" smtClean="0">
                <a:solidFill>
                  <a:srgbClr val="00A9D4"/>
                </a:solidFill>
                <a:latin typeface="Arial" charset="0"/>
              </a:rPr>
              <a:t>URL</a:t>
            </a:r>
            <a:r>
              <a:rPr lang="en-US" sz="1800" dirty="0" smtClean="0">
                <a:latin typeface="Arial" charset="0"/>
              </a:rPr>
              <a:t>)</a:t>
            </a:r>
          </a:p>
          <a:p>
            <a:pPr marL="355600" lvl="1" indent="0">
              <a:buNone/>
            </a:pPr>
            <a:r>
              <a:rPr lang="en-US" sz="1800" dirty="0" smtClean="0">
                <a:latin typeface="Courier"/>
                <a:cs typeface="Courier"/>
              </a:rPr>
              <a:t>		PROTOCOL</a:t>
            </a:r>
            <a:r>
              <a:rPr lang="en-US" sz="1800" dirty="0">
                <a:latin typeface="Courier"/>
                <a:cs typeface="Courier"/>
              </a:rPr>
              <a:t>://HOST_NAME:PORT /RESOURCE_PATH?RESOURCE_INPUT </a:t>
            </a:r>
          </a:p>
          <a:p>
            <a:pPr lvl="1"/>
            <a:r>
              <a:rPr lang="en-US" sz="1800" dirty="0">
                <a:latin typeface="Arial" charset="0"/>
              </a:rPr>
              <a:t>Resources </a:t>
            </a:r>
            <a:r>
              <a:rPr lang="en-US" sz="1800" dirty="0" smtClean="0">
                <a:latin typeface="Arial" charset="0"/>
              </a:rPr>
              <a:t>can be identified with an unique identity (</a:t>
            </a:r>
            <a:r>
              <a:rPr lang="en-US" sz="1800" dirty="0" smtClean="0">
                <a:solidFill>
                  <a:srgbClr val="00A9D4"/>
                </a:solidFill>
                <a:latin typeface="Arial" charset="0"/>
              </a:rPr>
              <a:t>URN</a:t>
            </a:r>
            <a:r>
              <a:rPr lang="en-US" sz="1800" dirty="0" smtClean="0">
                <a:latin typeface="Arial" charset="0"/>
              </a:rPr>
              <a:t>)</a:t>
            </a:r>
            <a:endParaRPr lang="en-US" sz="1800" dirty="0">
              <a:latin typeface="Arial" charset="0"/>
            </a:endParaRPr>
          </a:p>
          <a:p>
            <a:pPr marL="355600" lvl="1" indent="0">
              <a:buNone/>
            </a:pPr>
            <a:r>
              <a:rPr lang="en-US" sz="1800" dirty="0">
                <a:latin typeface="Courier"/>
                <a:cs typeface="Courier"/>
              </a:rPr>
              <a:t>		</a:t>
            </a:r>
            <a:r>
              <a:rPr lang="en-US" sz="1800" dirty="0" err="1" smtClean="0">
                <a:latin typeface="Courier"/>
                <a:cs typeface="Courier"/>
              </a:rPr>
              <a:t>urn:NAMESPACE_IDENTIFIER:SPECIFIC_STRING</a:t>
            </a:r>
            <a:endParaRPr lang="en-US" sz="1800" dirty="0">
              <a:latin typeface="Courier"/>
              <a:cs typeface="Courier"/>
            </a:endParaRPr>
          </a:p>
          <a:p>
            <a:pPr lvl="1"/>
            <a:endParaRPr lang="en-US" sz="1600" dirty="0" smtClean="0">
              <a:latin typeface="Arial" charset="0"/>
            </a:endParaRPr>
          </a:p>
          <a:p>
            <a:pPr lvl="1"/>
            <a:endParaRPr lang="en-US" sz="1600" dirty="0" smtClean="0">
              <a:latin typeface="Arial" charset="0"/>
            </a:endParaRPr>
          </a:p>
          <a:p>
            <a:pPr marL="0" indent="0">
              <a:buNone/>
            </a:pPr>
            <a:endParaRPr lang="en-US" sz="2000" dirty="0" smtClean="0">
              <a:latin typeface="Arial" charset="0"/>
            </a:endParaRPr>
          </a:p>
          <a:p>
            <a:endParaRPr lang="en-US" sz="2000" dirty="0" smtClean="0">
              <a:latin typeface="Arial" charset="0"/>
            </a:endParaRPr>
          </a:p>
        </p:txBody>
      </p:sp>
    </p:spTree>
    <p:extLst>
      <p:ext uri="{BB962C8B-B14F-4D97-AF65-F5344CB8AC3E}">
        <p14:creationId xmlns:p14="http://schemas.microsoft.com/office/powerpoint/2010/main" val="273688942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Constrained Application Protocol (</a:t>
            </a:r>
            <a:r>
              <a:rPr lang="en-US" dirty="0" err="1" smtClean="0">
                <a:solidFill>
                  <a:srgbClr val="2C2C2D"/>
                </a:solidFill>
                <a:latin typeface="+mn-lt"/>
              </a:rPr>
              <a:t>CoAP</a:t>
            </a:r>
            <a:r>
              <a:rPr lang="en-US" dirty="0" smtClean="0">
                <a:solidFill>
                  <a:srgbClr val="2C2C2D"/>
                </a:solidFill>
                <a:latin typeface="+mn-lt"/>
              </a:rPr>
              <a:t>)</a:t>
            </a:r>
            <a:endParaRPr lang="en-US" dirty="0">
              <a:solidFill>
                <a:srgbClr val="2C2C2D"/>
              </a:solidFill>
              <a:latin typeface="+mn-lt"/>
            </a:endParaRPr>
          </a:p>
        </p:txBody>
      </p:sp>
      <p:sp>
        <p:nvSpPr>
          <p:cNvPr id="29698" name="Content Placeholder 12"/>
          <p:cNvSpPr>
            <a:spLocks noGrp="1"/>
          </p:cNvSpPr>
          <p:nvPr>
            <p:ph sz="half" idx="1"/>
          </p:nvPr>
        </p:nvSpPr>
        <p:spPr>
          <a:xfrm>
            <a:off x="528637" y="1384299"/>
            <a:ext cx="10415587" cy="5033963"/>
          </a:xfrm>
        </p:spPr>
        <p:txBody>
          <a:bodyPr/>
          <a:lstStyle/>
          <a:p>
            <a:r>
              <a:rPr lang="en-US" sz="2000" dirty="0" smtClean="0"/>
              <a:t>It is a </a:t>
            </a:r>
            <a:r>
              <a:rPr lang="en-US" sz="2000" dirty="0" err="1" smtClean="0"/>
              <a:t>RESTful</a:t>
            </a:r>
            <a:r>
              <a:rPr lang="en-US" sz="2000" dirty="0" smtClean="0"/>
              <a:t> protocol for constrained devices and networks. Similar to HTTP: </a:t>
            </a:r>
          </a:p>
          <a:p>
            <a:pPr lvl="1"/>
            <a:r>
              <a:rPr lang="en-US" sz="1600" dirty="0" smtClean="0"/>
              <a:t>Client/server (although now tending more to P2P model)  &amp; Request/Response </a:t>
            </a:r>
          </a:p>
          <a:p>
            <a:pPr lvl="1"/>
            <a:r>
              <a:rPr lang="en-US" sz="1600" dirty="0" smtClean="0"/>
              <a:t>GET, POST, PUT and DELETE Methods</a:t>
            </a:r>
          </a:p>
          <a:p>
            <a:pPr lvl="1"/>
            <a:r>
              <a:rPr lang="en-US" sz="1600" dirty="0" smtClean="0"/>
              <a:t>Same key concepts (Media types, URL, URN…)</a:t>
            </a:r>
          </a:p>
          <a:p>
            <a:r>
              <a:rPr lang="en-US" sz="2000" dirty="0" smtClean="0"/>
              <a:t>Resource discovery via the Resource Directory (RD)</a:t>
            </a:r>
          </a:p>
          <a:p>
            <a:pPr marL="0" indent="0">
              <a:buNone/>
            </a:pPr>
            <a:r>
              <a:rPr lang="en-US" sz="2000" dirty="0">
                <a:latin typeface="Courier"/>
                <a:cs typeface="Courier"/>
              </a:rPr>
              <a:t>	</a:t>
            </a:r>
            <a:r>
              <a:rPr lang="en-US" sz="1800" dirty="0" smtClean="0">
                <a:latin typeface="Courier"/>
                <a:cs typeface="Courier"/>
              </a:rPr>
              <a:t>Request</a:t>
            </a:r>
            <a:r>
              <a:rPr lang="en-US" sz="1800" dirty="0" smtClean="0">
                <a:latin typeface="Courier"/>
                <a:cs typeface="Courier"/>
                <a:sym typeface="Wingdings"/>
              </a:rPr>
              <a:t>  </a:t>
            </a:r>
            <a:r>
              <a:rPr lang="en-US" sz="1800" dirty="0" err="1" smtClean="0">
                <a:latin typeface="Courier"/>
                <a:cs typeface="Courier"/>
              </a:rPr>
              <a:t>coap</a:t>
            </a:r>
            <a:r>
              <a:rPr lang="en-US" sz="1800" dirty="0">
                <a:latin typeface="Courier"/>
                <a:cs typeface="Courier"/>
              </a:rPr>
              <a:t>://HOST_ADDRESS:PORT_NUMBER/PATH?</a:t>
            </a:r>
            <a:r>
              <a:rPr lang="en-US" sz="1800" dirty="0" smtClean="0">
                <a:latin typeface="Courier"/>
                <a:cs typeface="Courier"/>
              </a:rPr>
              <a:t>QUERY</a:t>
            </a:r>
          </a:p>
          <a:p>
            <a:pPr marL="0" indent="0">
              <a:buNone/>
            </a:pPr>
            <a:r>
              <a:rPr lang="en-US" sz="1800" dirty="0" smtClean="0">
                <a:latin typeface="Courier"/>
                <a:cs typeface="Courier"/>
              </a:rPr>
              <a:t> 	Response </a:t>
            </a:r>
            <a:r>
              <a:rPr lang="en-US" sz="1800" dirty="0" err="1" smtClean="0">
                <a:latin typeface="Courier"/>
                <a:cs typeface="Courier"/>
              </a:rPr>
              <a:t>coap</a:t>
            </a:r>
            <a:r>
              <a:rPr lang="en-US" sz="1800" dirty="0">
                <a:latin typeface="Courier"/>
                <a:cs typeface="Courier"/>
              </a:rPr>
              <a:t>://ericsson.com:5683/</a:t>
            </a:r>
            <a:r>
              <a:rPr lang="en-US" sz="1800" dirty="0" err="1">
                <a:latin typeface="Courier"/>
                <a:cs typeface="Courier"/>
              </a:rPr>
              <a:t>rd</a:t>
            </a:r>
            <a:r>
              <a:rPr lang="en-US" sz="1800" dirty="0">
                <a:latin typeface="Courier"/>
                <a:cs typeface="Courier"/>
              </a:rPr>
              <a:t>/</a:t>
            </a:r>
            <a:r>
              <a:rPr lang="en-US" sz="1800" dirty="0" err="1">
                <a:latin typeface="Courier"/>
                <a:cs typeface="Courier"/>
              </a:rPr>
              <a:t>jorvas</a:t>
            </a:r>
            <a:r>
              <a:rPr lang="en-US" sz="1800" dirty="0">
                <a:latin typeface="Courier"/>
                <a:cs typeface="Courier"/>
              </a:rPr>
              <a:t>/room/541/temperature/ </a:t>
            </a:r>
            <a:endParaRPr lang="en-US" sz="1800" dirty="0" smtClean="0">
              <a:latin typeface="Courier"/>
              <a:cs typeface="Courier"/>
            </a:endParaRPr>
          </a:p>
          <a:p>
            <a:r>
              <a:rPr lang="en-US" sz="2000" dirty="0"/>
              <a:t>The </a:t>
            </a:r>
            <a:r>
              <a:rPr lang="en-US" sz="2000" i="1" dirty="0"/>
              <a:t>well-known </a:t>
            </a:r>
            <a:r>
              <a:rPr lang="en-US" sz="2000" dirty="0"/>
              <a:t>URI </a:t>
            </a:r>
            <a:endParaRPr lang="en-US" sz="2000" dirty="0" smtClean="0"/>
          </a:p>
          <a:p>
            <a:pPr marL="0" indent="0">
              <a:buNone/>
            </a:pPr>
            <a:r>
              <a:rPr lang="en-US" sz="1800" dirty="0" smtClean="0">
                <a:latin typeface="Courier"/>
                <a:cs typeface="Courier"/>
              </a:rPr>
              <a:t>	</a:t>
            </a:r>
            <a:r>
              <a:rPr lang="en-US" sz="1800" dirty="0" err="1" smtClean="0">
                <a:latin typeface="Courier"/>
                <a:cs typeface="Courier"/>
              </a:rPr>
              <a:t>coap</a:t>
            </a:r>
            <a:r>
              <a:rPr lang="en-US" sz="1800" dirty="0">
                <a:latin typeface="Courier"/>
                <a:cs typeface="Courier"/>
              </a:rPr>
              <a:t>://[2001:db8::2:1]/.well-known/core </a:t>
            </a:r>
          </a:p>
          <a:p>
            <a:r>
              <a:rPr lang="en-US" sz="2000" dirty="0" smtClean="0">
                <a:latin typeface="Arial" charset="0"/>
              </a:rPr>
              <a:t>IPv6 oriented (using 6LowPAN)</a:t>
            </a:r>
          </a:p>
          <a:p>
            <a:r>
              <a:rPr lang="en-US" sz="2000" dirty="0"/>
              <a:t>UDP preferred instead of TCP, SMS also possible</a:t>
            </a:r>
          </a:p>
          <a:p>
            <a:pPr lvl="1"/>
            <a:r>
              <a:rPr lang="en-US" sz="1600" dirty="0">
                <a:latin typeface="Arial" charset="0"/>
              </a:rPr>
              <a:t>Reliability is ensured by using with different message types:</a:t>
            </a:r>
          </a:p>
          <a:p>
            <a:pPr lvl="1"/>
            <a:r>
              <a:rPr lang="en-US" sz="1600" i="1" dirty="0">
                <a:latin typeface="Arial" charset="0"/>
              </a:rPr>
              <a:t>Confirmable </a:t>
            </a:r>
            <a:r>
              <a:rPr lang="en-US" sz="1600" dirty="0">
                <a:latin typeface="Arial" charset="0"/>
              </a:rPr>
              <a:t>(CON)</a:t>
            </a:r>
            <a:r>
              <a:rPr lang="en-US" sz="1600" i="1" dirty="0">
                <a:latin typeface="Arial" charset="0"/>
              </a:rPr>
              <a:t>, </a:t>
            </a:r>
            <a:r>
              <a:rPr lang="en-US" sz="1600" i="1" dirty="0"/>
              <a:t>non-confirmable </a:t>
            </a:r>
            <a:r>
              <a:rPr lang="en-US" sz="1600" dirty="0"/>
              <a:t>(NON), </a:t>
            </a:r>
            <a:r>
              <a:rPr lang="en-US" sz="1600" i="1" dirty="0"/>
              <a:t>acknowledgement </a:t>
            </a:r>
            <a:r>
              <a:rPr lang="en-US" sz="1600" dirty="0"/>
              <a:t>(ACK) and </a:t>
            </a:r>
            <a:r>
              <a:rPr lang="en-US" sz="1600" i="1" dirty="0"/>
              <a:t>reset </a:t>
            </a:r>
            <a:r>
              <a:rPr lang="en-US" sz="1600" dirty="0"/>
              <a:t>(RST). </a:t>
            </a:r>
          </a:p>
          <a:p>
            <a:r>
              <a:rPr lang="en-US" sz="2000" dirty="0" smtClean="0">
                <a:latin typeface="Arial" charset="0"/>
              </a:rPr>
              <a:t>Observe/Notify, adding an “observe” flag in the CoAP GET Request</a:t>
            </a:r>
          </a:p>
          <a:p>
            <a:pPr lvl="1"/>
            <a:r>
              <a:rPr lang="en-US" sz="1600" dirty="0" smtClean="0">
                <a:latin typeface="Arial" charset="0"/>
              </a:rPr>
              <a:t>Introduces a Publish/Subscribe model for constrained devices.</a:t>
            </a:r>
          </a:p>
          <a:p>
            <a:pPr lvl="1"/>
            <a:endParaRPr lang="en-US" sz="2000" dirty="0" smtClean="0">
              <a:latin typeface="Arial" charset="0"/>
            </a:endParaRPr>
          </a:p>
        </p:txBody>
      </p:sp>
    </p:spTree>
    <p:extLst>
      <p:ext uri="{BB962C8B-B14F-4D97-AF65-F5344CB8AC3E}">
        <p14:creationId xmlns:p14="http://schemas.microsoft.com/office/powerpoint/2010/main" val="19166311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Web Linking for </a:t>
            </a:r>
            <a:r>
              <a:rPr lang="en-US" dirty="0">
                <a:solidFill>
                  <a:srgbClr val="2C2C2D"/>
                </a:solidFill>
                <a:latin typeface="+mn-lt"/>
              </a:rPr>
              <a:t>C</a:t>
            </a:r>
            <a:r>
              <a:rPr lang="en-US" dirty="0" smtClean="0">
                <a:solidFill>
                  <a:srgbClr val="2C2C2D"/>
                </a:solidFill>
                <a:latin typeface="+mn-lt"/>
              </a:rPr>
              <a:t>onstrained Devices</a:t>
            </a:r>
            <a:endParaRPr lang="en-US" dirty="0">
              <a:solidFill>
                <a:srgbClr val="2C2C2D"/>
              </a:solidFill>
              <a:latin typeface="+mn-lt"/>
            </a:endParaRPr>
          </a:p>
        </p:txBody>
      </p:sp>
      <p:sp>
        <p:nvSpPr>
          <p:cNvPr id="29698" name="Content Placeholder 12"/>
          <p:cNvSpPr>
            <a:spLocks noGrp="1"/>
          </p:cNvSpPr>
          <p:nvPr>
            <p:ph sz="half" idx="1"/>
          </p:nvPr>
        </p:nvSpPr>
        <p:spPr>
          <a:xfrm>
            <a:off x="528637" y="1384299"/>
            <a:ext cx="10415587" cy="5033963"/>
          </a:xfrm>
        </p:spPr>
        <p:txBody>
          <a:bodyPr>
            <a:normAutofit lnSpcReduction="10000"/>
          </a:bodyPr>
          <a:lstStyle/>
          <a:p>
            <a:r>
              <a:rPr lang="en-US" dirty="0">
                <a:latin typeface="Arial" charset="0"/>
              </a:rPr>
              <a:t>RFC6690 Constrained </a:t>
            </a:r>
            <a:r>
              <a:rPr lang="en-US" dirty="0" err="1">
                <a:latin typeface="Arial" charset="0"/>
              </a:rPr>
              <a:t>RESTful</a:t>
            </a:r>
            <a:r>
              <a:rPr lang="en-US" dirty="0">
                <a:latin typeface="Arial" charset="0"/>
              </a:rPr>
              <a:t> Environments (</a:t>
            </a:r>
            <a:r>
              <a:rPr lang="en-US" dirty="0" err="1">
                <a:latin typeface="Arial" charset="0"/>
              </a:rPr>
              <a:t>CoRE</a:t>
            </a:r>
            <a:r>
              <a:rPr lang="en-US" dirty="0">
                <a:latin typeface="Arial" charset="0"/>
              </a:rPr>
              <a:t>) Link </a:t>
            </a:r>
            <a:r>
              <a:rPr lang="en-US" dirty="0" smtClean="0">
                <a:latin typeface="Arial" charset="0"/>
              </a:rPr>
              <a:t>Format.</a:t>
            </a:r>
          </a:p>
          <a:p>
            <a:pPr lvl="1"/>
            <a:r>
              <a:rPr lang="en-US" dirty="0" smtClean="0">
                <a:latin typeface="Arial" charset="0"/>
              </a:rPr>
              <a:t>Follows the Web Linking RFC5988.</a:t>
            </a:r>
          </a:p>
          <a:p>
            <a:pPr lvl="1"/>
            <a:r>
              <a:rPr lang="en-US" dirty="0" smtClean="0">
                <a:latin typeface="Arial" charset="0"/>
              </a:rPr>
              <a:t>Defines semantic link serialization and M2M content types.</a:t>
            </a:r>
          </a:p>
          <a:p>
            <a:pPr lvl="1"/>
            <a:r>
              <a:rPr lang="en-US" dirty="0" smtClean="0">
                <a:latin typeface="Arial" charset="0"/>
              </a:rPr>
              <a:t>Defines a well-known resource where links are stored.</a:t>
            </a:r>
          </a:p>
          <a:p>
            <a:pPr lvl="1"/>
            <a:r>
              <a:rPr lang="en-US" dirty="0" smtClean="0">
                <a:latin typeface="Arial" charset="0"/>
              </a:rPr>
              <a:t>Enables query string parameters for discovery by attribute and relation.</a:t>
            </a:r>
          </a:p>
          <a:p>
            <a:pPr marL="712787" lvl="2" indent="0">
              <a:buNone/>
            </a:pPr>
            <a:r>
              <a:rPr lang="en-US" dirty="0" smtClean="0">
                <a:latin typeface="Courier"/>
                <a:cs typeface="Courier"/>
              </a:rPr>
              <a:t> &lt;3303/0/5507&gt;;</a:t>
            </a:r>
            <a:r>
              <a:rPr lang="en-US" dirty="0" err="1" smtClean="0">
                <a:latin typeface="Courier"/>
                <a:cs typeface="Courier"/>
              </a:rPr>
              <a:t>rt</a:t>
            </a:r>
            <a:r>
              <a:rPr lang="en-US" dirty="0" smtClean="0">
                <a:latin typeface="Courier"/>
                <a:cs typeface="Courier"/>
              </a:rPr>
              <a:t>=“ipso”;</a:t>
            </a:r>
            <a:r>
              <a:rPr lang="en-US" dirty="0" err="1" smtClean="0">
                <a:latin typeface="Courier"/>
                <a:cs typeface="Courier"/>
              </a:rPr>
              <a:t>ct</a:t>
            </a:r>
            <a:r>
              <a:rPr lang="en-US" dirty="0" smtClean="0">
                <a:latin typeface="Courier"/>
                <a:cs typeface="Courier"/>
              </a:rPr>
              <a:t>=50;obs=1</a:t>
            </a:r>
          </a:p>
          <a:p>
            <a:pPr marL="712787" lvl="2" indent="0">
              <a:buNone/>
            </a:pPr>
            <a:endParaRPr lang="en-US" dirty="0">
              <a:latin typeface="Courier"/>
              <a:cs typeface="Courier"/>
            </a:endParaRPr>
          </a:p>
          <a:p>
            <a:pPr marL="712787" lvl="2" indent="0">
              <a:buNone/>
            </a:pPr>
            <a:endParaRPr lang="en-US" dirty="0" smtClean="0">
              <a:latin typeface="Courier"/>
              <a:cs typeface="Courier"/>
            </a:endParaRPr>
          </a:p>
          <a:p>
            <a:pPr lvl="1"/>
            <a:r>
              <a:rPr lang="en-US" dirty="0" smtClean="0">
                <a:latin typeface="Arial" charset="0"/>
              </a:rPr>
              <a:t>Links are discovered using GET with content type “application/link-format”</a:t>
            </a:r>
          </a:p>
          <a:p>
            <a:pPr lvl="1"/>
            <a:r>
              <a:rPr lang="en-US" dirty="0" smtClean="0">
                <a:latin typeface="Arial" charset="0"/>
              </a:rPr>
              <a:t>JSON representation using </a:t>
            </a:r>
            <a:r>
              <a:rPr lang="en-US" dirty="0">
                <a:latin typeface="Arial" charset="0"/>
              </a:rPr>
              <a:t>GET with content type “application/</a:t>
            </a:r>
            <a:r>
              <a:rPr lang="en-US" dirty="0" err="1">
                <a:latin typeface="Arial" charset="0"/>
              </a:rPr>
              <a:t>link-</a:t>
            </a:r>
            <a:r>
              <a:rPr lang="en-US" dirty="0" err="1" smtClean="0">
                <a:latin typeface="Arial" charset="0"/>
              </a:rPr>
              <a:t>format+json</a:t>
            </a:r>
            <a:r>
              <a:rPr lang="en-US" dirty="0" smtClean="0">
                <a:latin typeface="Arial" charset="0"/>
              </a:rPr>
              <a:t>”</a:t>
            </a:r>
            <a:endParaRPr lang="en-US" dirty="0">
              <a:latin typeface="Courier"/>
              <a:cs typeface="Courier"/>
            </a:endParaRPr>
          </a:p>
          <a:p>
            <a:pPr lvl="1"/>
            <a:endParaRPr lang="en-US" dirty="0" smtClean="0">
              <a:latin typeface="Courier"/>
              <a:cs typeface="Courier"/>
            </a:endParaRPr>
          </a:p>
        </p:txBody>
      </p:sp>
      <p:sp>
        <p:nvSpPr>
          <p:cNvPr id="4" name="TextBox 3"/>
          <p:cNvSpPr txBox="1"/>
          <p:nvPr/>
        </p:nvSpPr>
        <p:spPr>
          <a:xfrm>
            <a:off x="1544209" y="4289204"/>
            <a:ext cx="1602569" cy="309813"/>
          </a:xfrm>
          <a:prstGeom prst="rect">
            <a:avLst/>
          </a:prstGeom>
          <a:ln>
            <a:solidFill>
              <a:srgbClr val="89BA17"/>
            </a:solidFill>
          </a:ln>
        </p:spPr>
        <p:txBody>
          <a:bodyPr vert="horz" wrap="none" lIns="0" tIns="0" rIns="0" bIns="0" rtlCol="0" anchor="ctr">
            <a:normAutofit/>
          </a:bodyPr>
          <a:lstStyle/>
          <a:p>
            <a:r>
              <a:rPr lang="en-US" sz="1600" dirty="0" smtClean="0"/>
              <a:t> Resource Type</a:t>
            </a:r>
            <a:endParaRPr lang="en-US" sz="1600" dirty="0"/>
          </a:p>
        </p:txBody>
      </p:sp>
      <p:sp>
        <p:nvSpPr>
          <p:cNvPr id="5" name="Rectangle 4"/>
          <p:cNvSpPr/>
          <p:nvPr/>
        </p:nvSpPr>
        <p:spPr>
          <a:xfrm>
            <a:off x="3479457" y="4289204"/>
            <a:ext cx="1423086" cy="338554"/>
          </a:xfrm>
          <a:prstGeom prst="rect">
            <a:avLst/>
          </a:prstGeom>
          <a:ln>
            <a:solidFill>
              <a:srgbClr val="89BA17"/>
            </a:solidFill>
          </a:ln>
        </p:spPr>
        <p:txBody>
          <a:bodyPr wrap="square" anchor="ctr">
            <a:spAutoFit/>
          </a:bodyPr>
          <a:lstStyle/>
          <a:p>
            <a:r>
              <a:rPr lang="en-US" sz="1600" dirty="0" smtClean="0"/>
              <a:t>Content Type</a:t>
            </a:r>
            <a:endParaRPr lang="en-US" sz="1600" dirty="0"/>
          </a:p>
        </p:txBody>
      </p:sp>
      <p:sp>
        <p:nvSpPr>
          <p:cNvPr id="6" name="Rectangle 5"/>
          <p:cNvSpPr/>
          <p:nvPr/>
        </p:nvSpPr>
        <p:spPr>
          <a:xfrm>
            <a:off x="5086098" y="4289204"/>
            <a:ext cx="1278013" cy="338554"/>
          </a:xfrm>
          <a:prstGeom prst="rect">
            <a:avLst/>
          </a:prstGeom>
          <a:ln>
            <a:solidFill>
              <a:srgbClr val="89BA17"/>
            </a:solidFill>
          </a:ln>
        </p:spPr>
        <p:txBody>
          <a:bodyPr wrap="square" anchor="ctr">
            <a:spAutoFit/>
          </a:bodyPr>
          <a:lstStyle/>
          <a:p>
            <a:r>
              <a:rPr lang="en-US" sz="1600" dirty="0" smtClean="0"/>
              <a:t>Observable</a:t>
            </a:r>
            <a:endParaRPr lang="en-US" sz="1600" dirty="0"/>
          </a:p>
        </p:txBody>
      </p:sp>
      <p:cxnSp>
        <p:nvCxnSpPr>
          <p:cNvPr id="7" name="Straight Arrow Connector 6"/>
          <p:cNvCxnSpPr>
            <a:stCxn id="4" idx="0"/>
          </p:cNvCxnSpPr>
          <p:nvPr/>
        </p:nvCxnSpPr>
        <p:spPr>
          <a:xfrm flipV="1">
            <a:off x="2345494" y="4148667"/>
            <a:ext cx="1266950" cy="140537"/>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5" idx="0"/>
          </p:cNvCxnSpPr>
          <p:nvPr/>
        </p:nvCxnSpPr>
        <p:spPr>
          <a:xfrm flipV="1">
            <a:off x="4191000" y="4148667"/>
            <a:ext cx="895098" cy="140537"/>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0"/>
          </p:cNvCxnSpPr>
          <p:nvPr/>
        </p:nvCxnSpPr>
        <p:spPr>
          <a:xfrm flipV="1">
            <a:off x="5725105" y="4148667"/>
            <a:ext cx="356784" cy="140537"/>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355455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Discovery for Constrained Devices</a:t>
            </a:r>
            <a:endParaRPr lang="en-US" dirty="0">
              <a:solidFill>
                <a:srgbClr val="2C2C2D"/>
              </a:solidFill>
              <a:latin typeface="+mn-lt"/>
            </a:endParaRPr>
          </a:p>
        </p:txBody>
      </p:sp>
      <p:sp>
        <p:nvSpPr>
          <p:cNvPr id="6" name="Content Placeholder 12"/>
          <p:cNvSpPr>
            <a:spLocks noGrp="1"/>
          </p:cNvSpPr>
          <p:nvPr>
            <p:ph sz="half" idx="1"/>
          </p:nvPr>
        </p:nvSpPr>
        <p:spPr>
          <a:xfrm>
            <a:off x="525462" y="1325563"/>
            <a:ext cx="5499981" cy="5033962"/>
          </a:xfrm>
        </p:spPr>
        <p:txBody>
          <a:bodyPr>
            <a:normAutofit fontScale="92500" lnSpcReduction="10000"/>
          </a:bodyPr>
          <a:lstStyle/>
          <a:p>
            <a:r>
              <a:rPr lang="en-US" dirty="0" smtClean="0"/>
              <a:t>Core Link defines</a:t>
            </a:r>
          </a:p>
          <a:p>
            <a:pPr lvl="1"/>
            <a:r>
              <a:rPr lang="en-US" dirty="0" smtClean="0"/>
              <a:t>Link format</a:t>
            </a:r>
          </a:p>
          <a:p>
            <a:pPr lvl="1"/>
            <a:r>
              <a:rPr lang="en-US" dirty="0" smtClean="0"/>
              <a:t>Device to device discovery.</a:t>
            </a:r>
          </a:p>
          <a:p>
            <a:r>
              <a:rPr lang="en-US" dirty="0" smtClean="0"/>
              <a:t>Resource Directory draft adds</a:t>
            </a:r>
          </a:p>
          <a:p>
            <a:pPr lvl="1"/>
            <a:r>
              <a:rPr lang="en-US" dirty="0" smtClean="0"/>
              <a:t>Sleepy node support.</a:t>
            </a:r>
          </a:p>
          <a:p>
            <a:pPr lvl="1"/>
            <a:r>
              <a:rPr lang="en-US" dirty="0" smtClean="0"/>
              <a:t>No multicast needed.</a:t>
            </a:r>
          </a:p>
          <a:p>
            <a:pPr lvl="1"/>
            <a:r>
              <a:rPr lang="en-US" dirty="0" smtClean="0"/>
              <a:t>Remote lookup, hierarchical and federated distribution.</a:t>
            </a:r>
          </a:p>
          <a:p>
            <a:r>
              <a:rPr lang="en-US" dirty="0" smtClean="0"/>
              <a:t>Core Link is also used in RD</a:t>
            </a:r>
          </a:p>
          <a:p>
            <a:pPr lvl="1"/>
            <a:r>
              <a:rPr lang="en-US" dirty="0" smtClean="0"/>
              <a:t>EP POST (register) resource links to RD.</a:t>
            </a:r>
          </a:p>
          <a:p>
            <a:pPr lvl="1"/>
            <a:r>
              <a:rPr lang="en-US" dirty="0"/>
              <a:t>EP </a:t>
            </a:r>
            <a:r>
              <a:rPr lang="en-US" dirty="0" smtClean="0"/>
              <a:t>PUT (refresh) to RD.</a:t>
            </a:r>
          </a:p>
          <a:p>
            <a:pPr lvl="1"/>
            <a:r>
              <a:rPr lang="en-US" dirty="0"/>
              <a:t>EP </a:t>
            </a:r>
            <a:r>
              <a:rPr lang="en-US" dirty="0" smtClean="0"/>
              <a:t>DELETE (remove) their RD entry.</a:t>
            </a:r>
            <a:endParaRPr lang="en-US" dirty="0"/>
          </a:p>
          <a:p>
            <a:pPr lvl="1"/>
            <a:endParaRPr lang="en-US" dirty="0"/>
          </a:p>
        </p:txBody>
      </p:sp>
      <p:sp>
        <p:nvSpPr>
          <p:cNvPr id="7" name="Content Placeholder 12"/>
          <p:cNvSpPr>
            <a:spLocks noGrp="1"/>
          </p:cNvSpPr>
          <p:nvPr>
            <p:ph sz="half" idx="1"/>
          </p:nvPr>
        </p:nvSpPr>
        <p:spPr>
          <a:xfrm>
            <a:off x="6279444" y="1477963"/>
            <a:ext cx="5785555" cy="5033962"/>
          </a:xfrm>
        </p:spPr>
        <p:txBody>
          <a:bodyPr/>
          <a:lstStyle/>
          <a:p>
            <a:pPr marL="0" indent="0">
              <a:buNone/>
            </a:pPr>
            <a:r>
              <a:rPr lang="en-US" sz="1400" b="1" dirty="0">
                <a:latin typeface="Courier"/>
                <a:cs typeface="Courier"/>
              </a:rPr>
              <a:t>EP</a:t>
            </a:r>
            <a:r>
              <a:rPr lang="en-US" sz="1400" dirty="0">
                <a:latin typeface="Courier"/>
                <a:cs typeface="Courier"/>
              </a:rPr>
              <a:t>                                               </a:t>
            </a:r>
            <a:r>
              <a:rPr lang="en-US" sz="1400" b="1" dirty="0">
                <a:latin typeface="Courier"/>
                <a:cs typeface="Courier"/>
              </a:rPr>
              <a:t>RD</a:t>
            </a:r>
          </a:p>
          <a:p>
            <a:pPr marL="0" indent="0">
              <a:buNone/>
            </a:pPr>
            <a:r>
              <a:rPr lang="en-US" sz="1400" dirty="0">
                <a:latin typeface="Courier"/>
                <a:cs typeface="Courier"/>
              </a:rPr>
              <a:t>|                                                 |</a:t>
            </a:r>
          </a:p>
          <a:p>
            <a:pPr marL="0" indent="0">
              <a:buNone/>
            </a:pPr>
            <a:r>
              <a:rPr lang="en-US" sz="1400" dirty="0">
                <a:latin typeface="Courier"/>
                <a:cs typeface="Courier"/>
              </a:rPr>
              <a:t>| ----- GET /.well-known/</a:t>
            </a:r>
            <a:r>
              <a:rPr lang="en-US" sz="1400" dirty="0" err="1">
                <a:latin typeface="Courier"/>
                <a:cs typeface="Courier"/>
              </a:rPr>
              <a:t>core?rt</a:t>
            </a:r>
            <a:r>
              <a:rPr lang="en-US" sz="1400" dirty="0">
                <a:latin typeface="Courier"/>
                <a:cs typeface="Courier"/>
              </a:rPr>
              <a:t>=</a:t>
            </a:r>
            <a:r>
              <a:rPr lang="en-US" sz="1400" dirty="0" err="1">
                <a:latin typeface="Courier"/>
                <a:cs typeface="Courier"/>
              </a:rPr>
              <a:t>core.rd</a:t>
            </a:r>
            <a:r>
              <a:rPr lang="en-US" sz="1400" dirty="0">
                <a:latin typeface="Courier"/>
                <a:cs typeface="Courier"/>
              </a:rPr>
              <a:t>* ------&gt; |</a:t>
            </a:r>
          </a:p>
          <a:p>
            <a:pPr marL="0" indent="0">
              <a:buNone/>
            </a:pPr>
            <a:r>
              <a:rPr lang="en-US" sz="1400" dirty="0">
                <a:latin typeface="Courier"/>
                <a:cs typeface="Courier"/>
              </a:rPr>
              <a:t>|                                                 |</a:t>
            </a:r>
          </a:p>
          <a:p>
            <a:pPr marL="0" indent="0">
              <a:buNone/>
            </a:pPr>
            <a:r>
              <a:rPr lang="en-US" sz="1400" dirty="0">
                <a:latin typeface="Courier"/>
                <a:cs typeface="Courier"/>
              </a:rPr>
              <a:t>|                                                 |</a:t>
            </a:r>
          </a:p>
          <a:p>
            <a:pPr marL="0" indent="0">
              <a:buNone/>
            </a:pPr>
            <a:r>
              <a:rPr lang="en-US" sz="1400" dirty="0">
                <a:latin typeface="Courier"/>
                <a:cs typeface="Courier"/>
              </a:rPr>
              <a:t>| &lt;---- 2.05 Content "&lt;/</a:t>
            </a:r>
            <a:r>
              <a:rPr lang="en-US" sz="1400" dirty="0" err="1">
                <a:latin typeface="Courier"/>
                <a:cs typeface="Courier"/>
              </a:rPr>
              <a:t>rd</a:t>
            </a:r>
            <a:r>
              <a:rPr lang="en-US" sz="1400" dirty="0">
                <a:latin typeface="Courier"/>
                <a:cs typeface="Courier"/>
              </a:rPr>
              <a:t>&gt;; </a:t>
            </a:r>
            <a:r>
              <a:rPr lang="en-US" sz="1400" dirty="0" err="1">
                <a:latin typeface="Courier"/>
                <a:cs typeface="Courier"/>
              </a:rPr>
              <a:t>rt</a:t>
            </a:r>
            <a:r>
              <a:rPr lang="en-US" sz="1400" dirty="0">
                <a:latin typeface="Courier"/>
                <a:cs typeface="Courier"/>
              </a:rPr>
              <a:t>="</a:t>
            </a:r>
            <a:r>
              <a:rPr lang="en-US" sz="1400" dirty="0" err="1">
                <a:latin typeface="Courier"/>
                <a:cs typeface="Courier"/>
              </a:rPr>
              <a:t>core.rd</a:t>
            </a:r>
            <a:r>
              <a:rPr lang="en-US" sz="1400" dirty="0">
                <a:latin typeface="Courier"/>
                <a:cs typeface="Courier"/>
              </a:rPr>
              <a:t>" ------  |</a:t>
            </a:r>
          </a:p>
          <a:p>
            <a:pPr marL="0" indent="0">
              <a:buNone/>
            </a:pPr>
            <a:r>
              <a:rPr lang="en-US" sz="1400" dirty="0">
                <a:latin typeface="Courier"/>
                <a:cs typeface="Courier"/>
              </a:rPr>
              <a:t>|                                                 |</a:t>
            </a:r>
          </a:p>
          <a:p>
            <a:pPr marL="0" indent="0">
              <a:buNone/>
            </a:pPr>
            <a:endParaRPr lang="en-US" sz="1400" dirty="0">
              <a:latin typeface="Courier"/>
              <a:cs typeface="Courier"/>
            </a:endParaRPr>
          </a:p>
          <a:p>
            <a:pPr marL="0" indent="0">
              <a:buNone/>
            </a:pPr>
            <a:endParaRPr lang="en-US" sz="1400" dirty="0">
              <a:latin typeface="Courier"/>
              <a:cs typeface="Courier"/>
            </a:endParaRPr>
          </a:p>
          <a:p>
            <a:pPr marL="0" indent="0">
              <a:buNone/>
            </a:pPr>
            <a:r>
              <a:rPr lang="en-US" sz="1400" dirty="0">
                <a:latin typeface="Courier"/>
                <a:cs typeface="Courier"/>
              </a:rPr>
              <a:t> </a:t>
            </a:r>
            <a:r>
              <a:rPr lang="en-US" sz="1400" dirty="0" err="1">
                <a:latin typeface="Courier"/>
                <a:cs typeface="Courier"/>
              </a:rPr>
              <a:t>Req</a:t>
            </a:r>
            <a:r>
              <a:rPr lang="en-US" sz="1400" dirty="0">
                <a:latin typeface="Courier"/>
                <a:cs typeface="Courier"/>
              </a:rPr>
              <a:t>: GET </a:t>
            </a:r>
            <a:r>
              <a:rPr lang="en-US" sz="1400" dirty="0" err="1">
                <a:latin typeface="Courier"/>
                <a:cs typeface="Courier"/>
              </a:rPr>
              <a:t>coap</a:t>
            </a:r>
            <a:r>
              <a:rPr lang="en-US" sz="1400" dirty="0">
                <a:latin typeface="Courier"/>
                <a:cs typeface="Courier"/>
              </a:rPr>
              <a:t>://[ff02::1]/.well-known/</a:t>
            </a:r>
            <a:r>
              <a:rPr lang="en-US" sz="1400" dirty="0" err="1">
                <a:latin typeface="Courier"/>
                <a:cs typeface="Courier"/>
              </a:rPr>
              <a:t>core?rt</a:t>
            </a:r>
            <a:r>
              <a:rPr lang="en-US" sz="1400" dirty="0">
                <a:latin typeface="Courier"/>
                <a:cs typeface="Courier"/>
              </a:rPr>
              <a:t>=</a:t>
            </a:r>
            <a:r>
              <a:rPr lang="en-US" sz="1400" dirty="0" err="1">
                <a:latin typeface="Courier"/>
                <a:cs typeface="Courier"/>
              </a:rPr>
              <a:t>core.rd</a:t>
            </a:r>
            <a:r>
              <a:rPr lang="en-US" sz="1400" dirty="0">
                <a:latin typeface="Courier"/>
                <a:cs typeface="Courier"/>
              </a:rPr>
              <a:t>*</a:t>
            </a:r>
          </a:p>
          <a:p>
            <a:pPr marL="0" indent="0">
              <a:buNone/>
            </a:pPr>
            <a:endParaRPr lang="en-US" sz="1400" dirty="0">
              <a:latin typeface="Courier"/>
              <a:cs typeface="Courier"/>
            </a:endParaRPr>
          </a:p>
          <a:p>
            <a:pPr marL="0" indent="0">
              <a:buNone/>
            </a:pPr>
            <a:r>
              <a:rPr lang="en-US" sz="1400" dirty="0">
                <a:latin typeface="Courier"/>
                <a:cs typeface="Courier"/>
              </a:rPr>
              <a:t> Res: 2.05 Content</a:t>
            </a:r>
          </a:p>
          <a:p>
            <a:pPr marL="0" indent="0">
              <a:buNone/>
            </a:pPr>
            <a:r>
              <a:rPr lang="en-US" sz="1400" dirty="0">
                <a:latin typeface="Courier"/>
                <a:cs typeface="Courier"/>
              </a:rPr>
              <a:t> &lt;/</a:t>
            </a:r>
            <a:r>
              <a:rPr lang="en-US" sz="1400" dirty="0" err="1">
                <a:latin typeface="Courier"/>
                <a:cs typeface="Courier"/>
              </a:rPr>
              <a:t>rd</a:t>
            </a:r>
            <a:r>
              <a:rPr lang="en-US" sz="1400" dirty="0">
                <a:latin typeface="Courier"/>
                <a:cs typeface="Courier"/>
              </a:rPr>
              <a:t>&gt;;</a:t>
            </a:r>
            <a:r>
              <a:rPr lang="en-US" sz="1400" dirty="0" err="1">
                <a:latin typeface="Courier"/>
                <a:cs typeface="Courier"/>
              </a:rPr>
              <a:t>rt</a:t>
            </a:r>
            <a:r>
              <a:rPr lang="en-US" sz="1400" dirty="0">
                <a:latin typeface="Courier"/>
                <a:cs typeface="Courier"/>
              </a:rPr>
              <a:t>="</a:t>
            </a:r>
            <a:r>
              <a:rPr lang="en-US" sz="1400" dirty="0" err="1">
                <a:latin typeface="Courier"/>
                <a:cs typeface="Courier"/>
              </a:rPr>
              <a:t>core.rd</a:t>
            </a:r>
            <a:r>
              <a:rPr lang="en-US" sz="1400" dirty="0">
                <a:latin typeface="Courier"/>
                <a:cs typeface="Courier"/>
              </a:rPr>
              <a:t>",</a:t>
            </a:r>
          </a:p>
          <a:p>
            <a:pPr marL="0" indent="0">
              <a:buNone/>
            </a:pPr>
            <a:r>
              <a:rPr lang="en-US" sz="1400" dirty="0">
                <a:latin typeface="Courier"/>
                <a:cs typeface="Courier"/>
              </a:rPr>
              <a:t> &lt;/</a:t>
            </a:r>
            <a:r>
              <a:rPr lang="en-US" sz="1400" dirty="0" err="1">
                <a:latin typeface="Courier"/>
                <a:cs typeface="Courier"/>
              </a:rPr>
              <a:t>rd</a:t>
            </a:r>
            <a:r>
              <a:rPr lang="en-US" sz="1400" dirty="0">
                <a:latin typeface="Courier"/>
                <a:cs typeface="Courier"/>
              </a:rPr>
              <a:t>-lookup&gt;;</a:t>
            </a:r>
            <a:r>
              <a:rPr lang="en-US" sz="1400" dirty="0" err="1">
                <a:latin typeface="Courier"/>
                <a:cs typeface="Courier"/>
              </a:rPr>
              <a:t>rt</a:t>
            </a:r>
            <a:r>
              <a:rPr lang="en-US" sz="1400" dirty="0">
                <a:latin typeface="Courier"/>
                <a:cs typeface="Courier"/>
              </a:rPr>
              <a:t>="</a:t>
            </a:r>
            <a:r>
              <a:rPr lang="en-US" sz="1400" dirty="0" err="1">
                <a:latin typeface="Courier"/>
                <a:cs typeface="Courier"/>
              </a:rPr>
              <a:t>core.rd</a:t>
            </a:r>
            <a:r>
              <a:rPr lang="en-US" sz="1400" dirty="0">
                <a:latin typeface="Courier"/>
                <a:cs typeface="Courier"/>
              </a:rPr>
              <a:t>-lookup",</a:t>
            </a:r>
          </a:p>
          <a:p>
            <a:pPr marL="0" indent="0">
              <a:buNone/>
            </a:pPr>
            <a:r>
              <a:rPr lang="en-US" sz="1400" dirty="0">
                <a:latin typeface="Courier"/>
                <a:cs typeface="Courier"/>
              </a:rPr>
              <a:t> &lt;/</a:t>
            </a:r>
            <a:r>
              <a:rPr lang="en-US" sz="1400" dirty="0" err="1">
                <a:latin typeface="Courier"/>
                <a:cs typeface="Courier"/>
              </a:rPr>
              <a:t>rd</a:t>
            </a:r>
            <a:r>
              <a:rPr lang="en-US" sz="1400" dirty="0">
                <a:latin typeface="Courier"/>
                <a:cs typeface="Courier"/>
              </a:rPr>
              <a:t>-group&gt;;</a:t>
            </a:r>
            <a:r>
              <a:rPr lang="en-US" sz="1400" dirty="0" err="1">
                <a:latin typeface="Courier"/>
                <a:cs typeface="Courier"/>
              </a:rPr>
              <a:t>rt</a:t>
            </a:r>
            <a:r>
              <a:rPr lang="en-US" sz="1400" dirty="0">
                <a:latin typeface="Courier"/>
                <a:cs typeface="Courier"/>
              </a:rPr>
              <a:t>="</a:t>
            </a:r>
            <a:r>
              <a:rPr lang="en-US" sz="1400" dirty="0" err="1">
                <a:latin typeface="Courier"/>
                <a:cs typeface="Courier"/>
              </a:rPr>
              <a:t>core.rd</a:t>
            </a:r>
            <a:r>
              <a:rPr lang="en-US" sz="1400" dirty="0">
                <a:latin typeface="Courier"/>
                <a:cs typeface="Courier"/>
              </a:rPr>
              <a:t>-group"</a:t>
            </a:r>
          </a:p>
        </p:txBody>
      </p:sp>
    </p:spTree>
    <p:extLst>
      <p:ext uri="{BB962C8B-B14F-4D97-AF65-F5344CB8AC3E}">
        <p14:creationId xmlns:p14="http://schemas.microsoft.com/office/powerpoint/2010/main" val="406355455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architectur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94054" y="1384299"/>
            <a:ext cx="3635375"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OMA Lightweight M2M (LWM2M)</a:t>
            </a:r>
            <a:endParaRPr lang="en-US" dirty="0">
              <a:solidFill>
                <a:srgbClr val="2C2C2D"/>
              </a:solidFill>
              <a:latin typeface="+mn-lt"/>
            </a:endParaRPr>
          </a:p>
        </p:txBody>
      </p:sp>
      <p:sp>
        <p:nvSpPr>
          <p:cNvPr id="29698" name="Content Placeholder 12"/>
          <p:cNvSpPr>
            <a:spLocks noGrp="1"/>
          </p:cNvSpPr>
          <p:nvPr>
            <p:ph sz="half" idx="1"/>
          </p:nvPr>
        </p:nvSpPr>
        <p:spPr>
          <a:xfrm>
            <a:off x="528637" y="1384299"/>
            <a:ext cx="10415587" cy="5033963"/>
          </a:xfrm>
        </p:spPr>
        <p:txBody>
          <a:bodyPr/>
          <a:lstStyle/>
          <a:p>
            <a:endParaRPr lang="en-US" sz="2000" dirty="0" smtClean="0">
              <a:latin typeface="Arial" charset="0"/>
            </a:endParaRPr>
          </a:p>
          <a:p>
            <a:endParaRPr lang="en-US" sz="2000" dirty="0" smtClean="0">
              <a:latin typeface="Arial" charset="0"/>
            </a:endParaRPr>
          </a:p>
        </p:txBody>
      </p:sp>
      <p:sp>
        <p:nvSpPr>
          <p:cNvPr id="4" name="Content Placeholder 12"/>
          <p:cNvSpPr>
            <a:spLocks noGrp="1"/>
          </p:cNvSpPr>
          <p:nvPr>
            <p:ph sz="half" idx="1"/>
          </p:nvPr>
        </p:nvSpPr>
        <p:spPr>
          <a:xfrm>
            <a:off x="681037" y="1536699"/>
            <a:ext cx="6359804" cy="5033963"/>
          </a:xfrm>
        </p:spPr>
        <p:txBody>
          <a:bodyPr>
            <a:normAutofit fontScale="70000" lnSpcReduction="20000"/>
          </a:bodyPr>
          <a:lstStyle/>
          <a:p>
            <a:pPr>
              <a:lnSpc>
                <a:spcPct val="120000"/>
              </a:lnSpc>
            </a:pPr>
            <a:r>
              <a:rPr lang="en-US" dirty="0"/>
              <a:t>Based on CoAP (runs on top) and used for management and control of constrained devices</a:t>
            </a:r>
          </a:p>
          <a:p>
            <a:pPr>
              <a:lnSpc>
                <a:spcPct val="120000"/>
              </a:lnSpc>
            </a:pPr>
            <a:r>
              <a:rPr lang="en-US" dirty="0"/>
              <a:t>Provides a set of interfaces for managing of constrained devices.</a:t>
            </a:r>
          </a:p>
          <a:p>
            <a:pPr lvl="1">
              <a:lnSpc>
                <a:spcPct val="120000"/>
              </a:lnSpc>
            </a:pPr>
            <a:r>
              <a:rPr lang="en-US" dirty="0"/>
              <a:t>Bootstrap</a:t>
            </a:r>
          </a:p>
          <a:p>
            <a:pPr lvl="1">
              <a:lnSpc>
                <a:spcPct val="120000"/>
              </a:lnSpc>
            </a:pPr>
            <a:r>
              <a:rPr lang="en-US" dirty="0"/>
              <a:t>Registration</a:t>
            </a:r>
          </a:p>
          <a:p>
            <a:pPr lvl="1">
              <a:lnSpc>
                <a:spcPct val="120000"/>
              </a:lnSpc>
            </a:pPr>
            <a:r>
              <a:rPr lang="en-US" dirty="0"/>
              <a:t>Information Reporting</a:t>
            </a:r>
          </a:p>
          <a:p>
            <a:pPr lvl="1">
              <a:lnSpc>
                <a:spcPct val="120000"/>
              </a:lnSpc>
            </a:pPr>
            <a:r>
              <a:rPr lang="en-US" dirty="0"/>
              <a:t>Device Management</a:t>
            </a:r>
          </a:p>
          <a:p>
            <a:pPr lvl="1">
              <a:lnSpc>
                <a:spcPct val="120000"/>
              </a:lnSpc>
            </a:pPr>
            <a:r>
              <a:rPr lang="en-US" dirty="0"/>
              <a:t>Service Enablement</a:t>
            </a:r>
          </a:p>
          <a:p>
            <a:pPr>
              <a:lnSpc>
                <a:spcPct val="120000"/>
              </a:lnSpc>
            </a:pPr>
            <a:r>
              <a:rPr lang="en-US" dirty="0"/>
              <a:t>Swaps “server” and “client” roles. A Constrained device would then run at least a CoAP Server and LWM2M Client.</a:t>
            </a:r>
          </a:p>
          <a:p>
            <a:pPr>
              <a:lnSpc>
                <a:spcPct val="120000"/>
              </a:lnSpc>
            </a:pPr>
            <a:r>
              <a:rPr lang="en-US" dirty="0"/>
              <a:t>Also allows for operations on objects (RWX, Access Control, Observation, Notification) </a:t>
            </a:r>
          </a:p>
          <a:p>
            <a:pPr>
              <a:lnSpc>
                <a:spcPct val="120000"/>
              </a:lnSpc>
            </a:pPr>
            <a:r>
              <a:rPr lang="en-US" dirty="0"/>
              <a:t>Offers a simple and reusable object based model. </a:t>
            </a:r>
          </a:p>
        </p:txBody>
      </p:sp>
    </p:spTree>
    <p:extLst>
      <p:ext uri="{BB962C8B-B14F-4D97-AF65-F5344CB8AC3E}">
        <p14:creationId xmlns:p14="http://schemas.microsoft.com/office/powerpoint/2010/main" val="56391172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525463" y="239713"/>
            <a:ext cx="10233025" cy="1085850"/>
          </a:xfrm>
        </p:spPr>
        <p:txBody>
          <a:bodyPr/>
          <a:lstStyle/>
          <a:p>
            <a:r>
              <a:rPr lang="en-US" dirty="0" smtClean="0">
                <a:solidFill>
                  <a:srgbClr val="2C2C2D"/>
                </a:solidFill>
                <a:latin typeface="+mn-lt"/>
              </a:rPr>
              <a:t>The </a:t>
            </a:r>
            <a:r>
              <a:rPr lang="en-US" dirty="0">
                <a:solidFill>
                  <a:srgbClr val="2C2C2D"/>
                </a:solidFill>
                <a:latin typeface="+mn-lt"/>
              </a:rPr>
              <a:t>Web in constrained devices</a:t>
            </a:r>
          </a:p>
        </p:txBody>
      </p:sp>
      <p:sp>
        <p:nvSpPr>
          <p:cNvPr id="32" name="Rounded Rectangle 31"/>
          <p:cNvSpPr/>
          <p:nvPr/>
        </p:nvSpPr>
        <p:spPr bwMode="auto">
          <a:xfrm>
            <a:off x="4769558" y="4626992"/>
            <a:ext cx="2828328"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bg2">
                    <a:lumMod val="50000"/>
                  </a:schemeClr>
                </a:solidFill>
              </a:rPr>
              <a:t>IPv4 / IPv6</a:t>
            </a:r>
            <a:endParaRPr lang="en-US" sz="1600" dirty="0">
              <a:solidFill>
                <a:schemeClr val="bg2">
                  <a:lumMod val="50000"/>
                </a:schemeClr>
              </a:solidFill>
            </a:endParaRPr>
          </a:p>
        </p:txBody>
      </p:sp>
      <p:pic>
        <p:nvPicPr>
          <p:cNvPr id="3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52926" y="3313501"/>
            <a:ext cx="1091169" cy="58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2" descr="ietflogo2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74855" y="3893823"/>
            <a:ext cx="896608" cy="51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ounded Rectangle 34"/>
          <p:cNvSpPr/>
          <p:nvPr/>
        </p:nvSpPr>
        <p:spPr bwMode="auto">
          <a:xfrm>
            <a:off x="3344095" y="2711576"/>
            <a:ext cx="4237541" cy="538370"/>
          </a:xfrm>
          <a:prstGeom prst="roundRect">
            <a:avLst>
              <a:gd name="adj" fmla="val 10000"/>
            </a:avLst>
          </a:prstGeom>
          <a:solidFill>
            <a:schemeClr val="tx2">
              <a:lumMod val="50000"/>
              <a:lumOff val="5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a:solidFill>
                  <a:srgbClr val="FFFFFF"/>
                </a:solidFill>
              </a:rPr>
              <a:t>IPSO Objects</a:t>
            </a:r>
          </a:p>
        </p:txBody>
      </p:sp>
      <p:pic>
        <p:nvPicPr>
          <p:cNvPr id="36" name="Picture 1" descr="ipso-trans.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74855" y="2822093"/>
            <a:ext cx="855707" cy="42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ounded Rectangle 36"/>
          <p:cNvSpPr/>
          <p:nvPr/>
        </p:nvSpPr>
        <p:spPr bwMode="auto">
          <a:xfrm>
            <a:off x="3344095" y="2022947"/>
            <a:ext cx="4237541" cy="533420"/>
          </a:xfrm>
          <a:prstGeom prst="roundRect">
            <a:avLst>
              <a:gd name="adj" fmla="val 1000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sz="1600" dirty="0" smtClean="0">
                <a:solidFill>
                  <a:schemeClr val="bg2">
                    <a:lumMod val="50000"/>
                  </a:schemeClr>
                </a:solidFill>
              </a:rPr>
              <a:t>Applications</a:t>
            </a:r>
            <a:endParaRPr lang="en-US" sz="1600" dirty="0">
              <a:solidFill>
                <a:schemeClr val="bg2">
                  <a:lumMod val="50000"/>
                </a:schemeClr>
              </a:solidFill>
            </a:endParaRPr>
          </a:p>
        </p:txBody>
      </p:sp>
      <p:sp>
        <p:nvSpPr>
          <p:cNvPr id="38" name="Rounded Rectangle 37"/>
          <p:cNvSpPr/>
          <p:nvPr/>
        </p:nvSpPr>
        <p:spPr bwMode="auto">
          <a:xfrm>
            <a:off x="3344096" y="4626992"/>
            <a:ext cx="1305764"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bg2">
                    <a:lumMod val="50000"/>
                  </a:schemeClr>
                </a:solidFill>
              </a:rPr>
              <a:t>6LowPAN</a:t>
            </a:r>
            <a:endParaRPr lang="en-US" sz="1600" dirty="0">
              <a:solidFill>
                <a:schemeClr val="bg2">
                  <a:lumMod val="50000"/>
                </a:schemeClr>
              </a:solidFill>
            </a:endParaRPr>
          </a:p>
        </p:txBody>
      </p:sp>
      <p:sp>
        <p:nvSpPr>
          <p:cNvPr id="39" name="Rounded Rectangle 38"/>
          <p:cNvSpPr/>
          <p:nvPr/>
        </p:nvSpPr>
        <p:spPr bwMode="auto">
          <a:xfrm>
            <a:off x="6265332" y="3987378"/>
            <a:ext cx="1310891" cy="538370"/>
          </a:xfrm>
          <a:prstGeom prst="roundRect">
            <a:avLst>
              <a:gd name="adj" fmla="val 10000"/>
            </a:avLst>
          </a:prstGeom>
          <a:solidFill>
            <a:schemeClr val="bg2"/>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tx1"/>
                </a:solidFill>
              </a:rPr>
              <a:t>HTTP</a:t>
            </a:r>
            <a:endParaRPr lang="en-US" sz="1600" dirty="0">
              <a:solidFill>
                <a:schemeClr val="tx1"/>
              </a:solidFill>
            </a:endParaRPr>
          </a:p>
        </p:txBody>
      </p:sp>
      <p:sp>
        <p:nvSpPr>
          <p:cNvPr id="47" name="Rounded Rectangle 46"/>
          <p:cNvSpPr/>
          <p:nvPr/>
        </p:nvSpPr>
        <p:spPr bwMode="auto">
          <a:xfrm>
            <a:off x="3347235" y="3987378"/>
            <a:ext cx="2805209" cy="538370"/>
          </a:xfrm>
          <a:prstGeom prst="roundRect">
            <a:avLst>
              <a:gd name="adj" fmla="val 10000"/>
            </a:avLst>
          </a:prstGeom>
          <a:solidFill>
            <a:srgbClr val="00A9D4"/>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err="1" smtClean="0">
                <a:solidFill>
                  <a:srgbClr val="FFFFFF"/>
                </a:solidFill>
              </a:rPr>
              <a:t>CoAP</a:t>
            </a:r>
            <a:endParaRPr lang="en-US" sz="1600" dirty="0">
              <a:solidFill>
                <a:srgbClr val="FFFFFF"/>
              </a:solidFill>
            </a:endParaRPr>
          </a:p>
        </p:txBody>
      </p:sp>
      <p:sp>
        <p:nvSpPr>
          <p:cNvPr id="50" name="Rounded Rectangle 49"/>
          <p:cNvSpPr/>
          <p:nvPr/>
        </p:nvSpPr>
        <p:spPr bwMode="auto">
          <a:xfrm>
            <a:off x="3344096" y="3355453"/>
            <a:ext cx="2808348" cy="538370"/>
          </a:xfrm>
          <a:prstGeom prst="roundRect">
            <a:avLst>
              <a:gd name="adj" fmla="val 10000"/>
            </a:avLst>
          </a:prstGeom>
          <a:solidFill>
            <a:srgbClr val="00A9D4"/>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rgbClr val="FFFFFF"/>
                </a:solidFill>
              </a:rPr>
              <a:t>LWM2M</a:t>
            </a:r>
            <a:endParaRPr lang="en-US" sz="1600" dirty="0">
              <a:solidFill>
                <a:srgbClr val="FFFFFF"/>
              </a:solidFill>
            </a:endParaRPr>
          </a:p>
        </p:txBody>
      </p:sp>
      <p:sp>
        <p:nvSpPr>
          <p:cNvPr id="51" name="Rounded Rectangle 50"/>
          <p:cNvSpPr/>
          <p:nvPr/>
        </p:nvSpPr>
        <p:spPr bwMode="auto">
          <a:xfrm>
            <a:off x="6265332" y="3355453"/>
            <a:ext cx="1310892" cy="538370"/>
          </a:xfrm>
          <a:prstGeom prst="roundRect">
            <a:avLst>
              <a:gd name="adj" fmla="val 10000"/>
            </a:avLst>
          </a:prstGeom>
          <a:solidFill>
            <a:schemeClr val="bg2"/>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tx1"/>
                </a:solidFill>
              </a:rPr>
              <a:t>Web Server</a:t>
            </a:r>
            <a:endParaRPr lang="en-US" sz="1600" dirty="0">
              <a:solidFill>
                <a:schemeClr val="tx1"/>
              </a:solidFill>
            </a:endParaRPr>
          </a:p>
        </p:txBody>
      </p:sp>
      <p:sp>
        <p:nvSpPr>
          <p:cNvPr id="52" name="Rectangle 51"/>
          <p:cNvSpPr/>
          <p:nvPr/>
        </p:nvSpPr>
        <p:spPr>
          <a:xfrm>
            <a:off x="7825358" y="2836075"/>
            <a:ext cx="1624488" cy="400110"/>
          </a:xfrm>
          <a:prstGeom prst="rect">
            <a:avLst/>
          </a:prstGeom>
        </p:spPr>
        <p:txBody>
          <a:bodyPr wrap="none">
            <a:spAutoFit/>
          </a:bodyPr>
          <a:lstStyle/>
          <a:p>
            <a:r>
              <a:rPr lang="en-US" dirty="0" smtClean="0"/>
              <a:t>Data Models</a:t>
            </a:r>
            <a:endParaRPr lang="en-US" dirty="0"/>
          </a:p>
        </p:txBody>
      </p:sp>
      <p:sp>
        <p:nvSpPr>
          <p:cNvPr id="53" name="Rectangle 52"/>
          <p:cNvSpPr/>
          <p:nvPr/>
        </p:nvSpPr>
        <p:spPr>
          <a:xfrm>
            <a:off x="7825358" y="2156257"/>
            <a:ext cx="1452216" cy="400110"/>
          </a:xfrm>
          <a:prstGeom prst="rect">
            <a:avLst/>
          </a:prstGeom>
        </p:spPr>
        <p:txBody>
          <a:bodyPr wrap="none">
            <a:spAutoFit/>
          </a:bodyPr>
          <a:lstStyle/>
          <a:p>
            <a:r>
              <a:rPr lang="en-US" dirty="0" smtClean="0"/>
              <a:t>Application</a:t>
            </a:r>
            <a:endParaRPr lang="en-US" dirty="0"/>
          </a:p>
        </p:txBody>
      </p:sp>
      <p:sp>
        <p:nvSpPr>
          <p:cNvPr id="57" name="Rectangle 56"/>
          <p:cNvSpPr/>
          <p:nvPr/>
        </p:nvSpPr>
        <p:spPr>
          <a:xfrm>
            <a:off x="7825358" y="3493713"/>
            <a:ext cx="1808132" cy="400110"/>
          </a:xfrm>
          <a:prstGeom prst="rect">
            <a:avLst/>
          </a:prstGeom>
        </p:spPr>
        <p:txBody>
          <a:bodyPr wrap="none">
            <a:spAutoFit/>
          </a:bodyPr>
          <a:lstStyle/>
          <a:p>
            <a:r>
              <a:rPr lang="en-US" dirty="0" smtClean="0"/>
              <a:t>API / Services</a:t>
            </a:r>
            <a:endParaRPr lang="en-US" dirty="0"/>
          </a:p>
        </p:txBody>
      </p:sp>
      <p:sp>
        <p:nvSpPr>
          <p:cNvPr id="60" name="Rectangle 59"/>
          <p:cNvSpPr/>
          <p:nvPr/>
        </p:nvSpPr>
        <p:spPr>
          <a:xfrm>
            <a:off x="7825358" y="4727805"/>
            <a:ext cx="1068697" cy="400110"/>
          </a:xfrm>
          <a:prstGeom prst="rect">
            <a:avLst/>
          </a:prstGeom>
        </p:spPr>
        <p:txBody>
          <a:bodyPr wrap="none">
            <a:spAutoFit/>
          </a:bodyPr>
          <a:lstStyle/>
          <a:p>
            <a:r>
              <a:rPr lang="en-US" dirty="0" smtClean="0"/>
              <a:t>Routing</a:t>
            </a:r>
            <a:endParaRPr lang="en-US" dirty="0"/>
          </a:p>
        </p:txBody>
      </p:sp>
      <p:sp>
        <p:nvSpPr>
          <p:cNvPr id="61" name="Rounded Rectangle 60"/>
          <p:cNvSpPr/>
          <p:nvPr/>
        </p:nvSpPr>
        <p:spPr bwMode="auto">
          <a:xfrm>
            <a:off x="3344095" y="5236549"/>
            <a:ext cx="1305764"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bg2">
                    <a:lumMod val="50000"/>
                  </a:schemeClr>
                </a:solidFill>
              </a:rPr>
              <a:t>802.15.4</a:t>
            </a:r>
            <a:endParaRPr lang="en-US" sz="1600" dirty="0">
              <a:solidFill>
                <a:schemeClr val="bg2">
                  <a:lumMod val="50000"/>
                </a:schemeClr>
              </a:solidFill>
            </a:endParaRPr>
          </a:p>
        </p:txBody>
      </p:sp>
      <p:sp>
        <p:nvSpPr>
          <p:cNvPr id="62" name="Rounded Rectangle 61"/>
          <p:cNvSpPr/>
          <p:nvPr/>
        </p:nvSpPr>
        <p:spPr bwMode="auto">
          <a:xfrm>
            <a:off x="3344094" y="5846106"/>
            <a:ext cx="2808349"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bg2">
                    <a:lumMod val="50000"/>
                  </a:schemeClr>
                </a:solidFill>
              </a:rPr>
              <a:t>MCU</a:t>
            </a:r>
            <a:endParaRPr lang="en-US" sz="1600" dirty="0">
              <a:solidFill>
                <a:schemeClr val="bg2">
                  <a:lumMod val="50000"/>
                </a:schemeClr>
              </a:solidFill>
            </a:endParaRPr>
          </a:p>
        </p:txBody>
      </p:sp>
      <p:sp>
        <p:nvSpPr>
          <p:cNvPr id="63" name="Rounded Rectangle 62"/>
          <p:cNvSpPr/>
          <p:nvPr/>
        </p:nvSpPr>
        <p:spPr bwMode="auto">
          <a:xfrm>
            <a:off x="4769557" y="5236549"/>
            <a:ext cx="2828330"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err="1">
                <a:solidFill>
                  <a:schemeClr val="bg2">
                    <a:lumMod val="50000"/>
                  </a:schemeClr>
                </a:solidFill>
              </a:rPr>
              <a:t>Wifi</a:t>
            </a:r>
            <a:r>
              <a:rPr lang="en-US" sz="1600" dirty="0">
                <a:solidFill>
                  <a:schemeClr val="bg2">
                    <a:lumMod val="50000"/>
                  </a:schemeClr>
                </a:solidFill>
              </a:rPr>
              <a:t>, Ethernet, </a:t>
            </a:r>
            <a:r>
              <a:rPr lang="en-US" sz="1600" dirty="0" smtClean="0">
                <a:solidFill>
                  <a:schemeClr val="bg2">
                    <a:lumMod val="50000"/>
                  </a:schemeClr>
                </a:solidFill>
              </a:rPr>
              <a:t>LTE, …</a:t>
            </a:r>
            <a:endParaRPr lang="en-US" sz="1600" dirty="0">
              <a:solidFill>
                <a:schemeClr val="bg2">
                  <a:lumMod val="50000"/>
                </a:schemeClr>
              </a:solidFill>
            </a:endParaRPr>
          </a:p>
        </p:txBody>
      </p:sp>
      <p:sp>
        <p:nvSpPr>
          <p:cNvPr id="64" name="Rounded Rectangle 63"/>
          <p:cNvSpPr/>
          <p:nvPr/>
        </p:nvSpPr>
        <p:spPr bwMode="auto">
          <a:xfrm>
            <a:off x="6265333" y="5846106"/>
            <a:ext cx="1332554"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bg2">
                    <a:lumMod val="50000"/>
                  </a:schemeClr>
                </a:solidFill>
              </a:rPr>
              <a:t>MPU</a:t>
            </a:r>
            <a:endParaRPr lang="en-US" sz="1600" dirty="0">
              <a:solidFill>
                <a:schemeClr val="bg2">
                  <a:lumMod val="50000"/>
                </a:schemeClr>
              </a:solidFill>
            </a:endParaRPr>
          </a:p>
        </p:txBody>
      </p:sp>
      <p:sp>
        <p:nvSpPr>
          <p:cNvPr id="66" name="Rectangle 65"/>
          <p:cNvSpPr/>
          <p:nvPr/>
        </p:nvSpPr>
        <p:spPr>
          <a:xfrm>
            <a:off x="7825358" y="4125638"/>
            <a:ext cx="2464362" cy="400110"/>
          </a:xfrm>
          <a:prstGeom prst="rect">
            <a:avLst/>
          </a:prstGeom>
        </p:spPr>
        <p:txBody>
          <a:bodyPr wrap="none">
            <a:spAutoFit/>
          </a:bodyPr>
          <a:lstStyle/>
          <a:p>
            <a:r>
              <a:rPr lang="en-US" dirty="0" smtClean="0"/>
              <a:t>Application Protocol</a:t>
            </a:r>
            <a:endParaRPr lang="en-US" dirty="0"/>
          </a:p>
        </p:txBody>
      </p:sp>
      <p:sp>
        <p:nvSpPr>
          <p:cNvPr id="67" name="Rectangle 66"/>
          <p:cNvSpPr/>
          <p:nvPr/>
        </p:nvSpPr>
        <p:spPr>
          <a:xfrm>
            <a:off x="7825358" y="5369859"/>
            <a:ext cx="1623862" cy="400110"/>
          </a:xfrm>
          <a:prstGeom prst="rect">
            <a:avLst/>
          </a:prstGeom>
        </p:spPr>
        <p:txBody>
          <a:bodyPr wrap="none">
            <a:spAutoFit/>
          </a:bodyPr>
          <a:lstStyle/>
          <a:p>
            <a:r>
              <a:rPr lang="en-US" dirty="0" smtClean="0"/>
              <a:t>HW Network</a:t>
            </a:r>
            <a:endParaRPr lang="en-US" dirty="0"/>
          </a:p>
        </p:txBody>
      </p:sp>
      <p:sp>
        <p:nvSpPr>
          <p:cNvPr id="68" name="Rectangle 67"/>
          <p:cNvSpPr/>
          <p:nvPr/>
        </p:nvSpPr>
        <p:spPr>
          <a:xfrm>
            <a:off x="7825358" y="5979416"/>
            <a:ext cx="1296499" cy="400110"/>
          </a:xfrm>
          <a:prstGeom prst="rect">
            <a:avLst/>
          </a:prstGeom>
        </p:spPr>
        <p:txBody>
          <a:bodyPr wrap="none">
            <a:spAutoFit/>
          </a:bodyPr>
          <a:lstStyle/>
          <a:p>
            <a:r>
              <a:rPr lang="en-US" dirty="0" smtClean="0"/>
              <a:t>Hardware</a:t>
            </a:r>
            <a:endParaRPr lang="en-US" dirty="0"/>
          </a:p>
        </p:txBody>
      </p:sp>
    </p:spTree>
    <p:extLst>
      <p:ext uri="{BB962C8B-B14F-4D97-AF65-F5344CB8AC3E}">
        <p14:creationId xmlns:p14="http://schemas.microsoft.com/office/powerpoint/2010/main" val="16269238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5912</TotalTime>
  <Words>3242</Words>
  <Application>Microsoft Macintosh PowerPoint</Application>
  <PresentationFormat>Custom</PresentationFormat>
  <Paragraphs>446</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PresentationTemplate2011</vt:lpstr>
      <vt:lpstr>Introduction to IPSO Smart Objects </vt:lpstr>
      <vt:lpstr>Problems to solve in IoT</vt:lpstr>
      <vt:lpstr>IPSO Smart Objects</vt:lpstr>
      <vt:lpstr>The Web</vt:lpstr>
      <vt:lpstr>Constrained Application Protocol (CoAP)</vt:lpstr>
      <vt:lpstr>Web Linking for Constrained Devices</vt:lpstr>
      <vt:lpstr>Discovery for Constrained Devices</vt:lpstr>
      <vt:lpstr>OMA Lightweight M2M (LWM2M)</vt:lpstr>
      <vt:lpstr>The Web in constrained devices</vt:lpstr>
      <vt:lpstr>IPSO Smart Object Structure</vt:lpstr>
      <vt:lpstr>Example 1: IPSO Humidity Sensor</vt:lpstr>
      <vt:lpstr>Example 2: New Reusable Object</vt:lpstr>
      <vt:lpstr>Example 3: Composite Object</vt:lpstr>
      <vt:lpstr>IPSO Object Linking</vt:lpstr>
      <vt:lpstr>Roadmap </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IPSO Intro</dc:title>
  <dc:subject/>
  <dc:creator>Jaime Jimenez</dc:creator>
  <cp:keywords/>
  <dc:description/>
  <cp:lastModifiedBy>Jaime Jimenez</cp:lastModifiedBy>
  <cp:revision>519</cp:revision>
  <dcterms:created xsi:type="dcterms:W3CDTF">2011-05-24T09:22:48Z</dcterms:created>
  <dcterms:modified xsi:type="dcterms:W3CDTF">2015-06-16T21:58:43Z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true</vt:bool>
  </property>
  <property fmtid="{D5CDD505-2E9C-101B-9397-08002B2CF9AE}" pid="17" name="optFooterCVLCopyright">
    <vt:bool>false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true</vt:bool>
  </property>
  <property fmtid="{D5CDD505-2E9C-101B-9397-08002B2CF9AE}" pid="22" name="optFooterCVLPrep">
    <vt:bool>false</vt:bool>
  </property>
  <property fmtid="{D5CDD505-2E9C-101B-9397-08002B2CF9AE}" pid="23" name="optEnterText3">
    <vt:bool>false</vt:bool>
  </property>
  <property fmtid="{D5CDD505-2E9C-101B-9397-08002B2CF9AE}" pid="24" name="optFooterCVLDate">
    <vt:bool>true</vt:bool>
  </property>
  <property fmtid="{D5CDD505-2E9C-101B-9397-08002B2CF9AE}" pid="25" name="optEnterText4">
    <vt:bool>false</vt:bool>
  </property>
  <property fmtid="{D5CDD505-2E9C-101B-9397-08002B2CF9AE}" pid="26" name="LeftFooterField">
    <vt:lpwstr/>
  </property>
  <property fmtid="{D5CDD505-2E9C-101B-9397-08002B2CF9AE}" pid="27" name="MiddleFooterField">
    <vt:lpwstr>Ericsson Internal</vt:lpwstr>
  </property>
  <property fmtid="{D5CDD505-2E9C-101B-9397-08002B2CF9AE}" pid="28" name="RightFooterField">
    <vt:lpwstr/>
  </property>
  <property fmtid="{D5CDD505-2E9C-101B-9397-08002B2CF9AE}" pid="29" name="RightFooterField2">
    <vt:lpwstr>2014-02-03</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R3A</vt:lpwstr>
  </property>
  <property fmtid="{D5CDD505-2E9C-101B-9397-08002B2CF9AE}" pid="37" name="Prepared">
    <vt:lpwstr>LI/EAB/TBR/O Thomas Rimhagen</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PA1</vt:lpwstr>
  </property>
  <property fmtid="{D5CDD505-2E9C-101B-9397-08002B2CF9AE}" pid="42" name="DocName">
    <vt:lpwstr/>
  </property>
  <property fmtid="{D5CDD505-2E9C-101B-9397-08002B2CF9AE}" pid="43" name="Title">
    <vt:lpwstr/>
  </property>
  <property fmtid="{D5CDD505-2E9C-101B-9397-08002B2CF9AE}" pid="44" name="Date">
    <vt:lpwstr>2014-02-03</vt:lpwstr>
  </property>
  <property fmtid="{D5CDD505-2E9C-101B-9397-08002B2CF9AE}" pid="45" name="Reference">
    <vt:lpwstr/>
  </property>
  <property fmtid="{D5CDD505-2E9C-101B-9397-08002B2CF9AE}" pid="46" name="Keyword">
    <vt:lpwstr/>
  </property>
</Properties>
</file>