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8"/>
  </p:notesMasterIdLst>
  <p:handoutMasterIdLst>
    <p:handoutMasterId r:id="rId19"/>
  </p:handoutMasterIdLst>
  <p:sldIdLst>
    <p:sldId id="259" r:id="rId2"/>
    <p:sldId id="343" r:id="rId3"/>
    <p:sldId id="329" r:id="rId4"/>
    <p:sldId id="339" r:id="rId5"/>
    <p:sldId id="340" r:id="rId6"/>
    <p:sldId id="330" r:id="rId7"/>
    <p:sldId id="320" r:id="rId8"/>
    <p:sldId id="342" r:id="rId9"/>
    <p:sldId id="321" r:id="rId10"/>
    <p:sldId id="322" r:id="rId11"/>
    <p:sldId id="341" r:id="rId12"/>
    <p:sldId id="334" r:id="rId13"/>
    <p:sldId id="333" r:id="rId14"/>
    <p:sldId id="326" r:id="rId15"/>
    <p:sldId id="344" r:id="rId16"/>
    <p:sldId id="314" r:id="rId17"/>
  </p:sldIdLst>
  <p:sldSz cx="12192000" cy="6858000"/>
  <p:notesSz cx="6884988" cy="10018713"/>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90"/>
    <a:srgbClr val="9FB7D3"/>
    <a:srgbClr val="8BC5FF"/>
    <a:srgbClr val="99CCFF"/>
    <a:srgbClr val="6A8FBF"/>
    <a:srgbClr val="00A9D4"/>
    <a:srgbClr val="007B78"/>
    <a:srgbClr val="89BA17"/>
    <a:srgbClr val="FA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2" autoAdjust="0"/>
    <p:restoredTop sz="99224" autoAdjust="0"/>
  </p:normalViewPr>
  <p:slideViewPr>
    <p:cSldViewPr snapToGrid="0" snapToObjects="1" showGuides="1">
      <p:cViewPr varScale="1">
        <p:scale>
          <a:sx n="114" d="100"/>
          <a:sy n="114" d="100"/>
        </p:scale>
        <p:origin x="-112" y="-544"/>
      </p:cViewPr>
      <p:guideLst>
        <p:guide orient="horz" pos="1136"/>
        <p:guide orient="horz" pos="4110"/>
        <p:guide orient="horz" pos="151"/>
        <p:guide orient="horz" pos="2449"/>
        <p:guide orient="horz" pos="3560"/>
        <p:guide orient="horz" pos="2545"/>
        <p:guide orient="horz" pos="3845"/>
        <p:guide pos="735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2913"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5" name="Rectangle 3"/>
          <p:cNvSpPr>
            <a:spLocks noGrp="1" noChangeArrowheads="1"/>
          </p:cNvSpPr>
          <p:nvPr>
            <p:ph type="dt" sz="quarter" idx="1"/>
          </p:nvPr>
        </p:nvSpPr>
        <p:spPr bwMode="auto">
          <a:xfrm>
            <a:off x="3900488" y="0"/>
            <a:ext cx="2982912"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200">
                <a:latin typeface="Arial" charset="0"/>
                <a:cs typeface="+mn-cs"/>
              </a:defRPr>
            </a:lvl1pPr>
          </a:lstStyle>
          <a:p>
            <a:pPr>
              <a:defRPr/>
            </a:pPr>
            <a:r>
              <a:rPr lang="en-US"/>
              <a:t>2014-02-03 </a:t>
            </a:r>
            <a:endParaRPr lang="en-US" dirty="0"/>
          </a:p>
        </p:txBody>
      </p:sp>
      <p:sp>
        <p:nvSpPr>
          <p:cNvPr id="79876" name="Rectangle 4"/>
          <p:cNvSpPr>
            <a:spLocks noGrp="1" noChangeArrowheads="1"/>
          </p:cNvSpPr>
          <p:nvPr>
            <p:ph type="ftr" sz="quarter" idx="2"/>
          </p:nvPr>
        </p:nvSpPr>
        <p:spPr bwMode="auto">
          <a:xfrm>
            <a:off x="0" y="9515475"/>
            <a:ext cx="2982913"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7" name="Rectangle 5"/>
          <p:cNvSpPr>
            <a:spLocks noGrp="1" noChangeArrowheads="1"/>
          </p:cNvSpPr>
          <p:nvPr>
            <p:ph type="sldNum" sz="quarter" idx="3"/>
          </p:nvPr>
        </p:nvSpPr>
        <p:spPr bwMode="auto">
          <a:xfrm>
            <a:off x="3900488" y="9515475"/>
            <a:ext cx="2982912"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200">
                <a:latin typeface="Arial" charset="0"/>
                <a:cs typeface="+mn-cs"/>
              </a:defRPr>
            </a:lvl1pPr>
          </a:lstStyle>
          <a:p>
            <a:pPr>
              <a:defRPr/>
            </a:pPr>
            <a:fld id="{9B0F9CA7-41D7-4450-B239-EB391B9AAA0A}" type="slidenum">
              <a:rPr lang="en-US"/>
              <a:pPr>
                <a:defRPr/>
              </a:pPr>
              <a:t>‹#›</a:t>
            </a:fld>
            <a:endParaRPr lang="en-US" dirty="0"/>
          </a:p>
        </p:txBody>
      </p:sp>
    </p:spTree>
    <p:extLst>
      <p:ext uri="{BB962C8B-B14F-4D97-AF65-F5344CB8AC3E}">
        <p14:creationId xmlns:p14="http://schemas.microsoft.com/office/powerpoint/2010/main" val="73981729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spcBef>
                <a:spcPct val="50000"/>
              </a:spcBef>
              <a:defRPr sz="1200">
                <a:latin typeface="Arial" charset="0"/>
                <a:cs typeface="+mn-cs"/>
              </a:defRPr>
            </a:lvl1pPr>
          </a:lstStyle>
          <a:p>
            <a:pPr>
              <a:defRPr/>
            </a:pPr>
            <a:r>
              <a:rPr lang="en-US"/>
              <a:t>2014-02-03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spcBef>
                <a:spcPct val="50000"/>
              </a:spcBef>
              <a:defRPr sz="1200">
                <a:latin typeface="Arial" charset="0"/>
                <a:cs typeface="+mn-cs"/>
              </a:defRPr>
            </a:lvl1pPr>
          </a:lstStyle>
          <a:p>
            <a:pPr>
              <a:defRPr/>
            </a:pPr>
            <a:fld id="{731E95D0-5A4D-4E2C-B9D5-8244AD99044C}" type="slidenum">
              <a:rPr lang="en-US"/>
              <a:pPr>
                <a:defRPr/>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spcBef>
                <a:spcPct val="50000"/>
              </a:spcBef>
              <a:defRPr sz="1200">
                <a:latin typeface="Arial" charset="0"/>
                <a:cs typeface="+mn-cs"/>
              </a:defRPr>
            </a:lvl1pPr>
          </a:lstStyle>
          <a:p>
            <a:pPr>
              <a:defRPr/>
            </a:pPr>
            <a:r>
              <a:rPr lang="en-US"/>
              <a:t> </a:t>
            </a:r>
            <a:endParaRPr lang="en-US" dirty="0"/>
          </a:p>
        </p:txBody>
      </p:sp>
      <p:sp>
        <p:nvSpPr>
          <p:cNvPr id="5" name="Slide Image Placeholder 4"/>
          <p:cNvSpPr>
            <a:spLocks noGrp="1" noRot="1" noChangeAspect="1"/>
          </p:cNvSpPr>
          <p:nvPr>
            <p:ph type="sldImg" idx="2"/>
          </p:nvPr>
        </p:nvSpPr>
        <p:spPr>
          <a:xfrm>
            <a:off x="103188" y="750888"/>
            <a:ext cx="6678612" cy="3757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spcBef>
                <a:spcPct val="50000"/>
              </a:spcBef>
              <a:defRPr sz="1200">
                <a:latin typeface="Arial" charset="0"/>
                <a:cs typeface="+mn-cs"/>
              </a:defRPr>
            </a:lvl1pPr>
          </a:lstStyle>
          <a:p>
            <a:pPr>
              <a:defRPr/>
            </a:pPr>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5717612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316"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2014-02-03 </a:t>
            </a:r>
          </a:p>
        </p:txBody>
      </p:sp>
      <p:sp>
        <p:nvSpPr>
          <p:cNvPr id="13317"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
        <p:nvSpPr>
          <p:cNvPr id="13318" name="Slide Number Placeholder 7"/>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fld id="{47ECF9AA-8557-4063-B693-3E385A42E4C1}" type="slidenum">
              <a:rPr lang="en-US" sz="1200" smtClean="0"/>
              <a:pPr eaLnBrk="1" hangingPunct="1">
                <a:defRPr/>
              </a:pPr>
              <a:t>1</a:t>
            </a:fld>
            <a:endParaRPr lang="en-US" sz="1200" smtClean="0"/>
          </a:p>
        </p:txBody>
      </p:sp>
      <p:sp>
        <p:nvSpPr>
          <p:cNvPr id="13319" name="Header Placeholder 8"/>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10</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65395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you can</a:t>
            </a:r>
            <a:r>
              <a:rPr lang="en-US" baseline="0" dirty="0" smtClean="0"/>
              <a:t> create a new object for your specific device by reusing the humidity object but adapting it to your own. </a:t>
            </a: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11</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237307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Another way of creating composite objects is by using Object</a:t>
            </a:r>
            <a:r>
              <a:rPr lang="en-US" baseline="0" dirty="0" smtClean="0"/>
              <a:t> Links. </a:t>
            </a:r>
          </a:p>
          <a:p>
            <a:pPr marL="171450" indent="-171450">
              <a:buFont typeface="Arial"/>
              <a:buChar char="•"/>
            </a:pPr>
            <a:r>
              <a:rPr lang="en-US" baseline="0" dirty="0" smtClean="0"/>
              <a:t>So instead of nesting JSON we have one level plus linking, more like in the web.</a:t>
            </a:r>
          </a:p>
          <a:p>
            <a:pPr marL="171450" indent="-171450">
              <a:buFont typeface="Arial"/>
              <a:buChar char="•"/>
            </a:pPr>
            <a:r>
              <a:rPr lang="en-US" baseline="0" dirty="0" smtClean="0"/>
              <a:t>It would look the same once serialized with </a:t>
            </a:r>
            <a:r>
              <a:rPr lang="en-US" baseline="0" dirty="0" err="1" smtClean="0"/>
              <a:t>SenML</a:t>
            </a:r>
            <a:r>
              <a:rPr lang="en-US" baseline="0" dirty="0" smtClean="0"/>
              <a:t> but is actually links.</a:t>
            </a:r>
          </a:p>
          <a:p>
            <a:pPr marL="171450" indent="-171450">
              <a:buFont typeface="Arial"/>
              <a:buChar char="•"/>
            </a:pPr>
            <a:r>
              <a:rPr lang="en-US" baseline="0" dirty="0" smtClean="0"/>
              <a:t>This kind of pattern could be use also for controllers since the links are typed, so you could substitute the links for something else like the data coming from a dial, or some other device that has an user interface.</a:t>
            </a:r>
          </a:p>
          <a:p>
            <a:pPr marL="171450" indent="-171450">
              <a:buFont typeface="Arial"/>
              <a:buChar char="•"/>
            </a:pP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13</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1500703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smtClean="0">
                <a:latin typeface="Arial" charset="0"/>
              </a:rPr>
              <a:t>At the moment we are working with other standards in order to come together to a common data model. For example with UPnP we are currently trying to harmonize the large amount of </a:t>
            </a:r>
            <a:r>
              <a:rPr lang="en-US" baseline="0" dirty="0" err="1" smtClean="0">
                <a:latin typeface="Arial" charset="0"/>
              </a:rPr>
              <a:t>resuorce</a:t>
            </a:r>
            <a:r>
              <a:rPr lang="en-US" baseline="0" dirty="0" smtClean="0">
                <a:latin typeface="Arial" charset="0"/>
              </a:rPr>
              <a:t> descriptions in UPnP with the IPSO Objects. Some of the challenges here is that UPnP uses more of a SOAP approach with its Message Exchange </a:t>
            </a:r>
            <a:r>
              <a:rPr lang="en-US" baseline="0" dirty="0" err="1" smtClean="0">
                <a:latin typeface="Arial" charset="0"/>
              </a:rPr>
              <a:t>Pattenrs</a:t>
            </a:r>
            <a:r>
              <a:rPr lang="en-US" baseline="0" dirty="0" smtClean="0">
                <a:latin typeface="Arial" charset="0"/>
              </a:rPr>
              <a:t> than a REST-based one.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Interworking with TR69, </a:t>
            </a:r>
            <a:r>
              <a:rPr lang="en-US" baseline="0" dirty="0" err="1" smtClean="0">
                <a:latin typeface="Arial" charset="0"/>
              </a:rPr>
              <a:t>ZigBee</a:t>
            </a:r>
            <a:r>
              <a:rPr lang="en-US" baseline="0" dirty="0" smtClean="0">
                <a:latin typeface="Arial" charset="0"/>
              </a:rPr>
              <a:t>, BLE and how to harmonize them so that there is one set. </a:t>
            </a:r>
          </a:p>
          <a:p>
            <a:pPr marL="171450" indent="-171450">
              <a:buFont typeface="Arial"/>
              <a:buChar char="•"/>
            </a:pPr>
            <a:r>
              <a:rPr lang="en-US" baseline="0" dirty="0" smtClean="0">
                <a:latin typeface="Arial" charset="0"/>
              </a:rPr>
              <a:t>We have also some deadlines, this list is taken from our item activity document. So basically we are setting up some test servers for continuous testing of Smart Objects, in this case over IPv6 and LWM2M. </a:t>
            </a:r>
          </a:p>
          <a:p>
            <a:pPr marL="171450" indent="-171450">
              <a:buFont typeface="Arial"/>
              <a:buChar char="•"/>
            </a:pPr>
            <a:r>
              <a:rPr lang="en-US" baseline="0" dirty="0" smtClean="0">
                <a:latin typeface="Arial" charset="0"/>
              </a:rPr>
              <a:t>We are also working on various expansion packs, like the domain specific objects (GW Objects, Home Appliances, </a:t>
            </a:r>
            <a:r>
              <a:rPr lang="en-US" baseline="0" dirty="0" err="1" smtClean="0">
                <a:latin typeface="Arial" charset="0"/>
              </a:rPr>
              <a:t>etc</a:t>
            </a:r>
            <a:r>
              <a:rPr lang="en-US" baseline="0" dirty="0" smtClean="0">
                <a:latin typeface="Arial" charset="0"/>
              </a:rPr>
              <a:t>)</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We have to produce a standalone schema on how to construct the objects and how clients and servers are supposed to use them. </a:t>
            </a:r>
          </a:p>
          <a:p>
            <a:pPr marL="171450" indent="-171450">
              <a:buFont typeface="Arial"/>
              <a:buChar char="•"/>
            </a:pPr>
            <a:r>
              <a:rPr lang="en-US" baseline="0" dirty="0" smtClean="0">
                <a:latin typeface="Arial" charset="0"/>
              </a:rPr>
              <a:t>We are also working on Composite objects, by using a new data type that represents a link. So that we will have resources that do not only map to a specific resource, rather it will be more like the web and we will use linking instead. </a:t>
            </a:r>
          </a:p>
          <a:p>
            <a:pPr marL="171450" indent="-171450">
              <a:buFont typeface="Arial"/>
              <a:buChar char="•"/>
            </a:pPr>
            <a:r>
              <a:rPr lang="en-US" baseline="0" dirty="0" smtClean="0">
                <a:latin typeface="Arial" charset="0"/>
              </a:rPr>
              <a:t>Also we will have a session in November in the IETF bits and bites. There we will show how objects work, some examples, how to create them and so on. </a:t>
            </a:r>
          </a:p>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14</a:t>
            </a:fld>
            <a:endParaRPr 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smtClean="0">
                <a:latin typeface="Arial" charset="0"/>
              </a:rPr>
              <a:t>At the moment we are working with other standards in order to come together to a common data model. For example with UPnP we are currently trying to harmonize the large amount of </a:t>
            </a:r>
            <a:r>
              <a:rPr lang="en-US" baseline="0" dirty="0" err="1" smtClean="0">
                <a:latin typeface="Arial" charset="0"/>
              </a:rPr>
              <a:t>resuorce</a:t>
            </a:r>
            <a:r>
              <a:rPr lang="en-US" baseline="0" dirty="0" smtClean="0">
                <a:latin typeface="Arial" charset="0"/>
              </a:rPr>
              <a:t> descriptions in UPnP with the IPSO Objects. Some of the challenges here is that UPnP uses more of a SOAP approach with its Message Exchange </a:t>
            </a:r>
            <a:r>
              <a:rPr lang="en-US" baseline="0" dirty="0" err="1" smtClean="0">
                <a:latin typeface="Arial" charset="0"/>
              </a:rPr>
              <a:t>Pattenrs</a:t>
            </a:r>
            <a:r>
              <a:rPr lang="en-US" baseline="0" dirty="0" smtClean="0">
                <a:latin typeface="Arial" charset="0"/>
              </a:rPr>
              <a:t> than a REST-based one.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Interworking with TR69, </a:t>
            </a:r>
            <a:r>
              <a:rPr lang="en-US" baseline="0" dirty="0" err="1" smtClean="0">
                <a:latin typeface="Arial" charset="0"/>
              </a:rPr>
              <a:t>ZigBee</a:t>
            </a:r>
            <a:r>
              <a:rPr lang="en-US" baseline="0" dirty="0" smtClean="0">
                <a:latin typeface="Arial" charset="0"/>
              </a:rPr>
              <a:t>, BLE and how to harmonize them so that there is one set. </a:t>
            </a:r>
          </a:p>
          <a:p>
            <a:pPr marL="171450" indent="-171450">
              <a:buFont typeface="Arial"/>
              <a:buChar char="•"/>
            </a:pPr>
            <a:r>
              <a:rPr lang="en-US" baseline="0" dirty="0" smtClean="0">
                <a:latin typeface="Arial" charset="0"/>
              </a:rPr>
              <a:t>We have also some deadlines, this list is taken from our item activity document. So basically we are setting up some test servers for continuous testing of Smart Objects, in this case over IPv6 and LWM2M. </a:t>
            </a:r>
          </a:p>
          <a:p>
            <a:pPr marL="171450" indent="-171450">
              <a:buFont typeface="Arial"/>
              <a:buChar char="•"/>
            </a:pPr>
            <a:r>
              <a:rPr lang="en-US" baseline="0" dirty="0" smtClean="0">
                <a:latin typeface="Arial" charset="0"/>
              </a:rPr>
              <a:t>We are also working on various expansion packs, like the domain specific objects (GW Objects, Home Appliances, </a:t>
            </a:r>
            <a:r>
              <a:rPr lang="en-US" baseline="0" dirty="0" err="1" smtClean="0">
                <a:latin typeface="Arial" charset="0"/>
              </a:rPr>
              <a:t>etc</a:t>
            </a:r>
            <a:r>
              <a:rPr lang="en-US" baseline="0" dirty="0" smtClean="0">
                <a:latin typeface="Arial" charset="0"/>
              </a:rPr>
              <a:t>)</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We have to produce a standalone schema on how to construct the objects and how clients and servers are supposed to use them. </a:t>
            </a:r>
          </a:p>
          <a:p>
            <a:pPr marL="171450" indent="-171450">
              <a:buFont typeface="Arial"/>
              <a:buChar char="•"/>
            </a:pPr>
            <a:r>
              <a:rPr lang="en-US" baseline="0" dirty="0" smtClean="0">
                <a:latin typeface="Arial" charset="0"/>
              </a:rPr>
              <a:t>We are also working on Composite objects, by using a new data type that represents a link. So that we will have resources that do not only map to a specific resource, rather it will be more like the web and we will use linking instead. </a:t>
            </a:r>
          </a:p>
          <a:p>
            <a:pPr marL="171450" indent="-171450">
              <a:buFont typeface="Arial"/>
              <a:buChar char="•"/>
            </a:pPr>
            <a:r>
              <a:rPr lang="en-US" baseline="0" dirty="0" smtClean="0">
                <a:latin typeface="Arial" charset="0"/>
              </a:rPr>
              <a:t>Also we will have a session in November in the IETF bits and bites. There we will show how objects work, some examples, how to create them and so on. </a:t>
            </a:r>
          </a:p>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15</a:t>
            </a:fld>
            <a:endParaRPr lang="en-US"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Business scenarios for 3GPP-enabled capillary networks </a:t>
            </a:r>
            <a:endParaRPr lang="en-US"/>
          </a:p>
        </p:txBody>
      </p:sp>
      <p:sp>
        <p:nvSpPr>
          <p:cNvPr id="5" name="Date Placeholder 4"/>
          <p:cNvSpPr>
            <a:spLocks noGrp="1"/>
          </p:cNvSpPr>
          <p:nvPr>
            <p:ph type="dt" idx="11"/>
          </p:nvPr>
        </p:nvSpPr>
        <p:spPr/>
        <p:txBody>
          <a:bodyPr/>
          <a:lstStyle/>
          <a:p>
            <a:r>
              <a:rPr lang="en-US" smtClean="0"/>
              <a:t>2013-08-28 </a:t>
            </a:r>
            <a:endParaRPr lang="en-US"/>
          </a:p>
        </p:txBody>
      </p:sp>
      <p:sp>
        <p:nvSpPr>
          <p:cNvPr id="6" name="Footer Placeholder 5"/>
          <p:cNvSpPr>
            <a:spLocks noGrp="1"/>
          </p:cNvSpPr>
          <p:nvPr>
            <p:ph type="ftr" sz="quarter" idx="12"/>
          </p:nvPr>
        </p:nvSpPr>
        <p:spPr/>
        <p:txBody>
          <a:bodyPr/>
          <a:lstStyle/>
          <a:p>
            <a:r>
              <a:rPr lang="en-US" smtClean="0"/>
              <a:t> </a:t>
            </a:r>
            <a:endParaRPr lang="en-US"/>
          </a:p>
        </p:txBody>
      </p:sp>
      <p:sp>
        <p:nvSpPr>
          <p:cNvPr id="7" name="Slide Number Placeholder 6"/>
          <p:cNvSpPr>
            <a:spLocks noGrp="1"/>
          </p:cNvSpPr>
          <p:nvPr>
            <p:ph type="sldNum" sz="quarter" idx="13"/>
          </p:nvPr>
        </p:nvSpPr>
        <p:spPr/>
        <p:txBody>
          <a:bodyPr/>
          <a:lstStyle/>
          <a:p>
            <a:fld id="{D1E33C2B-3F10-4E9F-A60A-AFC9EEA81319}" type="slidenum">
              <a:rPr lang="en-US" smtClean="0"/>
              <a:t>16</a:t>
            </a:fld>
            <a:endParaRPr lang="en-US"/>
          </a:p>
        </p:txBody>
      </p:sp>
    </p:spTree>
    <p:extLst>
      <p:ext uri="{BB962C8B-B14F-4D97-AF65-F5344CB8AC3E}">
        <p14:creationId xmlns:p14="http://schemas.microsoft.com/office/powerpoint/2010/main" val="428070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sz="1200" kern="1200" dirty="0" smtClean="0">
                <a:solidFill>
                  <a:schemeClr val="tx1"/>
                </a:solidFill>
                <a:effectLst/>
                <a:latin typeface="Arial" charset="0"/>
                <a:ea typeface="+mn-ea"/>
                <a:cs typeface="+mn-cs"/>
              </a:rPr>
              <a:t>A lot of the problems that we have today for </a:t>
            </a:r>
            <a:r>
              <a:rPr lang="en-US" sz="1200" kern="1200" dirty="0" err="1" smtClean="0">
                <a:solidFill>
                  <a:schemeClr val="tx1"/>
                </a:solidFill>
                <a:effectLst/>
                <a:latin typeface="Arial" charset="0"/>
                <a:ea typeface="+mn-ea"/>
                <a:cs typeface="+mn-cs"/>
              </a:rPr>
              <a:t>IoT</a:t>
            </a:r>
            <a:r>
              <a:rPr lang="en-US" sz="1200" kern="1200" dirty="0" smtClean="0">
                <a:solidFill>
                  <a:schemeClr val="tx1"/>
                </a:solidFill>
                <a:effectLst/>
                <a:latin typeface="Arial" charset="0"/>
                <a:ea typeface="+mn-ea"/>
                <a:cs typeface="+mn-cs"/>
              </a:rPr>
              <a:t>, have already been already solved by the</a:t>
            </a:r>
            <a:r>
              <a:rPr lang="en-US" sz="1200" kern="1200" baseline="0" dirty="0" smtClean="0">
                <a:solidFill>
                  <a:schemeClr val="tx1"/>
                </a:solidFill>
                <a:effectLst/>
                <a:latin typeface="Arial" charset="0"/>
                <a:ea typeface="+mn-ea"/>
                <a:cs typeface="+mn-cs"/>
              </a:rPr>
              <a:t> web. Some of the web properties can be very useful for </a:t>
            </a:r>
            <a:r>
              <a:rPr lang="en-US" sz="1200" kern="1200" baseline="0" dirty="0" err="1" smtClean="0">
                <a:solidFill>
                  <a:schemeClr val="tx1"/>
                </a:solidFill>
                <a:effectLst/>
                <a:latin typeface="Arial" charset="0"/>
                <a:ea typeface="+mn-ea"/>
                <a:cs typeface="+mn-cs"/>
              </a:rPr>
              <a:t>IoT</a:t>
            </a:r>
            <a:r>
              <a:rPr lang="en-US" sz="1200" kern="1200" baseline="0" dirty="0" smtClean="0">
                <a:solidFill>
                  <a:schemeClr val="tx1"/>
                </a:solidFill>
                <a:effectLst/>
                <a:latin typeface="Arial" charset="0"/>
                <a:ea typeface="+mn-ea"/>
                <a:cs typeface="+mn-cs"/>
              </a:rPr>
              <a:t>.</a:t>
            </a:r>
          </a:p>
          <a:p>
            <a:pPr marL="171450" indent="-171450">
              <a:buFont typeface="Arial"/>
              <a:buChar char="•"/>
            </a:pPr>
            <a:r>
              <a:rPr lang="en-US" sz="1200" kern="1200" baseline="0" dirty="0" smtClean="0">
                <a:solidFill>
                  <a:schemeClr val="tx1"/>
                </a:solidFill>
                <a:effectLst/>
                <a:latin typeface="Arial" charset="0"/>
                <a:ea typeface="+mn-ea"/>
                <a:cs typeface="+mn-cs"/>
              </a:rPr>
              <a:t>First of all, the narrow waist, which means that the value is created at the endpoints and everything in between is communication infrastructure.</a:t>
            </a:r>
            <a:endParaRPr lang="en-US" sz="1200" kern="1200" dirty="0" smtClean="0">
              <a:solidFill>
                <a:schemeClr val="tx1"/>
              </a:solidFill>
              <a:effectLst/>
              <a:latin typeface="Arial" charset="0"/>
              <a:ea typeface="+mn-ea"/>
              <a:cs typeface="+mn-cs"/>
            </a:endParaRPr>
          </a:p>
          <a:p>
            <a:pPr marL="171450" indent="-171450">
              <a:buFont typeface="Arial"/>
              <a:buChar char="•"/>
            </a:pPr>
            <a:r>
              <a:rPr lang="en-US" sz="1200" kern="1200" dirty="0" smtClean="0">
                <a:solidFill>
                  <a:schemeClr val="tx1"/>
                </a:solidFill>
                <a:effectLst/>
                <a:latin typeface="Arial" charset="0"/>
                <a:ea typeface="+mn-ea"/>
                <a:cs typeface="+mn-cs"/>
              </a:rPr>
              <a:t>Those endpoints communicate</a:t>
            </a:r>
            <a:r>
              <a:rPr lang="en-US" sz="1200" kern="1200" baseline="0" dirty="0" smtClean="0">
                <a:solidFill>
                  <a:schemeClr val="tx1"/>
                </a:solidFill>
                <a:effectLst/>
                <a:latin typeface="Arial" charset="0"/>
                <a:ea typeface="+mn-ea"/>
                <a:cs typeface="+mn-cs"/>
              </a:rPr>
              <a:t> using REST APIs that do not require to keep a state. It also defines different roles for the endpoints as clients and servers and defines a set of stateless methods to interact between them.</a:t>
            </a:r>
          </a:p>
          <a:p>
            <a:pPr marL="171450" indent="-171450">
              <a:buFont typeface="Arial"/>
              <a:buChar char="•"/>
            </a:pPr>
            <a:r>
              <a:rPr lang="en-US" sz="1200" kern="1200" baseline="0" dirty="0" smtClean="0">
                <a:solidFill>
                  <a:schemeClr val="tx1"/>
                </a:solidFill>
                <a:effectLst/>
                <a:latin typeface="Arial" charset="0"/>
                <a:ea typeface="+mn-ea"/>
                <a:cs typeface="+mn-cs"/>
              </a:rPr>
              <a:t>The web focuses on resources and on the content hosted by the endpoints. It supports multiple representation formats (HTML, JSON…) and identifies each piece of information as a resource. Basically a resource can be anything.</a:t>
            </a:r>
          </a:p>
          <a:p>
            <a:pPr marL="171450" indent="-171450">
              <a:buFont typeface="Arial"/>
              <a:buChar char="•"/>
            </a:pPr>
            <a:r>
              <a:rPr lang="en-US" sz="1200" kern="1200" baseline="0" dirty="0" smtClean="0">
                <a:solidFill>
                  <a:schemeClr val="tx1"/>
                </a:solidFill>
                <a:effectLst/>
                <a:latin typeface="Arial" charset="0"/>
                <a:ea typeface="+mn-ea"/>
                <a:cs typeface="+mn-cs"/>
              </a:rPr>
              <a:t>It also brings Uniform Addressing, regardless of the resource it can be found via a URI and a Hyperlink can point to it. IP addresses and DNS are unique which makes the web global and easily scalable.</a:t>
            </a:r>
            <a:endParaRPr lang="en-US"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2</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err="1" smtClean="0">
                <a:latin typeface="Arial" charset="0"/>
              </a:rPr>
              <a:t>CoAP</a:t>
            </a:r>
            <a:r>
              <a:rPr lang="en-US" baseline="0" dirty="0" smtClean="0">
                <a:latin typeface="Arial" charset="0"/>
              </a:rPr>
              <a:t> is the Constrained Application Protocol by the IETF for constrained devices and networks.  </a:t>
            </a:r>
            <a:r>
              <a:rPr lang="en-US" baseline="0" dirty="0" err="1" smtClean="0">
                <a:latin typeface="Arial" charset="0"/>
              </a:rPr>
              <a:t>CoAP</a:t>
            </a:r>
            <a:r>
              <a:rPr lang="en-US" baseline="0" dirty="0" smtClean="0">
                <a:latin typeface="Arial" charset="0"/>
              </a:rPr>
              <a:t> </a:t>
            </a:r>
            <a:r>
              <a:rPr lang="en-US" baseline="0" dirty="0" smtClean="0">
                <a:latin typeface="Arial" charset="0"/>
              </a:rPr>
              <a:t>is the equivalent of HTTP but for constrained </a:t>
            </a:r>
            <a:r>
              <a:rPr lang="en-US" baseline="0" dirty="0" smtClean="0">
                <a:latin typeface="Arial" charset="0"/>
              </a:rPr>
              <a:t>devices. From HTTP it takes multiple characteristics:</a:t>
            </a:r>
          </a:p>
          <a:p>
            <a:pPr marL="628650" lvl="1" indent="-171450">
              <a:buFont typeface="Arial"/>
              <a:buChar char="•"/>
            </a:pPr>
            <a:r>
              <a:rPr lang="en-US" baseline="0" dirty="0" smtClean="0">
                <a:latin typeface="Arial" charset="0"/>
              </a:rPr>
              <a:t>It </a:t>
            </a:r>
            <a:r>
              <a:rPr lang="en-US" baseline="0" dirty="0" smtClean="0">
                <a:latin typeface="Arial" charset="0"/>
              </a:rPr>
              <a:t>is also client/server type, although endpoints will often be both, so it’d be more of a P2P scenario</a:t>
            </a:r>
            <a:r>
              <a:rPr lang="en-US" baseline="0" dirty="0" smtClean="0">
                <a:latin typeface="Arial" charset="0"/>
              </a:rPr>
              <a:t>.</a:t>
            </a:r>
          </a:p>
          <a:p>
            <a:pPr marL="628650" lvl="1" indent="-171450">
              <a:buFont typeface="Arial"/>
              <a:buChar char="•"/>
            </a:pPr>
            <a:r>
              <a:rPr lang="en-US" baseline="0" dirty="0" smtClean="0">
                <a:latin typeface="Arial" charset="0"/>
              </a:rPr>
              <a:t>It </a:t>
            </a:r>
            <a:r>
              <a:rPr lang="en-US" baseline="0" dirty="0" smtClean="0">
                <a:latin typeface="Arial" charset="0"/>
              </a:rPr>
              <a:t>also uses a smaller subset of methods to operate on </a:t>
            </a:r>
            <a:r>
              <a:rPr lang="en-US" baseline="0" dirty="0" smtClean="0">
                <a:latin typeface="Arial" charset="0"/>
              </a:rPr>
              <a:t>resources.</a:t>
            </a:r>
          </a:p>
          <a:p>
            <a:pPr marL="628650" lvl="1" indent="-171450">
              <a:buFont typeface="Arial"/>
              <a:buChar char="•"/>
            </a:pPr>
            <a:r>
              <a:rPr lang="en-US" baseline="0" dirty="0" smtClean="0">
                <a:latin typeface="Arial" charset="0"/>
              </a:rPr>
              <a:t>Same key concepts like media types, </a:t>
            </a:r>
            <a:r>
              <a:rPr lang="en-US" baseline="0" dirty="0" err="1" smtClean="0">
                <a:latin typeface="Arial" charset="0"/>
              </a:rPr>
              <a:t>Url</a:t>
            </a:r>
            <a:r>
              <a:rPr lang="en-US" baseline="0" dirty="0" smtClean="0">
                <a:latin typeface="Arial" charset="0"/>
              </a:rPr>
              <a:t>, URN, etc.</a:t>
            </a:r>
          </a:p>
          <a:p>
            <a:pPr marL="171450" indent="-171450">
              <a:buFont typeface="Arial"/>
              <a:buChar char="•"/>
            </a:pPr>
            <a:r>
              <a:rPr lang="en-US" baseline="0" dirty="0" smtClean="0">
                <a:latin typeface="Arial" charset="0"/>
              </a:rPr>
              <a:t>Some of the new things is that it provides some resource discovery mechanisms via the well-known </a:t>
            </a:r>
            <a:r>
              <a:rPr lang="en-US" baseline="0" dirty="0" err="1" smtClean="0">
                <a:latin typeface="Arial" charset="0"/>
              </a:rPr>
              <a:t>ur</a:t>
            </a:r>
            <a:r>
              <a:rPr lang="en-US" baseline="0" dirty="0" smtClean="0">
                <a:latin typeface="Arial" charset="0"/>
              </a:rPr>
              <a:t> that </a:t>
            </a:r>
            <a:r>
              <a:rPr lang="en-US" baseline="0" dirty="0" err="1" smtClean="0">
                <a:latin typeface="Arial" charset="0"/>
              </a:rPr>
              <a:t>CoAP</a:t>
            </a:r>
            <a:r>
              <a:rPr lang="en-US" baseline="0" dirty="0" smtClean="0">
                <a:latin typeface="Arial" charset="0"/>
              </a:rPr>
              <a:t> devices should implement, so that other endpoints can get the list of resources hosted on that endpoint.</a:t>
            </a:r>
          </a:p>
          <a:p>
            <a:pPr marL="171450" indent="-171450">
              <a:buFont typeface="Arial"/>
              <a:buChar char="•"/>
            </a:pPr>
            <a:r>
              <a:rPr lang="en-US" baseline="0" dirty="0" smtClean="0">
                <a:latin typeface="Arial" charset="0"/>
              </a:rPr>
              <a:t>It also provides Resource Discovery via the RD, The </a:t>
            </a:r>
            <a:r>
              <a:rPr lang="en-US" baseline="0" dirty="0" smtClean="0">
                <a:latin typeface="Arial" charset="0"/>
              </a:rPr>
              <a:t>new things is that it provides Resource Discovery via the RD. </a:t>
            </a:r>
            <a:endParaRPr lang="en-US" baseline="0" dirty="0" smtClean="0">
              <a:latin typeface="Arial" charset="0"/>
            </a:endParaRPr>
          </a:p>
          <a:p>
            <a:pPr marL="171450" indent="-171450">
              <a:buFont typeface="Arial"/>
              <a:buChar char="•"/>
            </a:pPr>
            <a:r>
              <a:rPr lang="en-US" baseline="0" dirty="0" smtClean="0">
                <a:latin typeface="Arial" charset="0"/>
              </a:rPr>
              <a:t>Oriented to be used over IPv6 by means of a translation layer for constrained devices (6LowPAN).</a:t>
            </a:r>
          </a:p>
          <a:p>
            <a:pPr marL="171450" indent="-171450">
              <a:buFont typeface="Arial"/>
              <a:buChar char="•"/>
            </a:pPr>
            <a:r>
              <a:rPr lang="en-US" baseline="0" dirty="0" smtClean="0">
                <a:latin typeface="Arial" charset="0"/>
              </a:rPr>
              <a:t>Instead </a:t>
            </a:r>
            <a:r>
              <a:rPr lang="en-US" baseline="0" dirty="0" smtClean="0">
                <a:latin typeface="Arial" charset="0"/>
              </a:rPr>
              <a:t>of using TCP mainly, it uses UDP or SMS bindings. Therefore to fix the problem of reliability it uses some fields in the application protocol (</a:t>
            </a:r>
            <a:r>
              <a:rPr lang="en-US" baseline="0" dirty="0" err="1" smtClean="0">
                <a:latin typeface="Arial" charset="0"/>
              </a:rPr>
              <a:t>CoAP</a:t>
            </a:r>
            <a:r>
              <a:rPr lang="en-US" baseline="0" dirty="0" smtClean="0">
                <a:latin typeface="Arial" charset="0"/>
              </a:rPr>
              <a:t>) to request a confirmation if needed.</a:t>
            </a:r>
          </a:p>
          <a:p>
            <a:pPr marL="171450" indent="-171450">
              <a:buFont typeface="Arial"/>
              <a:buChar char="•"/>
            </a:pPr>
            <a:r>
              <a:rPr lang="en-US" baseline="0" dirty="0" smtClean="0">
                <a:latin typeface="Arial" charset="0"/>
              </a:rPr>
              <a:t>And </a:t>
            </a:r>
            <a:r>
              <a:rPr lang="en-US" baseline="0" dirty="0" smtClean="0">
                <a:latin typeface="Arial" charset="0"/>
              </a:rPr>
              <a:t>last it also has a simple but very </a:t>
            </a:r>
            <a:r>
              <a:rPr lang="en-US" baseline="0" dirty="0" smtClean="0">
                <a:latin typeface="Arial" charset="0"/>
              </a:rPr>
              <a:t>versatile </a:t>
            </a:r>
            <a:r>
              <a:rPr lang="en-US" baseline="0" dirty="0" smtClean="0">
                <a:latin typeface="Arial" charset="0"/>
              </a:rPr>
              <a:t>publish subscribe mechanism with the Observe </a:t>
            </a:r>
            <a:r>
              <a:rPr lang="en-US" baseline="0" dirty="0" smtClean="0">
                <a:latin typeface="Arial" charset="0"/>
              </a:rPr>
              <a:t>flag.</a:t>
            </a:r>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3</a:t>
            </a:fld>
            <a:endParaRPr 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err="1" smtClean="0">
                <a:latin typeface="Arial" charset="0"/>
              </a:rPr>
              <a:t>CoAP</a:t>
            </a:r>
            <a:r>
              <a:rPr lang="en-US" baseline="0" dirty="0" smtClean="0">
                <a:latin typeface="Arial" charset="0"/>
              </a:rPr>
              <a:t> </a:t>
            </a:r>
            <a:r>
              <a:rPr lang="en-US" baseline="0" dirty="0" err="1" smtClean="0">
                <a:latin typeface="Arial" charset="0"/>
              </a:rPr>
              <a:t>Core_Link</a:t>
            </a:r>
            <a:r>
              <a:rPr lang="en-US" baseline="0" dirty="0" smtClean="0">
                <a:latin typeface="Arial" charset="0"/>
              </a:rPr>
              <a:t> RFC6690 expands the definitions on the web linking RFC and expands it for </a:t>
            </a:r>
            <a:r>
              <a:rPr lang="en-US" baseline="0" dirty="0" err="1" smtClean="0">
                <a:latin typeface="Arial" charset="0"/>
              </a:rPr>
              <a:t>IoT</a:t>
            </a:r>
            <a:r>
              <a:rPr lang="en-US" baseline="0" dirty="0" smtClean="0">
                <a:latin typeface="Arial" charset="0"/>
              </a:rPr>
              <a:t>.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RFC6690 defines the serialization of links in a formal way as well as defining specific M2M content types.</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It also defines a well-known resource which is the well-known/core which is globally reserved. Also can be used with HTTP since it is also reserved there.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This well-known resource can accept optional query string parameters. So we could use this new content types and resources types to find resources on the device based on attribute and relation. You can see that we are requesting an IPSO temperature resource, with content type 0 (plaintext) and that it has to be observable.</a:t>
            </a:r>
          </a:p>
          <a:p>
            <a:pPr marL="171450" indent="-171450">
              <a:buFont typeface="Arial"/>
              <a:buChar char="•"/>
            </a:pPr>
            <a:r>
              <a:rPr lang="en-US" baseline="0" dirty="0" smtClean="0">
                <a:latin typeface="Arial" charset="0"/>
              </a:rPr>
              <a:t>In order to find them and see the links, we can use GET  message with content type and the representation that we want (for example JSON)</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4</a:t>
            </a:fld>
            <a:endParaRPr 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smtClean="0">
                <a:latin typeface="Arial" charset="0"/>
              </a:rPr>
              <a:t>So, </a:t>
            </a:r>
            <a:r>
              <a:rPr lang="en-US" baseline="0" dirty="0" err="1" smtClean="0">
                <a:latin typeface="Arial" charset="0"/>
              </a:rPr>
              <a:t>CoRE</a:t>
            </a:r>
            <a:r>
              <a:rPr lang="en-US" baseline="0" dirty="0" smtClean="0">
                <a:latin typeface="Arial" charset="0"/>
              </a:rPr>
              <a:t> links defines the link format and how to discover resources from one device to another and that is useful if they are on the same network.</a:t>
            </a:r>
          </a:p>
          <a:p>
            <a:pPr marL="171450" indent="-171450">
              <a:buFont typeface="Arial"/>
              <a:buChar char="•"/>
            </a:pPr>
            <a:r>
              <a:rPr lang="en-US" baseline="0" dirty="0" smtClean="0">
                <a:latin typeface="Arial" charset="0"/>
              </a:rPr>
              <a:t>For cases of multiple subnets or over the internet, it makes sense to use a directory of resources. </a:t>
            </a:r>
          </a:p>
          <a:p>
            <a:pPr marL="171450" indent="-171450">
              <a:buFont typeface="Arial"/>
              <a:buChar char="•"/>
            </a:pPr>
            <a:r>
              <a:rPr lang="en-US" baseline="0" dirty="0" smtClean="0">
                <a:latin typeface="Arial" charset="0"/>
              </a:rPr>
              <a:t>Clients can discover resources by querying the RD and getting the URIs to those resources. Similarly like a reverse search engine.</a:t>
            </a:r>
          </a:p>
          <a:p>
            <a:pPr marL="171450" indent="-171450">
              <a:buFont typeface="Arial"/>
              <a:buChar char="•"/>
            </a:pPr>
            <a:r>
              <a:rPr lang="en-US" baseline="0" dirty="0" smtClean="0">
                <a:latin typeface="Arial" charset="0"/>
              </a:rPr>
              <a:t>Sleepy endpoints can register their resources with POST messages.</a:t>
            </a:r>
          </a:p>
          <a:p>
            <a:pPr marL="171450" indent="-171450">
              <a:buFont typeface="Arial"/>
              <a:buChar char="•"/>
            </a:pPr>
            <a:r>
              <a:rPr lang="en-US" baseline="0" dirty="0" smtClean="0">
                <a:latin typeface="Arial" charset="0"/>
              </a:rPr>
              <a:t>They can also update resources or delete them. </a:t>
            </a:r>
          </a:p>
          <a:p>
            <a:pPr marL="171450" indent="-171450">
              <a:buFont typeface="Arial"/>
              <a:buChar char="•"/>
            </a:pPr>
            <a:r>
              <a:rPr lang="en-US" baseline="0" dirty="0" smtClean="0">
                <a:latin typeface="Arial" charset="0"/>
              </a:rPr>
              <a:t>Lookups can be made with </a:t>
            </a:r>
            <a:r>
              <a:rPr lang="en-US" baseline="0" dirty="0" err="1" smtClean="0">
                <a:latin typeface="Arial" charset="0"/>
              </a:rPr>
              <a:t>CoAP</a:t>
            </a:r>
            <a:r>
              <a:rPr lang="en-US" baseline="0" dirty="0" smtClean="0">
                <a:latin typeface="Arial" charset="0"/>
              </a:rPr>
              <a:t>  from the EP or via normal HTTP.</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5</a:t>
            </a:fld>
            <a:endParaRPr 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A third protocol</a:t>
            </a:r>
            <a:r>
              <a:rPr lang="en-US" baseline="0" dirty="0" smtClean="0">
                <a:latin typeface="Arial" charset="0"/>
              </a:rPr>
              <a:t> that appears in the picture is OMA LWM2M</a:t>
            </a:r>
          </a:p>
          <a:p>
            <a:endParaRPr lang="en-US" baseline="0" dirty="0" smtClean="0">
              <a:latin typeface="Arial" charset="0"/>
            </a:endParaRPr>
          </a:p>
          <a:p>
            <a:r>
              <a:rPr lang="en-US" baseline="0" dirty="0" smtClean="0">
                <a:latin typeface="Arial" charset="0"/>
              </a:rPr>
              <a:t>In </a:t>
            </a:r>
            <a:r>
              <a:rPr lang="en-US" baseline="0" dirty="0" smtClean="0">
                <a:latin typeface="Arial" charset="0"/>
              </a:rPr>
              <a:t>a way it extends </a:t>
            </a:r>
            <a:r>
              <a:rPr lang="en-US" baseline="0" dirty="0" err="1" smtClean="0">
                <a:latin typeface="Arial" charset="0"/>
              </a:rPr>
              <a:t>CoAP</a:t>
            </a:r>
            <a:r>
              <a:rPr lang="en-US" baseline="0" dirty="0" smtClean="0">
                <a:latin typeface="Arial" charset="0"/>
              </a:rPr>
              <a:t> with few interfaces that provide bootstrap, registration…. For the constrained device.</a:t>
            </a:r>
          </a:p>
          <a:p>
            <a:r>
              <a:rPr lang="en-US" baseline="0" dirty="0" smtClean="0">
                <a:latin typeface="Arial" charset="0"/>
              </a:rPr>
              <a:t>LWM2M </a:t>
            </a:r>
            <a:r>
              <a:rPr lang="en-US" baseline="0" dirty="0" smtClean="0">
                <a:latin typeface="Arial" charset="0"/>
              </a:rPr>
              <a:t>also ads the </a:t>
            </a:r>
            <a:r>
              <a:rPr lang="en-US" baseline="0" dirty="0" smtClean="0">
                <a:latin typeface="Arial" charset="0"/>
              </a:rPr>
              <a:t>possibility </a:t>
            </a:r>
            <a:r>
              <a:rPr lang="en-US" baseline="0" dirty="0" smtClean="0">
                <a:latin typeface="Arial" charset="0"/>
              </a:rPr>
              <a:t>to operate on the device’s resources, adding read write, execute options, access control , …)</a:t>
            </a:r>
          </a:p>
          <a:p>
            <a:r>
              <a:rPr lang="en-US" baseline="0" dirty="0" smtClean="0">
                <a:latin typeface="Arial" charset="0"/>
              </a:rPr>
              <a:t>More importantly, those resources </a:t>
            </a:r>
            <a:r>
              <a:rPr lang="en-US" baseline="0" dirty="0" smtClean="0">
                <a:latin typeface="Arial" charset="0"/>
              </a:rPr>
              <a:t>acquire </a:t>
            </a:r>
            <a:r>
              <a:rPr lang="en-US" baseline="0" dirty="0" smtClean="0">
                <a:latin typeface="Arial" charset="0"/>
              </a:rPr>
              <a:t>a new dimension since they have a structure that allows for extensibility and interoperability. LWM2M introduces the use of a simple and </a:t>
            </a:r>
            <a:r>
              <a:rPr lang="en-US" baseline="0" dirty="0" err="1" smtClean="0">
                <a:latin typeface="Arial" charset="0"/>
              </a:rPr>
              <a:t>resusable</a:t>
            </a:r>
            <a:r>
              <a:rPr lang="en-US" baseline="0" dirty="0" smtClean="0">
                <a:latin typeface="Arial" charset="0"/>
              </a:rPr>
              <a:t> object mode. </a:t>
            </a:r>
          </a:p>
          <a:p>
            <a:r>
              <a:rPr lang="en-US" baseline="0" dirty="0" smtClean="0">
                <a:latin typeface="Arial" charset="0"/>
              </a:rPr>
              <a:t>This object model is the one that IPSO has taken and extended to support new object types, new devices and new sensor types.</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6</a:t>
            </a:fld>
            <a:endParaRPr 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ndParaRPr>
          </a:p>
        </p:txBody>
      </p:sp>
      <p:sp>
        <p:nvSpPr>
          <p:cNvPr id="2867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687D8F5A-1942-3B49-89A8-6C2610CB2196}" type="datetime1">
              <a:rPr lang="en-US" sz="1300"/>
              <a:pPr eaLnBrk="1" hangingPunct="1"/>
              <a:t>16/06/15</a:t>
            </a:fld>
            <a:r>
              <a:rPr lang="en-US" sz="1300"/>
              <a:t>2010-12-10 </a:t>
            </a:r>
          </a:p>
        </p:txBody>
      </p:sp>
      <p:sp>
        <p:nvSpPr>
          <p:cNvPr id="2867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8"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D489A99E-0AFD-4844-9CFC-ABFD2ADCDBAC}" type="slidenum">
              <a:rPr lang="en-US" sz="1300"/>
              <a:pPr eaLnBrk="1" hangingPunct="1"/>
              <a:t>7</a:t>
            </a:fld>
            <a:endParaRPr 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sz="1200" kern="1200" baseline="0" dirty="0" smtClean="0">
                <a:solidFill>
                  <a:schemeClr val="tx1"/>
                </a:solidFill>
                <a:latin typeface="Arial" charset="0"/>
                <a:ea typeface="+mn-ea"/>
                <a:cs typeface="Andale Mono"/>
              </a:rPr>
              <a:t>IP for Smart Objects is an Alliance of several companies, you can find that information on the IPSO Alliance Website. IPSO has few committees, among those the IPSO Smart Objects Committee where we define Smart Objects.</a:t>
            </a:r>
          </a:p>
          <a:p>
            <a:pPr marL="0" indent="0">
              <a:buFont typeface="Arial"/>
              <a:buNone/>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The overall goal is for semantic interoperability btw devices (sensors and actuators) and the applications that use them. We are creating a standard set of semantics that can be used to provide plug and play interoperability btw devices and applications.</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taken the LWM2M Object model almost as it is. LWM2M Objects are used for management of devices, they provide a </a:t>
            </a:r>
            <a:r>
              <a:rPr lang="en-US" sz="1200" b="1" kern="1200" baseline="0" dirty="0" smtClean="0">
                <a:solidFill>
                  <a:schemeClr val="tx1"/>
                </a:solidFill>
                <a:latin typeface="Arial" charset="0"/>
                <a:ea typeface="+mn-ea"/>
                <a:cs typeface="Andale Mono"/>
              </a:rPr>
              <a:t>clear URI forma</a:t>
            </a:r>
            <a:r>
              <a:rPr lang="en-US" sz="1200" kern="1200" baseline="0" dirty="0" smtClean="0">
                <a:solidFill>
                  <a:schemeClr val="tx1"/>
                </a:solidFill>
                <a:latin typeface="Arial" charset="0"/>
                <a:ea typeface="+mn-ea"/>
                <a:cs typeface="Andale Mono"/>
              </a:rPr>
              <a:t>t for addressing those </a:t>
            </a:r>
            <a:r>
              <a:rPr lang="en-US" sz="1200" b="1" kern="1200" baseline="0" dirty="0" smtClean="0">
                <a:solidFill>
                  <a:schemeClr val="tx1"/>
                </a:solidFill>
                <a:latin typeface="Arial" charset="0"/>
                <a:ea typeface="+mn-ea"/>
                <a:cs typeface="Andale Mono"/>
              </a:rPr>
              <a:t>management objects</a:t>
            </a:r>
            <a:r>
              <a:rPr lang="en-US" sz="1200" kern="1200" baseline="0" dirty="0" smtClean="0">
                <a:solidFill>
                  <a:schemeClr val="tx1"/>
                </a:solidFill>
                <a:latin typeface="Arial" charset="0"/>
                <a:ea typeface="+mn-ea"/>
                <a:cs typeface="Andale Mono"/>
              </a:rPr>
              <a:t>, as well </a:t>
            </a:r>
            <a:r>
              <a:rPr lang="en-US" sz="1200" b="1" kern="1200" baseline="0" dirty="0" smtClean="0">
                <a:solidFill>
                  <a:schemeClr val="tx1"/>
                </a:solidFill>
                <a:latin typeface="Arial" charset="0"/>
                <a:ea typeface="+mn-ea"/>
                <a:cs typeface="Andale Mono"/>
              </a:rPr>
              <a:t>as access control, instantiation</a:t>
            </a:r>
            <a:r>
              <a:rPr lang="en-US" sz="1200" kern="1200" baseline="0" dirty="0" smtClean="0">
                <a:solidFill>
                  <a:schemeClr val="tx1"/>
                </a:solidFill>
                <a:latin typeface="Arial" charset="0"/>
                <a:ea typeface="+mn-ea"/>
                <a:cs typeface="Andale Mono"/>
              </a:rPr>
              <a:t> </a:t>
            </a:r>
            <a:r>
              <a:rPr lang="en-US" sz="1200" b="1" kern="1200" baseline="0" dirty="0" smtClean="0">
                <a:solidFill>
                  <a:schemeClr val="tx1"/>
                </a:solidFill>
                <a:latin typeface="Arial" charset="0"/>
                <a:ea typeface="+mn-ea"/>
                <a:cs typeface="Andale Mono"/>
              </a:rPr>
              <a:t>and resources</a:t>
            </a:r>
            <a:r>
              <a:rPr lang="en-US" sz="1200" kern="1200" baseline="0" dirty="0" smtClean="0">
                <a:solidFill>
                  <a:schemeClr val="tx1"/>
                </a:solidFill>
                <a:latin typeface="Arial" charset="0"/>
                <a:ea typeface="+mn-ea"/>
                <a:cs typeface="Andale Mono"/>
              </a:rPr>
              <a:t>.</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In IPSO </a:t>
            </a:r>
            <a:r>
              <a:rPr lang="en-US" sz="1200" b="1" kern="1200" baseline="0" dirty="0" smtClean="0">
                <a:solidFill>
                  <a:schemeClr val="tx1"/>
                </a:solidFill>
                <a:latin typeface="Arial" charset="0"/>
                <a:ea typeface="+mn-ea"/>
                <a:cs typeface="Andale Mono"/>
              </a:rPr>
              <a:t>we extend </a:t>
            </a:r>
            <a:r>
              <a:rPr lang="en-US" sz="1200" kern="1200" baseline="0" dirty="0" smtClean="0">
                <a:solidFill>
                  <a:schemeClr val="tx1"/>
                </a:solidFill>
                <a:latin typeface="Arial" charset="0"/>
                <a:ea typeface="+mn-ea"/>
                <a:cs typeface="Andale Mono"/>
              </a:rPr>
              <a:t>that model with the </a:t>
            </a:r>
            <a:r>
              <a:rPr lang="en-US" sz="1200" b="1" kern="1200" baseline="0" dirty="0" smtClean="0">
                <a:solidFill>
                  <a:schemeClr val="tx1"/>
                </a:solidFill>
                <a:latin typeface="Arial" charset="0"/>
                <a:ea typeface="+mn-ea"/>
                <a:cs typeface="Andale Mono"/>
              </a:rPr>
              <a:t>concept of reusable resources</a:t>
            </a:r>
            <a:r>
              <a:rPr lang="en-US" sz="1200" kern="1200" baseline="0" dirty="0" smtClean="0">
                <a:solidFill>
                  <a:schemeClr val="tx1"/>
                </a:solidFill>
                <a:latin typeface="Arial" charset="0"/>
                <a:ea typeface="+mn-ea"/>
                <a:cs typeface="Andale Mono"/>
              </a:rPr>
              <a:t>. The goal is that if you have some specific sensor, you can take one of the existing IPSO Objects and use it as it is or take its resources and extend it to suit your particular device characteristics. </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designed IPSO Objects to be transport protocol independent. It obviously supports </a:t>
            </a:r>
            <a:r>
              <a:rPr lang="en-US" sz="1200" kern="1200" baseline="0" dirty="0" err="1" smtClean="0">
                <a:solidFill>
                  <a:schemeClr val="tx1"/>
                </a:solidFill>
                <a:latin typeface="Arial" charset="0"/>
                <a:ea typeface="+mn-ea"/>
                <a:cs typeface="Andale Mono"/>
              </a:rPr>
              <a:t>CoAP</a:t>
            </a:r>
            <a:r>
              <a:rPr lang="en-US" sz="1200" kern="1200" baseline="0" dirty="0" smtClean="0">
                <a:solidFill>
                  <a:schemeClr val="tx1"/>
                </a:solidFill>
                <a:latin typeface="Arial" charset="0"/>
                <a:ea typeface="+mn-ea"/>
                <a:cs typeface="Andale Mono"/>
              </a:rPr>
              <a:t> as it is based on LWM2M objects, but people have used them with MQTT or HTTP as well. So you can basically send the object data over as long as you support the basic data types and content formats. </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Also for serialization it will depend on the protocol, can be TLV, JSON, plain text . For example we have successfully done </a:t>
            </a:r>
            <a:r>
              <a:rPr lang="en-US" sz="1200" kern="1200" baseline="0" dirty="0" err="1" smtClean="0">
                <a:solidFill>
                  <a:schemeClr val="tx1"/>
                </a:solidFill>
                <a:latin typeface="Arial" charset="0"/>
                <a:ea typeface="+mn-ea"/>
                <a:cs typeface="Andale Mono"/>
              </a:rPr>
              <a:t>interop</a:t>
            </a:r>
            <a:r>
              <a:rPr lang="en-US" sz="1200" kern="1200" baseline="0" dirty="0" smtClean="0">
                <a:solidFill>
                  <a:schemeClr val="tx1"/>
                </a:solidFill>
                <a:latin typeface="Arial" charset="0"/>
                <a:ea typeface="+mn-ea"/>
                <a:cs typeface="Andale Mono"/>
              </a:rPr>
              <a:t> tests with TLV and plaintext.</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already released a basic set of smart objects last year, with some very common sensors and actuator templates, you can go and have a look at the website or you can let us know if you are interested on using them or give feedback and so on.</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also have tested it between the partners in IPSO few weeks ago. Each brought their own implementation of IPSO objects, we used </a:t>
            </a:r>
            <a:r>
              <a:rPr lang="en-US" sz="1200" kern="1200" baseline="0" dirty="0" err="1" smtClean="0">
                <a:solidFill>
                  <a:schemeClr val="tx1"/>
                </a:solidFill>
                <a:latin typeface="Arial" charset="0"/>
                <a:ea typeface="+mn-ea"/>
                <a:cs typeface="Andale Mono"/>
              </a:rPr>
              <a:t>CoAP</a:t>
            </a:r>
            <a:r>
              <a:rPr lang="en-US" sz="1200" kern="1200" baseline="0" dirty="0" smtClean="0">
                <a:solidFill>
                  <a:schemeClr val="tx1"/>
                </a:solidFill>
                <a:latin typeface="Arial" charset="0"/>
                <a:ea typeface="+mn-ea"/>
                <a:cs typeface="Andale Mono"/>
              </a:rPr>
              <a:t> LWM2M for the application layer and tested it over an IPv6 network</a:t>
            </a:r>
          </a:p>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8</a:t>
            </a:fld>
            <a:endParaRPr 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IPSO Smart Objects </a:t>
            </a:r>
            <a:r>
              <a:rPr lang="en-US" dirty="0" smtClean="0"/>
              <a:t>tries to bring to the picture a</a:t>
            </a:r>
            <a:r>
              <a:rPr lang="en-US" baseline="0" dirty="0" smtClean="0"/>
              <a:t> set of reusable resources that can be used across domains.</a:t>
            </a:r>
          </a:p>
          <a:p>
            <a:r>
              <a:rPr lang="en-US" baseline="0" dirty="0" smtClean="0"/>
              <a:t>We take the OMA LWM2M Object model and define a new set of Objects</a:t>
            </a: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9</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1224074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smtClean="0">
                <a:solidFill>
                  <a:srgbClr val="FFFFFF"/>
                </a:solidFill>
                <a:cs typeface="Arial" pitchFamily="34" charset="0"/>
              </a:rPr>
              <a:t>Slide title</a:t>
            </a:r>
          </a:p>
          <a:p>
            <a:pPr algn="r" eaLnBrk="1" hangingPunct="1">
              <a:spcBef>
                <a:spcPct val="0"/>
              </a:spcBef>
              <a:defRPr/>
            </a:pPr>
            <a:r>
              <a:rPr lang="en-US" sz="1200" smtClean="0">
                <a:solidFill>
                  <a:srgbClr val="FFFFFF"/>
                </a:solidFill>
                <a:cs typeface="Arial" pitchFamily="34" charset="0"/>
              </a:rPr>
              <a:t>70 pt</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9FB7D3"/>
                </a:solidFill>
                <a:cs typeface="Arial" pitchFamily="34" charset="0"/>
              </a:rPr>
              <a:t>CAPITALS</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FFFFFF"/>
                </a:solidFill>
                <a:cs typeface="Arial" pitchFamily="34" charset="0"/>
              </a:rPr>
              <a:t>Slide subtitle </a:t>
            </a:r>
          </a:p>
          <a:p>
            <a:pPr algn="r" eaLnBrk="1" hangingPunct="1">
              <a:spcBef>
                <a:spcPct val="0"/>
              </a:spcBef>
              <a:defRPr/>
            </a:pPr>
            <a:r>
              <a:rPr lang="en-US" sz="1200" smtClean="0">
                <a:solidFill>
                  <a:srgbClr val="FFFFFF"/>
                </a:solidFill>
                <a:cs typeface="Arial" pitchFamily="34" charset="0"/>
              </a:rPr>
              <a:t>minimum 30 pt</a:t>
            </a:r>
          </a:p>
          <a:p>
            <a:pPr algn="r" eaLnBrk="1" hangingPunct="1">
              <a:spcBef>
                <a:spcPct val="0"/>
              </a:spcBef>
              <a:defRPr/>
            </a:pPr>
            <a:endParaRPr lang="en-GB" sz="1200" smtClean="0">
              <a:solidFill>
                <a:schemeClr val="bg1"/>
              </a:solidFill>
              <a:cs typeface="Arial" pitchFamily="34" charset="0"/>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smtClean="0"/>
              <a:t>Click to edit Master subtitle style</a:t>
            </a:r>
            <a:endParaRPr lang="en-US" dirty="0" smtClean="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smtClean="0"/>
              <a:t>Click to edit Master title style</a:t>
            </a:r>
            <a:endParaRPr lang="en-US" dirty="0"/>
          </a:p>
        </p:txBody>
      </p:sp>
      <p:pic>
        <p:nvPicPr>
          <p:cNvPr id="2" name="Picture 1" descr="ipso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extLst>
      <p:ext uri="{BB962C8B-B14F-4D97-AF65-F5344CB8AC3E}">
        <p14:creationId xmlns:p14="http://schemas.microsoft.com/office/powerpoint/2010/main" val="15442673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1"/>
          <p:cNvSpPr>
            <a:spLocks noGrp="1"/>
          </p:cNvSpPr>
          <p:nvPr>
            <p:ph sz="quarter" idx="10"/>
          </p:nvPr>
        </p:nvSpPr>
        <p:spPr>
          <a:xfrm>
            <a:off x="524935" y="1795463"/>
            <a:ext cx="11140016"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2"/>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666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quarter" idx="12"/>
          </p:nvPr>
        </p:nvSpPr>
        <p:spPr>
          <a:xfrm>
            <a:off x="524934" y="4010025"/>
            <a:ext cx="5473700"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7" y="1795463"/>
            <a:ext cx="111357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99597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2"/>
          <p:cNvSpPr>
            <a:spLocks noGrp="1"/>
          </p:cNvSpPr>
          <p:nvPr>
            <p:ph sz="quarter" idx="10"/>
          </p:nvPr>
        </p:nvSpPr>
        <p:spPr>
          <a:xfrm>
            <a:off x="6193367" y="1795463"/>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6" y="1795463"/>
            <a:ext cx="546946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7765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3367" y="1795464"/>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80043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529167" y="4013201"/>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795464"/>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557136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529167" y="4022725"/>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7600" y="1804989"/>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804989"/>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04053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165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505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528638" y="1801813"/>
            <a:ext cx="5491162"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6172200" y="1801813"/>
            <a:ext cx="5492750"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965044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50046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6579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287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Content Placeholder 2"/>
          <p:cNvSpPr>
            <a:spLocks noGrp="1"/>
          </p:cNvSpPr>
          <p:nvPr>
            <p:ph sz="quarter" idx="11"/>
          </p:nvPr>
        </p:nvSpPr>
        <p:spPr>
          <a:xfrm>
            <a:off x="4305300"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1"/>
          <p:cNvSpPr>
            <a:spLocks noGrp="1"/>
          </p:cNvSpPr>
          <p:nvPr>
            <p:ph sz="quarter" idx="10"/>
          </p:nvPr>
        </p:nvSpPr>
        <p:spPr>
          <a:xfrm>
            <a:off x="5249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1524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7787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5139265"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15640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832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3367" y="239714"/>
            <a:ext cx="4324351"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9081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1251" y="1797525"/>
            <a:ext cx="5473700"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7175158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dirty="0" smtClean="0">
                <a:solidFill>
                  <a:srgbClr val="FFFFFF"/>
                </a:solidFill>
                <a:cs typeface="Arial" pitchFamily="34" charset="0"/>
              </a:rPr>
              <a:t>Slide title </a:t>
            </a:r>
          </a:p>
          <a:p>
            <a:pPr algn="r" eaLnBrk="1" hangingPunct="1">
              <a:spcBef>
                <a:spcPct val="0"/>
              </a:spcBef>
              <a:defRPr/>
            </a:pPr>
            <a:r>
              <a:rPr lang="en-US" sz="1200" dirty="0" smtClean="0">
                <a:solidFill>
                  <a:srgbClr val="FFFFFF"/>
                </a:solidFill>
                <a:cs typeface="Arial" pitchFamily="34" charset="0"/>
              </a:rPr>
              <a:t>44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Text and bullet level 1</a:t>
            </a:r>
          </a:p>
          <a:p>
            <a:pPr algn="r" eaLnBrk="1" hangingPunct="1">
              <a:spcBef>
                <a:spcPct val="0"/>
              </a:spcBef>
              <a:defRPr/>
            </a:pPr>
            <a:r>
              <a:rPr lang="en-US" sz="1200" dirty="0" smtClean="0">
                <a:solidFill>
                  <a:srgbClr val="FFFFFF"/>
                </a:solidFill>
                <a:cs typeface="Arial" pitchFamily="34" charset="0"/>
              </a:rPr>
              <a:t> minimum 24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Bullets level 2-5</a:t>
            </a:r>
          </a:p>
          <a:p>
            <a:pPr algn="r" eaLnBrk="1" hangingPunct="1">
              <a:spcBef>
                <a:spcPct val="0"/>
              </a:spcBef>
              <a:defRPr/>
            </a:pPr>
            <a:r>
              <a:rPr lang="en-US" sz="1200" dirty="0" smtClean="0">
                <a:solidFill>
                  <a:srgbClr val="FFFFFF"/>
                </a:solidFill>
                <a:cs typeface="Arial" pitchFamily="34" charset="0"/>
              </a:rPr>
              <a:t>minimum 20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eaLnBrk="1" hangingPunct="1">
              <a:defRPr/>
            </a:pPr>
            <a:r>
              <a:rPr lang="en-US" sz="500" dirty="0" smtClean="0">
                <a:solidFill>
                  <a:srgbClr val="9FB7D3"/>
                </a:solidFill>
                <a:cs typeface="Arial" pitchFamily="34" charset="0"/>
              </a:rPr>
              <a:t>Characters for Embedded font:</a:t>
            </a:r>
            <a:br>
              <a:rPr lang="en-US" sz="500" dirty="0" smtClean="0">
                <a:solidFill>
                  <a:srgbClr val="9FB7D3"/>
                </a:solidFill>
                <a:cs typeface="Arial" pitchFamily="34" charset="0"/>
              </a:rPr>
            </a:br>
            <a:r>
              <a:rPr lang="en-US" sz="500" dirty="0" smtClean="0">
                <a:solidFill>
                  <a:srgbClr val="9FB7D3"/>
                </a:solidFill>
                <a:latin typeface="Ericsson Capital TT" pitchFamily="2" charset="0"/>
                <a:cs typeface="Arial" pitchFamily="34" charset="0"/>
              </a:rPr>
              <a:t>!"#$%&amp;'()*+,-./0123456789:;&lt;=&gt;?@ABCDEFGHIJKLMNOPQRSTUVWXYZ[\]^_`</a:t>
            </a:r>
            <a:r>
              <a:rPr lang="en-US" sz="500" dirty="0" err="1" smtClean="0">
                <a:solidFill>
                  <a:srgbClr val="9FB7D3"/>
                </a:solidFill>
                <a:latin typeface="Ericsson Capital TT" pitchFamily="2" charset="0"/>
                <a:cs typeface="Arial" pitchFamily="34" charset="0"/>
              </a:rPr>
              <a:t>abcdefghijklmnopqrstuvwxyz</a:t>
            </a:r>
            <a:r>
              <a:rPr lang="en-US" sz="500" dirty="0" smtClean="0">
                <a:solidFill>
                  <a:srgbClr val="9FB7D3"/>
                </a:solidFill>
                <a:latin typeface="Ericsson Capital TT" pitchFamily="2" charset="0"/>
                <a:cs typeface="Arial" pitchFamily="34"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500" dirty="0" err="1" smtClean="0">
                <a:solidFill>
                  <a:srgbClr val="9FB7D3"/>
                </a:solidFill>
                <a:latin typeface="Ericsson Capital TT" pitchFamily="2" charset="0"/>
                <a:cs typeface="Arial" pitchFamily="34" charset="0"/>
              </a:rPr>
              <a:t>ẀẁẃẄẅỲỳ</a:t>
            </a:r>
            <a:r>
              <a:rPr lang="en-US" sz="500" dirty="0" smtClean="0">
                <a:solidFill>
                  <a:srgbClr val="9FB7D3"/>
                </a:solidFill>
                <a:latin typeface="Ericsson Capital TT" pitchFamily="2" charset="0"/>
                <a:cs typeface="Arial" pitchFamily="34" charset="0"/>
              </a:rPr>
              <a:t>–—‘’‚“”„†‡•…‰‹›⁄€™ĀĀĂĂĄĄĆĆĊĊČČĎĎĐĐĒĒĖĖĘĘĚĚĞĞĠĠĢĢĪĪĮĮİĶĶĹĹĻĻĽĽŃŃŅŅŇŇŌŌŐŐŔŔŖŖŘŘŚŚŞŞŢŢŤŤŪŪŮŮŰŰŲŲŴŴŶŶŹŹŻŻȘș−≤≥</a:t>
            </a:r>
            <a:r>
              <a:rPr lang="en-US" sz="500" dirty="0" err="1" smtClean="0">
                <a:solidFill>
                  <a:srgbClr val="9FB7D3"/>
                </a:solidFill>
                <a:latin typeface="Ericsson Capital TT" pitchFamily="2" charset="0"/>
                <a:cs typeface="Arial" pitchFamily="34" charset="0"/>
              </a:rPr>
              <a:t>ﬁﬂ</a:t>
            </a:r>
            <a:endParaRPr lang="en-US" sz="500" i="1" dirty="0" smtClean="0">
              <a:solidFill>
                <a:srgbClr val="9FB7D3"/>
              </a:solidFill>
              <a:latin typeface="Ericsson Capital TT" pitchFamily="2" charset="0"/>
              <a:cs typeface="Arial" pitchFamily="34" charset="0"/>
            </a:endParaRPr>
          </a:p>
          <a:p>
            <a:pPr eaLnBrk="1" hangingPunct="1">
              <a:defRPr/>
            </a:pPr>
            <a:endParaRPr lang="en-US" sz="500" i="1" dirty="0" smtClean="0">
              <a:solidFill>
                <a:srgbClr val="9FB7D3"/>
              </a:solidFill>
              <a:latin typeface="Ericsson Capital TT" pitchFamily="2" charset="0"/>
              <a:cs typeface="Arial" pitchFamily="34" charset="0"/>
            </a:endParaRPr>
          </a:p>
          <a:p>
            <a:pPr eaLnBrk="1" hangingPunct="1">
              <a:defRPr/>
            </a:pPr>
            <a:r>
              <a:rPr lang="en-US" sz="500" dirty="0" err="1" smtClean="0">
                <a:solidFill>
                  <a:srgbClr val="9FB7D3"/>
                </a:solidFill>
                <a:latin typeface="Ericsson Capital TT" pitchFamily="2" charset="0"/>
                <a:cs typeface="Arial" pitchFamily="34" charset="0"/>
              </a:rPr>
              <a:t>ΆΈΉΊΌΎΏΐΑΒΓΕΖΗΘΙΚΛΜΝΞΟΠΡΣΤΥΦΧΨΪΫΆΈΉΊΰ</a:t>
            </a:r>
            <a:r>
              <a:rPr lang="en-US" sz="500" dirty="0" smtClean="0">
                <a:solidFill>
                  <a:srgbClr val="9FB7D3"/>
                </a:solidFill>
                <a:latin typeface="Ericsson Capital TT" pitchFamily="2" charset="0"/>
                <a:cs typeface="Arial" pitchFamily="34" charset="0"/>
              </a:rPr>
              <a:t>αβ</a:t>
            </a:r>
            <a:r>
              <a:rPr lang="en-US" sz="500" dirty="0" err="1" smtClean="0">
                <a:solidFill>
                  <a:srgbClr val="9FB7D3"/>
                </a:solidFill>
                <a:latin typeface="Ericsson Capital TT" pitchFamily="2" charset="0"/>
                <a:cs typeface="Arial" pitchFamily="34" charset="0"/>
              </a:rPr>
              <a:t>γδεζηθικλνξορςΣΤΥΦΧΨΩΪΫΌΎΏ</a:t>
            </a:r>
            <a:endParaRPr lang="en-US" sz="500" i="1" dirty="0" smtClean="0">
              <a:solidFill>
                <a:srgbClr val="9FB7D3"/>
              </a:solidFill>
              <a:latin typeface="Ericsson Capital TT" pitchFamily="2" charset="0"/>
              <a:cs typeface="Arial" pitchFamily="34" charset="0"/>
            </a:endParaRPr>
          </a:p>
          <a:p>
            <a:pPr eaLnBrk="1" hangingPunct="1">
              <a:defRPr/>
            </a:pPr>
            <a:r>
              <a:rPr lang="en-US" sz="500" dirty="0" smtClean="0">
                <a:solidFill>
                  <a:srgbClr val="9FB7D3"/>
                </a:solidFill>
                <a:latin typeface="Ericsson Capital TT" pitchFamily="2" charset="0"/>
                <a:cs typeface="Arial" pitchFamily="34"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dirty="0" smtClean="0">
              <a:solidFill>
                <a:srgbClr val="9FB7D3"/>
              </a:solidFill>
              <a:latin typeface="Ericsson Capital TT" pitchFamily="2" charset="0"/>
              <a:cs typeface="Arial" pitchFamily="34" charset="0"/>
            </a:endParaRPr>
          </a:p>
          <a:p>
            <a:pPr algn="r" eaLnBrk="1" hangingPunct="1">
              <a:spcBef>
                <a:spcPct val="0"/>
              </a:spcBef>
              <a:defRPr/>
            </a:pPr>
            <a:endParaRPr lang="en-US" sz="5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1400" dirty="0" smtClean="0">
              <a:solidFill>
                <a:schemeClr val="bg1"/>
              </a:solidFill>
              <a:cs typeface="Arial" pitchFamily="34" charset="0"/>
            </a:endParaRPr>
          </a:p>
          <a:p>
            <a:pPr algn="r" eaLnBrk="1" hangingPunct="1">
              <a:spcBef>
                <a:spcPct val="0"/>
              </a:spcBef>
              <a:defRPr/>
            </a:pPr>
            <a:r>
              <a:rPr lang="en-US" sz="1200" dirty="0" smtClean="0">
                <a:solidFill>
                  <a:schemeClr val="bg1"/>
                </a:solidFill>
                <a:cs typeface="Arial" pitchFamily="34" charset="0"/>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800" dirty="0" smtClean="0">
                <a:solidFill>
                  <a:srgbClr val="87888A"/>
                </a:solidFill>
                <a:cs typeface="Arial" pitchFamily="34" charset="0"/>
              </a:rPr>
              <a:t> Page </a:t>
            </a:r>
            <a:fld id="{CAB958FE-77C5-4356-B328-4F0D45579CEC}" type="slidenum">
              <a:rPr lang="en-US" sz="800" smtClean="0">
                <a:solidFill>
                  <a:srgbClr val="87888A"/>
                </a:solidFill>
                <a:cs typeface="Arial" pitchFamily="34" charset="0"/>
              </a:rPr>
              <a:pPr eaLnBrk="1" hangingPunct="1">
                <a:defRPr/>
              </a:pPr>
              <a:t>‹#›</a:t>
            </a:fld>
            <a:endParaRPr lang="en-US" sz="800" dirty="0" smtClean="0">
              <a:solidFill>
                <a:srgbClr val="87888A"/>
              </a:solidFill>
              <a:cs typeface="Arial" pitchFamily="34" charset="0"/>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smtClean="0"/>
              <a:t>Click to 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smtClean="0"/>
              <a:t>Click to Add Header</a:t>
            </a:r>
          </a:p>
        </p:txBody>
      </p:sp>
      <p:pic>
        <p:nvPicPr>
          <p:cNvPr id="7" name="Picture 6" descr="ipso_logo.jp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cSld>
  <p:clrMap bg1="lt1" tx1="dk1" bg2="lt2" tx2="dk2" accent1="accent1" accent2="accent2" accent3="accent3" accent4="accent4" accent5="accent5" accent6="accent6" hlink="hlink" folHlink="folHlink"/>
  <p:sldLayoutIdLst>
    <p:sldLayoutId id="2147483794"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5" r:id="rId18"/>
    <p:sldLayoutId id="2147483796" r:id="rId19"/>
  </p:sldLayoutIdLst>
  <p:timing>
    <p:tnLst>
      <p:par>
        <p:cTn xmlns:p14="http://schemas.microsoft.com/office/powerpoint/2010/main" id="1" dur="indefinite" restart="never" nodeType="tmRoot"/>
      </p:par>
    </p:tnLst>
  </p:timing>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emf"/><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hyperlink" Target="http://www.ipso-alliance.org/smart-object-guidelines" TargetMode="External"/><Relationship Id="rId4" Type="http://schemas.openxmlformats.org/officeDocument/2006/relationships/hyperlink" Target="https://github.com/IPSO-Alliance" TargetMode="External"/><Relationship Id="rId5" Type="http://schemas.openxmlformats.org/officeDocument/2006/relationships/hyperlink" Target="http://technical.openmobilealliance.org/Technical/technical-information/release-program/current-releases/oma-lightweightm2m-v1-0" TargetMode="External"/><Relationship Id="rId6" Type="http://schemas.openxmlformats.org/officeDocument/2006/relationships/hyperlink" Target="https://tools.ietf.org/html/rfc7252" TargetMode="External"/><Relationship Id="rId7" Type="http://schemas.openxmlformats.org/officeDocument/2006/relationships/hyperlink" Target="https://tools.ietf.org/html/rfc6690" TargetMode="External"/><Relationship Id="rId8" Type="http://schemas.openxmlformats.org/officeDocument/2006/relationships/hyperlink" Target="https://tools.ietf.org/html/draft-ietf-core-resource-directory-02" TargetMode="External"/><Relationship Id="rId9" Type="http://schemas.openxmlformats.org/officeDocument/2006/relationships/hyperlink" Target="https://tools.ietf.org/html/draft-koster-core-coap-pubsub" TargetMode="External"/><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jpg"/><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525463" y="1808163"/>
            <a:ext cx="11134725" cy="2840037"/>
          </a:xfrm>
        </p:spPr>
        <p:txBody>
          <a:bodyPr>
            <a:normAutofit/>
          </a:bodyPr>
          <a:lstStyle/>
          <a:p>
            <a:pPr eaLnBrk="1" hangingPunct="1">
              <a:lnSpc>
                <a:spcPct val="110000"/>
              </a:lnSpc>
            </a:pPr>
            <a:r>
              <a:rPr lang="en-US" sz="3700" dirty="0" smtClean="0">
                <a:solidFill>
                  <a:schemeClr val="accent4">
                    <a:lumMod val="50000"/>
                  </a:schemeClr>
                </a:solidFill>
                <a:latin typeface="+mn-lt"/>
              </a:rPr>
              <a:t>Introduction to</a:t>
            </a:r>
            <a:br>
              <a:rPr lang="en-US" sz="3700" dirty="0" smtClean="0">
                <a:solidFill>
                  <a:schemeClr val="accent4">
                    <a:lumMod val="50000"/>
                  </a:schemeClr>
                </a:solidFill>
                <a:latin typeface="+mn-lt"/>
              </a:rPr>
            </a:br>
            <a:r>
              <a:rPr lang="en-US" sz="6700" dirty="0" smtClean="0">
                <a:solidFill>
                  <a:schemeClr val="accent4">
                    <a:lumMod val="50000"/>
                  </a:schemeClr>
                </a:solidFill>
                <a:latin typeface="+mn-lt"/>
              </a:rPr>
              <a:t>IPSO Smart Objects</a:t>
            </a:r>
            <a:br>
              <a:rPr lang="en-US" sz="6700" dirty="0" smtClean="0">
                <a:solidFill>
                  <a:schemeClr val="accent4">
                    <a:lumMod val="50000"/>
                  </a:schemeClr>
                </a:solidFill>
                <a:latin typeface="+mn-lt"/>
              </a:rPr>
            </a:br>
            <a:endParaRPr lang="en-US" sz="3200" dirty="0">
              <a:solidFill>
                <a:schemeClr val="accent4">
                  <a:lumMod val="50000"/>
                </a:schemeClr>
              </a:solidFill>
              <a:latin typeface="+mn-lt"/>
            </a:endParaRPr>
          </a:p>
        </p:txBody>
      </p:sp>
      <p:pic>
        <p:nvPicPr>
          <p:cNvPr id="4" name="Logo_ChapterSlide_Wide"/>
          <p:cNvPicPr>
            <a:picLocks/>
          </p:cNvPicPr>
          <p:nvPr/>
        </p:nvPicPr>
        <p:blipFill>
          <a:blip r:embed="rId4">
            <a:extLst>
              <a:ext uri="{28A0092B-C50C-407E-A947-70E740481C1C}">
                <a14:useLocalDpi xmlns:a14="http://schemas.microsoft.com/office/drawing/2010/main" val="0"/>
              </a:ext>
            </a:extLst>
          </a:blip>
          <a:stretch>
            <a:fillRect/>
          </a:stretch>
        </p:blipFill>
        <p:spPr>
          <a:xfrm>
            <a:off x="9934222" y="5588000"/>
            <a:ext cx="2257778" cy="1270000"/>
          </a:xfrm>
          <a:prstGeom prst="rect">
            <a:avLst/>
          </a:prstGeom>
        </p:spPr>
      </p:pic>
      <p:sp>
        <p:nvSpPr>
          <p:cNvPr id="6" name="Subtitle 4"/>
          <p:cNvSpPr txBox="1">
            <a:spLocks/>
          </p:cNvSpPr>
          <p:nvPr/>
        </p:nvSpPr>
        <p:spPr bwMode="auto">
          <a:xfrm>
            <a:off x="525880" y="4648200"/>
            <a:ext cx="907926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b" anchorCtr="0" compatLnSpc="1">
            <a:prstTxWarp prst="textNoShape">
              <a:avLst/>
            </a:prstTxWarp>
          </a:bodyPr>
          <a:lstStyle>
            <a:lvl1pPr marL="0" indent="0" algn="l" rtl="0" eaLnBrk="0" fontAlgn="base" hangingPunct="0">
              <a:lnSpc>
                <a:spcPct val="75000"/>
              </a:lnSpc>
              <a:spcBef>
                <a:spcPts val="0"/>
              </a:spcBef>
              <a:spcAft>
                <a:spcPct val="0"/>
              </a:spcAft>
              <a:buClr>
                <a:srgbClr val="00A9D4"/>
              </a:buClr>
              <a:buFont typeface="Arial" charset="0"/>
              <a:buNone/>
              <a:defRPr sz="3000" baseline="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indent="-179388">
              <a:lnSpc>
                <a:spcPct val="120000"/>
              </a:lnSpc>
            </a:pPr>
            <a:r>
              <a:rPr lang="en-US" sz="1800" dirty="0" smtClean="0">
                <a:solidFill>
                  <a:schemeClr val="tx1">
                    <a:lumMod val="50000"/>
                  </a:schemeClr>
                </a:solidFill>
              </a:rPr>
              <a:t>Jaime Jiménez, Ericsson Research, IPSO Smart Objects co-chair.</a:t>
            </a:r>
          </a:p>
          <a:p>
            <a:pPr indent="-179388">
              <a:lnSpc>
                <a:spcPct val="120000"/>
              </a:lnSpc>
            </a:pPr>
            <a:r>
              <a:rPr lang="en-US" sz="1800" i="1" dirty="0" err="1">
                <a:solidFill>
                  <a:schemeClr val="tx1">
                    <a:lumMod val="50000"/>
                  </a:schemeClr>
                </a:solidFill>
              </a:rPr>
              <a:t>jaime.jimenez@ericsson.com</a:t>
            </a:r>
            <a:endParaRPr lang="en-US" sz="1800" i="1" dirty="0">
              <a:solidFill>
                <a:schemeClr val="tx1">
                  <a:lumMod val="50000"/>
                </a:schemeClr>
              </a:solidFill>
            </a:endParaRPr>
          </a:p>
          <a:p>
            <a:pPr indent="-179388">
              <a:lnSpc>
                <a:spcPct val="120000"/>
              </a:lnSpc>
            </a:pPr>
            <a:r>
              <a:rPr lang="en-US" sz="1800" dirty="0" smtClean="0">
                <a:solidFill>
                  <a:schemeClr val="tx1">
                    <a:lumMod val="50000"/>
                  </a:schemeClr>
                </a:solidFill>
              </a:rPr>
              <a:t>Some slides are from Michael </a:t>
            </a:r>
            <a:r>
              <a:rPr lang="en-US" sz="1800" dirty="0" err="1" smtClean="0">
                <a:solidFill>
                  <a:schemeClr val="tx1">
                    <a:lumMod val="50000"/>
                  </a:schemeClr>
                </a:solidFill>
              </a:rPr>
              <a:t>Koster</a:t>
            </a:r>
            <a:r>
              <a:rPr lang="en-US" sz="1800" dirty="0" smtClean="0">
                <a:solidFill>
                  <a:schemeClr val="tx1">
                    <a:lumMod val="50000"/>
                  </a:schemeClr>
                </a:solidFill>
              </a:rPr>
              <a:t> ARM, IPSO Smart Objects </a:t>
            </a:r>
            <a:r>
              <a:rPr lang="en-US" sz="1800" dirty="0">
                <a:solidFill>
                  <a:schemeClr val="tx1">
                    <a:lumMod val="50000"/>
                  </a:schemeClr>
                </a:solidFill>
              </a:rPr>
              <a:t>Chair. </a:t>
            </a:r>
            <a:endParaRPr lang="en-US" sz="1800" dirty="0" smtClean="0">
              <a:solidFill>
                <a:schemeClr val="tx1">
                  <a:lumMod val="50000"/>
                </a:schemeClr>
              </a:solidFill>
            </a:endParaRPr>
          </a:p>
          <a:p>
            <a:pPr indent="-179388">
              <a:lnSpc>
                <a:spcPct val="120000"/>
              </a:lnSpc>
            </a:pPr>
            <a:r>
              <a:rPr lang="en-US" sz="1800" i="1" dirty="0" err="1" smtClean="0">
                <a:solidFill>
                  <a:schemeClr val="tx1">
                    <a:lumMod val="50000"/>
                  </a:schemeClr>
                </a:solidFill>
              </a:rPr>
              <a:t>michael.koster@arm.com</a:t>
            </a:r>
            <a:r>
              <a:rPr lang="en-US" sz="1800" i="1" dirty="0" smtClean="0">
                <a:solidFill>
                  <a:schemeClr val="tx1">
                    <a:lumMod val="50000"/>
                  </a:schemeClr>
                </a:solidFill>
              </a:rPr>
              <a:t> </a:t>
            </a:r>
          </a:p>
          <a:p>
            <a:pPr indent="-179388">
              <a:lnSpc>
                <a:spcPct val="120000"/>
              </a:lnSpc>
            </a:pPr>
            <a:r>
              <a:rPr lang="en-US" sz="2400" dirty="0" smtClean="0"/>
              <a:t>June </a:t>
            </a:r>
            <a:r>
              <a:rPr lang="en-US" sz="2400" dirty="0" smtClean="0"/>
              <a:t>17th</a:t>
            </a:r>
            <a:r>
              <a:rPr lang="en-US" sz="2400" dirty="0" smtClean="0"/>
              <a:t>, 2015</a:t>
            </a:r>
            <a:endParaRPr lang="en-US" sz="240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120183"/>
            <a:ext cx="10387012" cy="1085850"/>
          </a:xfrm>
        </p:spPr>
        <p:txBody>
          <a:bodyPr/>
          <a:lstStyle/>
          <a:p>
            <a:r>
              <a:rPr lang="en-US" dirty="0" smtClean="0">
                <a:solidFill>
                  <a:srgbClr val="2C2C2D"/>
                </a:solidFill>
                <a:latin typeface="+mn-lt"/>
              </a:rPr>
              <a:t>Example 1: IPSO Humidity Sensor</a:t>
            </a:r>
            <a:endParaRPr lang="en-US" dirty="0">
              <a:solidFill>
                <a:srgbClr val="2C2C2D"/>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330886542"/>
              </p:ext>
            </p:extLst>
          </p:nvPr>
        </p:nvGraphicFramePr>
        <p:xfrm>
          <a:off x="525463" y="2164332"/>
          <a:ext cx="11367712" cy="4131324"/>
        </p:xfrm>
        <a:graphic>
          <a:graphicData uri="http://schemas.openxmlformats.org/drawingml/2006/table">
            <a:tbl>
              <a:tblPr firstRow="1" bandRow="1">
                <a:tableStyleId>{5940675A-B579-460E-94D1-54222C63F5DA}</a:tableStyleId>
              </a:tblPr>
              <a:tblGrid>
                <a:gridCol w="1661759"/>
                <a:gridCol w="649111"/>
                <a:gridCol w="508000"/>
                <a:gridCol w="733778"/>
                <a:gridCol w="1086556"/>
                <a:gridCol w="1270000"/>
                <a:gridCol w="1354666"/>
                <a:gridCol w="1397000"/>
                <a:gridCol w="2706842"/>
              </a:tblGrid>
              <a:tr h="507998">
                <a:tc>
                  <a:txBody>
                    <a:bodyPr/>
                    <a:lstStyle/>
                    <a:p>
                      <a:pPr algn="ctr">
                        <a:spcBef>
                          <a:spcPts val="100"/>
                        </a:spcBef>
                        <a:spcAft>
                          <a:spcPts val="100"/>
                        </a:spcAft>
                      </a:pPr>
                      <a:r>
                        <a:rPr lang="en-GB" sz="1000" dirty="0">
                          <a:effectLst/>
                        </a:rPr>
                        <a:t>Resource Name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Resource ID</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Access 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a:effectLst/>
                        </a:rPr>
                        <a:t>Multiple</a:t>
                      </a:r>
                      <a:endParaRPr lang="en-US" sz="1400">
                        <a:effectLst/>
                      </a:endParaRPr>
                    </a:p>
                    <a:p>
                      <a:pPr algn="ctr">
                        <a:spcBef>
                          <a:spcPts val="100"/>
                        </a:spcBef>
                        <a:spcAft>
                          <a:spcPts val="100"/>
                        </a:spcAft>
                      </a:pPr>
                      <a:r>
                        <a:rPr lang="en-GB" sz="1000">
                          <a:effectLst/>
                        </a:rPr>
                        <a:t>Instances?</a:t>
                      </a:r>
                      <a:endParaRPr lang="en-US" sz="140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Mandatory</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Range or Enumeration</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Units</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Descriptions</a:t>
                      </a:r>
                      <a:endParaRPr lang="en-US" sz="1400" dirty="0">
                        <a:effectLst/>
                        <a:latin typeface="Times New Roman"/>
                        <a:ea typeface="SimSun"/>
                      </a:endParaRPr>
                    </a:p>
                  </a:txBody>
                  <a:tcPr marL="45720" marR="45720" anchor="ctr">
                    <a:solidFill>
                      <a:schemeClr val="tx1">
                        <a:lumMod val="40000"/>
                        <a:lumOff val="60000"/>
                      </a:schemeClr>
                    </a:solidFill>
                  </a:tcPr>
                </a:tc>
              </a:tr>
              <a:tr h="357466">
                <a:tc>
                  <a:txBody>
                    <a:bodyPr/>
                    <a:lstStyle/>
                    <a:p>
                      <a:pPr>
                        <a:spcBef>
                          <a:spcPts val="100"/>
                        </a:spcBef>
                        <a:spcAft>
                          <a:spcPts val="100"/>
                        </a:spcAft>
                      </a:pPr>
                      <a:r>
                        <a:rPr lang="en-GB" sz="1200">
                          <a:effectLst/>
                        </a:rPr>
                        <a:t>Sensor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5700</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R</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Mandatory</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Last or Current Measured Value from the Sensor</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a:effectLst/>
                        </a:rPr>
                        <a:t>Units</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No</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String</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Measurement Units Definition e.g. “</a:t>
                      </a:r>
                      <a:r>
                        <a:rPr lang="en-GB" sz="1200" dirty="0" err="1">
                          <a:effectLst/>
                        </a:rPr>
                        <a:t>Cel</a:t>
                      </a:r>
                      <a:r>
                        <a:rPr lang="en-GB" sz="1200" dirty="0">
                          <a:effectLst/>
                        </a:rPr>
                        <a:t>” for Temperature in Celsius.</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Min </a:t>
                      </a:r>
                      <a:r>
                        <a:rPr lang="en-GB" sz="1200" dirty="0" smtClean="0">
                          <a:effectLst/>
                        </a:rPr>
                        <a:t>Measured</a:t>
                      </a:r>
                      <a:r>
                        <a:rPr lang="en-US" sz="1200" baseline="0" dirty="0" smtClean="0">
                          <a:effectLst/>
                        </a:rPr>
                        <a:t> V</a:t>
                      </a:r>
                      <a:r>
                        <a:rPr lang="en-GB" sz="1200" dirty="0" err="1" smtClean="0">
                          <a:effectLst/>
                        </a:rPr>
                        <a:t>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minimum value measured by the sensor since power ON or reset</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Max Measured </a:t>
                      </a:r>
                      <a:endParaRPr lang="en-US" sz="1200" dirty="0">
                        <a:effectLst/>
                      </a:endParaRPr>
                    </a:p>
                    <a:p>
                      <a:pPr>
                        <a:spcBef>
                          <a:spcPts val="100"/>
                        </a:spcBef>
                        <a:spcAft>
                          <a:spcPts val="100"/>
                        </a:spcAft>
                      </a:pPr>
                      <a:r>
                        <a:rPr lang="en-GB" sz="1200" dirty="0">
                          <a:effectLst/>
                        </a:rPr>
                        <a:t>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5602</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maximum value measured by the sensor since power ON or reset</a:t>
                      </a:r>
                      <a:endParaRPr lang="en-US" sz="1200" dirty="0">
                        <a:effectLst/>
                        <a:latin typeface="Times New Roman"/>
                        <a:ea typeface="SimSun"/>
                      </a:endParaRPr>
                    </a:p>
                  </a:txBody>
                  <a:tcPr marL="45720" marR="45720" anchor="ctr"/>
                </a:tc>
              </a:tr>
              <a:tr h="459599">
                <a:tc>
                  <a:txBody>
                    <a:bodyPr/>
                    <a:lstStyle/>
                    <a:p>
                      <a:pPr>
                        <a:spcBef>
                          <a:spcPts val="100"/>
                        </a:spcBef>
                        <a:spcAft>
                          <a:spcPts val="100"/>
                        </a:spcAft>
                      </a:pPr>
                      <a:r>
                        <a:rPr lang="en-GB" sz="1200" dirty="0">
                          <a:effectLst/>
                        </a:rPr>
                        <a:t>Min </a:t>
                      </a:r>
                      <a:r>
                        <a:rPr lang="en-GB" sz="1200" dirty="0" smtClean="0">
                          <a:effectLst/>
                        </a:rPr>
                        <a:t>Range 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5603</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Float</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minimum value that can be measured by the sensor</a:t>
                      </a:r>
                      <a:endParaRPr lang="en-US" sz="1200" dirty="0">
                        <a:effectLst/>
                        <a:latin typeface="Times New Roman"/>
                        <a:ea typeface="SimSun"/>
                      </a:endParaRPr>
                    </a:p>
                  </a:txBody>
                  <a:tcPr marL="45720" marR="45720" anchor="ctr"/>
                </a:tc>
              </a:tr>
              <a:tr h="459599">
                <a:tc>
                  <a:txBody>
                    <a:bodyPr/>
                    <a:lstStyle/>
                    <a:p>
                      <a:pPr>
                        <a:spcBef>
                          <a:spcPts val="100"/>
                        </a:spcBef>
                        <a:spcAft>
                          <a:spcPts val="100"/>
                        </a:spcAft>
                      </a:pPr>
                      <a:r>
                        <a:rPr lang="en-GB" sz="1200" dirty="0">
                          <a:effectLst/>
                        </a:rPr>
                        <a:t>Max </a:t>
                      </a:r>
                      <a:r>
                        <a:rPr lang="en-GB" sz="1200" dirty="0" smtClean="0">
                          <a:effectLst/>
                        </a:rPr>
                        <a:t>Range</a:t>
                      </a:r>
                      <a:r>
                        <a:rPr lang="en-US" sz="1200" baseline="0" dirty="0" smtClean="0">
                          <a:effectLst/>
                        </a:rPr>
                        <a:t> </a:t>
                      </a:r>
                      <a:r>
                        <a:rPr lang="en-GB" sz="1200" dirty="0" smtClean="0">
                          <a:effectLst/>
                        </a:rPr>
                        <a:t>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5604</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a:effectLst/>
                        </a:rPr>
                        <a:t>The maximum value that can be measured by the sensor</a:t>
                      </a:r>
                      <a:endParaRPr lang="en-US" sz="120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Reset Min and </a:t>
                      </a:r>
                      <a:r>
                        <a:rPr lang="en-GB" sz="1200" dirty="0" smtClean="0">
                          <a:effectLst/>
                        </a:rPr>
                        <a:t>Max</a:t>
                      </a:r>
                      <a:r>
                        <a:rPr lang="en-GB" sz="1200" baseline="0" dirty="0" smtClean="0">
                          <a:effectLst/>
                        </a:rPr>
                        <a:t> </a:t>
                      </a:r>
                      <a:r>
                        <a:rPr lang="en-GB" sz="1200" dirty="0" smtClean="0">
                          <a:effectLst/>
                        </a:rPr>
                        <a:t>Measured </a:t>
                      </a:r>
                      <a:r>
                        <a:rPr lang="en-GB" sz="1200" dirty="0">
                          <a:effectLst/>
                        </a:rPr>
                        <a:t>Values</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5605</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Opaque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Reset the Min and Max Measured Values to Current Value</a:t>
                      </a:r>
                      <a:endParaRPr lang="en-US" sz="1200" dirty="0">
                        <a:effectLst/>
                        <a:latin typeface="Times New Roman"/>
                        <a:ea typeface="SimSun"/>
                      </a:endParaRPr>
                    </a:p>
                  </a:txBody>
                  <a:tcPr marL="45720" marR="4572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59460788"/>
              </p:ext>
            </p:extLst>
          </p:nvPr>
        </p:nvGraphicFramePr>
        <p:xfrm>
          <a:off x="4691530" y="1262475"/>
          <a:ext cx="7201645" cy="684159"/>
        </p:xfrm>
        <a:graphic>
          <a:graphicData uri="http://schemas.openxmlformats.org/drawingml/2006/table">
            <a:tbl>
              <a:tblPr firstRow="1" bandRow="1">
                <a:tableStyleId>{5940675A-B579-460E-94D1-54222C63F5DA}</a:tableStyleId>
              </a:tblPr>
              <a:tblGrid>
                <a:gridCol w="1440329"/>
                <a:gridCol w="768474"/>
                <a:gridCol w="2159000"/>
                <a:gridCol w="742078"/>
                <a:gridCol w="2091764"/>
              </a:tblGrid>
              <a:tr h="303858">
                <a:tc>
                  <a:txBody>
                    <a:bodyPr/>
                    <a:lstStyle/>
                    <a:p>
                      <a:pPr algn="ctr">
                        <a:spcBef>
                          <a:spcPts val="100"/>
                        </a:spcBef>
                        <a:spcAft>
                          <a:spcPts val="100"/>
                        </a:spcAft>
                      </a:pPr>
                      <a:r>
                        <a:rPr lang="en-GB" sz="900" dirty="0">
                          <a:effectLst/>
                        </a:rPr>
                        <a:t>Object</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Object ID </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a:effectLst/>
                        </a:rPr>
                        <a:t>Object URN</a:t>
                      </a:r>
                      <a:endParaRPr lang="en-US" sz="120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Multiple Instances?</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Description</a:t>
                      </a:r>
                      <a:endParaRPr lang="en-US" sz="1200" dirty="0">
                        <a:effectLst/>
                        <a:latin typeface="Times New Roman"/>
                        <a:ea typeface="SimSun"/>
                      </a:endParaRPr>
                    </a:p>
                  </a:txBody>
                  <a:tcPr marL="68580" marR="68580" marT="0" marB="0" anchor="ctr">
                    <a:solidFill>
                      <a:srgbClr val="BCBCBD"/>
                    </a:solidFill>
                  </a:tcPr>
                </a:tc>
              </a:tr>
              <a:tr h="380301">
                <a:tc>
                  <a:txBody>
                    <a:bodyPr/>
                    <a:lstStyle/>
                    <a:p>
                      <a:pPr algn="ctr">
                        <a:spcBef>
                          <a:spcPts val="100"/>
                        </a:spcBef>
                        <a:spcAft>
                          <a:spcPts val="100"/>
                        </a:spcAft>
                      </a:pPr>
                      <a:r>
                        <a:rPr lang="en-GB" sz="1200" dirty="0">
                          <a:effectLst/>
                        </a:rPr>
                        <a:t>IPSO Humidity</a:t>
                      </a:r>
                      <a:endParaRPr lang="en-US" sz="1200"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effectLst/>
                        </a:rPr>
                        <a:t>3304</a:t>
                      </a:r>
                      <a:endParaRPr lang="en-US" sz="1200"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b="1" dirty="0">
                          <a:effectLst/>
                        </a:rPr>
                        <a:t>urn:oma:lwm2m:ext:3304</a:t>
                      </a:r>
                      <a:endParaRPr lang="en-US" sz="1200" b="1"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effectLst/>
                        </a:rPr>
                        <a:t>Yes</a:t>
                      </a:r>
                      <a:endParaRPr lang="en-US" sz="1200"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effectLst/>
                        </a:rPr>
                        <a:t>Relative humidity sensor, example units = %</a:t>
                      </a:r>
                      <a:endParaRPr lang="en-US" sz="1200" dirty="0">
                        <a:effectLst/>
                        <a:latin typeface="Times New Roman"/>
                        <a:ea typeface="SimSun"/>
                      </a:endParaRPr>
                    </a:p>
                  </a:txBody>
                  <a:tcPr marL="68580" marR="68580" marT="0" marB="0" anchor="ctr"/>
                </a:tc>
              </a:tr>
            </a:tbl>
          </a:graphicData>
        </a:graphic>
      </p:graphicFrame>
    </p:spTree>
    <p:extLst>
      <p:ext uri="{BB962C8B-B14F-4D97-AF65-F5344CB8AC3E}">
        <p14:creationId xmlns:p14="http://schemas.microsoft.com/office/powerpoint/2010/main" val="1431216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Example </a:t>
            </a:r>
            <a:r>
              <a:rPr lang="en-US" dirty="0" smtClean="0">
                <a:solidFill>
                  <a:srgbClr val="2C2C2D"/>
                </a:solidFill>
                <a:latin typeface="+mn-lt"/>
              </a:rPr>
              <a:t>2: </a:t>
            </a:r>
            <a:r>
              <a:rPr lang="en-US" dirty="0" smtClean="0">
                <a:solidFill>
                  <a:srgbClr val="2C2C2D"/>
                </a:solidFill>
                <a:latin typeface="+mn-lt"/>
              </a:rPr>
              <a:t>New Reusable </a:t>
            </a:r>
            <a:r>
              <a:rPr lang="en-US" dirty="0" smtClean="0">
                <a:solidFill>
                  <a:srgbClr val="2C2C2D"/>
                </a:solidFill>
                <a:latin typeface="+mn-lt"/>
              </a:rPr>
              <a:t>Object</a:t>
            </a:r>
            <a:endParaRPr lang="en-US" dirty="0">
              <a:solidFill>
                <a:srgbClr val="2C2C2D"/>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435807504"/>
              </p:ext>
            </p:extLst>
          </p:nvPr>
        </p:nvGraphicFramePr>
        <p:xfrm>
          <a:off x="525463" y="2896156"/>
          <a:ext cx="11367712" cy="2820182"/>
        </p:xfrm>
        <a:graphic>
          <a:graphicData uri="http://schemas.openxmlformats.org/drawingml/2006/table">
            <a:tbl>
              <a:tblPr firstRow="1" bandRow="1">
                <a:tableStyleId>{5940675A-B579-460E-94D1-54222C63F5DA}</a:tableStyleId>
              </a:tblPr>
              <a:tblGrid>
                <a:gridCol w="1661759"/>
                <a:gridCol w="649111"/>
                <a:gridCol w="508000"/>
                <a:gridCol w="733778"/>
                <a:gridCol w="1086556"/>
                <a:gridCol w="1270000"/>
                <a:gridCol w="1354666"/>
                <a:gridCol w="1397000"/>
                <a:gridCol w="2706842"/>
              </a:tblGrid>
              <a:tr h="507998">
                <a:tc>
                  <a:txBody>
                    <a:bodyPr/>
                    <a:lstStyle/>
                    <a:p>
                      <a:pPr algn="ctr">
                        <a:spcBef>
                          <a:spcPts val="100"/>
                        </a:spcBef>
                        <a:spcAft>
                          <a:spcPts val="100"/>
                        </a:spcAft>
                      </a:pPr>
                      <a:r>
                        <a:rPr lang="en-GB" sz="1000" dirty="0">
                          <a:effectLst/>
                        </a:rPr>
                        <a:t>Resource Name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Resource ID</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Access 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a:effectLst/>
                        </a:rPr>
                        <a:t>Multiple</a:t>
                      </a:r>
                      <a:endParaRPr lang="en-US" sz="1400">
                        <a:effectLst/>
                      </a:endParaRPr>
                    </a:p>
                    <a:p>
                      <a:pPr algn="ctr">
                        <a:spcBef>
                          <a:spcPts val="100"/>
                        </a:spcBef>
                        <a:spcAft>
                          <a:spcPts val="100"/>
                        </a:spcAft>
                      </a:pPr>
                      <a:r>
                        <a:rPr lang="en-GB" sz="1000">
                          <a:effectLst/>
                        </a:rPr>
                        <a:t>Instances?</a:t>
                      </a:r>
                      <a:endParaRPr lang="en-US" sz="140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Mandatory</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Range or Enumeration</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Units</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Descriptions</a:t>
                      </a:r>
                      <a:endParaRPr lang="en-US" sz="1400" dirty="0">
                        <a:effectLst/>
                        <a:latin typeface="Times New Roman"/>
                        <a:ea typeface="SimSun"/>
                      </a:endParaRPr>
                    </a:p>
                  </a:txBody>
                  <a:tcPr marL="45720" marR="45720" anchor="ctr">
                    <a:solidFill>
                      <a:schemeClr val="tx1">
                        <a:lumMod val="40000"/>
                        <a:lumOff val="60000"/>
                      </a:schemeClr>
                    </a:solidFill>
                  </a:tcPr>
                </a:tc>
              </a:tr>
              <a:tr h="357466">
                <a:tc>
                  <a:txBody>
                    <a:bodyPr/>
                    <a:lstStyle/>
                    <a:p>
                      <a:pPr>
                        <a:spcBef>
                          <a:spcPts val="100"/>
                        </a:spcBef>
                        <a:spcAft>
                          <a:spcPts val="100"/>
                        </a:spcAft>
                      </a:pPr>
                      <a:r>
                        <a:rPr lang="en-GB" sz="1200">
                          <a:effectLst/>
                        </a:rPr>
                        <a:t>Sensor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5700</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R</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Mandatory</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Last or Current Measured Value from the Sensor</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a:effectLst/>
                        </a:rPr>
                        <a:t>Units</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smtClean="0">
                          <a:effectLst/>
                        </a:rPr>
                        <a:t>R</a:t>
                      </a:r>
                      <a:r>
                        <a:rPr lang="en-GB" sz="1200" dirty="0" smtClean="0">
                          <a:solidFill>
                            <a:srgbClr val="FF0000"/>
                          </a:solidFill>
                          <a:effectLst/>
                        </a:rPr>
                        <a:t>W</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No</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String</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Measurement Units Definition e.g. “</a:t>
                      </a:r>
                      <a:r>
                        <a:rPr lang="en-GB" sz="1200" dirty="0" err="1">
                          <a:effectLst/>
                        </a:rPr>
                        <a:t>Cel</a:t>
                      </a:r>
                      <a:r>
                        <a:rPr lang="en-GB" sz="1200" dirty="0">
                          <a:effectLst/>
                        </a:rPr>
                        <a:t>” for Temperature in Celsius.</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s-ES_tradnl" sz="1200" dirty="0" err="1" smtClean="0">
                          <a:solidFill>
                            <a:srgbClr val="FF0000"/>
                          </a:solidFill>
                          <a:effectLst/>
                        </a:rPr>
                        <a:t>Reset</a:t>
                      </a:r>
                      <a:r>
                        <a:rPr lang="es-ES_tradnl" sz="1200" dirty="0" smtClean="0">
                          <a:solidFill>
                            <a:srgbClr val="FF0000"/>
                          </a:solidFill>
                          <a:effectLst/>
                        </a:rPr>
                        <a:t> </a:t>
                      </a:r>
                      <a:r>
                        <a:rPr lang="es-ES_tradnl" sz="1200" dirty="0" err="1" smtClean="0">
                          <a:solidFill>
                            <a:srgbClr val="FF0000"/>
                          </a:solidFill>
                          <a:effectLst/>
                        </a:rPr>
                        <a:t>Units</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smtClean="0">
                          <a:solidFill>
                            <a:srgbClr val="FF0000"/>
                          </a:solidFill>
                          <a:effectLst/>
                        </a:rPr>
                        <a:t>12000</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E</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No</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Optional</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Opaque</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 </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 </a:t>
                      </a:r>
                      <a:endParaRPr lang="en-US" sz="1200" dirty="0">
                        <a:solidFill>
                          <a:srgbClr val="FF0000"/>
                        </a:solidFill>
                        <a:effectLst/>
                        <a:latin typeface="Times New Roman"/>
                        <a:ea typeface="SimSun"/>
                      </a:endParaRPr>
                    </a:p>
                  </a:txBody>
                  <a:tcPr marL="45720" marR="45720" anchor="ctr"/>
                </a:tc>
                <a:tc>
                  <a:txBody>
                    <a:bodyPr/>
                    <a:lstStyle/>
                    <a:p>
                      <a:pPr>
                        <a:spcBef>
                          <a:spcPts val="100"/>
                        </a:spcBef>
                        <a:spcAft>
                          <a:spcPts val="100"/>
                        </a:spcAft>
                      </a:pPr>
                      <a:r>
                        <a:rPr lang="en-GB" sz="1200" dirty="0">
                          <a:solidFill>
                            <a:srgbClr val="FF0000"/>
                          </a:solidFill>
                          <a:effectLst/>
                        </a:rPr>
                        <a:t>Reset the Min and Max Measured Values to Current Value</a:t>
                      </a:r>
                      <a:endParaRPr lang="en-US" sz="1200" dirty="0">
                        <a:solidFill>
                          <a:srgbClr val="FF0000"/>
                        </a:solidFill>
                        <a:effectLst/>
                        <a:latin typeface="Times New Roman"/>
                        <a:ea typeface="SimSun"/>
                      </a:endParaRPr>
                    </a:p>
                  </a:txBody>
                  <a:tcPr marL="45720" marR="45720" anchor="ctr"/>
                </a:tc>
              </a:tr>
              <a:tr h="561732">
                <a:tc>
                  <a:txBody>
                    <a:bodyPr/>
                    <a:lstStyle/>
                    <a:p>
                      <a:pPr algn="l">
                        <a:spcBef>
                          <a:spcPts val="100"/>
                        </a:spcBef>
                        <a:spcAft>
                          <a:spcPts val="100"/>
                        </a:spcAft>
                      </a:pPr>
                      <a:r>
                        <a:rPr lang="en-GB" sz="1200" b="0" dirty="0">
                          <a:solidFill>
                            <a:srgbClr val="FF0000"/>
                          </a:solidFill>
                          <a:effectLst/>
                          <a:latin typeface="+mn-lt"/>
                          <a:ea typeface="SimSun"/>
                          <a:cs typeface="Times New Roman"/>
                        </a:rPr>
                        <a:t>On/Off</a:t>
                      </a:r>
                      <a:endParaRPr lang="en-US" sz="1200" b="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5850</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R, W</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endParaRPr lang="en-US" sz="1200" dirty="0">
                        <a:solidFill>
                          <a:srgbClr val="FF0000"/>
                        </a:solidFill>
                        <a:latin typeface="+mn-lt"/>
                      </a:endParaRPr>
                    </a:p>
                  </a:txBody>
                  <a:tcPr marL="68580" marR="68580" marT="0" marB="0" anchor="ctr"/>
                </a:tc>
                <a:tc>
                  <a:txBody>
                    <a:bodyPr/>
                    <a:lstStyle/>
                    <a:p>
                      <a:pPr algn="ctr"/>
                      <a:r>
                        <a:rPr lang="en-US" sz="1200" baseline="0" dirty="0" smtClean="0">
                          <a:solidFill>
                            <a:srgbClr val="FF0000"/>
                          </a:solidFill>
                          <a:latin typeface="+mn-lt"/>
                        </a:rPr>
                        <a:t> Mandatory</a:t>
                      </a:r>
                      <a:endParaRPr lang="en-US" sz="1200" dirty="0">
                        <a:solidFill>
                          <a:srgbClr val="FF0000"/>
                        </a:solidFill>
                        <a:latin typeface="+mn-lt"/>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Boolean</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 </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 </a:t>
                      </a:r>
                      <a:endParaRPr lang="en-US" sz="1200" dirty="0">
                        <a:solidFill>
                          <a:srgbClr val="FF0000"/>
                        </a:solidFill>
                        <a:effectLst/>
                        <a:latin typeface="+mn-lt"/>
                        <a:ea typeface="SimSun"/>
                        <a:cs typeface="Times New Roman"/>
                      </a:endParaRPr>
                    </a:p>
                  </a:txBody>
                  <a:tcPr marL="68580" marR="68580" marT="0" marB="0" anchor="ctr"/>
                </a:tc>
                <a:tc>
                  <a:txBody>
                    <a:bodyPr/>
                    <a:lstStyle/>
                    <a:p>
                      <a:pPr algn="l">
                        <a:spcBef>
                          <a:spcPts val="100"/>
                        </a:spcBef>
                        <a:spcAft>
                          <a:spcPts val="100"/>
                        </a:spcAft>
                      </a:pPr>
                      <a:r>
                        <a:rPr lang="en-GB" sz="1200" dirty="0">
                          <a:solidFill>
                            <a:srgbClr val="FF0000"/>
                          </a:solidFill>
                          <a:effectLst/>
                          <a:latin typeface="+mn-lt"/>
                          <a:ea typeface="SimSun"/>
                          <a:cs typeface="Times New Roman"/>
                        </a:rPr>
                        <a:t>This resource represents an on/off actuator, which can be controlled, the setting of which is a Boolean value (1,0) where 1 is on and 0 is off.</a:t>
                      </a:r>
                      <a:endParaRPr lang="en-US" sz="1200" dirty="0">
                        <a:solidFill>
                          <a:srgbClr val="FF0000"/>
                        </a:solidFill>
                        <a:effectLst/>
                        <a:latin typeface="+mn-lt"/>
                        <a:ea typeface="SimSun"/>
                        <a:cs typeface="Times New Roman"/>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0459839"/>
              </p:ext>
            </p:extLst>
          </p:nvPr>
        </p:nvGraphicFramePr>
        <p:xfrm>
          <a:off x="4691530" y="1994299"/>
          <a:ext cx="7201645" cy="684159"/>
        </p:xfrm>
        <a:graphic>
          <a:graphicData uri="http://schemas.openxmlformats.org/drawingml/2006/table">
            <a:tbl>
              <a:tblPr firstRow="1" bandRow="1">
                <a:tableStyleId>{5940675A-B579-460E-94D1-54222C63F5DA}</a:tableStyleId>
              </a:tblPr>
              <a:tblGrid>
                <a:gridCol w="1440329"/>
                <a:gridCol w="768474"/>
                <a:gridCol w="2159000"/>
                <a:gridCol w="742078"/>
                <a:gridCol w="2091764"/>
              </a:tblGrid>
              <a:tr h="303858">
                <a:tc>
                  <a:txBody>
                    <a:bodyPr/>
                    <a:lstStyle/>
                    <a:p>
                      <a:pPr algn="ctr">
                        <a:spcBef>
                          <a:spcPts val="100"/>
                        </a:spcBef>
                        <a:spcAft>
                          <a:spcPts val="100"/>
                        </a:spcAft>
                      </a:pPr>
                      <a:r>
                        <a:rPr lang="en-GB" sz="900" dirty="0">
                          <a:effectLst/>
                        </a:rPr>
                        <a:t>Object</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Object ID </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a:effectLst/>
                        </a:rPr>
                        <a:t>Object URN</a:t>
                      </a:r>
                      <a:endParaRPr lang="en-US" sz="120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Multiple Instances?</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Description</a:t>
                      </a:r>
                      <a:endParaRPr lang="en-US" sz="1200" dirty="0">
                        <a:effectLst/>
                        <a:latin typeface="Times New Roman"/>
                        <a:ea typeface="SimSun"/>
                      </a:endParaRPr>
                    </a:p>
                  </a:txBody>
                  <a:tcPr marL="68580" marR="68580" marT="0" marB="0" anchor="ctr">
                    <a:solidFill>
                      <a:srgbClr val="BCBCBD"/>
                    </a:solidFill>
                  </a:tcPr>
                </a:tc>
              </a:tr>
              <a:tr h="380301">
                <a:tc>
                  <a:txBody>
                    <a:bodyPr/>
                    <a:lstStyle/>
                    <a:p>
                      <a:pPr algn="ctr">
                        <a:spcBef>
                          <a:spcPts val="100"/>
                        </a:spcBef>
                        <a:spcAft>
                          <a:spcPts val="100"/>
                        </a:spcAft>
                      </a:pPr>
                      <a:r>
                        <a:rPr lang="en-GB" sz="1200" dirty="0" smtClean="0">
                          <a:solidFill>
                            <a:srgbClr val="FF0000"/>
                          </a:solidFill>
                          <a:effectLst/>
                        </a:rPr>
                        <a:t>Company </a:t>
                      </a:r>
                      <a:r>
                        <a:rPr lang="en-GB" sz="1200" dirty="0">
                          <a:solidFill>
                            <a:srgbClr val="FF0000"/>
                          </a:solidFill>
                          <a:effectLst/>
                        </a:rPr>
                        <a:t>Humidity</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smtClean="0">
                          <a:solidFill>
                            <a:srgbClr val="FF0000"/>
                          </a:solidFill>
                          <a:effectLst/>
                          <a:latin typeface="+mn-lt"/>
                          <a:ea typeface="+mn-ea"/>
                        </a:rPr>
                        <a:t>n</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b="0" dirty="0" smtClean="0">
                          <a:solidFill>
                            <a:srgbClr val="FF0000"/>
                          </a:solidFill>
                          <a:effectLst/>
                        </a:rPr>
                        <a:t>urn:company:ext:1</a:t>
                      </a:r>
                      <a:endParaRPr lang="en-US" sz="1200" b="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solidFill>
                            <a:srgbClr val="FF0000"/>
                          </a:solidFill>
                          <a:effectLst/>
                        </a:rPr>
                        <a:t>Yes</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solidFill>
                            <a:srgbClr val="FF0000"/>
                          </a:solidFill>
                          <a:effectLst/>
                        </a:rPr>
                        <a:t>Relative humidity sensor, example units = %</a:t>
                      </a:r>
                      <a:endParaRPr lang="en-US" sz="1200" dirty="0">
                        <a:solidFill>
                          <a:srgbClr val="FF0000"/>
                        </a:solidFill>
                        <a:effectLst/>
                        <a:latin typeface="Times New Roman"/>
                        <a:ea typeface="SimSun"/>
                      </a:endParaRPr>
                    </a:p>
                  </a:txBody>
                  <a:tcPr marL="68580" marR="68580" marT="0" marB="0" anchor="ctr"/>
                </a:tc>
              </a:tr>
            </a:tbl>
          </a:graphicData>
        </a:graphic>
      </p:graphicFrame>
    </p:spTree>
    <p:extLst>
      <p:ext uri="{BB962C8B-B14F-4D97-AF65-F5344CB8AC3E}">
        <p14:creationId xmlns:p14="http://schemas.microsoft.com/office/powerpoint/2010/main" val="24843413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Example </a:t>
            </a:r>
            <a:r>
              <a:rPr lang="en-US" dirty="0" smtClean="0">
                <a:solidFill>
                  <a:srgbClr val="2C2C2D"/>
                </a:solidFill>
                <a:latin typeface="+mn-lt"/>
              </a:rPr>
              <a:t>3: </a:t>
            </a:r>
            <a:r>
              <a:rPr lang="en-US" dirty="0" smtClean="0">
                <a:solidFill>
                  <a:srgbClr val="2C2C2D"/>
                </a:solidFill>
                <a:latin typeface="+mn-lt"/>
              </a:rPr>
              <a:t>Composite Object</a:t>
            </a:r>
            <a:endParaRPr lang="en-US" dirty="0">
              <a:solidFill>
                <a:srgbClr val="2C2C2D"/>
              </a:solidFill>
              <a:latin typeface="+mn-lt"/>
            </a:endParaRPr>
          </a:p>
        </p:txBody>
      </p:sp>
      <p:pic>
        <p:nvPicPr>
          <p:cNvPr id="7" name="Picture 6" descr="IPSO Object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7666" y="1325563"/>
            <a:ext cx="7436664" cy="485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703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smtClean="0">
                <a:solidFill>
                  <a:srgbClr val="2C2C2D"/>
                </a:solidFill>
                <a:latin typeface="+mn-lt"/>
              </a:rPr>
              <a:t>IPSO Object Linking</a:t>
            </a:r>
            <a:endParaRPr lang="en-US" dirty="0">
              <a:solidFill>
                <a:srgbClr val="2C2C2D"/>
              </a:solidFill>
              <a:latin typeface="+mn-lt"/>
            </a:endParaRPr>
          </a:p>
        </p:txBody>
      </p:sp>
      <p:sp>
        <p:nvSpPr>
          <p:cNvPr id="3" name="Content Placeholder 12"/>
          <p:cNvSpPr>
            <a:spLocks noGrp="1"/>
          </p:cNvSpPr>
          <p:nvPr>
            <p:ph sz="half" idx="1"/>
          </p:nvPr>
        </p:nvSpPr>
        <p:spPr>
          <a:xfrm>
            <a:off x="528639" y="1384299"/>
            <a:ext cx="4466694" cy="5033963"/>
          </a:xfrm>
        </p:spPr>
        <p:txBody>
          <a:bodyPr/>
          <a:lstStyle/>
          <a:p>
            <a:pPr lvl="1"/>
            <a:r>
              <a:rPr lang="en-US" sz="1800" dirty="0" smtClean="0">
                <a:latin typeface="Arial" charset="0"/>
              </a:rPr>
              <a:t>New LWM2M data type: Object Link</a:t>
            </a:r>
          </a:p>
          <a:p>
            <a:pPr lvl="1"/>
            <a:r>
              <a:rPr lang="en-US" sz="1800" dirty="0" smtClean="0">
                <a:latin typeface="Arial" charset="0"/>
              </a:rPr>
              <a:t>Composite objects can be built using by referring to other objects instead of explicitly adding resources.</a:t>
            </a:r>
          </a:p>
          <a:p>
            <a:pPr lvl="1"/>
            <a:r>
              <a:rPr lang="en-US" sz="1800" dirty="0" smtClean="0">
                <a:latin typeface="Arial" charset="0"/>
              </a:rPr>
              <a:t>Similar to the web-like pattern, following links.</a:t>
            </a:r>
          </a:p>
          <a:p>
            <a:pPr lvl="1"/>
            <a:r>
              <a:rPr lang="en-US" sz="1800" dirty="0" smtClean="0">
                <a:latin typeface="Arial" charset="0"/>
              </a:rPr>
              <a:t>Linked objects are serialized inline using </a:t>
            </a:r>
            <a:r>
              <a:rPr lang="en-US" sz="1800" dirty="0" err="1" smtClean="0">
                <a:latin typeface="Arial" charset="0"/>
              </a:rPr>
              <a:t>SenML</a:t>
            </a:r>
            <a:r>
              <a:rPr lang="en-US" sz="1800" dirty="0">
                <a:latin typeface="Arial" charset="0"/>
              </a:rPr>
              <a:t>.</a:t>
            </a:r>
            <a:endParaRPr lang="en-US" sz="1600" dirty="0" smtClean="0">
              <a:latin typeface="Arial" charset="0"/>
            </a:endParaRPr>
          </a:p>
          <a:p>
            <a:pPr marL="0" indent="0">
              <a:buNone/>
            </a:pPr>
            <a:endParaRPr lang="en-US" sz="2000" dirty="0" smtClean="0">
              <a:latin typeface="Arial" charset="0"/>
            </a:endParaRPr>
          </a:p>
          <a:p>
            <a:endParaRPr lang="en-US" sz="2000" dirty="0" smtClean="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30370211"/>
              </p:ext>
            </p:extLst>
          </p:nvPr>
        </p:nvGraphicFramePr>
        <p:xfrm>
          <a:off x="6406443" y="1084039"/>
          <a:ext cx="3951113" cy="1632630"/>
        </p:xfrm>
        <a:graphic>
          <a:graphicData uri="http://schemas.openxmlformats.org/drawingml/2006/table">
            <a:tbl>
              <a:tblPr firstRow="1" bandRow="1">
                <a:tableStyleId>{2D5ABB26-0587-4C30-8999-92F81FD0307C}</a:tableStyleId>
              </a:tblPr>
              <a:tblGrid>
                <a:gridCol w="2021616"/>
                <a:gridCol w="1929497"/>
              </a:tblGrid>
              <a:tr h="326526">
                <a:tc>
                  <a:txBody>
                    <a:bodyPr/>
                    <a:lstStyle/>
                    <a:p>
                      <a:endParaRPr lang="en-US" sz="1200" dirty="0"/>
                    </a:p>
                  </a:txBody>
                  <a:tcPr marL="80513" marR="80513" marT="40257" marB="4025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8300 – IPSO Thermostat</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r>
                        <a:rPr lang="en-US" sz="1200" dirty="0" smtClean="0"/>
                        <a:t>Input Link (7100)</a:t>
                      </a:r>
                      <a:endParaRPr lang="en-US" sz="1200" dirty="0"/>
                    </a:p>
                  </a:txBody>
                  <a:tcPr marL="80513" marR="80513" marT="40257" marB="40257">
                    <a:lnR w="12700" cap="flat" cmpd="sng" algn="ctr">
                      <a:solidFill>
                        <a:scrgbClr r="0" g="0" b="0"/>
                      </a:solidFill>
                      <a:prstDash val="solid"/>
                      <a:round/>
                      <a:headEnd type="none" w="med" len="med"/>
                      <a:tailEnd type="none" w="med" len="med"/>
                    </a:lnR>
                  </a:tcPr>
                </a:tc>
                <a:tc>
                  <a:txBody>
                    <a:bodyPr/>
                    <a:lstStyle/>
                    <a:p>
                      <a:pPr algn="ctr"/>
                      <a:r>
                        <a:rPr lang="en-US" sz="1200" dirty="0" smtClean="0"/>
                        <a:t>3303/0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Setpoint</a:t>
                      </a:r>
                      <a:r>
                        <a:rPr lang="en-US" sz="1200" baseline="0" dirty="0" smtClean="0"/>
                        <a:t> </a:t>
                      </a:r>
                      <a:r>
                        <a:rPr lang="en-US" sz="1200" dirty="0" smtClean="0"/>
                        <a:t>Link (7101)</a:t>
                      </a:r>
                    </a:p>
                  </a:txBody>
                  <a:tcPr marL="80513" marR="80513" marT="40257" marB="40257">
                    <a:lnR w="12700" cap="flat" cmpd="sng" algn="ctr">
                      <a:solidFill>
                        <a:scrgbClr r="0" g="0" b="0"/>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3308/0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Output Link (7102)</a:t>
                      </a:r>
                    </a:p>
                  </a:txBody>
                  <a:tcPr marL="80513" marR="80513" marT="40257" marB="40257">
                    <a:lnR w="12700" cap="flat" cmpd="sng" algn="ctr">
                      <a:solidFill>
                        <a:scrgbClr r="0" g="0" b="0"/>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3306/0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r>
                        <a:rPr lang="en-US" sz="1200" dirty="0" smtClean="0"/>
                        <a:t>Application Type (5750)</a:t>
                      </a:r>
                      <a:endParaRPr lang="en-US" sz="1200" dirty="0"/>
                    </a:p>
                  </a:txBody>
                  <a:tcPr marL="80513" marR="80513" marT="40257" marB="40257">
                    <a:lnR w="12700" cap="flat" cmpd="sng" algn="ctr">
                      <a:solidFill>
                        <a:scrgbClr r="0" g="0" b="0"/>
                      </a:solidFill>
                      <a:prstDash val="solid"/>
                      <a:round/>
                      <a:headEnd type="none" w="med" len="med"/>
                      <a:tailEnd type="none" w="med" len="med"/>
                    </a:lnR>
                  </a:tcPr>
                </a:tc>
                <a:tc>
                  <a:txBody>
                    <a:bodyPr/>
                    <a:lstStyle/>
                    <a:p>
                      <a:pPr algn="ctr"/>
                      <a:r>
                        <a:rPr lang="en-US" sz="1200" dirty="0" smtClean="0"/>
                        <a:t>Thermostat</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26034349"/>
              </p:ext>
            </p:extLst>
          </p:nvPr>
        </p:nvGraphicFramePr>
        <p:xfrm>
          <a:off x="7052730"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a:t>
                      </a:r>
                      <a:r>
                        <a:rPr lang="en-US" sz="1200" dirty="0" err="1" smtClean="0"/>
                        <a:t>Setpoint</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03984374"/>
              </p:ext>
            </p:extLst>
          </p:nvPr>
        </p:nvGraphicFramePr>
        <p:xfrm>
          <a:off x="9606843"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Actuation</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10139538"/>
              </p:ext>
            </p:extLst>
          </p:nvPr>
        </p:nvGraphicFramePr>
        <p:xfrm>
          <a:off x="4453463"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Temperature</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10" name="Straight Arrow Connector 9"/>
          <p:cNvCxnSpPr>
            <a:endCxn id="9" idx="0"/>
          </p:cNvCxnSpPr>
          <p:nvPr/>
        </p:nvCxnSpPr>
        <p:spPr>
          <a:xfrm flipH="1">
            <a:off x="5582353" y="2836333"/>
            <a:ext cx="3728158"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7" idx="0"/>
          </p:cNvCxnSpPr>
          <p:nvPr/>
        </p:nvCxnSpPr>
        <p:spPr>
          <a:xfrm flipH="1">
            <a:off x="8181620" y="2836333"/>
            <a:ext cx="1281291"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8" idx="0"/>
          </p:cNvCxnSpPr>
          <p:nvPr/>
        </p:nvCxnSpPr>
        <p:spPr>
          <a:xfrm>
            <a:off x="9606843" y="2836333"/>
            <a:ext cx="1128890"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703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Roadmap	</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a:bodyPr>
          <a:lstStyle/>
          <a:p>
            <a:pPr marL="0" indent="0">
              <a:buNone/>
            </a:pPr>
            <a:r>
              <a:rPr lang="en-US" sz="2000" dirty="0"/>
              <a:t>☐ UPnP harmonization – from SOAP to REST</a:t>
            </a:r>
            <a:r>
              <a:rPr lang="en-US" sz="2000" dirty="0" smtClean="0"/>
              <a:t>.</a:t>
            </a:r>
          </a:p>
          <a:p>
            <a:pPr marL="0" indent="0">
              <a:buNone/>
            </a:pPr>
            <a:r>
              <a:rPr lang="en-US" sz="2000" dirty="0"/>
              <a:t>☐ </a:t>
            </a:r>
            <a:r>
              <a:rPr lang="en-US" sz="2000" dirty="0" err="1" smtClean="0"/>
              <a:t>Schema.org</a:t>
            </a:r>
            <a:r>
              <a:rPr lang="en-US" sz="2000" dirty="0" smtClean="0"/>
              <a:t> for registration of instances and schemas</a:t>
            </a:r>
          </a:p>
          <a:p>
            <a:pPr marL="0" indent="0">
              <a:buNone/>
            </a:pPr>
            <a:r>
              <a:rPr lang="en-US" sz="2000" dirty="0" smtClean="0"/>
              <a:t>☐ BLE/</a:t>
            </a:r>
            <a:r>
              <a:rPr lang="en-US" sz="2000" dirty="0" err="1" smtClean="0"/>
              <a:t>ZigBee</a:t>
            </a:r>
            <a:r>
              <a:rPr lang="en-US" sz="2000" dirty="0" smtClean="0"/>
              <a:t> harmonization.</a:t>
            </a:r>
            <a:endParaRPr lang="en-US" sz="2000" dirty="0"/>
          </a:p>
          <a:p>
            <a:pPr marL="0" indent="0">
              <a:buNone/>
            </a:pPr>
            <a:r>
              <a:rPr lang="en-US" sz="2000" dirty="0" smtClean="0"/>
              <a:t>✔ Draft </a:t>
            </a:r>
            <a:r>
              <a:rPr lang="en-US" sz="2000" dirty="0"/>
              <a:t>Smart Object Data Model Design Guide @done (15-</a:t>
            </a:r>
            <a:r>
              <a:rPr lang="en-US" sz="2000" dirty="0" smtClean="0"/>
              <a:t>03-30)</a:t>
            </a:r>
            <a:endParaRPr lang="en-US" sz="2000" dirty="0"/>
          </a:p>
          <a:p>
            <a:pPr marL="0" indent="0">
              <a:buNone/>
            </a:pPr>
            <a:r>
              <a:rPr lang="en-US" sz="2000" dirty="0"/>
              <a:t>✔ </a:t>
            </a:r>
            <a:r>
              <a:rPr lang="en-US" sz="2000" dirty="0" smtClean="0"/>
              <a:t>Draft </a:t>
            </a:r>
            <a:r>
              <a:rPr lang="en-US" sz="2000" dirty="0"/>
              <a:t>Smart Object Expansion Pack for Basic Objects @done (15-</a:t>
            </a:r>
            <a:r>
              <a:rPr lang="en-US" sz="2000" dirty="0" smtClean="0"/>
              <a:t>04-30)</a:t>
            </a:r>
          </a:p>
          <a:p>
            <a:pPr marL="0" indent="0">
              <a:buNone/>
            </a:pPr>
            <a:r>
              <a:rPr lang="en-US" sz="2000" dirty="0"/>
              <a:t>✔ </a:t>
            </a:r>
            <a:r>
              <a:rPr lang="en-US" sz="2000" dirty="0" smtClean="0"/>
              <a:t>Set up test servers for IPSO objects (LWM2M + TLV payload) </a:t>
            </a:r>
            <a:r>
              <a:rPr lang="en-US" sz="2000" dirty="0"/>
              <a:t>@done (15-</a:t>
            </a:r>
            <a:r>
              <a:rPr lang="en-US" sz="2000" dirty="0" smtClean="0"/>
              <a:t>06-15)</a:t>
            </a:r>
            <a:endParaRPr lang="en-US" sz="2000" dirty="0"/>
          </a:p>
          <a:p>
            <a:pPr marL="0" indent="0">
              <a:buNone/>
            </a:pPr>
            <a:r>
              <a:rPr lang="en-US" sz="2000" dirty="0" smtClean="0"/>
              <a:t>☐ Draft </a:t>
            </a:r>
            <a:r>
              <a:rPr lang="en-US" sz="2000" dirty="0"/>
              <a:t>Domain Specific Objects reference designs @due </a:t>
            </a:r>
            <a:r>
              <a:rPr lang="en-US" sz="2000" dirty="0" smtClean="0"/>
              <a:t>(mid 2015)</a:t>
            </a:r>
            <a:endParaRPr lang="en-US" sz="2000" dirty="0"/>
          </a:p>
          <a:p>
            <a:pPr marL="0" indent="0">
              <a:buNone/>
            </a:pPr>
            <a:r>
              <a:rPr lang="en-US" sz="2000" dirty="0" smtClean="0"/>
              <a:t>☐ Publish </a:t>
            </a:r>
            <a:r>
              <a:rPr lang="en-US" sz="2000" dirty="0"/>
              <a:t>Smart Object Data Model Design Guided @due(15-07</a:t>
            </a:r>
            <a:r>
              <a:rPr lang="en-US" sz="2000" dirty="0" smtClean="0"/>
              <a:t>-31)</a:t>
            </a:r>
            <a:endParaRPr lang="en-US" sz="2000" dirty="0"/>
          </a:p>
          <a:p>
            <a:pPr marL="0" indent="0">
              <a:buNone/>
            </a:pPr>
            <a:r>
              <a:rPr lang="en-US" sz="2000" dirty="0" smtClean="0"/>
              <a:t>☐ Publish </a:t>
            </a:r>
            <a:r>
              <a:rPr lang="en-US" sz="2000" dirty="0"/>
              <a:t>Smart Object Expansion Pack for Basic objects @due(15-07</a:t>
            </a:r>
            <a:r>
              <a:rPr lang="en-US" sz="2000" dirty="0" smtClean="0"/>
              <a:t>-31)</a:t>
            </a:r>
            <a:endParaRPr lang="en-US" sz="2000" dirty="0"/>
          </a:p>
          <a:p>
            <a:pPr marL="0" indent="0">
              <a:buNone/>
            </a:pPr>
            <a:r>
              <a:rPr lang="en-US" sz="2000" dirty="0" smtClean="0"/>
              <a:t>☐ Publish </a:t>
            </a:r>
            <a:r>
              <a:rPr lang="en-US" sz="2000" dirty="0"/>
              <a:t>Smart Object Expansion Pack for Composite Objects @due(15-07</a:t>
            </a:r>
            <a:r>
              <a:rPr lang="en-US" sz="2000" dirty="0" smtClean="0"/>
              <a:t>-31)</a:t>
            </a:r>
            <a:endParaRPr lang="en-US" sz="2000" dirty="0"/>
          </a:p>
          <a:p>
            <a:pPr marL="0" indent="0">
              <a:buNone/>
            </a:pPr>
            <a:r>
              <a:rPr lang="en-US" sz="2000" dirty="0" smtClean="0"/>
              <a:t>☐ Publish </a:t>
            </a:r>
            <a:r>
              <a:rPr lang="en-US" sz="2000" dirty="0"/>
              <a:t>Smart Object Expansion Pack for Reference Devices @due(15-07-</a:t>
            </a:r>
            <a:r>
              <a:rPr lang="en-US" sz="2000" dirty="0" smtClean="0"/>
              <a:t>31)</a:t>
            </a:r>
          </a:p>
          <a:p>
            <a:pPr marL="0" indent="0">
              <a:buNone/>
            </a:pPr>
            <a:r>
              <a:rPr lang="en-US" sz="2000" dirty="0"/>
              <a:t>☐ IETF </a:t>
            </a:r>
            <a:r>
              <a:rPr lang="en-US" sz="2000" dirty="0" smtClean="0"/>
              <a:t>93 </a:t>
            </a:r>
            <a:r>
              <a:rPr lang="en-US" sz="2000" dirty="0"/>
              <a:t>– Bits and </a:t>
            </a:r>
            <a:r>
              <a:rPr lang="en-US" sz="2000" dirty="0" smtClean="0"/>
              <a:t>Bites </a:t>
            </a:r>
            <a:r>
              <a:rPr lang="en-US" sz="2000" dirty="0"/>
              <a:t>@due(15-</a:t>
            </a:r>
            <a:r>
              <a:rPr lang="en-US" sz="2000" dirty="0" smtClean="0"/>
              <a:t>09-1)</a:t>
            </a:r>
            <a:endParaRPr lang="en-US" sz="2000" dirty="0"/>
          </a:p>
          <a:p>
            <a:pPr marL="0" indent="0">
              <a:buNone/>
            </a:pPr>
            <a:endParaRPr lang="en-US" sz="2000" dirty="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17230457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References</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a:bodyPr>
          <a:lstStyle/>
          <a:p>
            <a:r>
              <a:rPr lang="en-US" sz="2000" dirty="0" smtClean="0"/>
              <a:t>IPSO Smart Object Guidelines</a:t>
            </a:r>
          </a:p>
          <a:p>
            <a:pPr lvl="1"/>
            <a:r>
              <a:rPr lang="en-US" sz="1600" dirty="0">
                <a:hlinkClick r:id="rId3"/>
              </a:rPr>
              <a:t>http://www.ipso-alliance.org/smart-object-</a:t>
            </a:r>
            <a:r>
              <a:rPr lang="en-US" sz="1600" dirty="0" smtClean="0">
                <a:hlinkClick r:id="rId3"/>
              </a:rPr>
              <a:t>guidelines</a:t>
            </a:r>
            <a:endParaRPr lang="en-US" sz="1600" dirty="0" smtClean="0"/>
          </a:p>
          <a:p>
            <a:pPr lvl="1"/>
            <a:r>
              <a:rPr lang="en-US" sz="1600" dirty="0">
                <a:hlinkClick r:id="rId4"/>
              </a:rPr>
              <a:t>https://github.com/IPSO-</a:t>
            </a:r>
            <a:r>
              <a:rPr lang="en-US" sz="1600" dirty="0" smtClean="0">
                <a:hlinkClick r:id="rId4"/>
              </a:rPr>
              <a:t>Alliance</a:t>
            </a:r>
            <a:r>
              <a:rPr lang="en-US" sz="1600" dirty="0"/>
              <a:t> </a:t>
            </a:r>
            <a:r>
              <a:rPr lang="en-US" sz="1600" dirty="0" smtClean="0"/>
              <a:t> (requires access)		</a:t>
            </a:r>
            <a:endParaRPr lang="en-US" sz="1600" dirty="0" smtClean="0"/>
          </a:p>
          <a:p>
            <a:r>
              <a:rPr lang="en-US" sz="2000" dirty="0" smtClean="0"/>
              <a:t>OMA LWM2M Specification</a:t>
            </a:r>
          </a:p>
          <a:p>
            <a:pPr lvl="1"/>
            <a:r>
              <a:rPr lang="en-US" sz="1600" dirty="0">
                <a:hlinkClick r:id="rId5"/>
              </a:rPr>
              <a:t>http://technical.openmobilealliance.org/Technical/technical-information/release-program/current-releases/oma-lightweightm2m-v1-</a:t>
            </a:r>
            <a:r>
              <a:rPr lang="en-US" sz="1600" dirty="0" smtClean="0">
                <a:hlinkClick r:id="rId5"/>
              </a:rPr>
              <a:t>0</a:t>
            </a:r>
            <a:endParaRPr lang="en-US" sz="1600" dirty="0" smtClean="0"/>
          </a:p>
          <a:p>
            <a:r>
              <a:rPr lang="en-US" sz="2000" dirty="0" smtClean="0"/>
              <a:t>IETF </a:t>
            </a:r>
            <a:r>
              <a:rPr lang="en-US" sz="2000" dirty="0" err="1" smtClean="0"/>
              <a:t>CoAP</a:t>
            </a:r>
            <a:r>
              <a:rPr lang="en-US" sz="2000" dirty="0" smtClean="0"/>
              <a:t> References</a:t>
            </a:r>
          </a:p>
          <a:p>
            <a:pPr lvl="1"/>
            <a:r>
              <a:rPr lang="en-US" sz="1600" dirty="0" err="1" smtClean="0"/>
              <a:t>CoAP</a:t>
            </a:r>
            <a:r>
              <a:rPr lang="en-US" sz="1600" dirty="0" smtClean="0"/>
              <a:t> (RFC 7252)</a:t>
            </a:r>
          </a:p>
          <a:p>
            <a:pPr marL="355600" lvl="1" indent="0">
              <a:buNone/>
            </a:pPr>
            <a:r>
              <a:rPr lang="en-US" sz="1600" dirty="0" smtClean="0">
                <a:hlinkClick r:id="rId6"/>
              </a:rPr>
              <a:t>https</a:t>
            </a:r>
            <a:r>
              <a:rPr lang="en-US" sz="1600" dirty="0">
                <a:hlinkClick r:id="rId6"/>
              </a:rPr>
              <a:t>://tools.ietf.org/html/</a:t>
            </a:r>
            <a:r>
              <a:rPr lang="en-US" sz="1600" dirty="0" smtClean="0">
                <a:hlinkClick r:id="rId6"/>
              </a:rPr>
              <a:t>rfc7252</a:t>
            </a:r>
            <a:endParaRPr lang="en-US" sz="1600" dirty="0" smtClean="0"/>
          </a:p>
          <a:p>
            <a:pPr lvl="1"/>
            <a:r>
              <a:rPr lang="en-US" sz="1600" dirty="0" err="1" smtClean="0"/>
              <a:t>CoRE</a:t>
            </a:r>
            <a:r>
              <a:rPr lang="en-US" sz="1600" dirty="0" smtClean="0"/>
              <a:t> Link-Format (RFC 6690)</a:t>
            </a:r>
          </a:p>
          <a:p>
            <a:pPr marL="355600" lvl="1" indent="0">
              <a:buNone/>
            </a:pPr>
            <a:r>
              <a:rPr lang="en-US" sz="1600" dirty="0">
                <a:hlinkClick r:id="rId7"/>
              </a:rPr>
              <a:t>https://tools.ietf.org/html/</a:t>
            </a:r>
            <a:r>
              <a:rPr lang="en-US" sz="1600" dirty="0" smtClean="0">
                <a:hlinkClick r:id="rId7"/>
              </a:rPr>
              <a:t>rfc6690</a:t>
            </a:r>
            <a:endParaRPr lang="en-US" sz="1600" dirty="0" smtClean="0"/>
          </a:p>
          <a:p>
            <a:pPr lvl="1"/>
            <a:r>
              <a:rPr lang="en-US" sz="1600" dirty="0" err="1" smtClean="0"/>
              <a:t>CoRE</a:t>
            </a:r>
            <a:r>
              <a:rPr lang="en-US" sz="1600" dirty="0" smtClean="0"/>
              <a:t> Resource Directory</a:t>
            </a:r>
          </a:p>
          <a:p>
            <a:pPr marL="355600" lvl="1" indent="0">
              <a:buNone/>
            </a:pPr>
            <a:r>
              <a:rPr lang="en-US" sz="1600" dirty="0">
                <a:hlinkClick r:id="rId8"/>
              </a:rPr>
              <a:t>https://tools.ietf.org/html/draft-ietf-core-resource-directory-</a:t>
            </a:r>
            <a:r>
              <a:rPr lang="en-US" sz="1600" dirty="0" smtClean="0">
                <a:hlinkClick r:id="rId8"/>
              </a:rPr>
              <a:t>02</a:t>
            </a:r>
            <a:endParaRPr lang="en-US" sz="1600" dirty="0" smtClean="0"/>
          </a:p>
          <a:p>
            <a:pPr lvl="1"/>
            <a:r>
              <a:rPr lang="en-US" sz="1600" dirty="0" err="1" smtClean="0"/>
              <a:t>CoRE</a:t>
            </a:r>
            <a:r>
              <a:rPr lang="en-US" sz="1600" dirty="0" smtClean="0"/>
              <a:t> </a:t>
            </a:r>
            <a:r>
              <a:rPr lang="en-US" sz="1600" dirty="0" err="1" smtClean="0"/>
              <a:t>CoAP</a:t>
            </a:r>
            <a:r>
              <a:rPr lang="en-US" sz="1600" dirty="0" smtClean="0"/>
              <a:t> </a:t>
            </a:r>
            <a:r>
              <a:rPr lang="en-US" sz="1600" dirty="0" err="1" smtClean="0"/>
              <a:t>PubSub</a:t>
            </a:r>
            <a:r>
              <a:rPr lang="en-US" sz="1600" dirty="0" smtClean="0"/>
              <a:t> Broker</a:t>
            </a:r>
          </a:p>
          <a:p>
            <a:pPr marL="355600" lvl="1" indent="0">
              <a:buNone/>
            </a:pPr>
            <a:r>
              <a:rPr lang="en-US" sz="1600" dirty="0">
                <a:hlinkClick r:id="rId9"/>
              </a:rPr>
              <a:t>https://tools.ietf.org/html/draft-koster-core-coap-</a:t>
            </a:r>
            <a:r>
              <a:rPr lang="en-US" sz="1600" dirty="0" smtClean="0">
                <a:hlinkClick r:id="rId9"/>
              </a:rPr>
              <a:t>pubsub</a:t>
            </a:r>
            <a:endParaRPr lang="en-US" sz="1600" dirty="0" smtClean="0"/>
          </a:p>
          <a:p>
            <a:pPr marL="355600" lvl="1" indent="0">
              <a:buNone/>
            </a:pPr>
            <a:endParaRPr lang="en-US" sz="1600" dirty="0"/>
          </a:p>
          <a:p>
            <a:pPr lvl="1"/>
            <a:endParaRPr lang="en-US" sz="1600" dirty="0" smtClean="0"/>
          </a:p>
        </p:txBody>
      </p:sp>
    </p:spTree>
    <p:extLst>
      <p:ext uri="{BB962C8B-B14F-4D97-AF65-F5344CB8AC3E}">
        <p14:creationId xmlns:p14="http://schemas.microsoft.com/office/powerpoint/2010/main" val="392413124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5699099" y="1931344"/>
            <a:ext cx="5304232" cy="2983631"/>
          </a:xfrm>
          <a:prstGeom prst="rect">
            <a:avLst/>
          </a:prstGeom>
        </p:spPr>
      </p:pic>
      <p:pic>
        <p:nvPicPr>
          <p:cNvPr id="5" name="Picture 4" descr="ipso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604" y="2434845"/>
            <a:ext cx="2886399" cy="1629642"/>
          </a:xfrm>
          <a:prstGeom prst="rect">
            <a:avLst/>
          </a:prstGeom>
        </p:spPr>
      </p:pic>
      <p:sp>
        <p:nvSpPr>
          <p:cNvPr id="2" name="Rectangle 1"/>
          <p:cNvSpPr/>
          <p:nvPr/>
        </p:nvSpPr>
        <p:spPr bwMode="auto">
          <a:xfrm>
            <a:off x="10812004" y="244202"/>
            <a:ext cx="1237518" cy="68376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642190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The Web</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1101479" cy="5033963"/>
          </a:xfrm>
        </p:spPr>
        <p:txBody>
          <a:bodyPr>
            <a:normAutofit fontScale="70000" lnSpcReduction="20000"/>
          </a:bodyPr>
          <a:lstStyle/>
          <a:p>
            <a:pPr>
              <a:lnSpc>
                <a:spcPct val="120000"/>
              </a:lnSpc>
            </a:pPr>
            <a:r>
              <a:rPr lang="en-US" dirty="0"/>
              <a:t>Narrow Waist</a:t>
            </a:r>
          </a:p>
          <a:p>
            <a:pPr lvl="1">
              <a:lnSpc>
                <a:spcPct val="120000"/>
              </a:lnSpc>
            </a:pPr>
            <a:r>
              <a:rPr lang="en-US" dirty="0"/>
              <a:t>Innovation </a:t>
            </a:r>
            <a:r>
              <a:rPr lang="en-US" dirty="0" smtClean="0"/>
              <a:t>happening on endpoints.</a:t>
            </a:r>
            <a:endParaRPr lang="en-US" dirty="0"/>
          </a:p>
          <a:p>
            <a:pPr>
              <a:lnSpc>
                <a:spcPct val="120000"/>
              </a:lnSpc>
            </a:pPr>
            <a:r>
              <a:rPr lang="en-US" dirty="0"/>
              <a:t>Stateless Interaction</a:t>
            </a:r>
          </a:p>
          <a:p>
            <a:pPr lvl="1">
              <a:lnSpc>
                <a:spcPct val="120000"/>
              </a:lnSpc>
            </a:pPr>
            <a:r>
              <a:rPr lang="en-US" dirty="0" smtClean="0"/>
              <a:t>REST APIs</a:t>
            </a:r>
          </a:p>
          <a:p>
            <a:pPr lvl="1">
              <a:lnSpc>
                <a:spcPct val="120000"/>
              </a:lnSpc>
            </a:pPr>
            <a:r>
              <a:rPr lang="en-US" dirty="0" smtClean="0"/>
              <a:t>HTTP client</a:t>
            </a:r>
            <a:r>
              <a:rPr lang="en-US" dirty="0"/>
              <a:t>/server model and a request/response communication model</a:t>
            </a:r>
            <a:r>
              <a:rPr lang="en-US" dirty="0" smtClean="0"/>
              <a:t>.</a:t>
            </a:r>
          </a:p>
          <a:p>
            <a:pPr lvl="1">
              <a:lnSpc>
                <a:spcPct val="120000"/>
              </a:lnSpc>
            </a:pPr>
            <a:r>
              <a:rPr lang="en-US" dirty="0" smtClean="0"/>
              <a:t>HTTP  </a:t>
            </a:r>
            <a:r>
              <a:rPr lang="en-US" dirty="0"/>
              <a:t>stateless methods to indicate the server what to do. (GET, POST, PUT, HEAD, DELETE, TRACE)</a:t>
            </a:r>
            <a:r>
              <a:rPr lang="en-US" dirty="0" smtClean="0"/>
              <a:t>.</a:t>
            </a:r>
            <a:endParaRPr lang="en-US" dirty="0"/>
          </a:p>
          <a:p>
            <a:pPr>
              <a:lnSpc>
                <a:spcPct val="120000"/>
              </a:lnSpc>
            </a:pPr>
            <a:r>
              <a:rPr lang="en-US" dirty="0" smtClean="0"/>
              <a:t>Focus on Resources and Content</a:t>
            </a:r>
            <a:endParaRPr lang="en-US" dirty="0"/>
          </a:p>
          <a:p>
            <a:pPr lvl="1">
              <a:lnSpc>
                <a:spcPct val="120000"/>
              </a:lnSpc>
            </a:pPr>
            <a:r>
              <a:rPr lang="en-US" dirty="0"/>
              <a:t>Support </a:t>
            </a:r>
            <a:r>
              <a:rPr lang="en-US" dirty="0"/>
              <a:t>of </a:t>
            </a:r>
            <a:r>
              <a:rPr lang="en-US" dirty="0"/>
              <a:t>extensive </a:t>
            </a:r>
            <a:r>
              <a:rPr lang="en-US" dirty="0"/>
              <a:t>representation formats (e.g. HTML, JSON, XML etc.) </a:t>
            </a:r>
            <a:endParaRPr lang="en-US" dirty="0"/>
          </a:p>
          <a:p>
            <a:pPr lvl="1">
              <a:lnSpc>
                <a:spcPct val="120000"/>
              </a:lnSpc>
            </a:pPr>
            <a:r>
              <a:rPr lang="en-US" dirty="0"/>
              <a:t>Web content can be anything (HTML files, images, video…) each piece of information is a resource</a:t>
            </a:r>
            <a:r>
              <a:rPr lang="en-US" dirty="0"/>
              <a:t>.</a:t>
            </a:r>
          </a:p>
          <a:p>
            <a:pPr>
              <a:lnSpc>
                <a:spcPct val="120000"/>
              </a:lnSpc>
            </a:pPr>
            <a:r>
              <a:rPr lang="en-US" dirty="0" smtClean="0"/>
              <a:t>Uniform Addressing</a:t>
            </a:r>
            <a:endParaRPr lang="en-US" dirty="0"/>
          </a:p>
          <a:p>
            <a:pPr lvl="1">
              <a:lnSpc>
                <a:spcPct val="120000"/>
              </a:lnSpc>
            </a:pPr>
            <a:r>
              <a:rPr lang="en-US" dirty="0" smtClean="0"/>
              <a:t>Resources </a:t>
            </a:r>
            <a:r>
              <a:rPr lang="en-US" dirty="0"/>
              <a:t>are identified </a:t>
            </a:r>
            <a:r>
              <a:rPr lang="en-US" dirty="0" smtClean="0"/>
              <a:t>URIs, </a:t>
            </a:r>
            <a:r>
              <a:rPr lang="en-US" dirty="0"/>
              <a:t>either by location or by name.</a:t>
            </a:r>
          </a:p>
          <a:p>
            <a:pPr lvl="1">
              <a:lnSpc>
                <a:spcPct val="120000"/>
              </a:lnSpc>
            </a:pPr>
            <a:r>
              <a:rPr lang="en-US" dirty="0" smtClean="0"/>
              <a:t>Hyperlinks pointing to resources.</a:t>
            </a:r>
          </a:p>
          <a:p>
            <a:pPr lvl="1">
              <a:lnSpc>
                <a:spcPct val="120000"/>
              </a:lnSpc>
            </a:pPr>
            <a:r>
              <a:rPr lang="en-US" dirty="0"/>
              <a:t>IP addressing and global DNS</a:t>
            </a:r>
            <a:r>
              <a:rPr lang="en-US" dirty="0" smtClean="0"/>
              <a:t>.</a:t>
            </a:r>
            <a:endParaRPr lang="en-US" dirty="0"/>
          </a:p>
        </p:txBody>
      </p:sp>
    </p:spTree>
    <p:extLst>
      <p:ext uri="{BB962C8B-B14F-4D97-AF65-F5344CB8AC3E}">
        <p14:creationId xmlns:p14="http://schemas.microsoft.com/office/powerpoint/2010/main" val="12656667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Constrained Application Protocol (</a:t>
            </a:r>
            <a:r>
              <a:rPr lang="en-US" dirty="0" err="1" smtClean="0">
                <a:solidFill>
                  <a:srgbClr val="2C2C2D"/>
                </a:solidFill>
                <a:latin typeface="+mn-lt"/>
              </a:rPr>
              <a:t>CoAP</a:t>
            </a:r>
            <a:r>
              <a:rPr lang="en-US" dirty="0" smtClean="0">
                <a:solidFill>
                  <a:srgbClr val="2C2C2D"/>
                </a:solidFill>
                <a:latin typeface="+mn-lt"/>
              </a:rPr>
              <a:t>)</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lstStyle/>
          <a:p>
            <a:r>
              <a:rPr lang="en-US" sz="2000" dirty="0" smtClean="0"/>
              <a:t>It is a </a:t>
            </a:r>
            <a:r>
              <a:rPr lang="en-US" sz="2000" dirty="0" err="1" smtClean="0"/>
              <a:t>RESTful</a:t>
            </a:r>
            <a:r>
              <a:rPr lang="en-US" sz="2000" dirty="0" smtClean="0"/>
              <a:t> protocol for constrained devices and networks. Similar to HTTP: </a:t>
            </a:r>
          </a:p>
          <a:p>
            <a:pPr lvl="1"/>
            <a:r>
              <a:rPr lang="en-US" sz="1600" dirty="0" smtClean="0"/>
              <a:t>Client/server </a:t>
            </a:r>
            <a:r>
              <a:rPr lang="en-US" sz="1600" dirty="0" smtClean="0"/>
              <a:t>&amp; </a:t>
            </a:r>
            <a:r>
              <a:rPr lang="en-US" sz="1600" dirty="0" smtClean="0"/>
              <a:t>Request/Response </a:t>
            </a:r>
          </a:p>
          <a:p>
            <a:pPr lvl="1"/>
            <a:r>
              <a:rPr lang="en-US" sz="1600" dirty="0" smtClean="0"/>
              <a:t>GET, POST, PUT and DELETE Methods</a:t>
            </a:r>
          </a:p>
          <a:p>
            <a:pPr lvl="1"/>
            <a:r>
              <a:rPr lang="en-US" sz="1600" dirty="0" smtClean="0"/>
              <a:t>Same key concepts (Media types, URL, URN…</a:t>
            </a:r>
            <a:r>
              <a:rPr lang="en-US" sz="1600" dirty="0" smtClean="0"/>
              <a:t>)</a:t>
            </a:r>
          </a:p>
          <a:p>
            <a:r>
              <a:rPr lang="en-US" sz="2000" dirty="0"/>
              <a:t>The </a:t>
            </a:r>
            <a:r>
              <a:rPr lang="en-US" sz="2000" i="1" dirty="0"/>
              <a:t>well-known </a:t>
            </a:r>
            <a:r>
              <a:rPr lang="en-US" sz="2000" dirty="0"/>
              <a:t>URI </a:t>
            </a:r>
          </a:p>
          <a:p>
            <a:pPr marL="0" indent="0">
              <a:buNone/>
            </a:pPr>
            <a:r>
              <a:rPr lang="en-US" sz="1800" dirty="0">
                <a:latin typeface="Courier"/>
                <a:cs typeface="Courier"/>
              </a:rPr>
              <a:t>	</a:t>
            </a:r>
            <a:r>
              <a:rPr lang="en-US" sz="1800" dirty="0" err="1">
                <a:latin typeface="Courier"/>
                <a:cs typeface="Courier"/>
              </a:rPr>
              <a:t>coap</a:t>
            </a:r>
            <a:r>
              <a:rPr lang="en-US" sz="1800" dirty="0">
                <a:latin typeface="Courier"/>
                <a:cs typeface="Courier"/>
              </a:rPr>
              <a:t>://[2001:db8::2:1]/.well-known/</a:t>
            </a:r>
            <a:r>
              <a:rPr lang="en-US" sz="1800" dirty="0" smtClean="0">
                <a:latin typeface="Courier"/>
                <a:cs typeface="Courier"/>
              </a:rPr>
              <a:t>core</a:t>
            </a:r>
            <a:endParaRPr lang="en-US" sz="1600" dirty="0" smtClean="0"/>
          </a:p>
          <a:p>
            <a:r>
              <a:rPr lang="en-US" sz="2000" dirty="0" smtClean="0"/>
              <a:t>Resource </a:t>
            </a:r>
            <a:r>
              <a:rPr lang="en-US" sz="2000" dirty="0" smtClean="0"/>
              <a:t>discovery via the Resource Directory (RD)</a:t>
            </a:r>
          </a:p>
          <a:p>
            <a:pPr marL="0" indent="0">
              <a:buNone/>
            </a:pPr>
            <a:r>
              <a:rPr lang="en-US" sz="2000" dirty="0">
                <a:latin typeface="Courier"/>
                <a:cs typeface="Courier"/>
              </a:rPr>
              <a:t>	</a:t>
            </a:r>
            <a:r>
              <a:rPr lang="en-US" sz="1800" dirty="0" smtClean="0">
                <a:latin typeface="Courier"/>
                <a:cs typeface="Courier"/>
              </a:rPr>
              <a:t>Request</a:t>
            </a:r>
            <a:r>
              <a:rPr lang="en-US" sz="1800" dirty="0" smtClean="0">
                <a:latin typeface="Courier"/>
                <a:cs typeface="Courier"/>
                <a:sym typeface="Wingdings"/>
              </a:rPr>
              <a:t>  </a:t>
            </a:r>
            <a:r>
              <a:rPr lang="en-US" sz="1800" dirty="0" err="1" smtClean="0">
                <a:latin typeface="Courier"/>
                <a:cs typeface="Courier"/>
              </a:rPr>
              <a:t>coap</a:t>
            </a:r>
            <a:r>
              <a:rPr lang="en-US" sz="1800" dirty="0">
                <a:latin typeface="Courier"/>
                <a:cs typeface="Courier"/>
              </a:rPr>
              <a:t>://HOST_ADDRESS:PORT_NUMBER/PATH?</a:t>
            </a:r>
            <a:r>
              <a:rPr lang="en-US" sz="1800" dirty="0" smtClean="0">
                <a:latin typeface="Courier"/>
                <a:cs typeface="Courier"/>
              </a:rPr>
              <a:t>QUERY</a:t>
            </a:r>
          </a:p>
          <a:p>
            <a:pPr marL="0" indent="0">
              <a:buNone/>
            </a:pPr>
            <a:r>
              <a:rPr lang="en-US" sz="1800" dirty="0" smtClean="0">
                <a:latin typeface="Courier"/>
                <a:cs typeface="Courier"/>
              </a:rPr>
              <a:t> 	Response </a:t>
            </a:r>
            <a:r>
              <a:rPr lang="en-US" sz="1800" dirty="0" err="1" smtClean="0">
                <a:latin typeface="Courier"/>
                <a:cs typeface="Courier"/>
              </a:rPr>
              <a:t>coap</a:t>
            </a:r>
            <a:r>
              <a:rPr lang="en-US" sz="1800" dirty="0">
                <a:latin typeface="Courier"/>
                <a:cs typeface="Courier"/>
              </a:rPr>
              <a:t>://ericsson.com:5683/</a:t>
            </a:r>
            <a:r>
              <a:rPr lang="en-US" sz="1800" dirty="0" err="1">
                <a:latin typeface="Courier"/>
                <a:cs typeface="Courier"/>
              </a:rPr>
              <a:t>rd</a:t>
            </a:r>
            <a:r>
              <a:rPr lang="en-US" sz="1800" dirty="0">
                <a:latin typeface="Courier"/>
                <a:cs typeface="Courier"/>
              </a:rPr>
              <a:t>/</a:t>
            </a:r>
            <a:r>
              <a:rPr lang="en-US" sz="1800" dirty="0" err="1">
                <a:latin typeface="Courier"/>
                <a:cs typeface="Courier"/>
              </a:rPr>
              <a:t>jorvas</a:t>
            </a:r>
            <a:r>
              <a:rPr lang="en-US" sz="1800" dirty="0">
                <a:latin typeface="Courier"/>
                <a:cs typeface="Courier"/>
              </a:rPr>
              <a:t>/room/541/temperature/ </a:t>
            </a:r>
            <a:endParaRPr lang="en-US" sz="1800" dirty="0" smtClean="0">
              <a:latin typeface="Courier"/>
              <a:cs typeface="Courier"/>
            </a:endParaRPr>
          </a:p>
          <a:p>
            <a:r>
              <a:rPr lang="en-US" sz="2000" dirty="0" smtClean="0">
                <a:latin typeface="Arial" charset="0"/>
              </a:rPr>
              <a:t>IPv6 </a:t>
            </a:r>
            <a:r>
              <a:rPr lang="en-US" sz="2000" dirty="0" smtClean="0">
                <a:latin typeface="Arial" charset="0"/>
              </a:rPr>
              <a:t>oriented (using 6LowPAN)</a:t>
            </a:r>
          </a:p>
          <a:p>
            <a:r>
              <a:rPr lang="en-US" sz="2000" dirty="0"/>
              <a:t>UDP preferred instead of TCP, SMS also possible</a:t>
            </a:r>
          </a:p>
          <a:p>
            <a:pPr lvl="1"/>
            <a:r>
              <a:rPr lang="en-US" sz="1600" dirty="0">
                <a:latin typeface="Arial" charset="0"/>
              </a:rPr>
              <a:t>Reliability is ensured by using with different message types:</a:t>
            </a:r>
          </a:p>
          <a:p>
            <a:pPr lvl="1"/>
            <a:r>
              <a:rPr lang="en-US" sz="1600" i="1" dirty="0">
                <a:latin typeface="Arial" charset="0"/>
              </a:rPr>
              <a:t>Confirmable </a:t>
            </a:r>
            <a:r>
              <a:rPr lang="en-US" sz="1600" dirty="0">
                <a:latin typeface="Arial" charset="0"/>
              </a:rPr>
              <a:t>(CON)</a:t>
            </a:r>
            <a:r>
              <a:rPr lang="en-US" sz="1600" i="1" dirty="0">
                <a:latin typeface="Arial" charset="0"/>
              </a:rPr>
              <a:t>, </a:t>
            </a:r>
            <a:r>
              <a:rPr lang="en-US" sz="1600" i="1" dirty="0"/>
              <a:t>non-confirmable </a:t>
            </a:r>
            <a:r>
              <a:rPr lang="en-US" sz="1600" dirty="0"/>
              <a:t>(NON), </a:t>
            </a:r>
            <a:r>
              <a:rPr lang="en-US" sz="1600" i="1" dirty="0"/>
              <a:t>acknowledgement </a:t>
            </a:r>
            <a:r>
              <a:rPr lang="en-US" sz="1600" dirty="0"/>
              <a:t>(ACK) and </a:t>
            </a:r>
            <a:r>
              <a:rPr lang="en-US" sz="1600" i="1" dirty="0"/>
              <a:t>reset </a:t>
            </a:r>
            <a:r>
              <a:rPr lang="en-US" sz="1600" dirty="0"/>
              <a:t>(RST). </a:t>
            </a:r>
          </a:p>
          <a:p>
            <a:r>
              <a:rPr lang="en-US" sz="2000" dirty="0" smtClean="0">
                <a:latin typeface="Arial" charset="0"/>
              </a:rPr>
              <a:t>Observe/Notify, adding an “observe” flag in the CoAP GET Request</a:t>
            </a:r>
          </a:p>
          <a:p>
            <a:pPr lvl="1"/>
            <a:r>
              <a:rPr lang="en-US" sz="1600" dirty="0" smtClean="0">
                <a:latin typeface="Arial" charset="0"/>
              </a:rPr>
              <a:t>Introduces a Publish/Subscribe model for constrained devices.</a:t>
            </a:r>
          </a:p>
          <a:p>
            <a:pPr lvl="1"/>
            <a:endParaRPr lang="en-US" sz="2000" dirty="0" smtClean="0">
              <a:latin typeface="Arial" charset="0"/>
            </a:endParaRPr>
          </a:p>
        </p:txBody>
      </p:sp>
    </p:spTree>
    <p:extLst>
      <p:ext uri="{BB962C8B-B14F-4D97-AF65-F5344CB8AC3E}">
        <p14:creationId xmlns:p14="http://schemas.microsoft.com/office/powerpoint/2010/main" val="19166311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Web Linking for </a:t>
            </a:r>
            <a:r>
              <a:rPr lang="en-US" dirty="0">
                <a:solidFill>
                  <a:srgbClr val="2C2C2D"/>
                </a:solidFill>
                <a:latin typeface="+mn-lt"/>
              </a:rPr>
              <a:t>C</a:t>
            </a:r>
            <a:r>
              <a:rPr lang="en-US" dirty="0" smtClean="0">
                <a:solidFill>
                  <a:srgbClr val="2C2C2D"/>
                </a:solidFill>
                <a:latin typeface="+mn-lt"/>
              </a:rPr>
              <a:t>onstrained Devices</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normAutofit fontScale="92500"/>
          </a:bodyPr>
          <a:lstStyle/>
          <a:p>
            <a:r>
              <a:rPr lang="en-US" dirty="0">
                <a:latin typeface="Arial" charset="0"/>
              </a:rPr>
              <a:t>RFC6690 Constrained </a:t>
            </a:r>
            <a:r>
              <a:rPr lang="en-US" dirty="0" err="1">
                <a:latin typeface="Arial" charset="0"/>
              </a:rPr>
              <a:t>RESTful</a:t>
            </a:r>
            <a:r>
              <a:rPr lang="en-US" dirty="0">
                <a:latin typeface="Arial" charset="0"/>
              </a:rPr>
              <a:t> Environments (</a:t>
            </a:r>
            <a:r>
              <a:rPr lang="en-US" dirty="0" err="1">
                <a:latin typeface="Arial" charset="0"/>
              </a:rPr>
              <a:t>CoRE</a:t>
            </a:r>
            <a:r>
              <a:rPr lang="en-US" dirty="0">
                <a:latin typeface="Arial" charset="0"/>
              </a:rPr>
              <a:t>) Link </a:t>
            </a:r>
            <a:r>
              <a:rPr lang="en-US" dirty="0" smtClean="0">
                <a:latin typeface="Arial" charset="0"/>
              </a:rPr>
              <a:t>Format.</a:t>
            </a:r>
          </a:p>
          <a:p>
            <a:pPr lvl="1"/>
            <a:r>
              <a:rPr lang="en-US" dirty="0" smtClean="0">
                <a:latin typeface="Arial" charset="0"/>
              </a:rPr>
              <a:t>Reuses Web Linking RFC5988 for </a:t>
            </a:r>
            <a:r>
              <a:rPr lang="en-US" dirty="0" err="1" smtClean="0">
                <a:latin typeface="Arial" charset="0"/>
              </a:rPr>
              <a:t>IoT</a:t>
            </a:r>
            <a:r>
              <a:rPr lang="en-US" dirty="0" smtClean="0">
                <a:latin typeface="Arial" charset="0"/>
              </a:rPr>
              <a:t>.</a:t>
            </a:r>
          </a:p>
          <a:p>
            <a:pPr lvl="1"/>
            <a:r>
              <a:rPr lang="en-US" dirty="0" smtClean="0">
                <a:latin typeface="Arial" charset="0"/>
              </a:rPr>
              <a:t>Defines semantic link serialization and M2M content types.</a:t>
            </a:r>
          </a:p>
          <a:p>
            <a:pPr lvl="1"/>
            <a:r>
              <a:rPr lang="en-US" dirty="0" smtClean="0">
                <a:latin typeface="Arial" charset="0"/>
              </a:rPr>
              <a:t>GET ./well-known/</a:t>
            </a:r>
            <a:r>
              <a:rPr lang="en-US" dirty="0" err="1" smtClean="0">
                <a:latin typeface="Arial" charset="0"/>
              </a:rPr>
              <a:t>core?optional_query_string</a:t>
            </a:r>
            <a:r>
              <a:rPr lang="en-US" dirty="0" smtClean="0">
                <a:latin typeface="Arial" charset="0"/>
              </a:rPr>
              <a:t>.</a:t>
            </a:r>
          </a:p>
          <a:p>
            <a:pPr lvl="1"/>
            <a:r>
              <a:rPr lang="en-US" dirty="0" smtClean="0">
                <a:latin typeface="Arial" charset="0"/>
              </a:rPr>
              <a:t>Enables query string parameters for discovery by attribute and relation (</a:t>
            </a:r>
            <a:r>
              <a:rPr lang="en-US" dirty="0" err="1" smtClean="0">
                <a:latin typeface="Arial" charset="0"/>
              </a:rPr>
              <a:t>rt</a:t>
            </a:r>
            <a:r>
              <a:rPr lang="en-US" dirty="0" smtClean="0">
                <a:latin typeface="Arial" charset="0"/>
              </a:rPr>
              <a:t>, if, </a:t>
            </a:r>
            <a:r>
              <a:rPr lang="en-US" dirty="0" err="1" smtClean="0">
                <a:latin typeface="Arial" charset="0"/>
              </a:rPr>
              <a:t>sz</a:t>
            </a:r>
            <a:r>
              <a:rPr lang="en-US" dirty="0" smtClean="0">
                <a:latin typeface="Arial" charset="0"/>
              </a:rPr>
              <a:t>). The response looks like:</a:t>
            </a:r>
          </a:p>
          <a:p>
            <a:pPr marL="712787" lvl="2" indent="0">
              <a:buNone/>
            </a:pPr>
            <a:r>
              <a:rPr lang="en-US" dirty="0" smtClean="0">
                <a:latin typeface="Courier"/>
                <a:cs typeface="Courier"/>
              </a:rPr>
              <a:t> &lt;3303/0/5700&gt;;</a:t>
            </a:r>
            <a:r>
              <a:rPr lang="en-US" dirty="0" err="1" smtClean="0">
                <a:latin typeface="Courier"/>
                <a:cs typeface="Courier"/>
              </a:rPr>
              <a:t>rt</a:t>
            </a:r>
            <a:r>
              <a:rPr lang="en-US" dirty="0" smtClean="0">
                <a:latin typeface="Courier"/>
                <a:cs typeface="Courier"/>
              </a:rPr>
              <a:t>=“</a:t>
            </a:r>
            <a:r>
              <a:rPr lang="en-US" dirty="0" err="1" smtClean="0">
                <a:latin typeface="Courier"/>
                <a:cs typeface="Courier"/>
              </a:rPr>
              <a:t>ipso:temp</a:t>
            </a:r>
            <a:r>
              <a:rPr lang="en-US" dirty="0" smtClean="0">
                <a:latin typeface="Courier"/>
                <a:cs typeface="Courier"/>
              </a:rPr>
              <a:t>”;</a:t>
            </a:r>
            <a:r>
              <a:rPr lang="en-US" dirty="0" err="1" smtClean="0">
                <a:latin typeface="Courier"/>
                <a:cs typeface="Courier"/>
              </a:rPr>
              <a:t>ct</a:t>
            </a:r>
            <a:r>
              <a:rPr lang="en-US" dirty="0" smtClean="0">
                <a:latin typeface="Courier"/>
                <a:cs typeface="Courier"/>
              </a:rPr>
              <a:t>=“0”;obs=1</a:t>
            </a:r>
          </a:p>
          <a:p>
            <a:pPr marL="712787" lvl="2" indent="0">
              <a:buNone/>
            </a:pPr>
            <a:endParaRPr lang="en-US" dirty="0">
              <a:latin typeface="Courier"/>
              <a:cs typeface="Courier"/>
            </a:endParaRPr>
          </a:p>
          <a:p>
            <a:pPr marL="712787" lvl="2" indent="0">
              <a:buNone/>
            </a:pPr>
            <a:r>
              <a:rPr lang="en-US" dirty="0" smtClean="0">
                <a:latin typeface="Courier"/>
                <a:cs typeface="Courier"/>
              </a:rPr>
              <a:t> </a:t>
            </a:r>
          </a:p>
          <a:p>
            <a:pPr lvl="1"/>
            <a:r>
              <a:rPr lang="en-US" dirty="0" smtClean="0">
                <a:latin typeface="Arial" charset="0"/>
              </a:rPr>
              <a:t>Links are discovered using GET with content type “application/link-format”</a:t>
            </a:r>
          </a:p>
          <a:p>
            <a:pPr lvl="1"/>
            <a:r>
              <a:rPr lang="en-US" dirty="0" smtClean="0">
                <a:latin typeface="Arial" charset="0"/>
              </a:rPr>
              <a:t>JSON representation using </a:t>
            </a:r>
            <a:r>
              <a:rPr lang="en-US" dirty="0">
                <a:latin typeface="Arial" charset="0"/>
              </a:rPr>
              <a:t>GET with content type “application/</a:t>
            </a:r>
            <a:r>
              <a:rPr lang="en-US" dirty="0" err="1">
                <a:latin typeface="Arial" charset="0"/>
              </a:rPr>
              <a:t>link-</a:t>
            </a:r>
            <a:r>
              <a:rPr lang="en-US" dirty="0" err="1" smtClean="0">
                <a:latin typeface="Arial" charset="0"/>
              </a:rPr>
              <a:t>format+json</a:t>
            </a:r>
            <a:r>
              <a:rPr lang="en-US" dirty="0" smtClean="0">
                <a:latin typeface="Arial" charset="0"/>
              </a:rPr>
              <a:t>”</a:t>
            </a:r>
            <a:endParaRPr lang="en-US" dirty="0">
              <a:latin typeface="Courier"/>
              <a:cs typeface="Courier"/>
            </a:endParaRPr>
          </a:p>
          <a:p>
            <a:pPr lvl="1"/>
            <a:endParaRPr lang="en-US" dirty="0" smtClean="0">
              <a:latin typeface="Courier"/>
              <a:cs typeface="Courier"/>
            </a:endParaRPr>
          </a:p>
        </p:txBody>
      </p:sp>
      <p:sp>
        <p:nvSpPr>
          <p:cNvPr id="4" name="TextBox 3"/>
          <p:cNvSpPr txBox="1"/>
          <p:nvPr/>
        </p:nvSpPr>
        <p:spPr>
          <a:xfrm>
            <a:off x="1544209" y="4289204"/>
            <a:ext cx="1602569" cy="309813"/>
          </a:xfrm>
          <a:prstGeom prst="rect">
            <a:avLst/>
          </a:prstGeom>
          <a:ln>
            <a:solidFill>
              <a:srgbClr val="89BA17"/>
            </a:solidFill>
          </a:ln>
        </p:spPr>
        <p:txBody>
          <a:bodyPr vert="horz" wrap="none" lIns="0" tIns="0" rIns="0" bIns="0" rtlCol="0" anchor="ctr">
            <a:normAutofit/>
          </a:bodyPr>
          <a:lstStyle/>
          <a:p>
            <a:r>
              <a:rPr lang="en-US" sz="1600" dirty="0" smtClean="0"/>
              <a:t> Resource Type</a:t>
            </a:r>
            <a:endParaRPr lang="en-US" sz="1600" dirty="0"/>
          </a:p>
        </p:txBody>
      </p:sp>
      <p:sp>
        <p:nvSpPr>
          <p:cNvPr id="5" name="Rectangle 4"/>
          <p:cNvSpPr/>
          <p:nvPr/>
        </p:nvSpPr>
        <p:spPr>
          <a:xfrm>
            <a:off x="3479457" y="4274834"/>
            <a:ext cx="1374765" cy="338554"/>
          </a:xfrm>
          <a:prstGeom prst="rect">
            <a:avLst/>
          </a:prstGeom>
          <a:ln>
            <a:solidFill>
              <a:srgbClr val="89BA17"/>
            </a:solidFill>
          </a:ln>
        </p:spPr>
        <p:txBody>
          <a:bodyPr wrap="square" anchor="ctr">
            <a:spAutoFit/>
          </a:bodyPr>
          <a:lstStyle/>
          <a:p>
            <a:r>
              <a:rPr lang="en-US" sz="1600" dirty="0" err="1" smtClean="0"/>
              <a:t>ContentType</a:t>
            </a:r>
            <a:endParaRPr lang="en-US" sz="1600" dirty="0"/>
          </a:p>
        </p:txBody>
      </p:sp>
      <p:sp>
        <p:nvSpPr>
          <p:cNvPr id="6" name="Rectangle 5"/>
          <p:cNvSpPr/>
          <p:nvPr/>
        </p:nvSpPr>
        <p:spPr>
          <a:xfrm>
            <a:off x="5086098" y="4289204"/>
            <a:ext cx="1278013" cy="338554"/>
          </a:xfrm>
          <a:prstGeom prst="rect">
            <a:avLst/>
          </a:prstGeom>
          <a:ln>
            <a:solidFill>
              <a:srgbClr val="89BA17"/>
            </a:solidFill>
          </a:ln>
        </p:spPr>
        <p:txBody>
          <a:bodyPr wrap="square" anchor="ctr">
            <a:spAutoFit/>
          </a:bodyPr>
          <a:lstStyle/>
          <a:p>
            <a:r>
              <a:rPr lang="en-US" sz="1600" dirty="0" smtClean="0"/>
              <a:t>Observable</a:t>
            </a:r>
            <a:endParaRPr lang="en-US" sz="1600" dirty="0"/>
          </a:p>
        </p:txBody>
      </p:sp>
      <p:cxnSp>
        <p:nvCxnSpPr>
          <p:cNvPr id="7" name="Straight Arrow Connector 6"/>
          <p:cNvCxnSpPr>
            <a:stCxn id="4" idx="0"/>
          </p:cNvCxnSpPr>
          <p:nvPr/>
        </p:nvCxnSpPr>
        <p:spPr>
          <a:xfrm flipV="1">
            <a:off x="2345494" y="4148667"/>
            <a:ext cx="1266950" cy="14053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0"/>
          </p:cNvCxnSpPr>
          <p:nvPr/>
        </p:nvCxnSpPr>
        <p:spPr>
          <a:xfrm flipV="1">
            <a:off x="4166840" y="4148673"/>
            <a:ext cx="919258" cy="126161"/>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0"/>
          </p:cNvCxnSpPr>
          <p:nvPr/>
        </p:nvCxnSpPr>
        <p:spPr>
          <a:xfrm flipV="1">
            <a:off x="5725105" y="4148667"/>
            <a:ext cx="356784" cy="14053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5545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Discovery for Constrained Devices</a:t>
            </a:r>
            <a:endParaRPr lang="en-US" dirty="0">
              <a:solidFill>
                <a:srgbClr val="2C2C2D"/>
              </a:solidFill>
              <a:latin typeface="+mn-lt"/>
            </a:endParaRPr>
          </a:p>
        </p:txBody>
      </p:sp>
      <p:sp>
        <p:nvSpPr>
          <p:cNvPr id="6" name="Content Placeholder 12"/>
          <p:cNvSpPr>
            <a:spLocks noGrp="1"/>
          </p:cNvSpPr>
          <p:nvPr>
            <p:ph sz="half" idx="1"/>
          </p:nvPr>
        </p:nvSpPr>
        <p:spPr>
          <a:xfrm>
            <a:off x="525462" y="1325563"/>
            <a:ext cx="5499981" cy="5033962"/>
          </a:xfrm>
        </p:spPr>
        <p:txBody>
          <a:bodyPr>
            <a:normAutofit fontScale="92500" lnSpcReduction="20000"/>
          </a:bodyPr>
          <a:lstStyle/>
          <a:p>
            <a:pPr>
              <a:lnSpc>
                <a:spcPct val="110000"/>
              </a:lnSpc>
            </a:pPr>
            <a:r>
              <a:rPr lang="en-US" dirty="0" err="1" smtClean="0"/>
              <a:t>CoRE</a:t>
            </a:r>
            <a:r>
              <a:rPr lang="en-US" dirty="0" smtClean="0"/>
              <a:t> Link defines</a:t>
            </a:r>
          </a:p>
          <a:p>
            <a:pPr lvl="1">
              <a:lnSpc>
                <a:spcPct val="110000"/>
              </a:lnSpc>
            </a:pPr>
            <a:r>
              <a:rPr lang="en-US" dirty="0" smtClean="0"/>
              <a:t>Link format</a:t>
            </a:r>
          </a:p>
          <a:p>
            <a:pPr lvl="1">
              <a:lnSpc>
                <a:spcPct val="110000"/>
              </a:lnSpc>
            </a:pPr>
            <a:r>
              <a:rPr lang="en-US" dirty="0" smtClean="0"/>
              <a:t>Device to device discovery.</a:t>
            </a:r>
          </a:p>
          <a:p>
            <a:pPr>
              <a:lnSpc>
                <a:spcPct val="110000"/>
              </a:lnSpc>
            </a:pPr>
            <a:r>
              <a:rPr lang="en-US" dirty="0" smtClean="0"/>
              <a:t>Resource Directory draft adds</a:t>
            </a:r>
          </a:p>
          <a:p>
            <a:pPr lvl="1">
              <a:lnSpc>
                <a:spcPct val="110000"/>
              </a:lnSpc>
            </a:pPr>
            <a:r>
              <a:rPr lang="en-US" dirty="0" smtClean="0"/>
              <a:t>Sleepy node support.</a:t>
            </a:r>
          </a:p>
          <a:p>
            <a:pPr lvl="1">
              <a:lnSpc>
                <a:spcPct val="110000"/>
              </a:lnSpc>
            </a:pPr>
            <a:r>
              <a:rPr lang="en-US" dirty="0" smtClean="0"/>
              <a:t>No multicast needed.</a:t>
            </a:r>
          </a:p>
          <a:p>
            <a:pPr lvl="1">
              <a:lnSpc>
                <a:spcPct val="110000"/>
              </a:lnSpc>
            </a:pPr>
            <a:r>
              <a:rPr lang="en-US" dirty="0" smtClean="0"/>
              <a:t>Remote lookup, hierarchical and federated distribution.</a:t>
            </a:r>
          </a:p>
          <a:p>
            <a:pPr>
              <a:lnSpc>
                <a:spcPct val="110000"/>
              </a:lnSpc>
            </a:pPr>
            <a:r>
              <a:rPr lang="en-US" dirty="0" smtClean="0"/>
              <a:t>Core Link is also used in RD</a:t>
            </a:r>
          </a:p>
          <a:p>
            <a:pPr lvl="1">
              <a:lnSpc>
                <a:spcPct val="110000"/>
              </a:lnSpc>
            </a:pPr>
            <a:r>
              <a:rPr lang="en-US" dirty="0" smtClean="0"/>
              <a:t>EP POST (register) resource links to RD.</a:t>
            </a:r>
          </a:p>
          <a:p>
            <a:pPr lvl="1">
              <a:lnSpc>
                <a:spcPct val="110000"/>
              </a:lnSpc>
            </a:pPr>
            <a:r>
              <a:rPr lang="en-US" dirty="0"/>
              <a:t>EP </a:t>
            </a:r>
            <a:r>
              <a:rPr lang="en-US" dirty="0" smtClean="0"/>
              <a:t>PUT (refresh) to RD.</a:t>
            </a:r>
          </a:p>
          <a:p>
            <a:pPr lvl="1">
              <a:lnSpc>
                <a:spcPct val="110000"/>
              </a:lnSpc>
            </a:pPr>
            <a:r>
              <a:rPr lang="en-US" dirty="0"/>
              <a:t>EP </a:t>
            </a:r>
            <a:r>
              <a:rPr lang="en-US" dirty="0" smtClean="0"/>
              <a:t>DELETE (remove) their RD entry.</a:t>
            </a:r>
            <a:endParaRPr lang="en-US" dirty="0"/>
          </a:p>
        </p:txBody>
      </p:sp>
      <p:sp>
        <p:nvSpPr>
          <p:cNvPr id="7" name="Content Placeholder 12"/>
          <p:cNvSpPr>
            <a:spLocks noGrp="1"/>
          </p:cNvSpPr>
          <p:nvPr>
            <p:ph sz="half" idx="1"/>
          </p:nvPr>
        </p:nvSpPr>
        <p:spPr>
          <a:xfrm>
            <a:off x="6279444" y="1477963"/>
            <a:ext cx="5785555" cy="5033962"/>
          </a:xfrm>
        </p:spPr>
        <p:txBody>
          <a:bodyPr/>
          <a:lstStyle/>
          <a:p>
            <a:pPr marL="0" indent="0">
              <a:buNone/>
            </a:pPr>
            <a:r>
              <a:rPr lang="en-US" sz="1400" b="1" dirty="0">
                <a:latin typeface="Courier"/>
                <a:cs typeface="Courier"/>
              </a:rPr>
              <a:t>EP</a:t>
            </a:r>
            <a:r>
              <a:rPr lang="en-US" sz="1400" dirty="0">
                <a:latin typeface="Courier"/>
                <a:cs typeface="Courier"/>
              </a:rPr>
              <a:t>                                               </a:t>
            </a:r>
            <a:r>
              <a:rPr lang="en-US" sz="1400" b="1" dirty="0">
                <a:latin typeface="Courier"/>
                <a:cs typeface="Courier"/>
              </a:rPr>
              <a:t>RD</a:t>
            </a:r>
          </a:p>
          <a:p>
            <a:pPr marL="0" indent="0">
              <a:buNone/>
            </a:pPr>
            <a:r>
              <a:rPr lang="en-US" sz="1400" dirty="0">
                <a:latin typeface="Courier"/>
                <a:cs typeface="Courier"/>
              </a:rPr>
              <a:t>|                                                 |</a:t>
            </a:r>
          </a:p>
          <a:p>
            <a:pPr marL="0" indent="0">
              <a:buNone/>
            </a:pPr>
            <a:r>
              <a:rPr lang="en-US" sz="1400" dirty="0">
                <a:latin typeface="Courier"/>
                <a:cs typeface="Courier"/>
              </a:rPr>
              <a:t>| ----- GET /.well-known/</a:t>
            </a:r>
            <a:r>
              <a:rPr lang="en-US" sz="1400" dirty="0" err="1">
                <a:latin typeface="Courier"/>
                <a:cs typeface="Courier"/>
              </a:rPr>
              <a:t>core?rt</a:t>
            </a:r>
            <a:r>
              <a:rPr lang="en-US" sz="1400" dirty="0">
                <a:latin typeface="Courier"/>
                <a:cs typeface="Courier"/>
              </a:rPr>
              <a:t>=</a:t>
            </a:r>
            <a:r>
              <a:rPr lang="en-US" sz="1400" dirty="0" err="1">
                <a:latin typeface="Courier"/>
                <a:cs typeface="Courier"/>
              </a:rPr>
              <a:t>core.rd</a:t>
            </a:r>
            <a:r>
              <a:rPr lang="en-US" sz="1400" dirty="0">
                <a:latin typeface="Courier"/>
                <a:cs typeface="Courier"/>
              </a:rPr>
              <a:t>* ------&gt; |</a:t>
            </a:r>
          </a:p>
          <a:p>
            <a:pPr marL="0" indent="0">
              <a:buNone/>
            </a:pPr>
            <a:r>
              <a:rPr lang="en-US" sz="1400" dirty="0">
                <a:latin typeface="Courier"/>
                <a:cs typeface="Courier"/>
              </a:rPr>
              <a:t>|                                                 |</a:t>
            </a:r>
          </a:p>
          <a:p>
            <a:pPr marL="0" indent="0">
              <a:buNone/>
            </a:pPr>
            <a:r>
              <a:rPr lang="en-US" sz="1400" dirty="0">
                <a:latin typeface="Courier"/>
                <a:cs typeface="Courier"/>
              </a:rPr>
              <a:t>|                                                 |</a:t>
            </a:r>
          </a:p>
          <a:p>
            <a:pPr marL="0" indent="0">
              <a:buNone/>
            </a:pPr>
            <a:r>
              <a:rPr lang="en-US" sz="1400" dirty="0">
                <a:latin typeface="Courier"/>
                <a:cs typeface="Courier"/>
              </a:rPr>
              <a:t>| &lt;---- 2.05 Content "&lt;/</a:t>
            </a:r>
            <a:r>
              <a:rPr lang="en-US" sz="1400" dirty="0" err="1">
                <a:latin typeface="Courier"/>
                <a:cs typeface="Courier"/>
              </a:rPr>
              <a:t>rd</a:t>
            </a:r>
            <a:r>
              <a:rPr lang="en-US" sz="1400" dirty="0">
                <a:latin typeface="Courier"/>
                <a:cs typeface="Courier"/>
              </a:rPr>
              <a:t>&gt;; </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 ------  |</a:t>
            </a:r>
          </a:p>
          <a:p>
            <a:pPr marL="0" indent="0">
              <a:buNone/>
            </a:pPr>
            <a:r>
              <a:rPr lang="en-US" sz="1400" dirty="0">
                <a:latin typeface="Courier"/>
                <a:cs typeface="Courier"/>
              </a:rPr>
              <a:t>|                                                 |</a:t>
            </a:r>
          </a:p>
          <a:p>
            <a:pPr marL="0" indent="0">
              <a:buNone/>
            </a:pPr>
            <a:endParaRPr lang="en-US" sz="1400" dirty="0">
              <a:latin typeface="Courier"/>
              <a:cs typeface="Courier"/>
            </a:endParaRPr>
          </a:p>
          <a:p>
            <a:pPr marL="0" indent="0">
              <a:buNone/>
            </a:pPr>
            <a:endParaRPr lang="en-US" sz="1400" dirty="0">
              <a:latin typeface="Courier"/>
              <a:cs typeface="Courier"/>
            </a:endParaRPr>
          </a:p>
          <a:p>
            <a:pPr marL="0" indent="0">
              <a:buNone/>
            </a:pPr>
            <a:r>
              <a:rPr lang="en-US" sz="1400" dirty="0">
                <a:latin typeface="Courier"/>
                <a:cs typeface="Courier"/>
              </a:rPr>
              <a:t> </a:t>
            </a:r>
            <a:r>
              <a:rPr lang="en-US" sz="1400" dirty="0" err="1">
                <a:latin typeface="Courier"/>
                <a:cs typeface="Courier"/>
              </a:rPr>
              <a:t>Req</a:t>
            </a:r>
            <a:r>
              <a:rPr lang="en-US" sz="1400" dirty="0">
                <a:latin typeface="Courier"/>
                <a:cs typeface="Courier"/>
              </a:rPr>
              <a:t>: GET </a:t>
            </a:r>
            <a:r>
              <a:rPr lang="en-US" sz="1400" dirty="0" err="1">
                <a:latin typeface="Courier"/>
                <a:cs typeface="Courier"/>
              </a:rPr>
              <a:t>coap</a:t>
            </a:r>
            <a:r>
              <a:rPr lang="en-US" sz="1400" dirty="0">
                <a:latin typeface="Courier"/>
                <a:cs typeface="Courier"/>
              </a:rPr>
              <a:t>://[ff02::1]/.well-known/</a:t>
            </a:r>
            <a:r>
              <a:rPr lang="en-US" sz="1400" dirty="0" err="1">
                <a:latin typeface="Courier"/>
                <a:cs typeface="Courier"/>
              </a:rPr>
              <a:t>core?rt</a:t>
            </a:r>
            <a:r>
              <a:rPr lang="en-US" sz="1400" dirty="0">
                <a:latin typeface="Courier"/>
                <a:cs typeface="Courier"/>
              </a:rPr>
              <a:t>=</a:t>
            </a:r>
            <a:r>
              <a:rPr lang="en-US" sz="1400" dirty="0" err="1">
                <a:latin typeface="Courier"/>
                <a:cs typeface="Courier"/>
              </a:rPr>
              <a:t>core.rd</a:t>
            </a:r>
            <a:r>
              <a:rPr lang="en-US" sz="1400" dirty="0">
                <a:latin typeface="Courier"/>
                <a:cs typeface="Courier"/>
              </a:rPr>
              <a:t>*</a:t>
            </a:r>
          </a:p>
          <a:p>
            <a:pPr marL="0" indent="0">
              <a:buNone/>
            </a:pPr>
            <a:endParaRPr lang="en-US" sz="1400" dirty="0">
              <a:latin typeface="Courier"/>
              <a:cs typeface="Courier"/>
            </a:endParaRPr>
          </a:p>
          <a:p>
            <a:pPr marL="0" indent="0">
              <a:buNone/>
            </a:pPr>
            <a:r>
              <a:rPr lang="en-US" sz="1400" dirty="0">
                <a:latin typeface="Courier"/>
                <a:cs typeface="Courier"/>
              </a:rPr>
              <a:t> Res: 2.05 Content</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-lookup&gt;;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-lookup",</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-group&gt;;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-group"</a:t>
            </a:r>
          </a:p>
        </p:txBody>
      </p:sp>
    </p:spTree>
    <p:extLst>
      <p:ext uri="{BB962C8B-B14F-4D97-AF65-F5344CB8AC3E}">
        <p14:creationId xmlns:p14="http://schemas.microsoft.com/office/powerpoint/2010/main" val="40635545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architectur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94054" y="1384299"/>
            <a:ext cx="36353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OMA Lightweight M2M (LWM2M)</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lstStyle/>
          <a:p>
            <a:endParaRPr lang="en-US" sz="2000" dirty="0" smtClean="0">
              <a:latin typeface="Arial" charset="0"/>
            </a:endParaRPr>
          </a:p>
          <a:p>
            <a:endParaRPr lang="en-US" sz="2000" dirty="0" smtClean="0">
              <a:latin typeface="Arial" charset="0"/>
            </a:endParaRPr>
          </a:p>
        </p:txBody>
      </p:sp>
      <p:sp>
        <p:nvSpPr>
          <p:cNvPr id="4" name="Content Placeholder 12"/>
          <p:cNvSpPr>
            <a:spLocks noGrp="1"/>
          </p:cNvSpPr>
          <p:nvPr>
            <p:ph sz="half" idx="1"/>
          </p:nvPr>
        </p:nvSpPr>
        <p:spPr>
          <a:xfrm>
            <a:off x="681037" y="1536699"/>
            <a:ext cx="6359804" cy="5033963"/>
          </a:xfrm>
        </p:spPr>
        <p:txBody>
          <a:bodyPr>
            <a:normAutofit fontScale="77500" lnSpcReduction="20000"/>
          </a:bodyPr>
          <a:lstStyle/>
          <a:p>
            <a:pPr>
              <a:lnSpc>
                <a:spcPct val="120000"/>
              </a:lnSpc>
            </a:pPr>
            <a:r>
              <a:rPr lang="en-US" dirty="0"/>
              <a:t>Based on CoAP (runs on top) and used for management and control of constrained devices</a:t>
            </a:r>
          </a:p>
          <a:p>
            <a:pPr>
              <a:lnSpc>
                <a:spcPct val="120000"/>
              </a:lnSpc>
            </a:pPr>
            <a:r>
              <a:rPr lang="en-US" dirty="0"/>
              <a:t>Provides a set of interfaces for managing of constrained devices.</a:t>
            </a:r>
          </a:p>
          <a:p>
            <a:pPr lvl="1">
              <a:lnSpc>
                <a:spcPct val="120000"/>
              </a:lnSpc>
            </a:pPr>
            <a:r>
              <a:rPr lang="en-US" dirty="0"/>
              <a:t>Bootstrap</a:t>
            </a:r>
          </a:p>
          <a:p>
            <a:pPr lvl="1">
              <a:lnSpc>
                <a:spcPct val="120000"/>
              </a:lnSpc>
            </a:pPr>
            <a:r>
              <a:rPr lang="en-US" dirty="0"/>
              <a:t>Registration</a:t>
            </a:r>
          </a:p>
          <a:p>
            <a:pPr lvl="1">
              <a:lnSpc>
                <a:spcPct val="120000"/>
              </a:lnSpc>
            </a:pPr>
            <a:r>
              <a:rPr lang="en-US" dirty="0"/>
              <a:t>Information Reporting</a:t>
            </a:r>
          </a:p>
          <a:p>
            <a:pPr lvl="1">
              <a:lnSpc>
                <a:spcPct val="120000"/>
              </a:lnSpc>
            </a:pPr>
            <a:r>
              <a:rPr lang="en-US" dirty="0"/>
              <a:t>Device Management</a:t>
            </a:r>
          </a:p>
          <a:p>
            <a:pPr lvl="1">
              <a:lnSpc>
                <a:spcPct val="120000"/>
              </a:lnSpc>
            </a:pPr>
            <a:r>
              <a:rPr lang="en-US" dirty="0"/>
              <a:t>Service Enablement</a:t>
            </a:r>
          </a:p>
          <a:p>
            <a:pPr>
              <a:lnSpc>
                <a:spcPct val="120000"/>
              </a:lnSpc>
            </a:pPr>
            <a:r>
              <a:rPr lang="en-US" dirty="0" smtClean="0"/>
              <a:t>Also </a:t>
            </a:r>
            <a:r>
              <a:rPr lang="en-US" dirty="0"/>
              <a:t>allows for operations on objects (RWX, Access Control, Observation, Notification) </a:t>
            </a:r>
          </a:p>
          <a:p>
            <a:pPr>
              <a:lnSpc>
                <a:spcPct val="120000"/>
              </a:lnSpc>
            </a:pPr>
            <a:r>
              <a:rPr lang="en-US" dirty="0"/>
              <a:t>Offers a simple and reusable object based model. </a:t>
            </a:r>
          </a:p>
        </p:txBody>
      </p:sp>
    </p:spTree>
    <p:extLst>
      <p:ext uri="{BB962C8B-B14F-4D97-AF65-F5344CB8AC3E}">
        <p14:creationId xmlns:p14="http://schemas.microsoft.com/office/powerpoint/2010/main" val="5639117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525463" y="239713"/>
            <a:ext cx="10233025" cy="1085850"/>
          </a:xfrm>
        </p:spPr>
        <p:txBody>
          <a:bodyPr/>
          <a:lstStyle/>
          <a:p>
            <a:r>
              <a:rPr lang="en-US" dirty="0" smtClean="0">
                <a:solidFill>
                  <a:srgbClr val="2C2C2D"/>
                </a:solidFill>
                <a:latin typeface="+mn-lt"/>
              </a:rPr>
              <a:t>The </a:t>
            </a:r>
            <a:r>
              <a:rPr lang="en-US" dirty="0">
                <a:solidFill>
                  <a:srgbClr val="2C2C2D"/>
                </a:solidFill>
                <a:latin typeface="+mn-lt"/>
              </a:rPr>
              <a:t>Web in constrained devices</a:t>
            </a:r>
          </a:p>
        </p:txBody>
      </p:sp>
      <p:sp>
        <p:nvSpPr>
          <p:cNvPr id="32" name="Rounded Rectangle 31"/>
          <p:cNvSpPr/>
          <p:nvPr/>
        </p:nvSpPr>
        <p:spPr bwMode="auto">
          <a:xfrm>
            <a:off x="4769558" y="4626992"/>
            <a:ext cx="2828328"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IPv4 / IPv6</a:t>
            </a:r>
            <a:endParaRPr lang="en-US" sz="1600" dirty="0">
              <a:solidFill>
                <a:schemeClr val="bg2">
                  <a:lumMod val="50000"/>
                </a:schemeClr>
              </a:solidFill>
            </a:endParaRPr>
          </a:p>
        </p:txBody>
      </p:sp>
      <p:pic>
        <p:nvPicPr>
          <p:cNvPr id="3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2926" y="3313501"/>
            <a:ext cx="1091169" cy="58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 descr="ietflogo2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4855" y="3893823"/>
            <a:ext cx="896608" cy="51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ounded Rectangle 34"/>
          <p:cNvSpPr/>
          <p:nvPr/>
        </p:nvSpPr>
        <p:spPr bwMode="auto">
          <a:xfrm>
            <a:off x="3344095" y="2711576"/>
            <a:ext cx="4237541" cy="538370"/>
          </a:xfrm>
          <a:prstGeom prst="roundRect">
            <a:avLst>
              <a:gd name="adj" fmla="val 10000"/>
            </a:avLst>
          </a:prstGeom>
          <a:solidFill>
            <a:schemeClr val="tx2">
              <a:lumMod val="50000"/>
              <a:lumOff val="5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a:solidFill>
                  <a:srgbClr val="FFFFFF"/>
                </a:solidFill>
              </a:rPr>
              <a:t>IPSO Objects</a:t>
            </a:r>
          </a:p>
        </p:txBody>
      </p:sp>
      <p:pic>
        <p:nvPicPr>
          <p:cNvPr id="36" name="Picture 1" descr="ipso-trans.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74855" y="2822093"/>
            <a:ext cx="855707" cy="42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ounded Rectangle 36"/>
          <p:cNvSpPr/>
          <p:nvPr/>
        </p:nvSpPr>
        <p:spPr bwMode="auto">
          <a:xfrm>
            <a:off x="3344095" y="2022947"/>
            <a:ext cx="4237541" cy="533420"/>
          </a:xfrm>
          <a:prstGeom prst="roundRect">
            <a:avLst>
              <a:gd name="adj" fmla="val 1000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sz="1600" dirty="0" smtClean="0">
                <a:solidFill>
                  <a:schemeClr val="bg2">
                    <a:lumMod val="50000"/>
                  </a:schemeClr>
                </a:solidFill>
              </a:rPr>
              <a:t>Applications</a:t>
            </a:r>
            <a:endParaRPr lang="en-US" sz="1600" dirty="0">
              <a:solidFill>
                <a:schemeClr val="bg2">
                  <a:lumMod val="50000"/>
                </a:schemeClr>
              </a:solidFill>
            </a:endParaRPr>
          </a:p>
        </p:txBody>
      </p:sp>
      <p:sp>
        <p:nvSpPr>
          <p:cNvPr id="38" name="Rounded Rectangle 37"/>
          <p:cNvSpPr/>
          <p:nvPr/>
        </p:nvSpPr>
        <p:spPr bwMode="auto">
          <a:xfrm>
            <a:off x="3344096" y="4626992"/>
            <a:ext cx="130576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6LowPAN</a:t>
            </a:r>
            <a:endParaRPr lang="en-US" sz="1600" dirty="0">
              <a:solidFill>
                <a:schemeClr val="bg2">
                  <a:lumMod val="50000"/>
                </a:schemeClr>
              </a:solidFill>
            </a:endParaRPr>
          </a:p>
        </p:txBody>
      </p:sp>
      <p:sp>
        <p:nvSpPr>
          <p:cNvPr id="39" name="Rounded Rectangle 38"/>
          <p:cNvSpPr/>
          <p:nvPr/>
        </p:nvSpPr>
        <p:spPr bwMode="auto">
          <a:xfrm>
            <a:off x="6265332" y="3987378"/>
            <a:ext cx="1310891" cy="538370"/>
          </a:xfrm>
          <a:prstGeom prst="roundRect">
            <a:avLst>
              <a:gd name="adj" fmla="val 10000"/>
            </a:avLst>
          </a:prstGeom>
          <a:solidFill>
            <a:schemeClr val="bg2"/>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tx1"/>
                </a:solidFill>
              </a:rPr>
              <a:t>HTTP</a:t>
            </a:r>
            <a:endParaRPr lang="en-US" sz="1600" dirty="0">
              <a:solidFill>
                <a:schemeClr val="tx1"/>
              </a:solidFill>
            </a:endParaRPr>
          </a:p>
        </p:txBody>
      </p:sp>
      <p:sp>
        <p:nvSpPr>
          <p:cNvPr id="47" name="Rounded Rectangle 46"/>
          <p:cNvSpPr/>
          <p:nvPr/>
        </p:nvSpPr>
        <p:spPr bwMode="auto">
          <a:xfrm>
            <a:off x="3347235" y="3987378"/>
            <a:ext cx="2805209" cy="538370"/>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err="1" smtClean="0">
                <a:solidFill>
                  <a:srgbClr val="FFFFFF"/>
                </a:solidFill>
              </a:rPr>
              <a:t>CoAP</a:t>
            </a:r>
            <a:endParaRPr lang="en-US" sz="1600" dirty="0">
              <a:solidFill>
                <a:srgbClr val="FFFFFF"/>
              </a:solidFill>
            </a:endParaRPr>
          </a:p>
        </p:txBody>
      </p:sp>
      <p:sp>
        <p:nvSpPr>
          <p:cNvPr id="50" name="Rounded Rectangle 49"/>
          <p:cNvSpPr/>
          <p:nvPr/>
        </p:nvSpPr>
        <p:spPr bwMode="auto">
          <a:xfrm>
            <a:off x="3344096" y="3355453"/>
            <a:ext cx="2808348" cy="538370"/>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rgbClr val="FFFFFF"/>
                </a:solidFill>
              </a:rPr>
              <a:t>LWM2M</a:t>
            </a:r>
            <a:endParaRPr lang="en-US" sz="1600" dirty="0">
              <a:solidFill>
                <a:srgbClr val="FFFFFF"/>
              </a:solidFill>
            </a:endParaRPr>
          </a:p>
        </p:txBody>
      </p:sp>
      <p:sp>
        <p:nvSpPr>
          <p:cNvPr id="51" name="Rounded Rectangle 50"/>
          <p:cNvSpPr/>
          <p:nvPr/>
        </p:nvSpPr>
        <p:spPr bwMode="auto">
          <a:xfrm>
            <a:off x="6265332" y="3355453"/>
            <a:ext cx="1310892" cy="538370"/>
          </a:xfrm>
          <a:prstGeom prst="roundRect">
            <a:avLst>
              <a:gd name="adj" fmla="val 10000"/>
            </a:avLst>
          </a:prstGeom>
          <a:solidFill>
            <a:schemeClr val="bg2"/>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tx1"/>
                </a:solidFill>
              </a:rPr>
              <a:t>Web Server</a:t>
            </a:r>
            <a:endParaRPr lang="en-US" sz="1600" dirty="0">
              <a:solidFill>
                <a:schemeClr val="tx1"/>
              </a:solidFill>
            </a:endParaRPr>
          </a:p>
        </p:txBody>
      </p:sp>
      <p:sp>
        <p:nvSpPr>
          <p:cNvPr id="52" name="Rectangle 51"/>
          <p:cNvSpPr/>
          <p:nvPr/>
        </p:nvSpPr>
        <p:spPr>
          <a:xfrm>
            <a:off x="7825358" y="2836075"/>
            <a:ext cx="1624488" cy="400110"/>
          </a:xfrm>
          <a:prstGeom prst="rect">
            <a:avLst/>
          </a:prstGeom>
        </p:spPr>
        <p:txBody>
          <a:bodyPr wrap="none">
            <a:spAutoFit/>
          </a:bodyPr>
          <a:lstStyle/>
          <a:p>
            <a:r>
              <a:rPr lang="en-US" dirty="0" smtClean="0"/>
              <a:t>Data Models</a:t>
            </a:r>
            <a:endParaRPr lang="en-US" dirty="0"/>
          </a:p>
        </p:txBody>
      </p:sp>
      <p:sp>
        <p:nvSpPr>
          <p:cNvPr id="53" name="Rectangle 52"/>
          <p:cNvSpPr/>
          <p:nvPr/>
        </p:nvSpPr>
        <p:spPr>
          <a:xfrm>
            <a:off x="7825358" y="2156257"/>
            <a:ext cx="1452216" cy="400110"/>
          </a:xfrm>
          <a:prstGeom prst="rect">
            <a:avLst/>
          </a:prstGeom>
        </p:spPr>
        <p:txBody>
          <a:bodyPr wrap="none">
            <a:spAutoFit/>
          </a:bodyPr>
          <a:lstStyle/>
          <a:p>
            <a:r>
              <a:rPr lang="en-US" dirty="0" smtClean="0"/>
              <a:t>Application</a:t>
            </a:r>
            <a:endParaRPr lang="en-US" dirty="0"/>
          </a:p>
        </p:txBody>
      </p:sp>
      <p:sp>
        <p:nvSpPr>
          <p:cNvPr id="57" name="Rectangle 56"/>
          <p:cNvSpPr/>
          <p:nvPr/>
        </p:nvSpPr>
        <p:spPr>
          <a:xfrm>
            <a:off x="7825358" y="3493713"/>
            <a:ext cx="1808132" cy="400110"/>
          </a:xfrm>
          <a:prstGeom prst="rect">
            <a:avLst/>
          </a:prstGeom>
        </p:spPr>
        <p:txBody>
          <a:bodyPr wrap="none">
            <a:spAutoFit/>
          </a:bodyPr>
          <a:lstStyle/>
          <a:p>
            <a:r>
              <a:rPr lang="en-US" dirty="0" smtClean="0"/>
              <a:t>API / Services</a:t>
            </a:r>
            <a:endParaRPr lang="en-US" dirty="0"/>
          </a:p>
        </p:txBody>
      </p:sp>
      <p:sp>
        <p:nvSpPr>
          <p:cNvPr id="60" name="Rectangle 59"/>
          <p:cNvSpPr/>
          <p:nvPr/>
        </p:nvSpPr>
        <p:spPr>
          <a:xfrm>
            <a:off x="7825358" y="4727805"/>
            <a:ext cx="1068697" cy="400110"/>
          </a:xfrm>
          <a:prstGeom prst="rect">
            <a:avLst/>
          </a:prstGeom>
        </p:spPr>
        <p:txBody>
          <a:bodyPr wrap="none">
            <a:spAutoFit/>
          </a:bodyPr>
          <a:lstStyle/>
          <a:p>
            <a:r>
              <a:rPr lang="en-US" dirty="0" smtClean="0"/>
              <a:t>Routing</a:t>
            </a:r>
            <a:endParaRPr lang="en-US" dirty="0"/>
          </a:p>
        </p:txBody>
      </p:sp>
      <p:sp>
        <p:nvSpPr>
          <p:cNvPr id="61" name="Rounded Rectangle 60"/>
          <p:cNvSpPr/>
          <p:nvPr/>
        </p:nvSpPr>
        <p:spPr bwMode="auto">
          <a:xfrm>
            <a:off x="3344095" y="5236549"/>
            <a:ext cx="130576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802.15.4</a:t>
            </a:r>
            <a:endParaRPr lang="en-US" sz="1600" dirty="0">
              <a:solidFill>
                <a:schemeClr val="bg2">
                  <a:lumMod val="50000"/>
                </a:schemeClr>
              </a:solidFill>
            </a:endParaRPr>
          </a:p>
        </p:txBody>
      </p:sp>
      <p:sp>
        <p:nvSpPr>
          <p:cNvPr id="62" name="Rounded Rectangle 61"/>
          <p:cNvSpPr/>
          <p:nvPr/>
        </p:nvSpPr>
        <p:spPr bwMode="auto">
          <a:xfrm>
            <a:off x="3344094" y="5846106"/>
            <a:ext cx="2808349"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MCU</a:t>
            </a:r>
            <a:endParaRPr lang="en-US" sz="1600" dirty="0">
              <a:solidFill>
                <a:schemeClr val="bg2">
                  <a:lumMod val="50000"/>
                </a:schemeClr>
              </a:solidFill>
            </a:endParaRPr>
          </a:p>
        </p:txBody>
      </p:sp>
      <p:sp>
        <p:nvSpPr>
          <p:cNvPr id="63" name="Rounded Rectangle 62"/>
          <p:cNvSpPr/>
          <p:nvPr/>
        </p:nvSpPr>
        <p:spPr bwMode="auto">
          <a:xfrm>
            <a:off x="4769557" y="5236549"/>
            <a:ext cx="2828330"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err="1">
                <a:solidFill>
                  <a:schemeClr val="bg2">
                    <a:lumMod val="50000"/>
                  </a:schemeClr>
                </a:solidFill>
              </a:rPr>
              <a:t>Wifi</a:t>
            </a:r>
            <a:r>
              <a:rPr lang="en-US" sz="1600" dirty="0">
                <a:solidFill>
                  <a:schemeClr val="bg2">
                    <a:lumMod val="50000"/>
                  </a:schemeClr>
                </a:solidFill>
              </a:rPr>
              <a:t>, Ethernet, </a:t>
            </a:r>
            <a:r>
              <a:rPr lang="en-US" sz="1600" dirty="0" smtClean="0">
                <a:solidFill>
                  <a:schemeClr val="bg2">
                    <a:lumMod val="50000"/>
                  </a:schemeClr>
                </a:solidFill>
              </a:rPr>
              <a:t>LTE, …</a:t>
            </a:r>
            <a:endParaRPr lang="en-US" sz="1600" dirty="0">
              <a:solidFill>
                <a:schemeClr val="bg2">
                  <a:lumMod val="50000"/>
                </a:schemeClr>
              </a:solidFill>
            </a:endParaRPr>
          </a:p>
        </p:txBody>
      </p:sp>
      <p:sp>
        <p:nvSpPr>
          <p:cNvPr id="64" name="Rounded Rectangle 63"/>
          <p:cNvSpPr/>
          <p:nvPr/>
        </p:nvSpPr>
        <p:spPr bwMode="auto">
          <a:xfrm>
            <a:off x="6265333" y="5846106"/>
            <a:ext cx="133255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MPU</a:t>
            </a:r>
            <a:endParaRPr lang="en-US" sz="1600" dirty="0">
              <a:solidFill>
                <a:schemeClr val="bg2">
                  <a:lumMod val="50000"/>
                </a:schemeClr>
              </a:solidFill>
            </a:endParaRPr>
          </a:p>
        </p:txBody>
      </p:sp>
      <p:sp>
        <p:nvSpPr>
          <p:cNvPr id="66" name="Rectangle 65"/>
          <p:cNvSpPr/>
          <p:nvPr/>
        </p:nvSpPr>
        <p:spPr>
          <a:xfrm>
            <a:off x="7825358" y="4125638"/>
            <a:ext cx="2464362" cy="400110"/>
          </a:xfrm>
          <a:prstGeom prst="rect">
            <a:avLst/>
          </a:prstGeom>
        </p:spPr>
        <p:txBody>
          <a:bodyPr wrap="none">
            <a:spAutoFit/>
          </a:bodyPr>
          <a:lstStyle/>
          <a:p>
            <a:r>
              <a:rPr lang="en-US" dirty="0" smtClean="0"/>
              <a:t>Application Protocol</a:t>
            </a:r>
            <a:endParaRPr lang="en-US" dirty="0"/>
          </a:p>
        </p:txBody>
      </p:sp>
      <p:sp>
        <p:nvSpPr>
          <p:cNvPr id="67" name="Rectangle 66"/>
          <p:cNvSpPr/>
          <p:nvPr/>
        </p:nvSpPr>
        <p:spPr>
          <a:xfrm>
            <a:off x="7825358" y="5369859"/>
            <a:ext cx="1623862" cy="400110"/>
          </a:xfrm>
          <a:prstGeom prst="rect">
            <a:avLst/>
          </a:prstGeom>
        </p:spPr>
        <p:txBody>
          <a:bodyPr wrap="none">
            <a:spAutoFit/>
          </a:bodyPr>
          <a:lstStyle/>
          <a:p>
            <a:r>
              <a:rPr lang="en-US" dirty="0" smtClean="0"/>
              <a:t>HW Network</a:t>
            </a:r>
            <a:endParaRPr lang="en-US" dirty="0"/>
          </a:p>
        </p:txBody>
      </p:sp>
      <p:sp>
        <p:nvSpPr>
          <p:cNvPr id="68" name="Rectangle 67"/>
          <p:cNvSpPr/>
          <p:nvPr/>
        </p:nvSpPr>
        <p:spPr>
          <a:xfrm>
            <a:off x="7825358" y="5979416"/>
            <a:ext cx="1296499" cy="400110"/>
          </a:xfrm>
          <a:prstGeom prst="rect">
            <a:avLst/>
          </a:prstGeom>
        </p:spPr>
        <p:txBody>
          <a:bodyPr wrap="none">
            <a:spAutoFit/>
          </a:bodyPr>
          <a:lstStyle/>
          <a:p>
            <a:r>
              <a:rPr lang="en-US" dirty="0" smtClean="0"/>
              <a:t>Hardware</a:t>
            </a:r>
            <a:endParaRPr lang="en-US" dirty="0"/>
          </a:p>
        </p:txBody>
      </p:sp>
    </p:spTree>
    <p:extLst>
      <p:ext uri="{BB962C8B-B14F-4D97-AF65-F5344CB8AC3E}">
        <p14:creationId xmlns:p14="http://schemas.microsoft.com/office/powerpoint/2010/main" val="16269238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IPSO Smart Objects</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fontScale="92500"/>
          </a:bodyPr>
          <a:lstStyle/>
          <a:p>
            <a:pPr>
              <a:lnSpc>
                <a:spcPct val="110000"/>
              </a:lnSpc>
            </a:pPr>
            <a:r>
              <a:rPr lang="en-US" sz="2400" dirty="0"/>
              <a:t>Developed by IP for Smart Objects (IPSO) </a:t>
            </a:r>
            <a:r>
              <a:rPr lang="en-US" sz="2400" dirty="0" smtClean="0"/>
              <a:t>Alliance in the Smart Objects Working Group.</a:t>
            </a:r>
            <a:endParaRPr lang="en-US" sz="2400" dirty="0"/>
          </a:p>
          <a:p>
            <a:pPr>
              <a:lnSpc>
                <a:spcPct val="110000"/>
              </a:lnSpc>
            </a:pPr>
            <a:r>
              <a:rPr lang="en-US" sz="2400" dirty="0" smtClean="0"/>
              <a:t>Work exclusively on semantic </a:t>
            </a:r>
            <a:r>
              <a:rPr lang="en-US" sz="2400" dirty="0"/>
              <a:t>Interoperability across </a:t>
            </a:r>
            <a:r>
              <a:rPr lang="en-US" sz="2400" dirty="0" err="1"/>
              <a:t>IoT</a:t>
            </a:r>
            <a:r>
              <a:rPr lang="en-US" sz="2400" dirty="0"/>
              <a:t> devices and applications.</a:t>
            </a:r>
          </a:p>
          <a:p>
            <a:pPr>
              <a:lnSpc>
                <a:spcPct val="110000"/>
              </a:lnSpc>
            </a:pPr>
            <a:r>
              <a:rPr lang="en-US" sz="2400" dirty="0"/>
              <a:t>Based on LWM2M Object </a:t>
            </a:r>
            <a:r>
              <a:rPr lang="en-US" sz="2400" dirty="0" smtClean="0"/>
              <a:t>Model.</a:t>
            </a:r>
          </a:p>
          <a:p>
            <a:pPr>
              <a:lnSpc>
                <a:spcPct val="110000"/>
              </a:lnSpc>
            </a:pPr>
            <a:r>
              <a:rPr lang="en-US" sz="2400" dirty="0" smtClean="0"/>
              <a:t>Reusable </a:t>
            </a:r>
            <a:r>
              <a:rPr lang="en-US" sz="2400" dirty="0"/>
              <a:t>Object IDs and Resource IDs.</a:t>
            </a:r>
          </a:p>
          <a:p>
            <a:pPr>
              <a:lnSpc>
                <a:spcPct val="110000"/>
              </a:lnSpc>
            </a:pPr>
            <a:r>
              <a:rPr lang="en-US" sz="2400" dirty="0"/>
              <a:t>Transport Protocol Independent (</a:t>
            </a:r>
            <a:r>
              <a:rPr lang="en-US" sz="2400" dirty="0" err="1"/>
              <a:t>CoAP</a:t>
            </a:r>
            <a:r>
              <a:rPr lang="en-US" sz="2400" dirty="0"/>
              <a:t>, LWM2M, MQTT, </a:t>
            </a:r>
            <a:r>
              <a:rPr lang="en-US" sz="2400" dirty="0" smtClean="0"/>
              <a:t>HTTP…) </a:t>
            </a:r>
            <a:r>
              <a:rPr lang="en-US" sz="2400" dirty="0"/>
              <a:t>if support addressing, content formats and data types</a:t>
            </a:r>
            <a:r>
              <a:rPr lang="en-US" sz="2400" dirty="0" smtClean="0"/>
              <a:t>.</a:t>
            </a:r>
          </a:p>
          <a:p>
            <a:pPr>
              <a:lnSpc>
                <a:spcPct val="110000"/>
              </a:lnSpc>
            </a:pPr>
            <a:r>
              <a:rPr lang="en-US" sz="2400" dirty="0" smtClean="0"/>
              <a:t>Encoding Independent (JSON, TLV, </a:t>
            </a:r>
            <a:r>
              <a:rPr lang="en-US" sz="2400" dirty="0" err="1" smtClean="0"/>
              <a:t>SenML</a:t>
            </a:r>
            <a:r>
              <a:rPr lang="en-US" sz="2400" dirty="0" smtClean="0"/>
              <a:t>…)</a:t>
            </a:r>
            <a:endParaRPr lang="en-US" sz="2400" dirty="0"/>
          </a:p>
          <a:p>
            <a:pPr>
              <a:lnSpc>
                <a:spcPct val="110000"/>
              </a:lnSpc>
            </a:pPr>
            <a:r>
              <a:rPr lang="en-US" sz="2400" dirty="0"/>
              <a:t>Basic Objects represent simple sensors and actuators.</a:t>
            </a:r>
          </a:p>
          <a:p>
            <a:pPr>
              <a:lnSpc>
                <a:spcPct val="110000"/>
              </a:lnSpc>
            </a:pPr>
            <a:r>
              <a:rPr lang="en-US" sz="2400" dirty="0"/>
              <a:t>Basic Starter Pack published on 2014 (Expansion Pack upcoming)</a:t>
            </a:r>
            <a:r>
              <a:rPr lang="en-US" sz="2400" dirty="0" smtClean="0"/>
              <a:t>.</a:t>
            </a:r>
          </a:p>
          <a:p>
            <a:pPr>
              <a:lnSpc>
                <a:spcPct val="110000"/>
              </a:lnSpc>
            </a:pPr>
            <a:r>
              <a:rPr lang="en-US" sz="2400" dirty="0" smtClean="0"/>
              <a:t>Tested over </a:t>
            </a:r>
            <a:r>
              <a:rPr lang="en-US" sz="2400" dirty="0" err="1" smtClean="0"/>
              <a:t>CoAP</a:t>
            </a:r>
            <a:r>
              <a:rPr lang="en-US" sz="2400" dirty="0" smtClean="0"/>
              <a:t> and LWM2M during </a:t>
            </a:r>
            <a:r>
              <a:rPr lang="en-US" sz="2400" dirty="0"/>
              <a:t>IPSO Interoperability test on May </a:t>
            </a:r>
            <a:r>
              <a:rPr lang="en-US" sz="2400" dirty="0" smtClean="0"/>
              <a:t>2015 (ARM, Ericsson, Intel, SICS, </a:t>
            </a:r>
            <a:r>
              <a:rPr lang="en-US" sz="2400" dirty="0" err="1" smtClean="0"/>
              <a:t>Yanzi</a:t>
            </a:r>
            <a:r>
              <a:rPr lang="en-US" sz="2400" dirty="0" smtClean="0"/>
              <a:t>, TUT …) .</a:t>
            </a:r>
            <a:endParaRPr lang="en-US" sz="2400" dirty="0"/>
          </a:p>
          <a:p>
            <a:pPr>
              <a:lnSpc>
                <a:spcPct val="110000"/>
              </a:lnSpc>
            </a:pPr>
            <a:endParaRPr lang="en-US" sz="2400" dirty="0"/>
          </a:p>
          <a:p>
            <a:pPr>
              <a:lnSpc>
                <a:spcPct val="110000"/>
              </a:lnSpc>
            </a:pPr>
            <a:endParaRPr lang="en-US" sz="2400" dirty="0"/>
          </a:p>
        </p:txBody>
      </p:sp>
    </p:spTree>
    <p:extLst>
      <p:ext uri="{BB962C8B-B14F-4D97-AF65-F5344CB8AC3E}">
        <p14:creationId xmlns:p14="http://schemas.microsoft.com/office/powerpoint/2010/main" val="17029060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IPSO Smart Object </a:t>
            </a:r>
            <a:r>
              <a:rPr lang="en-US" dirty="0" smtClean="0">
                <a:solidFill>
                  <a:srgbClr val="2C2C2D"/>
                </a:solidFill>
                <a:latin typeface="+mn-lt"/>
              </a:rPr>
              <a:t>Structure</a:t>
            </a:r>
            <a:endParaRPr lang="en-US" dirty="0">
              <a:solidFill>
                <a:srgbClr val="2C2C2D"/>
              </a:solidFill>
              <a:latin typeface="+mn-lt"/>
            </a:endParaRPr>
          </a:p>
        </p:txBody>
      </p:sp>
      <p:sp>
        <p:nvSpPr>
          <p:cNvPr id="7" name="Content Placeholder 2"/>
          <p:cNvSpPr>
            <a:spLocks noGrp="1"/>
          </p:cNvSpPr>
          <p:nvPr>
            <p:ph idx="1"/>
          </p:nvPr>
        </p:nvSpPr>
        <p:spPr>
          <a:xfrm>
            <a:off x="528638" y="1562554"/>
            <a:ext cx="5066936" cy="4786513"/>
          </a:xfrm>
        </p:spPr>
        <p:txBody>
          <a:bodyPr>
            <a:normAutofit fontScale="92500" lnSpcReduction="20000"/>
          </a:bodyPr>
          <a:lstStyle/>
          <a:p>
            <a:pPr>
              <a:lnSpc>
                <a:spcPct val="110000"/>
              </a:lnSpc>
            </a:pPr>
            <a:r>
              <a:rPr lang="en-US" dirty="0" smtClean="0"/>
              <a:t>Reusable Data Model for Constrained Devices</a:t>
            </a:r>
          </a:p>
          <a:p>
            <a:pPr lvl="1">
              <a:lnSpc>
                <a:spcPct val="110000"/>
              </a:lnSpc>
            </a:pPr>
            <a:r>
              <a:rPr lang="en-US" dirty="0" smtClean="0"/>
              <a:t>Across domains</a:t>
            </a:r>
          </a:p>
          <a:p>
            <a:pPr>
              <a:lnSpc>
                <a:spcPct val="110000"/>
              </a:lnSpc>
            </a:pPr>
            <a:r>
              <a:rPr lang="en-US" dirty="0" smtClean="0"/>
              <a:t>Reusable </a:t>
            </a:r>
            <a:r>
              <a:rPr lang="en-US" dirty="0"/>
              <a:t>resource and object IDs</a:t>
            </a:r>
          </a:p>
          <a:p>
            <a:pPr lvl="1">
              <a:lnSpc>
                <a:spcPct val="110000"/>
              </a:lnSpc>
            </a:pPr>
            <a:r>
              <a:rPr lang="en-US" dirty="0"/>
              <a:t>Common definitions for concepts</a:t>
            </a:r>
          </a:p>
          <a:p>
            <a:pPr lvl="1">
              <a:lnSpc>
                <a:spcPct val="110000"/>
              </a:lnSpc>
            </a:pPr>
            <a:r>
              <a:rPr lang="en-US" dirty="0"/>
              <a:t>Map to semantic terms e.g. temperature, </a:t>
            </a:r>
            <a:r>
              <a:rPr lang="en-US" dirty="0" err="1"/>
              <a:t>currentValue</a:t>
            </a:r>
            <a:endParaRPr lang="en-US" dirty="0"/>
          </a:p>
          <a:p>
            <a:pPr lvl="1">
              <a:lnSpc>
                <a:spcPct val="110000"/>
              </a:lnSpc>
            </a:pPr>
            <a:r>
              <a:rPr lang="en-US" dirty="0"/>
              <a:t>IDs are registered with the OMNA</a:t>
            </a:r>
          </a:p>
          <a:p>
            <a:pPr>
              <a:lnSpc>
                <a:spcPct val="110000"/>
              </a:lnSpc>
            </a:pPr>
            <a:r>
              <a:rPr lang="en-US" dirty="0" smtClean="0"/>
              <a:t>Usable in different transport protocols that support</a:t>
            </a:r>
          </a:p>
          <a:p>
            <a:pPr lvl="1">
              <a:lnSpc>
                <a:spcPct val="110000"/>
              </a:lnSpc>
            </a:pPr>
            <a:r>
              <a:rPr lang="en-US" dirty="0" smtClean="0"/>
              <a:t>URI Addressing </a:t>
            </a:r>
          </a:p>
          <a:p>
            <a:pPr lvl="2">
              <a:lnSpc>
                <a:spcPct val="110000"/>
              </a:lnSpc>
            </a:pPr>
            <a:r>
              <a:rPr lang="en-US" dirty="0" smtClean="0"/>
              <a:t>(…/</a:t>
            </a:r>
            <a:r>
              <a:rPr lang="en-US" dirty="0"/>
              <a:t>home/weather/3303/0/</a:t>
            </a:r>
            <a:r>
              <a:rPr lang="en-US" dirty="0" smtClean="0"/>
              <a:t>5700)</a:t>
            </a:r>
          </a:p>
          <a:p>
            <a:pPr lvl="1">
              <a:lnSpc>
                <a:spcPct val="110000"/>
              </a:lnSpc>
            </a:pPr>
            <a:r>
              <a:rPr lang="en-US" dirty="0" smtClean="0"/>
              <a:t>Data Types</a:t>
            </a:r>
          </a:p>
          <a:p>
            <a:pPr lvl="1">
              <a:lnSpc>
                <a:spcPct val="110000"/>
              </a:lnSpc>
            </a:pPr>
            <a:r>
              <a:rPr lang="en-US" dirty="0" smtClean="0"/>
              <a:t>Content Formats</a:t>
            </a:r>
          </a:p>
          <a:p>
            <a:pPr lvl="1">
              <a:lnSpc>
                <a:spcPct val="110000"/>
              </a:lnSpc>
            </a:pPr>
            <a:r>
              <a:rPr lang="en-US" dirty="0" smtClean="0"/>
              <a:t>RWX Operations</a:t>
            </a:r>
          </a:p>
          <a:p>
            <a:pPr lvl="1">
              <a:lnSpc>
                <a:spcPct val="110000"/>
              </a:lnSpc>
            </a:pPr>
            <a:endParaRPr lang="en-US" dirty="0"/>
          </a:p>
        </p:txBody>
      </p:sp>
      <p:sp>
        <p:nvSpPr>
          <p:cNvPr id="8" name="TextBox 7"/>
          <p:cNvSpPr txBox="1"/>
          <p:nvPr/>
        </p:nvSpPr>
        <p:spPr>
          <a:xfrm>
            <a:off x="9286723" y="1694848"/>
            <a:ext cx="1785909" cy="410124"/>
          </a:xfrm>
          <a:prstGeom prst="rect">
            <a:avLst/>
          </a:prstGeom>
        </p:spPr>
        <p:txBody>
          <a:bodyPr vert="horz" wrap="none" lIns="0" tIns="0" rIns="0" bIns="0" rtlCol="0" anchor="t">
            <a:normAutofit/>
          </a:bodyPr>
          <a:lstStyle/>
          <a:p>
            <a:r>
              <a:rPr lang="en-US" sz="2000" dirty="0" smtClean="0">
                <a:latin typeface="Courier"/>
                <a:cs typeface="Courier"/>
              </a:rPr>
              <a:t>3303/0/5700</a:t>
            </a:r>
          </a:p>
        </p:txBody>
      </p:sp>
      <p:sp>
        <p:nvSpPr>
          <p:cNvPr id="9" name="TextBox 8"/>
          <p:cNvSpPr txBox="1"/>
          <p:nvPr/>
        </p:nvSpPr>
        <p:spPr>
          <a:xfrm>
            <a:off x="5781051" y="2161093"/>
            <a:ext cx="3505672" cy="473071"/>
          </a:xfrm>
          <a:prstGeom prst="rect">
            <a:avLst/>
          </a:prstGeom>
          <a:ln>
            <a:solidFill>
              <a:srgbClr val="89BA17"/>
            </a:solidFill>
          </a:ln>
        </p:spPr>
        <p:txBody>
          <a:bodyPr vert="horz" wrap="none" lIns="0" tIns="0" rIns="0" bIns="0" rtlCol="0" anchor="t">
            <a:normAutofit/>
          </a:bodyPr>
          <a:lstStyle/>
          <a:p>
            <a:r>
              <a:rPr lang="en-US" dirty="0" smtClean="0"/>
              <a:t> Object </a:t>
            </a:r>
            <a:r>
              <a:rPr lang="en-US" dirty="0"/>
              <a:t>ID, defines object type</a:t>
            </a:r>
          </a:p>
        </p:txBody>
      </p:sp>
      <p:sp>
        <p:nvSpPr>
          <p:cNvPr id="10" name="Rectangle 9"/>
          <p:cNvSpPr/>
          <p:nvPr/>
        </p:nvSpPr>
        <p:spPr>
          <a:xfrm>
            <a:off x="5781051" y="2795955"/>
            <a:ext cx="3863950" cy="400110"/>
          </a:xfrm>
          <a:prstGeom prst="rect">
            <a:avLst/>
          </a:prstGeom>
          <a:ln>
            <a:solidFill>
              <a:srgbClr val="89BA17"/>
            </a:solidFill>
          </a:ln>
        </p:spPr>
        <p:txBody>
          <a:bodyPr wrap="square">
            <a:spAutoFit/>
          </a:bodyPr>
          <a:lstStyle/>
          <a:p>
            <a:r>
              <a:rPr lang="en-US" dirty="0"/>
              <a:t>Object </a:t>
            </a:r>
            <a:r>
              <a:rPr lang="en-US" dirty="0" smtClean="0"/>
              <a:t>Instance, one or more</a:t>
            </a:r>
            <a:endParaRPr lang="en-US" dirty="0"/>
          </a:p>
        </p:txBody>
      </p:sp>
      <p:sp>
        <p:nvSpPr>
          <p:cNvPr id="11" name="Rectangle 10"/>
          <p:cNvSpPr/>
          <p:nvPr/>
        </p:nvSpPr>
        <p:spPr>
          <a:xfrm>
            <a:off x="5781051" y="3381266"/>
            <a:ext cx="4421282" cy="400110"/>
          </a:xfrm>
          <a:prstGeom prst="rect">
            <a:avLst/>
          </a:prstGeom>
          <a:ln>
            <a:solidFill>
              <a:srgbClr val="89BA17"/>
            </a:solidFill>
          </a:ln>
        </p:spPr>
        <p:txBody>
          <a:bodyPr wrap="square">
            <a:spAutoFit/>
          </a:bodyPr>
          <a:lstStyle/>
          <a:p>
            <a:r>
              <a:rPr lang="en-US" dirty="0" smtClean="0"/>
              <a:t>Resource </a:t>
            </a:r>
            <a:r>
              <a:rPr lang="en-US" dirty="0"/>
              <a:t>ID, defines </a:t>
            </a:r>
            <a:r>
              <a:rPr lang="en-US" dirty="0" smtClean="0"/>
              <a:t>resource </a:t>
            </a:r>
            <a:r>
              <a:rPr lang="en-US" dirty="0"/>
              <a:t>type</a:t>
            </a:r>
          </a:p>
        </p:txBody>
      </p:sp>
      <p:sp>
        <p:nvSpPr>
          <p:cNvPr id="15" name="Rectangle 14"/>
          <p:cNvSpPr/>
          <p:nvPr/>
        </p:nvSpPr>
        <p:spPr>
          <a:xfrm>
            <a:off x="5595574" y="1664806"/>
            <a:ext cx="5738193" cy="226229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9" idx="3"/>
          </p:cNvCxnSpPr>
          <p:nvPr/>
        </p:nvCxnSpPr>
        <p:spPr>
          <a:xfrm flipV="1">
            <a:off x="9286723" y="2104973"/>
            <a:ext cx="358278" cy="29265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p:cNvCxnSpPr>
          <p:nvPr/>
        </p:nvCxnSpPr>
        <p:spPr>
          <a:xfrm flipV="1">
            <a:off x="9645001" y="2104972"/>
            <a:ext cx="416221" cy="89103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3"/>
          </p:cNvCxnSpPr>
          <p:nvPr/>
        </p:nvCxnSpPr>
        <p:spPr>
          <a:xfrm flipV="1">
            <a:off x="10202333" y="2161094"/>
            <a:ext cx="338667" cy="142022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646589"/>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6523</TotalTime>
  <Words>3465</Words>
  <Application>Microsoft Macintosh PowerPoint</Application>
  <PresentationFormat>Custom</PresentationFormat>
  <Paragraphs>450</Paragraphs>
  <Slides>16</Slides>
  <Notes>15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PresentationTemplate2011</vt:lpstr>
      <vt:lpstr>Introduction to IPSO Smart Objects </vt:lpstr>
      <vt:lpstr>The Web</vt:lpstr>
      <vt:lpstr>Constrained Application Protocol (CoAP)</vt:lpstr>
      <vt:lpstr>Web Linking for Constrained Devices</vt:lpstr>
      <vt:lpstr>Discovery for Constrained Devices</vt:lpstr>
      <vt:lpstr>OMA Lightweight M2M (LWM2M)</vt:lpstr>
      <vt:lpstr>The Web in constrained devices</vt:lpstr>
      <vt:lpstr>IPSO Smart Objects</vt:lpstr>
      <vt:lpstr>IPSO Smart Object Structure</vt:lpstr>
      <vt:lpstr>Example 1: IPSO Humidity Sensor</vt:lpstr>
      <vt:lpstr>Example 2: New Reusable Object</vt:lpstr>
      <vt:lpstr>Example 3: Composite Object</vt:lpstr>
      <vt:lpstr>IPSO Object Linking</vt:lpstr>
      <vt:lpstr>Roadmap </vt:lpstr>
      <vt:lpstr>References</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IPSO Intro</dc:title>
  <dc:subject/>
  <dc:creator>Jaime Jimenez</dc:creator>
  <cp:keywords/>
  <dc:description/>
  <cp:lastModifiedBy>Jaime Jimenez</cp:lastModifiedBy>
  <cp:revision>602</cp:revision>
  <dcterms:created xsi:type="dcterms:W3CDTF">2011-05-24T09:22:48Z</dcterms:created>
  <dcterms:modified xsi:type="dcterms:W3CDTF">2015-06-17T08:10:32Z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
  </property>
  <property fmtid="{D5CDD505-2E9C-101B-9397-08002B2CF9AE}" pid="29" name="RightFooterField2">
    <vt:lpwstr>2014-02-03</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LI/EAB/TBR/O Thomas Rimhagen</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2014-02-03</vt:lpwstr>
  </property>
  <property fmtid="{D5CDD505-2E9C-101B-9397-08002B2CF9AE}" pid="45" name="Reference">
    <vt:lpwstr/>
  </property>
  <property fmtid="{D5CDD505-2E9C-101B-9397-08002B2CF9AE}" pid="46" name="Keyword">
    <vt:lpwstr/>
  </property>
</Properties>
</file>