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4" r:id="rId1"/>
  </p:sldMasterIdLst>
  <p:notesMasterIdLst>
    <p:notesMasterId r:id="rId11"/>
  </p:notesMasterIdLst>
  <p:sldIdLst>
    <p:sldId id="257" r:id="rId2"/>
    <p:sldId id="265" r:id="rId3"/>
    <p:sldId id="261" r:id="rId4"/>
    <p:sldId id="260" r:id="rId5"/>
    <p:sldId id="259" r:id="rId6"/>
    <p:sldId id="262" r:id="rId7"/>
    <p:sldId id="263"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44" autoAdjust="0"/>
  </p:normalViewPr>
  <p:slideViewPr>
    <p:cSldViewPr snapToGrid="0">
      <p:cViewPr varScale="1">
        <p:scale>
          <a:sx n="89" d="100"/>
          <a:sy n="89" d="100"/>
        </p:scale>
        <p:origin x="13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29BE6-860B-4CE6-9077-1A6F23790A29}"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62680-2582-4CC6-8F32-D6F452ECC8D8}" type="slidenum">
              <a:rPr lang="en-US" smtClean="0"/>
              <a:t>‹#›</a:t>
            </a:fld>
            <a:endParaRPr lang="en-US"/>
          </a:p>
        </p:txBody>
      </p:sp>
    </p:spTree>
    <p:extLst>
      <p:ext uri="{BB962C8B-B14F-4D97-AF65-F5344CB8AC3E}">
        <p14:creationId xmlns:p14="http://schemas.microsoft.com/office/powerpoint/2010/main" val="256798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a:t>
            </a:r>
            <a:r>
              <a:rPr lang="vi-VN" dirty="0"/>
              <a:t>à một cách tiếp cận tuần tự, trong đó mỗi hoạt động cơ bản của một quá trình được biểu thị như một giai đoạn riêng biệt, được sắp xếp theo thứ tự tuyến tính</a:t>
            </a:r>
            <a:endParaRPr lang="en-US" dirty="0"/>
          </a:p>
          <a:p>
            <a:pPr marL="171450" indent="-171450">
              <a:buFontTx/>
              <a:buChar char="-"/>
            </a:pPr>
            <a:r>
              <a:rPr lang="vi-VN" dirty="0"/>
              <a:t>Sử dụng khi nào?</a:t>
            </a:r>
            <a:endParaRPr lang="en-US" dirty="0"/>
          </a:p>
          <a:p>
            <a:pPr marL="171450" indent="-171450">
              <a:buFontTx/>
              <a:buChar char="-"/>
            </a:pPr>
            <a:r>
              <a:rPr lang="vi-VN" dirty="0"/>
              <a:t>Về nguyên tắc, mô hình thác nước chỉ nên được áp dụng khi các yêu cầu được hiểu rõ và không có khả năng thay đổi triệt để trong quá trình phát triển vì mô hình này có cấu trúc tương đối cứng nên tương đối khó thích ứng với sự thay đổi khi quá trình đang diễn ra.</a:t>
            </a:r>
            <a:endParaRPr lang="en-US" dirty="0"/>
          </a:p>
        </p:txBody>
      </p:sp>
      <p:sp>
        <p:nvSpPr>
          <p:cNvPr id="4" name="Slide Number Placeholder 3"/>
          <p:cNvSpPr>
            <a:spLocks noGrp="1"/>
          </p:cNvSpPr>
          <p:nvPr>
            <p:ph type="sldNum" sz="quarter" idx="10"/>
          </p:nvPr>
        </p:nvSpPr>
        <p:spPr/>
        <p:txBody>
          <a:bodyPr/>
          <a:lstStyle/>
          <a:p>
            <a:fld id="{96762680-2582-4CC6-8F32-D6F452ECC8D8}" type="slidenum">
              <a:rPr lang="en-US" smtClean="0"/>
              <a:t>1</a:t>
            </a:fld>
            <a:endParaRPr lang="en-US"/>
          </a:p>
        </p:txBody>
      </p:sp>
    </p:spTree>
    <p:extLst>
      <p:ext uri="{BB962C8B-B14F-4D97-AF65-F5344CB8AC3E}">
        <p14:creationId xmlns:p14="http://schemas.microsoft.com/office/powerpoint/2010/main" val="1386717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a:t>
            </a:r>
            <a:r>
              <a:rPr lang="vi-VN" dirty="0"/>
              <a:t>à một cách tiếp cận tuần tự, trong đó mỗi hoạt động cơ bản của một quá trình được biểu thị như một giai đoạn riêng biệt, được sắp xếp theo thứ tự tuyến tính</a:t>
            </a:r>
            <a:endParaRPr lang="en-US" dirty="0"/>
          </a:p>
          <a:p>
            <a:pPr marL="171450" indent="-171450">
              <a:buFontTx/>
              <a:buChar char="-"/>
            </a:pPr>
            <a:r>
              <a:rPr lang="vi-VN" dirty="0"/>
              <a:t>Sử dụng khi nào?</a:t>
            </a:r>
            <a:endParaRPr lang="en-US" dirty="0"/>
          </a:p>
          <a:p>
            <a:pPr marL="171450" indent="-171450">
              <a:buFontTx/>
              <a:buChar char="-"/>
            </a:pPr>
            <a:r>
              <a:rPr lang="vi-VN" dirty="0"/>
              <a:t>Về nguyên tắc, mô hình thác nước chỉ nên được áp dụng khi các yêu cầu được hiểu rõ và không có khả năng thay đổi triệt để trong quá trình phát triển vì mô hình này có cấu trúc tương đối cứng nên tương đối khó thích ứng với sự thay đổi khi quá trình đang diễn ra.</a:t>
            </a:r>
            <a:endParaRPr lang="en-US" dirty="0"/>
          </a:p>
        </p:txBody>
      </p:sp>
      <p:sp>
        <p:nvSpPr>
          <p:cNvPr id="4" name="Slide Number Placeholder 3"/>
          <p:cNvSpPr>
            <a:spLocks noGrp="1"/>
          </p:cNvSpPr>
          <p:nvPr>
            <p:ph type="sldNum" sz="quarter" idx="10"/>
          </p:nvPr>
        </p:nvSpPr>
        <p:spPr/>
        <p:txBody>
          <a:bodyPr/>
          <a:lstStyle/>
          <a:p>
            <a:fld id="{96762680-2582-4CC6-8F32-D6F452ECC8D8}" type="slidenum">
              <a:rPr lang="en-US" smtClean="0"/>
              <a:t>2</a:t>
            </a:fld>
            <a:endParaRPr lang="en-US"/>
          </a:p>
        </p:txBody>
      </p:sp>
    </p:spTree>
    <p:extLst>
      <p:ext uri="{BB962C8B-B14F-4D97-AF65-F5344CB8AC3E}">
        <p14:creationId xmlns:p14="http://schemas.microsoft.com/office/powerpoint/2010/main" val="427382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 hình thác nước nhất quán với các mô hình quy trình kỹ thuật khác và tài liệu được tạo ở mỗi giai đoạn.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6762680-2582-4CC6-8F32-D6F452ECC8D8}" type="slidenum">
              <a:rPr lang="en-US" smtClean="0"/>
              <a:t>3</a:t>
            </a:fld>
            <a:endParaRPr lang="en-US"/>
          </a:p>
        </p:txBody>
      </p:sp>
    </p:spTree>
    <p:extLst>
      <p:ext uri="{BB962C8B-B14F-4D97-AF65-F5344CB8AC3E}">
        <p14:creationId xmlns:p14="http://schemas.microsoft.com/office/powerpoint/2010/main" val="4131010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t>
            </a:r>
            <a:r>
              <a:rPr lang="vi-VN" dirty="0"/>
              <a:t>iệc phân chia dự án thành các giai đoạn riêng biệt không linh hoạt gây khó khăn cho việc đáp ứng các yêu cầu thay đổi của khách hàng.</a:t>
            </a:r>
            <a:endParaRPr lang="en-US" dirty="0"/>
          </a:p>
          <a:p>
            <a:r>
              <a:rPr lang="vi-VN" dirty="0"/>
              <a:t>Mô hình thác nước chủ yếu được sử dụng cho các dự án kỹ thuật hệ thống lớn, nơi một hệ thống được phát triển tại một số địa điểm.</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6762680-2582-4CC6-8F32-D6F452ECC8D8}" type="slidenum">
              <a:rPr lang="en-US" smtClean="0"/>
              <a:t>4</a:t>
            </a:fld>
            <a:endParaRPr lang="en-US"/>
          </a:p>
        </p:txBody>
      </p:sp>
    </p:spTree>
    <p:extLst>
      <p:ext uri="{BB962C8B-B14F-4D97-AF65-F5344CB8AC3E}">
        <p14:creationId xmlns:p14="http://schemas.microsoft.com/office/powerpoint/2010/main" val="247063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dirty="0"/>
              <a:t> </a:t>
            </a:r>
            <a:r>
              <a:rPr lang="en-US" dirty="0" err="1"/>
              <a:t>hình</a:t>
            </a:r>
            <a:r>
              <a:rPr lang="en-US" dirty="0"/>
              <a:t> tang </a:t>
            </a:r>
            <a:r>
              <a:rPr lang="en-US" dirty="0" err="1"/>
              <a:t>dần</a:t>
            </a:r>
            <a:endParaRPr lang="en-US" dirty="0"/>
          </a:p>
          <a:p>
            <a:r>
              <a:rPr lang="vi-VN" dirty="0"/>
              <a:t>dựa trên ý tưởng phát triển một triển khai ban đầu, cho phép người dùng phản hồi và phát triển nó qua nhiều phiên bản cho đến khi phát triển được một hệ thống có thể chấp nhận được.</a:t>
            </a:r>
            <a:endParaRPr lang="en-US" dirty="0"/>
          </a:p>
          <a:p>
            <a:endParaRPr lang="en-US" dirty="0"/>
          </a:p>
          <a:p>
            <a:r>
              <a:rPr lang="vi-VN" dirty="0"/>
              <a:t>Sự phát triển gia tăng dựa trên ý tưởng phát triển một bản triển khai ban đầu, cho thấy điều này với phản hồi của người dùng và phát triển nó qua một số phiên bản cho đến khi một hệ thống chấp nhận được đã được phát triển.Các hoạt động của một quá trình không tách rời nhau mà xen kẽ với các phản hồi liên quan đến các hoạt động đó.</a:t>
            </a:r>
            <a:endParaRPr lang="en-US" dirty="0"/>
          </a:p>
          <a:p>
            <a:r>
              <a:rPr lang="en-US" dirty="0"/>
              <a:t>Outline Description   	</a:t>
            </a:r>
            <a:r>
              <a:rPr lang="en-US" dirty="0" err="1"/>
              <a:t>Mô</a:t>
            </a:r>
            <a:r>
              <a:rPr lang="en-US" dirty="0"/>
              <a:t> </a:t>
            </a:r>
            <a:r>
              <a:rPr lang="en-US" dirty="0" err="1"/>
              <a:t>tả</a:t>
            </a:r>
            <a:r>
              <a:rPr lang="en-US" dirty="0"/>
              <a:t> </a:t>
            </a:r>
            <a:r>
              <a:rPr lang="en-US" dirty="0" err="1"/>
              <a:t>phác</a:t>
            </a:r>
            <a:r>
              <a:rPr lang="en-US" dirty="0"/>
              <a:t> </a:t>
            </a:r>
            <a:r>
              <a:rPr lang="en-US" dirty="0" err="1"/>
              <a:t>thảo</a:t>
            </a:r>
            <a:endParaRPr lang="en-US" dirty="0"/>
          </a:p>
          <a:p>
            <a:r>
              <a:rPr lang="en-US" dirty="0"/>
              <a:t>Concurrent Activities 	</a:t>
            </a:r>
            <a:r>
              <a:rPr lang="en-US" dirty="0" err="1"/>
              <a:t>Hoạt</a:t>
            </a:r>
            <a:r>
              <a:rPr lang="en-US" dirty="0"/>
              <a:t> </a:t>
            </a:r>
            <a:r>
              <a:rPr lang="en-US" dirty="0" err="1"/>
              <a:t>động</a:t>
            </a:r>
            <a:r>
              <a:rPr lang="en-US" dirty="0"/>
              <a:t> </a:t>
            </a:r>
            <a:r>
              <a:rPr lang="en-US" dirty="0" err="1"/>
              <a:t>đồng</a:t>
            </a:r>
            <a:r>
              <a:rPr lang="en-US" dirty="0"/>
              <a:t> </a:t>
            </a:r>
            <a:r>
              <a:rPr lang="en-US" dirty="0" err="1"/>
              <a:t>thời</a:t>
            </a:r>
            <a:r>
              <a:rPr lang="en-US" dirty="0"/>
              <a:t> </a:t>
            </a:r>
          </a:p>
          <a:p>
            <a:r>
              <a:rPr lang="en-US" dirty="0"/>
              <a:t>Specification		</a:t>
            </a:r>
            <a:r>
              <a:rPr lang="en-US" dirty="0" err="1"/>
              <a:t>Sự</a:t>
            </a:r>
            <a:r>
              <a:rPr lang="en-US" dirty="0"/>
              <a:t> </a:t>
            </a:r>
            <a:r>
              <a:rPr lang="en-US" dirty="0" err="1"/>
              <a:t>chỉ</a:t>
            </a:r>
            <a:r>
              <a:rPr lang="en-US" dirty="0"/>
              <a:t> </a:t>
            </a:r>
            <a:r>
              <a:rPr lang="en-US" dirty="0" err="1"/>
              <a:t>rõ</a:t>
            </a:r>
            <a:endParaRPr lang="en-US" dirty="0"/>
          </a:p>
          <a:p>
            <a:r>
              <a:rPr lang="en-US" dirty="0"/>
              <a:t>Development    	</a:t>
            </a:r>
            <a:r>
              <a:rPr lang="en-US" dirty="0" err="1"/>
              <a:t>Sự</a:t>
            </a:r>
            <a:r>
              <a:rPr lang="en-US" dirty="0"/>
              <a:t> </a:t>
            </a:r>
            <a:r>
              <a:rPr lang="en-US" dirty="0" err="1"/>
              <a:t>phát</a:t>
            </a:r>
            <a:r>
              <a:rPr lang="en-US" dirty="0"/>
              <a:t> </a:t>
            </a:r>
            <a:r>
              <a:rPr lang="en-US" dirty="0" err="1"/>
              <a:t>triển</a:t>
            </a:r>
            <a:endParaRPr lang="en-US" dirty="0"/>
          </a:p>
          <a:p>
            <a:r>
              <a:rPr lang="en-US" dirty="0"/>
              <a:t>Validation		</a:t>
            </a:r>
            <a:r>
              <a:rPr lang="en-US" dirty="0" err="1"/>
              <a:t>Thẩm</a:t>
            </a:r>
            <a:r>
              <a:rPr lang="en-US" dirty="0"/>
              <a:t> </a:t>
            </a:r>
            <a:r>
              <a:rPr lang="en-US" dirty="0" err="1"/>
              <a:t>định</a:t>
            </a:r>
            <a:endParaRPr lang="en-US" dirty="0"/>
          </a:p>
          <a:p>
            <a:r>
              <a:rPr lang="en-US" dirty="0"/>
              <a:t>Initial Version		</a:t>
            </a:r>
            <a:r>
              <a:rPr lang="en-US" dirty="0" err="1"/>
              <a:t>Phiên</a:t>
            </a:r>
            <a:r>
              <a:rPr lang="en-US" dirty="0"/>
              <a:t> </a:t>
            </a:r>
            <a:r>
              <a:rPr lang="en-US" dirty="0" err="1"/>
              <a:t>bản</a:t>
            </a:r>
            <a:r>
              <a:rPr lang="en-US" dirty="0"/>
              <a:t> </a:t>
            </a:r>
            <a:r>
              <a:rPr lang="en-US" dirty="0" err="1"/>
              <a:t>đầu</a:t>
            </a:r>
            <a:r>
              <a:rPr lang="en-US" dirty="0"/>
              <a:t> </a:t>
            </a:r>
            <a:r>
              <a:rPr lang="en-US" dirty="0" err="1"/>
              <a:t>tiên</a:t>
            </a:r>
            <a:endParaRPr lang="en-US" dirty="0"/>
          </a:p>
          <a:p>
            <a:r>
              <a:rPr lang="en-US" dirty="0"/>
              <a:t>Intermediate Versions	</a:t>
            </a:r>
            <a:r>
              <a:rPr lang="en-US" dirty="0" err="1"/>
              <a:t>Phiên</a:t>
            </a:r>
            <a:r>
              <a:rPr lang="en-US" dirty="0"/>
              <a:t> </a:t>
            </a:r>
            <a:r>
              <a:rPr lang="en-US" dirty="0" err="1"/>
              <a:t>bản</a:t>
            </a:r>
            <a:r>
              <a:rPr lang="en-US" dirty="0"/>
              <a:t> </a:t>
            </a:r>
            <a:r>
              <a:rPr lang="en-US" dirty="0" err="1"/>
              <a:t>trung</a:t>
            </a:r>
            <a:r>
              <a:rPr lang="en-US" dirty="0"/>
              <a:t> </a:t>
            </a:r>
            <a:r>
              <a:rPr lang="en-US" dirty="0" err="1"/>
              <a:t>gian</a:t>
            </a:r>
            <a:endParaRPr lang="en-US" dirty="0"/>
          </a:p>
          <a:p>
            <a:r>
              <a:rPr lang="en-US" dirty="0"/>
              <a:t>Final </a:t>
            </a:r>
            <a:r>
              <a:rPr lang="en-US" dirty="0" err="1"/>
              <a:t>Versionc</a:t>
            </a:r>
            <a:r>
              <a:rPr lang="en-US" dirty="0"/>
              <a:t>		</a:t>
            </a:r>
            <a:r>
              <a:rPr lang="en-US" dirty="0" err="1"/>
              <a:t>Phiên</a:t>
            </a:r>
            <a:r>
              <a:rPr lang="en-US" dirty="0"/>
              <a:t> </a:t>
            </a:r>
            <a:r>
              <a:rPr lang="en-US" dirty="0" err="1"/>
              <a:t>bản</a:t>
            </a:r>
            <a:r>
              <a:rPr lang="en-US" dirty="0"/>
              <a:t> </a:t>
            </a:r>
            <a:r>
              <a:rPr lang="en-US" dirty="0" err="1"/>
              <a:t>cuối</a:t>
            </a:r>
            <a:r>
              <a:rPr lang="en-US" dirty="0"/>
              <a:t> </a:t>
            </a:r>
            <a:r>
              <a:rPr lang="en-US" dirty="0" err="1"/>
              <a:t>cùng</a:t>
            </a:r>
            <a:endParaRPr lang="en-US" dirty="0"/>
          </a:p>
        </p:txBody>
      </p:sp>
      <p:sp>
        <p:nvSpPr>
          <p:cNvPr id="4" name="Slide Number Placeholder 3"/>
          <p:cNvSpPr>
            <a:spLocks noGrp="1"/>
          </p:cNvSpPr>
          <p:nvPr>
            <p:ph type="sldNum" sz="quarter" idx="10"/>
          </p:nvPr>
        </p:nvSpPr>
        <p:spPr/>
        <p:txBody>
          <a:bodyPr/>
          <a:lstStyle/>
          <a:p>
            <a:fld id="{96762680-2582-4CC6-8F32-D6F452ECC8D8}" type="slidenum">
              <a:rPr lang="en-US" smtClean="0"/>
              <a:t>5</a:t>
            </a:fld>
            <a:endParaRPr lang="en-US"/>
          </a:p>
        </p:txBody>
      </p:sp>
    </p:spTree>
    <p:extLst>
      <p:ext uri="{BB962C8B-B14F-4D97-AF65-F5344CB8AC3E}">
        <p14:creationId xmlns:p14="http://schemas.microsoft.com/office/powerpoint/2010/main" val="186010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Giảm chi phí đáp ứng các yêu cầu thay đổi của khách hàng.</a:t>
            </a:r>
            <a:endParaRPr lang="en-US" dirty="0"/>
          </a:p>
          <a:p>
            <a:r>
              <a:rPr lang="vi-VN" dirty="0"/>
              <a:t>Sẽ dễ dàng hơn để nhận được phản hồi của khách hàng về công việc phát triển đã được thực hiện.</a:t>
            </a:r>
            <a:endParaRPr lang="en-US" dirty="0"/>
          </a:p>
          <a:p>
            <a:r>
              <a:rPr lang="vi-VN" dirty="0"/>
              <a:t>Có thể phân phối nhanh hơn và triển khai phần mềm hữu ích cho khách hàng.</a:t>
            </a:r>
            <a:endParaRPr lang="en-US" dirty="0"/>
          </a:p>
          <a:p>
            <a:r>
              <a:rPr lang="vi-VN" dirty="0"/>
              <a:t>Các bước tăng ban đầu hoạt động như một nguyên mẫu để giúp gợi ra các yêu cầu cho các bước tăng sau này.</a:t>
            </a:r>
            <a:endParaRPr lang="en-US" dirty="0"/>
          </a:p>
          <a:p>
            <a:r>
              <a:rPr lang="vi-VN" dirty="0"/>
              <a:t>Giảm rủi ro thất bại tổng thể của dự án.Các dịch vụ hệ thống có mức độ ưu tiên cao nhất có xu hướng nhận được nhiều thử nghiệm nhất.</a:t>
            </a:r>
            <a:endParaRPr lang="en-US" dirty="0"/>
          </a:p>
          <a:p>
            <a:r>
              <a:rPr lang="vi-VN" dirty="0"/>
              <a:t>Các dịch vụ hệ thống có mức độ ưu tiên cao nhất có xu hướng nhận được nhiều thử nghiệm nhất.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6762680-2582-4CC6-8F32-D6F452ECC8D8}" type="slidenum">
              <a:rPr lang="en-US" smtClean="0"/>
              <a:t>6</a:t>
            </a:fld>
            <a:endParaRPr lang="en-US"/>
          </a:p>
        </p:txBody>
      </p:sp>
    </p:spTree>
    <p:extLst>
      <p:ext uri="{BB962C8B-B14F-4D97-AF65-F5344CB8AC3E}">
        <p14:creationId xmlns:p14="http://schemas.microsoft.com/office/powerpoint/2010/main" val="4104839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Đòi</a:t>
            </a:r>
            <a:r>
              <a:rPr lang="en-US" dirty="0"/>
              <a:t> </a:t>
            </a:r>
            <a:r>
              <a:rPr lang="en-US" dirty="0" err="1"/>
              <a:t>hỏi</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tốt</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hệ</a:t>
            </a:r>
            <a:r>
              <a:rPr lang="en-US" dirty="0"/>
              <a:t> </a:t>
            </a:r>
            <a:r>
              <a:rPr lang="en-US" dirty="0" err="1"/>
              <a:t>thống</a:t>
            </a:r>
            <a:r>
              <a:rPr lang="en-US" dirty="0"/>
              <a:t> </a:t>
            </a:r>
            <a:r>
              <a:rPr lang="en-US" dirty="0" err="1"/>
              <a:t>gặp</a:t>
            </a:r>
            <a:r>
              <a:rPr lang="en-US" dirty="0"/>
              <a:t> </a:t>
            </a:r>
            <a:r>
              <a:rPr lang="en-US" dirty="0" err="1"/>
              <a:t>trục</a:t>
            </a:r>
            <a:r>
              <a:rPr lang="en-US" dirty="0"/>
              <a:t> </a:t>
            </a:r>
            <a:r>
              <a:rPr lang="en-US" dirty="0" err="1"/>
              <a:t>trặc</a:t>
            </a:r>
            <a:r>
              <a:rPr lang="en-US" dirty="0"/>
              <a:t> ở </a:t>
            </a:r>
            <a:r>
              <a:rPr lang="en-US" dirty="0" err="1"/>
              <a:t>phần</a:t>
            </a:r>
            <a:r>
              <a:rPr lang="en-US" dirty="0"/>
              <a:t> </a:t>
            </a:r>
            <a:r>
              <a:rPr lang="en-US" dirty="0" err="1"/>
              <a:t>tiếp</a:t>
            </a:r>
            <a:r>
              <a:rPr lang="en-US" dirty="0"/>
              <a:t> </a:t>
            </a:r>
            <a:r>
              <a:rPr lang="en-US" dirty="0" err="1"/>
              <a:t>đó</a:t>
            </a:r>
            <a:r>
              <a:rPr lang="en-US" dirty="0"/>
              <a:t>,</a:t>
            </a:r>
          </a:p>
          <a:p>
            <a:r>
              <a:rPr lang="vi-VN" dirty="0"/>
              <a:t>Cấu trúc hệ thống có xu hướng suy giảm khi các bước tăng mới được thêm vào.</a:t>
            </a:r>
            <a:r>
              <a:rPr lang="en-US" dirty="0"/>
              <a:t> (Khi </a:t>
            </a:r>
            <a:r>
              <a:rPr lang="en-US" dirty="0" err="1"/>
              <a:t>đưa</a:t>
            </a:r>
            <a:r>
              <a:rPr lang="en-US" dirty="0"/>
              <a:t> them ý </a:t>
            </a:r>
            <a:r>
              <a:rPr lang="en-US" dirty="0" err="1"/>
              <a:t>kién</a:t>
            </a:r>
            <a:r>
              <a:rPr lang="en-US" dirty="0"/>
              <a:t> </a:t>
            </a:r>
            <a:r>
              <a:rPr lang="en-US" dirty="0" err="1"/>
              <a:t>mới</a:t>
            </a:r>
            <a:r>
              <a:rPr lang="en-US" dirty="0"/>
              <a:t> </a:t>
            </a:r>
            <a:r>
              <a:rPr lang="en-US" dirty="0" err="1"/>
              <a:t>vào</a:t>
            </a:r>
            <a:r>
              <a:rPr lang="en-US" dirty="0"/>
              <a:t>, </a:t>
            </a:r>
            <a:r>
              <a:rPr lang="en-US" dirty="0" err="1"/>
              <a:t>cấu</a:t>
            </a:r>
            <a:r>
              <a:rPr lang="en-US" dirty="0"/>
              <a:t> </a:t>
            </a:r>
            <a:r>
              <a:rPr lang="en-US" dirty="0" err="1"/>
              <a:t>trúc</a:t>
            </a:r>
            <a:r>
              <a:rPr lang="en-US" dirty="0"/>
              <a:t> </a:t>
            </a:r>
            <a:r>
              <a:rPr lang="en-US" dirty="0" err="1"/>
              <a:t>không</a:t>
            </a:r>
            <a:r>
              <a:rPr lang="en-US" dirty="0"/>
              <a:t> </a:t>
            </a:r>
            <a:r>
              <a:rPr lang="en-US" dirty="0" err="1"/>
              <a:t>còn</a:t>
            </a:r>
            <a:r>
              <a:rPr lang="en-US" dirty="0"/>
              <a:t> </a:t>
            </a:r>
            <a:r>
              <a:rPr lang="en-US" dirty="0" err="1"/>
              <a:t>như</a:t>
            </a:r>
            <a:r>
              <a:rPr lang="en-US" dirty="0"/>
              <a:t> ban </a:t>
            </a:r>
            <a:r>
              <a:rPr lang="en-US" dirty="0" err="1"/>
              <a:t>đầu</a:t>
            </a:r>
            <a:r>
              <a:rPr lang="en-US" dirty="0"/>
              <a:t> </a:t>
            </a:r>
            <a:r>
              <a:rPr lang="en-US" dirty="0" err="1"/>
              <a:t>nữa</a:t>
            </a:r>
            <a:r>
              <a:rPr lang="en-US" dirty="0"/>
              <a:t>, </a:t>
            </a:r>
            <a:r>
              <a:rPr lang="en-US" dirty="0" err="1"/>
              <a:t>họ</a:t>
            </a:r>
            <a:r>
              <a:rPr lang="en-US" dirty="0"/>
              <a:t> </a:t>
            </a:r>
            <a:r>
              <a:rPr lang="en-US" dirty="0" err="1"/>
              <a:t>yêu</a:t>
            </a:r>
            <a:r>
              <a:rPr lang="en-US" dirty="0"/>
              <a:t> </a:t>
            </a:r>
            <a:r>
              <a:rPr lang="en-US" dirty="0" err="1"/>
              <a:t>cầu</a:t>
            </a:r>
            <a:r>
              <a:rPr lang="en-US" dirty="0"/>
              <a:t> them </a:t>
            </a:r>
            <a:r>
              <a:rPr lang="en-US" dirty="0" err="1"/>
              <a:t>ứng</a:t>
            </a:r>
            <a:r>
              <a:rPr lang="en-US" dirty="0"/>
              <a:t> </a:t>
            </a:r>
            <a:r>
              <a:rPr lang="en-US" dirty="0" err="1"/>
              <a:t>dụng</a:t>
            </a:r>
            <a:r>
              <a:rPr lang="en-US" dirty="0"/>
              <a:t> them </a:t>
            </a:r>
            <a:r>
              <a:rPr lang="en-US" dirty="0" err="1"/>
              <a:t>chức</a:t>
            </a:r>
            <a:r>
              <a:rPr lang="en-US" dirty="0"/>
              <a:t> </a:t>
            </a:r>
            <a:r>
              <a:rPr lang="en-US" dirty="0" err="1"/>
              <a:t>năng</a:t>
            </a:r>
            <a:r>
              <a:rPr lang="en-US" dirty="0"/>
              <a:t>, </a:t>
            </a:r>
            <a:r>
              <a:rPr lang="en-US" dirty="0" err="1"/>
              <a:t>phải</a:t>
            </a:r>
            <a:r>
              <a:rPr lang="en-US" dirty="0"/>
              <a:t> them </a:t>
            </a:r>
            <a:r>
              <a:rPr lang="en-US" dirty="0" err="1"/>
              <a:t>mà</a:t>
            </a:r>
            <a:r>
              <a:rPr lang="en-US" dirty="0"/>
              <a:t> </a:t>
            </a:r>
            <a:r>
              <a:rPr lang="en-US" dirty="0" err="1"/>
              <a:t>không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cấu</a:t>
            </a:r>
            <a:r>
              <a:rPr lang="en-US" dirty="0"/>
              <a:t> </a:t>
            </a:r>
            <a:r>
              <a:rPr lang="en-US" dirty="0" err="1"/>
              <a:t>trúc</a:t>
            </a:r>
            <a:r>
              <a:rPr lang="en-US" dirty="0"/>
              <a:t> ban </a:t>
            </a:r>
            <a:r>
              <a:rPr lang="en-US" dirty="0" err="1"/>
              <a:t>đầu</a:t>
            </a:r>
            <a:r>
              <a:rPr lang="en-US" dirty="0"/>
              <a:t>)</a:t>
            </a:r>
          </a:p>
          <a:p>
            <a:r>
              <a:rPr lang="vi-VN" dirty="0"/>
              <a:t>Hầu hết các hệ thống yêu cầu một tập hợp các phương tiện cơ bản được các bộ phận khác nhau của hệ thống sử dụng.</a:t>
            </a:r>
            <a:endParaRPr lang="en-US" dirty="0"/>
          </a:p>
          <a:p>
            <a:r>
              <a:rPr lang="vi-VN" dirty="0"/>
              <a:t>Việc phát triển lặp đi lặp lại cũng có thể khó khăn khi một hệ thống thay thế đang được phát triển.</a:t>
            </a:r>
            <a:endParaRPr lang="en-US" dirty="0"/>
          </a:p>
          <a:p>
            <a:r>
              <a:rPr lang="vi-VN" dirty="0"/>
              <a:t>Bản chất của các quy trình lặp là đặc điểm kỹ thuật được phát triển cùng với phần mềm.</a:t>
            </a:r>
            <a:endParaRPr lang="en-US" dirty="0">
              <a:solidFill>
                <a:srgbClr val="000000"/>
              </a:solidFill>
              <a:effectLst/>
            </a:endParaRPr>
          </a:p>
          <a:p>
            <a:pPr rtl="0"/>
            <a:endParaRPr lang="en-US" dirty="0">
              <a:solidFill>
                <a:srgbClr val="000000"/>
              </a:solidFill>
              <a:effectLst/>
            </a:endParaRPr>
          </a:p>
          <a:p>
            <a:pPr rtl="0"/>
            <a:r>
              <a:rPr lang="vi-VN" dirty="0">
                <a:solidFill>
                  <a:srgbClr val="000000"/>
                </a:solidFill>
                <a:effectLst/>
              </a:rPr>
              <a:t>Đây là những hệ thống rất lớn mà sự phát triển có thể liên quan đến các nhóm làm việc ở các địa điểm khác nhau, một số hệ thống nhúng trong đó phần mềm phụ thuộc vào sự phát triển phần cứng và một số hệ thống trong đó tất cả các yêu cầu phải được phân tích để kiểm tra các tương tác có thể ảnh hưởng đến sự an toàn hoặc bảo mật của hệ thống. • </a:t>
            </a:r>
            <a:endParaRPr lang="en-US" dirty="0">
              <a:solidFill>
                <a:srgbClr val="000000"/>
              </a:solidFill>
              <a:effectLst/>
            </a:endParaRPr>
          </a:p>
          <a:p>
            <a:pPr rtl="0"/>
            <a:r>
              <a:rPr lang="vi-VN" dirty="0">
                <a:solidFill>
                  <a:srgbClr val="000000"/>
                </a:solidFill>
                <a:effectLst/>
              </a:rPr>
              <a:t>Tất nhiên, các hệ thống này đều gặp phải các vấn đề không chắc chắn và yêu cầu thay đổi. </a:t>
            </a:r>
            <a:endParaRPr lang="en-US" dirty="0">
              <a:solidFill>
                <a:srgbClr val="000000"/>
              </a:solidFill>
              <a:effectLst/>
            </a:endParaRPr>
          </a:p>
          <a:p>
            <a:pPr rtl="0"/>
            <a:r>
              <a:rPr lang="vi-VN" dirty="0">
                <a:solidFill>
                  <a:srgbClr val="000000"/>
                </a:solidFill>
                <a:effectLst/>
              </a:rPr>
              <a:t>Do đó, để giải quyết những vấn đề này và nhận được một số lợi ích của sự phát triển gia tăng, một quy trình có thể được sử dụng trong đó một nguyên mẫu hệ thống được phát triển lặp đi lặp lại và được sử dụng làm nền tảng cho thí nghiệm với các yêu cầu và thiết kế của hệ thống. </a:t>
            </a:r>
            <a:endParaRPr lang="en-US" dirty="0">
              <a:solidFill>
                <a:srgbClr val="000000"/>
              </a:solidFill>
              <a:effectLst/>
            </a:endParaRPr>
          </a:p>
          <a:p>
            <a:pPr rtl="0"/>
            <a:r>
              <a:rPr lang="vi-VN" dirty="0">
                <a:solidFill>
                  <a:srgbClr val="000000"/>
                </a:solidFill>
                <a:effectLst/>
              </a:rPr>
              <a:t>Với kinh nghiệm đạt được từ nguyên mẫu, các yêu cầu cuối cùng có thể được đồng ý. </a:t>
            </a:r>
            <a:endParaRPr lang="en-US" dirty="0">
              <a:solidFill>
                <a:srgbClr val="000000"/>
              </a:solidFill>
              <a:effectLst/>
            </a:endParaRPr>
          </a:p>
          <a:p>
            <a:pPr rtl="0"/>
            <a:endParaRPr lang="en-US" dirty="0">
              <a:solidFill>
                <a:srgbClr val="000000"/>
              </a:solidFill>
              <a:effectLst/>
            </a:endParaRPr>
          </a:p>
          <a:p>
            <a:pPr rtl="0"/>
            <a:endParaRPr lang="vi-VN" dirty="0">
              <a:solidFill>
                <a:srgbClr val="000000"/>
              </a:solidFill>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fld id="{96762680-2582-4CC6-8F32-D6F452ECC8D8}" type="slidenum">
              <a:rPr lang="en-US" smtClean="0"/>
              <a:t>7</a:t>
            </a:fld>
            <a:endParaRPr lang="en-US"/>
          </a:p>
        </p:txBody>
      </p:sp>
    </p:spTree>
    <p:extLst>
      <p:ext uri="{BB962C8B-B14F-4D97-AF65-F5344CB8AC3E}">
        <p14:creationId xmlns:p14="http://schemas.microsoft.com/office/powerpoint/2010/main" val="3321949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solidFill>
                  <a:srgbClr val="000000"/>
                </a:solidFill>
                <a:effectLst/>
              </a:rPr>
              <a:t>Có một số loại hệ thống mà sự phát triển gia tăng không phải là cách tiếp cận tốt nhất.</a:t>
            </a:r>
            <a:r>
              <a:rPr lang="en-US" dirty="0">
                <a:solidFill>
                  <a:srgbClr val="000000"/>
                </a:solidFill>
                <a:effectLst/>
              </a:rPr>
              <a:t> (</a:t>
            </a:r>
            <a:r>
              <a:rPr lang="vi-VN" dirty="0">
                <a:solidFill>
                  <a:srgbClr val="000000"/>
                </a:solidFill>
                <a:effectLst/>
              </a:rPr>
              <a:t>Đây là những hệ thống rất lớn mà sự phát triển có thể</a:t>
            </a:r>
            <a:r>
              <a:rPr lang="en-US" dirty="0">
                <a:solidFill>
                  <a:srgbClr val="000000"/>
                </a:solidFill>
                <a:effectLst/>
              </a:rPr>
              <a:t> </a:t>
            </a:r>
            <a:r>
              <a:rPr lang="vi-VN" dirty="0">
                <a:solidFill>
                  <a:srgbClr val="000000"/>
                </a:solidFill>
                <a:effectLst/>
              </a:rPr>
              <a:t>liên quan đến các nhóm làm việc ở các địa điểm khác nhau, một số hệ thống nhúng</a:t>
            </a:r>
            <a:r>
              <a:rPr lang="en-US" dirty="0">
                <a:solidFill>
                  <a:srgbClr val="000000"/>
                </a:solidFill>
                <a:effectLst/>
              </a:rPr>
              <a:t> </a:t>
            </a:r>
            <a:r>
              <a:rPr lang="vi-VN" dirty="0">
                <a:solidFill>
                  <a:srgbClr val="000000"/>
                </a:solidFill>
                <a:effectLst/>
              </a:rPr>
              <a:t>trong đó phần mềm phụ thuộc vào sự phát triển phần cứng và một số</a:t>
            </a:r>
            <a:r>
              <a:rPr lang="en-US" dirty="0">
                <a:solidFill>
                  <a:srgbClr val="000000"/>
                </a:solidFill>
                <a:effectLst/>
              </a:rPr>
              <a:t> </a:t>
            </a:r>
            <a:r>
              <a:rPr lang="vi-VN" dirty="0">
                <a:solidFill>
                  <a:srgbClr val="000000"/>
                </a:solidFill>
                <a:effectLst/>
              </a:rPr>
              <a:t>hệ thống trong đó tất cả các yêu cầu phải được phân tích để kiểm tracác tương tác có thể ảnh hưởng đến sự an toàn hoặc bảo mật của hệ thống.</a:t>
            </a:r>
            <a:r>
              <a:rPr lang="en-US"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effectLst/>
              </a:rPr>
              <a:t>Có</a:t>
            </a:r>
            <a:r>
              <a:rPr lang="en-US" dirty="0">
                <a:solidFill>
                  <a:srgbClr val="000000"/>
                </a:solidFill>
                <a:effectLst/>
              </a:rPr>
              <a:t> </a:t>
            </a:r>
            <a:r>
              <a:rPr lang="en-US" dirty="0" err="1">
                <a:solidFill>
                  <a:srgbClr val="000000"/>
                </a:solidFill>
                <a:effectLst/>
              </a:rPr>
              <a:t>một</a:t>
            </a:r>
            <a:r>
              <a:rPr lang="en-US" dirty="0">
                <a:solidFill>
                  <a:srgbClr val="000000"/>
                </a:solidFill>
                <a:effectLst/>
              </a:rPr>
              <a:t> </a:t>
            </a:r>
            <a:r>
              <a:rPr lang="en-US" dirty="0" err="1">
                <a:solidFill>
                  <a:srgbClr val="000000"/>
                </a:solidFill>
                <a:effectLst/>
              </a:rPr>
              <a:t>số</a:t>
            </a:r>
            <a:r>
              <a:rPr lang="en-US" dirty="0">
                <a:solidFill>
                  <a:srgbClr val="000000"/>
                </a:solidFill>
                <a:effectLst/>
              </a:rPr>
              <a:t> </a:t>
            </a:r>
            <a:r>
              <a:rPr lang="en-US" dirty="0" err="1">
                <a:solidFill>
                  <a:srgbClr val="000000"/>
                </a:solidFill>
                <a:effectLst/>
              </a:rPr>
              <a:t>tính</a:t>
            </a:r>
            <a:r>
              <a:rPr lang="en-US" dirty="0">
                <a:solidFill>
                  <a:srgbClr val="000000"/>
                </a:solidFill>
                <a:effectLst/>
              </a:rPr>
              <a:t> </a:t>
            </a:r>
            <a:r>
              <a:rPr lang="en-US" dirty="0" err="1">
                <a:solidFill>
                  <a:srgbClr val="000000"/>
                </a:solidFill>
                <a:effectLst/>
              </a:rPr>
              <a:t>năng</a:t>
            </a:r>
            <a:r>
              <a:rPr lang="en-US" dirty="0">
                <a:solidFill>
                  <a:srgbClr val="000000"/>
                </a:solidFill>
                <a:effectLst/>
              </a:rPr>
              <a:t> </a:t>
            </a:r>
            <a:r>
              <a:rPr lang="en-US" dirty="0" err="1">
                <a:solidFill>
                  <a:srgbClr val="000000"/>
                </a:solidFill>
                <a:effectLst/>
              </a:rPr>
              <a:t>và</a:t>
            </a:r>
            <a:r>
              <a:rPr lang="en-US" dirty="0">
                <a:solidFill>
                  <a:srgbClr val="000000"/>
                </a:solidFill>
                <a:effectLst/>
              </a:rPr>
              <a:t> </a:t>
            </a:r>
            <a:r>
              <a:rPr lang="en-US" dirty="0" err="1">
                <a:solidFill>
                  <a:srgbClr val="000000"/>
                </a:solidFill>
                <a:effectLst/>
              </a:rPr>
              <a:t>mục</a:t>
            </a:r>
            <a:r>
              <a:rPr lang="en-US" dirty="0">
                <a:solidFill>
                  <a:srgbClr val="000000"/>
                </a:solidFill>
                <a:effectLst/>
              </a:rPr>
              <a:t> </a:t>
            </a:r>
            <a:r>
              <a:rPr lang="en-US" dirty="0" err="1">
                <a:solidFill>
                  <a:srgbClr val="000000"/>
                </a:solidFill>
                <a:effectLst/>
              </a:rPr>
              <a:t>tiêu</a:t>
            </a:r>
            <a:r>
              <a:rPr lang="en-US" dirty="0">
                <a:solidFill>
                  <a:srgbClr val="000000"/>
                </a:solidFill>
                <a:effectLst/>
              </a:rPr>
              <a:t> </a:t>
            </a:r>
            <a:r>
              <a:rPr lang="en-US" dirty="0" err="1">
                <a:solidFill>
                  <a:srgbClr val="000000"/>
                </a:solidFill>
                <a:effectLst/>
              </a:rPr>
              <a:t>rủi</a:t>
            </a:r>
            <a:r>
              <a:rPr lang="en-US" dirty="0">
                <a:solidFill>
                  <a:srgbClr val="000000"/>
                </a:solidFill>
                <a:effectLst/>
              </a:rPr>
              <a:t> </a:t>
            </a:r>
            <a:r>
              <a:rPr lang="en-US" dirty="0" err="1">
                <a:solidFill>
                  <a:srgbClr val="000000"/>
                </a:solidFill>
                <a:effectLst/>
              </a:rPr>
              <a:t>ro</a:t>
            </a:r>
            <a:r>
              <a:rPr lang="en-US" dirty="0">
                <a:solidFill>
                  <a:srgbClr val="000000"/>
                </a:solidFill>
                <a:effectLst/>
              </a:rPr>
              <a:t> </a:t>
            </a:r>
            <a:r>
              <a:rPr lang="en-US" dirty="0" err="1">
                <a:solidFill>
                  <a:srgbClr val="000000"/>
                </a:solidFill>
                <a:effectLst/>
              </a:rPr>
              <a:t>không</a:t>
            </a:r>
            <a:r>
              <a:rPr lang="en-US" dirty="0">
                <a:solidFill>
                  <a:srgbClr val="000000"/>
                </a:solidFill>
                <a:effectLst/>
              </a:rPr>
              <a:t> </a:t>
            </a:r>
            <a:r>
              <a:rPr lang="en-US" dirty="0" err="1">
                <a:solidFill>
                  <a:srgbClr val="000000"/>
                </a:solidFill>
                <a:effectLst/>
              </a:rPr>
              <a:t>cao</a:t>
            </a:r>
            <a:r>
              <a:rPr lang="en-US"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rPr>
              <a:t>Khi </a:t>
            </a:r>
            <a:r>
              <a:rPr lang="en-US" dirty="0" err="1">
                <a:solidFill>
                  <a:srgbClr val="000000"/>
                </a:solidFill>
                <a:effectLst/>
              </a:rPr>
              <a:t>không</a:t>
            </a:r>
            <a:r>
              <a:rPr lang="en-US" dirty="0">
                <a:solidFill>
                  <a:srgbClr val="000000"/>
                </a:solidFill>
                <a:effectLst/>
              </a:rPr>
              <a:t> </a:t>
            </a:r>
            <a:r>
              <a:rPr lang="en-US" dirty="0" err="1">
                <a:solidFill>
                  <a:srgbClr val="000000"/>
                </a:solidFill>
                <a:effectLst/>
              </a:rPr>
              <a:t>có</a:t>
            </a:r>
            <a:r>
              <a:rPr lang="en-US" dirty="0">
                <a:solidFill>
                  <a:srgbClr val="000000"/>
                </a:solidFill>
                <a:effectLst/>
              </a:rPr>
              <a:t> </a:t>
            </a:r>
            <a:r>
              <a:rPr lang="en-US" dirty="0" err="1">
                <a:solidFill>
                  <a:srgbClr val="000000"/>
                </a:solidFill>
                <a:effectLst/>
              </a:rPr>
              <a:t>nhu</a:t>
            </a:r>
            <a:r>
              <a:rPr lang="en-US" dirty="0">
                <a:solidFill>
                  <a:srgbClr val="000000"/>
                </a:solidFill>
                <a:effectLst/>
              </a:rPr>
              <a:t> </a:t>
            </a:r>
            <a:r>
              <a:rPr lang="en-US" dirty="0" err="1">
                <a:solidFill>
                  <a:srgbClr val="000000"/>
                </a:solidFill>
                <a:effectLst/>
              </a:rPr>
              <a:t>cầu</a:t>
            </a:r>
            <a:r>
              <a:rPr lang="en-US" dirty="0">
                <a:solidFill>
                  <a:srgbClr val="000000"/>
                </a:solidFill>
                <a:effectLst/>
              </a:rPr>
              <a:t> </a:t>
            </a:r>
            <a:r>
              <a:rPr lang="en-US" dirty="0" err="1">
                <a:solidFill>
                  <a:srgbClr val="000000"/>
                </a:solidFill>
                <a:effectLst/>
              </a:rPr>
              <a:t>phát</a:t>
            </a:r>
            <a:r>
              <a:rPr lang="en-US" dirty="0">
                <a:solidFill>
                  <a:srgbClr val="000000"/>
                </a:solidFill>
                <a:effectLst/>
              </a:rPr>
              <a:t> </a:t>
            </a:r>
            <a:r>
              <a:rPr lang="en-US" dirty="0" err="1">
                <a:solidFill>
                  <a:srgbClr val="000000"/>
                </a:solidFill>
                <a:effectLst/>
              </a:rPr>
              <a:t>hành</a:t>
            </a:r>
            <a:r>
              <a:rPr lang="en-US" dirty="0">
                <a:solidFill>
                  <a:srgbClr val="000000"/>
                </a:solidFill>
                <a:effectLst/>
              </a:rPr>
              <a:t> </a:t>
            </a:r>
            <a:r>
              <a:rPr lang="en-US" dirty="0" err="1">
                <a:solidFill>
                  <a:srgbClr val="000000"/>
                </a:solidFill>
                <a:effectLst/>
              </a:rPr>
              <a:t>sớm</a:t>
            </a:r>
            <a:r>
              <a:rPr lang="en-US" dirty="0">
                <a:solidFill>
                  <a:srgbClr val="000000"/>
                </a:solidFill>
                <a:effectLst/>
              </a:rPr>
              <a:t> </a:t>
            </a:r>
            <a:r>
              <a:rPr lang="en-US" dirty="0" err="1">
                <a:solidFill>
                  <a:srgbClr val="000000"/>
                </a:solidFill>
                <a:effectLst/>
              </a:rPr>
              <a:t>một</a:t>
            </a:r>
            <a:r>
              <a:rPr lang="en-US" dirty="0">
                <a:solidFill>
                  <a:srgbClr val="000000"/>
                </a:solidFill>
                <a:effectLst/>
              </a:rPr>
              <a:t> </a:t>
            </a:r>
            <a:r>
              <a:rPr lang="en-US" dirty="0" err="1">
                <a:solidFill>
                  <a:srgbClr val="000000"/>
                </a:solidFill>
                <a:effectLst/>
              </a:rPr>
              <a:t>sản</a:t>
            </a:r>
            <a:r>
              <a:rPr lang="en-US" dirty="0">
                <a:solidFill>
                  <a:srgbClr val="000000"/>
                </a:solidFill>
                <a:effectLst/>
              </a:rPr>
              <a:t> </a:t>
            </a:r>
            <a:r>
              <a:rPr lang="en-US" dirty="0" err="1">
                <a:solidFill>
                  <a:srgbClr val="000000"/>
                </a:solidFill>
                <a:effectLst/>
              </a:rPr>
              <a:t>phẩm</a:t>
            </a:r>
            <a:r>
              <a:rPr lang="en-US" dirty="0">
                <a:solidFill>
                  <a:srgbClr val="000000"/>
                </a:solidFill>
                <a:effectLst/>
              </a:rPr>
              <a:t> </a:t>
            </a:r>
            <a:r>
              <a:rPr lang="en-US" dirty="0" err="1">
                <a:solidFill>
                  <a:srgbClr val="000000"/>
                </a:solidFill>
                <a:effectLst/>
              </a:rPr>
              <a:t>phát</a:t>
            </a:r>
            <a:r>
              <a:rPr lang="en-US" dirty="0">
                <a:solidFill>
                  <a:srgbClr val="000000"/>
                </a:solidFill>
                <a:effectLst/>
              </a:rPr>
              <a:t> </a:t>
            </a:r>
            <a:r>
              <a:rPr lang="en-US" dirty="0" err="1">
                <a:solidFill>
                  <a:srgbClr val="000000"/>
                </a:solidFill>
                <a:effectLst/>
              </a:rPr>
              <a:t>sinh</a:t>
            </a:r>
            <a:endParaRPr lang="en-US"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endParaRPr>
          </a:p>
          <a:p>
            <a:r>
              <a:rPr lang="vi-VN" dirty="0"/>
              <a:t>Tất nhiên, các hệ thống này đều gặp phải các vấn đề không chắc chắn vàyêu cầu thay đổi. </a:t>
            </a:r>
            <a:endParaRPr lang="en-US" dirty="0"/>
          </a:p>
          <a:p>
            <a:r>
              <a:rPr lang="vi-VN" dirty="0"/>
              <a:t>Do đó, để giải quyết những vấn đề này và nhận được một sốlợi ích của sự phát triển gia tăng, một quy trình có thể được sử dụng trong đómột nguyên mẫu hệ thống được phát triển lặp đi lặp lại và được sử dụng làm nền tảng chothí nghiệm với các yêu cầu và thiết kế của hệ thống. Với kinh nghiệmđạt được từ nguyên mẫu, các yêu cầu cuối cùng có thể được đồng ý.</a:t>
            </a:r>
            <a:endParaRPr lang="en-US" dirty="0"/>
          </a:p>
          <a:p>
            <a:endParaRPr lang="en-US" dirty="0"/>
          </a:p>
        </p:txBody>
      </p:sp>
      <p:sp>
        <p:nvSpPr>
          <p:cNvPr id="4" name="Slide Number Placeholder 3"/>
          <p:cNvSpPr>
            <a:spLocks noGrp="1"/>
          </p:cNvSpPr>
          <p:nvPr>
            <p:ph type="sldNum" sz="quarter" idx="10"/>
          </p:nvPr>
        </p:nvSpPr>
        <p:spPr/>
        <p:txBody>
          <a:bodyPr/>
          <a:lstStyle/>
          <a:p>
            <a:fld id="{96762680-2582-4CC6-8F32-D6F452ECC8D8}" type="slidenum">
              <a:rPr lang="en-US" smtClean="0"/>
              <a:t>8</a:t>
            </a:fld>
            <a:endParaRPr lang="en-US"/>
          </a:p>
        </p:txBody>
      </p:sp>
    </p:spTree>
    <p:extLst>
      <p:ext uri="{BB962C8B-B14F-4D97-AF65-F5344CB8AC3E}">
        <p14:creationId xmlns:p14="http://schemas.microsoft.com/office/powerpoint/2010/main" val="194370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Incremental software development is better than a waterfall approach for most business, e-commerce, and personal systems.</a:t>
            </a:r>
          </a:p>
          <a:p>
            <a:r>
              <a:rPr lang="en-US" dirty="0"/>
              <a:t>By developing the software incrementally, it is cheaper and easier to make changes in the software as it is being developed.</a:t>
            </a:r>
          </a:p>
          <a:p>
            <a:r>
              <a:rPr lang="en-US" dirty="0"/>
              <a:t>Compared to the waterfall model, incremental development has three important benefits:</a:t>
            </a:r>
          </a:p>
          <a:p>
            <a:endParaRPr lang="en-US" dirty="0"/>
          </a:p>
          <a:p>
            <a:r>
              <a:rPr lang="en-US" dirty="0"/>
              <a:t>The cost of accommodating changing customer requirements is reduced. The amount of analysis and documentation that has to be redone is much less than that’s required with waterfall model.</a:t>
            </a:r>
          </a:p>
          <a:p>
            <a:endParaRPr lang="en-US" dirty="0"/>
          </a:p>
          <a:p>
            <a:r>
              <a:rPr lang="en-US" dirty="0"/>
              <a:t>It’s easier to get customer feedback on the work done during development than when the system is fully developed, tested, and delivered.</a:t>
            </a:r>
          </a:p>
          <a:p>
            <a:endParaRPr lang="en-US" dirty="0"/>
          </a:p>
          <a:p>
            <a:r>
              <a:rPr lang="en-US" dirty="0"/>
              <a:t>More rapid delivery of useful software is possible even if all the functionality hasn’t been included. Customers are able to use and gain value from the software earlier than it’s possible with the </a:t>
            </a:r>
          </a:p>
          <a:p>
            <a:endParaRPr lang="en-US" dirty="0"/>
          </a:p>
          <a:p>
            <a:r>
              <a:rPr lang="vi-VN" dirty="0"/>
              <a:t>Phát triển phần mềm gia tăng tốt hơn so với cách tiếp cận thác nước cho hầu hết các hệ thống kinh doanh, thương mại điện tử và cá nhân.</a:t>
            </a:r>
            <a:endParaRPr lang="en-US" dirty="0"/>
          </a:p>
          <a:p>
            <a:r>
              <a:rPr lang="vi-VN" dirty="0"/>
              <a:t>Bằng cách phát triển phần mềm tăng dần, sẽ rẻ hơn và dễ dàng hơn để thực hiện các thay đổi trong phần mềm khi nó đang được phát triển.</a:t>
            </a:r>
            <a:endParaRPr lang="en-US" dirty="0"/>
          </a:p>
          <a:p>
            <a:r>
              <a:rPr lang="vi-VN" dirty="0"/>
              <a:t>So với mô hình thác nước, </a:t>
            </a:r>
            <a:r>
              <a:rPr lang="en-US" dirty="0" err="1"/>
              <a:t>mô</a:t>
            </a:r>
            <a:r>
              <a:rPr lang="en-US" dirty="0"/>
              <a:t> </a:t>
            </a:r>
            <a:r>
              <a:rPr lang="en-US" dirty="0" err="1"/>
              <a:t>hình</a:t>
            </a:r>
            <a:r>
              <a:rPr lang="en-US" dirty="0"/>
              <a:t> tang </a:t>
            </a:r>
            <a:r>
              <a:rPr lang="en-US" dirty="0" err="1"/>
              <a:t>trưởng</a:t>
            </a:r>
            <a:r>
              <a:rPr lang="en-US" dirty="0"/>
              <a:t> </a:t>
            </a:r>
            <a:r>
              <a:rPr lang="vi-VN" dirty="0"/>
              <a:t>có ba lợi ích quan trọng:</a:t>
            </a:r>
            <a:endParaRPr lang="en-US" dirty="0"/>
          </a:p>
          <a:p>
            <a:r>
              <a:rPr lang="vi-VN" dirty="0"/>
              <a:t>Giảm chi phí đáp ứng các yêu cầu thay đổi của khách hàng. </a:t>
            </a:r>
            <a:endParaRPr lang="en-US" dirty="0"/>
          </a:p>
          <a:p>
            <a:r>
              <a:rPr lang="vi-VN" dirty="0"/>
              <a:t>Số lượng phân tích và tài liệu phải được thực hiện lại ít hơn nhiều so với yêu cầu với mô hình thác nước.Nhận phản hồi của khách hàng về công việc được thực hiện trong quá trình phát triển sẽ dễ dàng hơn so với khi hệ thống được phát triển, thử nghiệm và chuyển giao đầy đủ.Có thể phân phối nhanh hơn phần mềm hữu ích ngay cả khi tất cả các chức năng chưa được bao gồm. Khách hàng có thể sử dụng và nhận được giá trị từ phần mềm sớm hơn so với mô hình thác nước.</a:t>
            </a:r>
            <a:endParaRPr lang="en-US" dirty="0"/>
          </a:p>
        </p:txBody>
      </p:sp>
      <p:sp>
        <p:nvSpPr>
          <p:cNvPr id="4" name="Slide Number Placeholder 3"/>
          <p:cNvSpPr>
            <a:spLocks noGrp="1"/>
          </p:cNvSpPr>
          <p:nvPr>
            <p:ph type="sldNum" sz="quarter" idx="5"/>
          </p:nvPr>
        </p:nvSpPr>
        <p:spPr/>
        <p:txBody>
          <a:bodyPr/>
          <a:lstStyle/>
          <a:p>
            <a:fld id="{96762680-2582-4CC6-8F32-D6F452ECC8D8}" type="slidenum">
              <a:rPr lang="en-US" smtClean="0"/>
              <a:t>9</a:t>
            </a:fld>
            <a:endParaRPr lang="en-US"/>
          </a:p>
        </p:txBody>
      </p:sp>
    </p:spTree>
    <p:extLst>
      <p:ext uri="{BB962C8B-B14F-4D97-AF65-F5344CB8AC3E}">
        <p14:creationId xmlns:p14="http://schemas.microsoft.com/office/powerpoint/2010/main" val="158540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8A579D-1874-43CB-A33A-376678928669}"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9802196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A579D-1874-43CB-A33A-376678928669}"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36702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A579D-1874-43CB-A33A-376678928669}"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401089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8A579D-1874-43CB-A33A-376678928669}"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3574919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C8A579D-1874-43CB-A33A-376678928669}"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6986607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C8A579D-1874-43CB-A33A-376678928669}" type="datetimeFigureOut">
              <a:rPr lang="en-US" smtClean="0"/>
              <a:t>10/5/2021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73982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8A579D-1874-43CB-A33A-376678928669}"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CC123-2F02-4FD3-AA36-A0E9C394727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8075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8A579D-1874-43CB-A33A-376678928669}"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35754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A579D-1874-43CB-A33A-376678928669}"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321457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C8A579D-1874-43CB-A33A-376678928669}" type="datetimeFigureOut">
              <a:rPr lang="en-US" smtClean="0"/>
              <a:t>10/5/2021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400914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C8A579D-1874-43CB-A33A-376678928669}" type="datetimeFigureOut">
              <a:rPr lang="en-US" smtClean="0"/>
              <a:t>10/5/2021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CCC123-2F02-4FD3-AA36-A0E9C394727A}" type="slidenum">
              <a:rPr lang="en-US" smtClean="0"/>
              <a:t>‹#›</a:t>
            </a:fld>
            <a:endParaRPr lang="en-US"/>
          </a:p>
        </p:txBody>
      </p:sp>
    </p:spTree>
    <p:extLst>
      <p:ext uri="{BB962C8B-B14F-4D97-AF65-F5344CB8AC3E}">
        <p14:creationId xmlns:p14="http://schemas.microsoft.com/office/powerpoint/2010/main" val="169479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C8A579D-1874-43CB-A33A-376678928669}" type="datetimeFigureOut">
              <a:rPr lang="en-US" smtClean="0"/>
              <a:t>10/5/2021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CCC123-2F02-4FD3-AA36-A0E9C394727A}" type="slidenum">
              <a:rPr lang="en-US" smtClean="0"/>
              <a:t>‹#›</a:t>
            </a:fld>
            <a:endParaRPr lang="en-US"/>
          </a:p>
        </p:txBody>
      </p:sp>
    </p:spTree>
    <p:extLst>
      <p:ext uri="{BB962C8B-B14F-4D97-AF65-F5344CB8AC3E}">
        <p14:creationId xmlns:p14="http://schemas.microsoft.com/office/powerpoint/2010/main" val="2601428367"/>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28" y="689189"/>
            <a:ext cx="5243085" cy="1391418"/>
          </a:xfrm>
        </p:spPr>
        <p:txBody>
          <a:bodyPr>
            <a:noAutofit/>
          </a:bodyPr>
          <a:lstStyle/>
          <a:p>
            <a:r>
              <a:rPr lang="en-US" sz="4000" b="1" dirty="0">
                <a:latin typeface="Times New Roman" panose="02020603050405020304" pitchFamily="18" charset="0"/>
                <a:cs typeface="Times New Roman" panose="02020603050405020304" pitchFamily="18" charset="0"/>
              </a:rPr>
              <a:t>Waterfall model</a:t>
            </a:r>
          </a:p>
        </p:txBody>
      </p:sp>
      <p:sp>
        <p:nvSpPr>
          <p:cNvPr id="4" name="Text Placeholder 3"/>
          <p:cNvSpPr>
            <a:spLocks noGrp="1"/>
          </p:cNvSpPr>
          <p:nvPr>
            <p:ph type="body" sz="half" idx="2"/>
          </p:nvPr>
        </p:nvSpPr>
        <p:spPr>
          <a:xfrm>
            <a:off x="194328" y="2080607"/>
            <a:ext cx="5716616" cy="3814007"/>
          </a:xfrm>
        </p:spPr>
        <p:txBody>
          <a:bodyPr>
            <a:noAutofit/>
          </a:bodyPr>
          <a:lstStyle/>
          <a:p>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a:solidFill>
                  <a:schemeClr val="bg1"/>
                </a:solidFill>
                <a:latin typeface="Times New Roman" panose="02020603050405020304" pitchFamily="18" charset="0"/>
                <a:cs typeface="Times New Roman" panose="02020603050405020304" pitchFamily="18" charset="0"/>
              </a:rPr>
              <a:t> - Is </a:t>
            </a:r>
            <a:r>
              <a:rPr lang="en-US" sz="2800" dirty="0">
                <a:solidFill>
                  <a:schemeClr val="bg1"/>
                </a:solidFill>
                <a:latin typeface="Times New Roman" panose="02020603050405020304" pitchFamily="18" charset="0"/>
                <a:cs typeface="Times New Roman" panose="02020603050405020304" pitchFamily="18" charset="0"/>
              </a:rPr>
              <a:t>a sequential approach, where each fundamental activity of a process represented as a separate phase, arranged in </a:t>
            </a:r>
            <a:r>
              <a:rPr lang="en-US" sz="2800">
                <a:solidFill>
                  <a:schemeClr val="bg1"/>
                </a:solidFill>
                <a:latin typeface="Times New Roman" panose="02020603050405020304" pitchFamily="18" charset="0"/>
                <a:cs typeface="Times New Roman" panose="02020603050405020304" pitchFamily="18" charset="0"/>
              </a:rPr>
              <a:t>linear order</a:t>
            </a:r>
          </a:p>
          <a:p>
            <a:pPr algn="just"/>
            <a:r>
              <a:rPr lang="en-US" sz="2800" b="0" i="0">
                <a:solidFill>
                  <a:schemeClr val="bg1"/>
                </a:solidFill>
                <a:effectLst/>
                <a:latin typeface="Times New Roman" panose="02020603050405020304" pitchFamily="18" charset="0"/>
                <a:cs typeface="Times New Roman" panose="02020603050405020304" pitchFamily="18" charset="0"/>
              </a:rPr>
              <a:t> -  You must plan and schedule all of the activities before starting working on them (plan-driven process).</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6096000" y="1418616"/>
            <a:ext cx="6096000" cy="4475998"/>
          </a:xfrm>
          <a:prstGeom prst="rect">
            <a:avLst/>
          </a:prstGeom>
        </p:spPr>
      </p:pic>
    </p:spTree>
    <p:extLst>
      <p:ext uri="{BB962C8B-B14F-4D97-AF65-F5344CB8AC3E}">
        <p14:creationId xmlns:p14="http://schemas.microsoft.com/office/powerpoint/2010/main" val="331441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BEE2-C2DA-48A5-8524-A73E217F5B5B}"/>
              </a:ext>
            </a:extLst>
          </p:cNvPr>
          <p:cNvSpPr>
            <a:spLocks noGrp="1"/>
          </p:cNvSpPr>
          <p:nvPr>
            <p:ph type="title"/>
          </p:nvPr>
        </p:nvSpPr>
        <p:spPr>
          <a:xfrm>
            <a:off x="2476064" y="444137"/>
            <a:ext cx="7729728" cy="1143000"/>
          </a:xfrm>
        </p:spPr>
        <p:txBody>
          <a:bodyPr>
            <a:normAutofit/>
          </a:bodyPr>
          <a:lstStyle/>
          <a:p>
            <a:r>
              <a:rPr lang="en-US" sz="4000" b="1">
                <a:latin typeface="Times New Roman" panose="02020603050405020304" pitchFamily="18" charset="0"/>
                <a:cs typeface="Times New Roman" panose="02020603050405020304" pitchFamily="18" charset="0"/>
              </a:rPr>
              <a:t>When To Use?</a:t>
            </a:r>
            <a:endParaRPr lang="en-US" sz="4000"/>
          </a:p>
        </p:txBody>
      </p:sp>
      <p:sp>
        <p:nvSpPr>
          <p:cNvPr id="4" name="Text Placeholder 3"/>
          <p:cNvSpPr>
            <a:spLocks noGrp="1"/>
          </p:cNvSpPr>
          <p:nvPr>
            <p:ph idx="1"/>
          </p:nvPr>
        </p:nvSpPr>
        <p:spPr>
          <a:xfrm>
            <a:off x="2231136" y="1956163"/>
            <a:ext cx="7729728" cy="3886200"/>
          </a:xfrm>
        </p:spPr>
        <p:txBody>
          <a:bodyPr>
            <a:noAutofit/>
          </a:bodyPr>
          <a:lstStyle/>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principle, the waterfall model should only be applied when requirements are well understood and unlikely to change radically during development as this model has a relatively rigid structure which makes it relatively hard to accommodate change when the process in underway.</a:t>
            </a:r>
          </a:p>
        </p:txBody>
      </p:sp>
    </p:spTree>
    <p:extLst>
      <p:ext uri="{BB962C8B-B14F-4D97-AF65-F5344CB8AC3E}">
        <p14:creationId xmlns:p14="http://schemas.microsoft.com/office/powerpoint/2010/main" val="102342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Benefits</a:t>
            </a:r>
          </a:p>
        </p:txBody>
      </p:sp>
      <p:sp>
        <p:nvSpPr>
          <p:cNvPr id="7" name="Content Placeholder 6"/>
          <p:cNvSpPr>
            <a:spLocks noGrp="1"/>
          </p:cNvSpPr>
          <p:nvPr>
            <p:ph idx="1"/>
          </p:nvPr>
        </p:nvSpPr>
        <p:spPr>
          <a:xfrm>
            <a:off x="2231136" y="2638044"/>
            <a:ext cx="7941564" cy="3101983"/>
          </a:xfrm>
        </p:spPr>
        <p:txBody>
          <a:bodyPr>
            <a:normAutofit/>
          </a:bodyPr>
          <a:lstStyle/>
          <a:p>
            <a:r>
              <a:rPr lang="en-US" sz="2800" dirty="0">
                <a:latin typeface="Times New Roman" panose="02020603050405020304" pitchFamily="18" charset="0"/>
                <a:cs typeface="Times New Roman" panose="02020603050405020304" pitchFamily="18" charset="0"/>
              </a:rPr>
              <a:t>The waterfall model is consistent with other </a:t>
            </a:r>
            <a:r>
              <a:rPr lang="en-US" sz="2800">
                <a:latin typeface="Times New Roman" panose="02020603050405020304" pitchFamily="18" charset="0"/>
                <a:cs typeface="Times New Roman" panose="02020603050405020304" pitchFamily="18" charset="0"/>
              </a:rPr>
              <a:t>engineering process models </a:t>
            </a:r>
            <a:r>
              <a:rPr lang="en-US" sz="2800" dirty="0">
                <a:latin typeface="Times New Roman" panose="02020603050405020304" pitchFamily="18" charset="0"/>
                <a:cs typeface="Times New Roman" panose="02020603050405020304" pitchFamily="18" charset="0"/>
              </a:rPr>
              <a:t>and documentation is produced at each phase.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52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Problems</a:t>
            </a:r>
          </a:p>
        </p:txBody>
      </p:sp>
      <p:sp>
        <p:nvSpPr>
          <p:cNvPr id="9" name="Content Placeholder 8"/>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Inflexible partitioning of the project into distinct stages </a:t>
            </a:r>
            <a:r>
              <a:rPr lang="en-US" sz="2800">
                <a:latin typeface="Times New Roman" panose="02020603050405020304" pitchFamily="18" charset="0"/>
                <a:cs typeface="Times New Roman" panose="02020603050405020304" pitchFamily="18" charset="0"/>
              </a:rPr>
              <a:t>makes it difficult </a:t>
            </a:r>
            <a:r>
              <a:rPr lang="en-US" sz="2800" dirty="0">
                <a:latin typeface="Times New Roman" panose="02020603050405020304" pitchFamily="18" charset="0"/>
                <a:cs typeface="Times New Roman" panose="02020603050405020304" pitchFamily="18" charset="0"/>
              </a:rPr>
              <a:t>to respond to changing customer requirements. </a:t>
            </a:r>
          </a:p>
          <a:p>
            <a:r>
              <a:rPr lang="en-US" sz="2800" dirty="0">
                <a:latin typeface="Times New Roman" panose="02020603050405020304" pitchFamily="18" charset="0"/>
                <a:cs typeface="Times New Roman" panose="02020603050405020304" pitchFamily="18" charset="0"/>
              </a:rPr>
              <a:t>The waterfall model is mostly used for large </a:t>
            </a:r>
            <a:r>
              <a:rPr lang="en-US" sz="2800">
                <a:latin typeface="Times New Roman" panose="02020603050405020304" pitchFamily="18" charset="0"/>
                <a:cs typeface="Times New Roman" panose="02020603050405020304" pitchFamily="18" charset="0"/>
              </a:rPr>
              <a:t>systems engineering projects </a:t>
            </a:r>
            <a:r>
              <a:rPr lang="en-US" sz="2800" dirty="0">
                <a:latin typeface="Times New Roman" panose="02020603050405020304" pitchFamily="18" charset="0"/>
                <a:cs typeface="Times New Roman" panose="02020603050405020304" pitchFamily="18" charset="0"/>
              </a:rPr>
              <a:t>where a system is developed at several sites.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07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70" y="457200"/>
            <a:ext cx="5179830" cy="1461294"/>
          </a:xfrm>
        </p:spPr>
        <p:txBody>
          <a:bodyPr>
            <a:noAutofit/>
          </a:bodyPr>
          <a:lstStyle/>
          <a:p>
            <a:r>
              <a:rPr lang="en-US" sz="4000" b="1" dirty="0">
                <a:latin typeface="Times New Roman" panose="02020603050405020304" pitchFamily="18" charset="0"/>
                <a:cs typeface="Times New Roman" panose="02020603050405020304" pitchFamily="18" charset="0"/>
              </a:rPr>
              <a:t>Incremental model</a:t>
            </a:r>
          </a:p>
        </p:txBody>
      </p:sp>
      <p:sp>
        <p:nvSpPr>
          <p:cNvPr id="4" name="Text Placeholder 3"/>
          <p:cNvSpPr>
            <a:spLocks noGrp="1"/>
          </p:cNvSpPr>
          <p:nvPr>
            <p:ph type="body" sz="half" idx="2"/>
          </p:nvPr>
        </p:nvSpPr>
        <p:spPr>
          <a:xfrm>
            <a:off x="459154" y="2188028"/>
            <a:ext cx="4672867" cy="3680959"/>
          </a:xfrm>
        </p:spPr>
        <p:txBody>
          <a:bodyPr>
            <a:norm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Is based on the idea of developing an initial implementation, exposing this to user feedback, and evolving it through several versions until an acceptable system has been developed.</a:t>
            </a:r>
          </a:p>
          <a:p>
            <a:pPr marL="285750" indent="-285750">
              <a:buFontTx/>
              <a:buChar char="-"/>
            </a:pPr>
            <a:endParaRPr lang="en-US" sz="2800" dirty="0">
              <a:latin typeface="Times New Roman" panose="02020603050405020304" pitchFamily="18" charset="0"/>
              <a:cs typeface="Times New Roman" panose="02020603050405020304" pitchFamily="18" charset="0"/>
            </a:endParaRPr>
          </a:p>
        </p:txBody>
      </p:sp>
      <p:pic>
        <p:nvPicPr>
          <p:cNvPr id="2050"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926" y="1918494"/>
            <a:ext cx="6120074"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31136" y="278892"/>
            <a:ext cx="7729728" cy="945751"/>
          </a:xfrm>
        </p:spPr>
        <p:txBody>
          <a:bodyPr>
            <a:normAutofit/>
          </a:bodyPr>
          <a:lstStyle/>
          <a:p>
            <a:r>
              <a:rPr lang="en-US" sz="4000" b="1" dirty="0">
                <a:latin typeface="Times New Roman" panose="02020603050405020304" pitchFamily="18" charset="0"/>
                <a:cs typeface="Times New Roman" panose="02020603050405020304" pitchFamily="18" charset="0"/>
              </a:rPr>
              <a:t>Benefits</a:t>
            </a:r>
          </a:p>
        </p:txBody>
      </p:sp>
      <p:sp>
        <p:nvSpPr>
          <p:cNvPr id="7" name="Content Placeholder 6"/>
          <p:cNvSpPr>
            <a:spLocks noGrp="1"/>
          </p:cNvSpPr>
          <p:nvPr>
            <p:ph idx="1"/>
          </p:nvPr>
        </p:nvSpPr>
        <p:spPr>
          <a:xfrm>
            <a:off x="561975" y="1502229"/>
            <a:ext cx="11068049" cy="5241471"/>
          </a:xfrm>
        </p:spPr>
        <p:txBody>
          <a:bodyPr>
            <a:noAutofit/>
          </a:bodyPr>
          <a:lstStyle/>
          <a:p>
            <a:r>
              <a:rPr lang="en-US" sz="2800" dirty="0">
                <a:latin typeface="Times New Roman" panose="02020603050405020304" pitchFamily="18" charset="0"/>
                <a:cs typeface="Times New Roman" panose="02020603050405020304" pitchFamily="18" charset="0"/>
              </a:rPr>
              <a:t>The cost of accommodating changing customer requirements is reduced. </a:t>
            </a:r>
          </a:p>
          <a:p>
            <a:r>
              <a:rPr lang="en-US" sz="2800" dirty="0">
                <a:latin typeface="Times New Roman" panose="02020603050405020304" pitchFamily="18" charset="0"/>
                <a:cs typeface="Times New Roman" panose="02020603050405020304" pitchFamily="18" charset="0"/>
              </a:rPr>
              <a:t>It is easier to get customer feedback on the development work that has been done. </a:t>
            </a:r>
          </a:p>
          <a:p>
            <a:r>
              <a:rPr lang="en-US" sz="2800" dirty="0">
                <a:latin typeface="Times New Roman" panose="02020603050405020304" pitchFamily="18" charset="0"/>
                <a:cs typeface="Times New Roman" panose="02020603050405020304" pitchFamily="18" charset="0"/>
              </a:rPr>
              <a:t>More rapid delivery and deployment of useful software to the customer is possible. </a:t>
            </a:r>
          </a:p>
          <a:p>
            <a:r>
              <a:rPr lang="en-US" sz="2800" dirty="0">
                <a:latin typeface="Times New Roman" panose="02020603050405020304" pitchFamily="18" charset="0"/>
                <a:cs typeface="Times New Roman" panose="02020603050405020304" pitchFamily="18" charset="0"/>
              </a:rPr>
              <a:t>Early increments act as a prototype to help elicit requirements for later increments. </a:t>
            </a:r>
          </a:p>
          <a:p>
            <a:r>
              <a:rPr lang="en-US" sz="2800" dirty="0">
                <a:latin typeface="Times New Roman" panose="02020603050405020304" pitchFamily="18" charset="0"/>
                <a:cs typeface="Times New Roman" panose="02020603050405020304" pitchFamily="18" charset="0"/>
              </a:rPr>
              <a:t>Lower risk of overall project failure. </a:t>
            </a:r>
          </a:p>
          <a:p>
            <a:r>
              <a:rPr lang="en-US" sz="2800" dirty="0">
                <a:latin typeface="Times New Roman" panose="02020603050405020304" pitchFamily="18" charset="0"/>
                <a:cs typeface="Times New Roman" panose="02020603050405020304" pitchFamily="18" charset="0"/>
              </a:rPr>
              <a:t>The highest priority system services tend to receive the most testing.</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23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31136" y="237536"/>
            <a:ext cx="7729728" cy="880437"/>
          </a:xfrm>
        </p:spPr>
        <p:txBody>
          <a:bodyPr>
            <a:normAutofit fontScale="90000"/>
          </a:bodyPr>
          <a:lstStyle/>
          <a:p>
            <a:r>
              <a:rPr lang="en-US" sz="4000" b="1" dirty="0">
                <a:latin typeface="Times New Roman" panose="02020603050405020304" pitchFamily="18" charset="0"/>
                <a:cs typeface="Times New Roman" panose="02020603050405020304" pitchFamily="18" charset="0"/>
              </a:rPr>
              <a:t>Problems</a:t>
            </a:r>
          </a:p>
        </p:txBody>
      </p:sp>
      <p:sp>
        <p:nvSpPr>
          <p:cNvPr id="9" name="Content Placeholder 8"/>
          <p:cNvSpPr>
            <a:spLocks noGrp="1"/>
          </p:cNvSpPr>
          <p:nvPr>
            <p:ph idx="1"/>
          </p:nvPr>
        </p:nvSpPr>
        <p:spPr>
          <a:xfrm>
            <a:off x="879021" y="1446058"/>
            <a:ext cx="10433957" cy="5060106"/>
          </a:xfrm>
        </p:spPr>
        <p:txBody>
          <a:bodyPr>
            <a:noAutofit/>
          </a:bodyPr>
          <a:lstStyle/>
          <a:p>
            <a:r>
              <a:rPr lang="en-US" sz="2800" dirty="0">
                <a:latin typeface="Times New Roman" panose="02020603050405020304" pitchFamily="18" charset="0"/>
                <a:cs typeface="Times New Roman" panose="02020603050405020304" pitchFamily="18" charset="0"/>
              </a:rPr>
              <a:t>System structure tends to degrade as new increments are added. </a:t>
            </a:r>
          </a:p>
          <a:p>
            <a:r>
              <a:rPr lang="en-US" sz="2800" dirty="0">
                <a:latin typeface="Times New Roman" panose="02020603050405020304" pitchFamily="18" charset="0"/>
                <a:cs typeface="Times New Roman" panose="02020603050405020304" pitchFamily="18" charset="0"/>
              </a:rPr>
              <a:t>Most systems require a set of basic facilities that are used by different parts of the system. </a:t>
            </a:r>
          </a:p>
          <a:p>
            <a:r>
              <a:rPr lang="en-US" sz="2800" dirty="0">
                <a:latin typeface="Times New Roman" panose="02020603050405020304" pitchFamily="18" charset="0"/>
                <a:cs typeface="Times New Roman" panose="02020603050405020304" pitchFamily="18" charset="0"/>
              </a:rPr>
              <a:t>Iterative development can also be difficult when a replacement system is being developed. </a:t>
            </a:r>
          </a:p>
          <a:p>
            <a:r>
              <a:rPr lang="en-US" sz="2800" dirty="0">
                <a:latin typeface="Times New Roman" panose="02020603050405020304" pitchFamily="18" charset="0"/>
                <a:cs typeface="Times New Roman" panose="02020603050405020304" pitchFamily="18" charset="0"/>
              </a:rPr>
              <a:t>The essence of iterative processes is that the specification is developed in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conjunction with the software.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77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31136" y="237536"/>
            <a:ext cx="7729728" cy="880437"/>
          </a:xfrm>
        </p:spPr>
        <p:txBody>
          <a:bodyPr>
            <a:normAutofit fontScale="90000"/>
          </a:bodyPr>
          <a:lstStyle/>
          <a:p>
            <a:r>
              <a:rPr lang="en-US" sz="4000" b="1" dirty="0">
                <a:latin typeface="Times New Roman" panose="02020603050405020304" pitchFamily="18" charset="0"/>
                <a:cs typeface="Times New Roman" panose="02020603050405020304" pitchFamily="18" charset="0"/>
              </a:rPr>
              <a:t>When not to use?</a:t>
            </a:r>
          </a:p>
        </p:txBody>
      </p:sp>
      <p:sp>
        <p:nvSpPr>
          <p:cNvPr id="9" name="Content Placeholder 8"/>
          <p:cNvSpPr>
            <a:spLocks noGrp="1"/>
          </p:cNvSpPr>
          <p:nvPr>
            <p:ph idx="1"/>
          </p:nvPr>
        </p:nvSpPr>
        <p:spPr>
          <a:xfrm>
            <a:off x="879021" y="1446058"/>
            <a:ext cx="10433957" cy="4542618"/>
          </a:xfrm>
        </p:spPr>
        <p:txBody>
          <a:bodyPr>
            <a:noAutofit/>
          </a:bodyPr>
          <a:lstStyle/>
          <a:p>
            <a:r>
              <a:rPr lang="en-US" sz="2800" dirty="0">
                <a:latin typeface="Times New Roman" panose="02020603050405020304" pitchFamily="18" charset="0"/>
                <a:cs typeface="Times New Roman" panose="02020603050405020304" pitchFamily="18" charset="0"/>
              </a:rPr>
              <a:t>There are some types of system where incremental development is not the best approach</a:t>
            </a:r>
          </a:p>
        </p:txBody>
      </p:sp>
    </p:spTree>
    <p:extLst>
      <p:ext uri="{BB962C8B-B14F-4D97-AF65-F5344CB8AC3E}">
        <p14:creationId xmlns:p14="http://schemas.microsoft.com/office/powerpoint/2010/main" val="60545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4692-A57E-4D27-9E0E-5E248B4760F8}"/>
              </a:ext>
            </a:extLst>
          </p:cNvPr>
          <p:cNvSpPr>
            <a:spLocks noGrp="1"/>
          </p:cNvSpPr>
          <p:nvPr>
            <p:ph type="title"/>
          </p:nvPr>
        </p:nvSpPr>
        <p:spPr>
          <a:xfrm>
            <a:off x="2231136" y="246235"/>
            <a:ext cx="7729728" cy="1188720"/>
          </a:xfrm>
        </p:spPr>
        <p:txBody>
          <a:bodyPr>
            <a:noAutofit/>
          </a:bodyPr>
          <a:lstStyle/>
          <a:p>
            <a:r>
              <a:rPr lang="en-US" sz="4000" b="1" dirty="0">
                <a:latin typeface="Times New Roman" panose="02020603050405020304" pitchFamily="18" charset="0"/>
                <a:cs typeface="Times New Roman" panose="02020603050405020304" pitchFamily="18" charset="0"/>
              </a:rPr>
              <a:t>Incremental model vs Waterfall model</a:t>
            </a:r>
          </a:p>
        </p:txBody>
      </p:sp>
      <p:sp>
        <p:nvSpPr>
          <p:cNvPr id="3" name="Content Placeholder 2">
            <a:extLst>
              <a:ext uri="{FF2B5EF4-FFF2-40B4-BE49-F238E27FC236}">
                <a16:creationId xmlns:a16="http://schemas.microsoft.com/office/drawing/2014/main" id="{954E8E57-2973-45B8-AA04-6CE96B2E1AC7}"/>
              </a:ext>
            </a:extLst>
          </p:cNvPr>
          <p:cNvSpPr>
            <a:spLocks noGrp="1"/>
          </p:cNvSpPr>
          <p:nvPr>
            <p:ph idx="1"/>
          </p:nvPr>
        </p:nvSpPr>
        <p:spPr>
          <a:xfrm>
            <a:off x="683078" y="1878008"/>
            <a:ext cx="11138807" cy="4277863"/>
          </a:xfrm>
        </p:spPr>
        <p:txBody>
          <a:bodyPr>
            <a:noAutofit/>
          </a:bodyPr>
          <a:lstStyle/>
          <a:p>
            <a:r>
              <a:rPr lang="en-US" sz="2800" dirty="0">
                <a:latin typeface="Times New Roman" panose="02020603050405020304" pitchFamily="18" charset="0"/>
                <a:cs typeface="Times New Roman" panose="02020603050405020304" pitchFamily="18" charset="0"/>
              </a:rPr>
              <a:t>The cost of accommodating changing customer requirements is reduced. The amount of analysis and documentation that has to be redone is much less than that’s required with waterfall model.</a:t>
            </a:r>
          </a:p>
          <a:p>
            <a:r>
              <a:rPr lang="en-US" sz="2800" dirty="0">
                <a:latin typeface="Times New Roman" panose="02020603050405020304" pitchFamily="18" charset="0"/>
                <a:cs typeface="Times New Roman" panose="02020603050405020304" pitchFamily="18" charset="0"/>
              </a:rPr>
              <a:t>It’s easier to get customer feedback on the work done during development than when the system is fully developed, tested, and delivered.</a:t>
            </a:r>
          </a:p>
          <a:p>
            <a:r>
              <a:rPr lang="en-US" sz="2800" dirty="0">
                <a:latin typeface="Times New Roman" panose="02020603050405020304" pitchFamily="18" charset="0"/>
                <a:cs typeface="Times New Roman" panose="02020603050405020304" pitchFamily="18" charset="0"/>
              </a:rPr>
              <a:t>More rapid delivery of useful software is possible even if all the functionality hasn’t been included. Customers are able to use and gain value from the software earlier than it’s possible with the </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87387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133</TotalTime>
  <Words>1981</Words>
  <Application>Microsoft Office PowerPoint</Application>
  <PresentationFormat>Widescreen</PresentationFormat>
  <Paragraphs>103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Times New Roman</vt:lpstr>
      <vt:lpstr>Parcel</vt:lpstr>
      <vt:lpstr>Waterfall model</vt:lpstr>
      <vt:lpstr>When To Use?</vt:lpstr>
      <vt:lpstr>Benefits</vt:lpstr>
      <vt:lpstr>Problems</vt:lpstr>
      <vt:lpstr>Incremental model</vt:lpstr>
      <vt:lpstr>Benefits</vt:lpstr>
      <vt:lpstr>Problems</vt:lpstr>
      <vt:lpstr>When not to use?</vt:lpstr>
      <vt:lpstr>Incremental model vs Waterfall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dc:title>
  <dc:creator>Son</dc:creator>
  <cp:lastModifiedBy>Duy Thanh</cp:lastModifiedBy>
  <cp:revision>26</cp:revision>
  <dcterms:created xsi:type="dcterms:W3CDTF">2021-10-05T00:10:03Z</dcterms:created>
  <dcterms:modified xsi:type="dcterms:W3CDTF">2021-10-05T02:27:37Z</dcterms:modified>
</cp:coreProperties>
</file>