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7"/>
  </p:notesMasterIdLst>
  <p:sldIdLst>
    <p:sldId id="258" r:id="rId2"/>
    <p:sldId id="404" r:id="rId3"/>
    <p:sldId id="259" r:id="rId4"/>
    <p:sldId id="391" r:id="rId5"/>
    <p:sldId id="410" r:id="rId6"/>
    <p:sldId id="412" r:id="rId7"/>
    <p:sldId id="405" r:id="rId8"/>
    <p:sldId id="411" r:id="rId9"/>
    <p:sldId id="406" r:id="rId10"/>
    <p:sldId id="409" r:id="rId11"/>
    <p:sldId id="413" r:id="rId12"/>
    <p:sldId id="407" r:id="rId13"/>
    <p:sldId id="415" r:id="rId14"/>
    <p:sldId id="416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thanh776@gmail.com" initials="d" lastIdx="3" clrIdx="0">
    <p:extLst>
      <p:ext uri="{19B8F6BF-5375-455C-9EA6-DF929625EA0E}">
        <p15:presenceInfo xmlns:p15="http://schemas.microsoft.com/office/powerpoint/2012/main" userId="8a20ec61a911ba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5C5"/>
    <a:srgbClr val="95D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9377" autoAdjust="0"/>
  </p:normalViewPr>
  <p:slideViewPr>
    <p:cSldViewPr>
      <p:cViewPr varScale="1">
        <p:scale>
          <a:sx n="114" d="100"/>
          <a:sy n="114" d="100"/>
        </p:scale>
        <p:origin x="156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345E1-C2AF-6646-990E-A872837E4531}" type="datetimeFigureOut">
              <a:rPr lang="en-US" smtClean="0"/>
              <a:t>07/03/2022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D26DD-19A0-E044-8D6E-528107AC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4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D26DD-19A0-E044-8D6E-528107AC7F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25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D26DD-19A0-E044-8D6E-528107AC7F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8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8FB8-8AF1-BA42-A8F8-4136F670C994}" type="datetime1">
              <a:rPr lang="en-US" smtClean="0"/>
              <a:t>07/03/2022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2810-23FB-F147-9681-B5D26FA3B688}" type="datetime1">
              <a:rPr lang="en-US" smtClean="0"/>
              <a:t>07/03/2022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CED7-55CF-5F4C-B75A-6A7C055CDF45}" type="datetime1">
              <a:rPr lang="en-US" smtClean="0"/>
              <a:t>07/03/2022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DFF4-61C2-924F-A59D-029FB5D5E4DA}" type="datetime1">
              <a:rPr lang="en-US" smtClean="0"/>
              <a:t>07/03/2022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A320-F945-0840-A824-B8C4119CC8D0}" type="datetime1">
              <a:rPr lang="en-US" smtClean="0"/>
              <a:t>07/03/2022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2833-5D6C-B144-813A-B27FE451F4DE}" type="datetime1">
              <a:rPr lang="en-US" smtClean="0"/>
              <a:t>07/03/2022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A24B-D8A7-2D41-BAF5-59F093288C8F}" type="datetime1">
              <a:rPr lang="en-US" smtClean="0"/>
              <a:t>07/03/2022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4E1F-68BF-004D-859A-C6DD28439304}" type="datetime1">
              <a:rPr lang="en-US" smtClean="0"/>
              <a:t>07/03/2022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D3FB-71DB-314A-A0F4-72FCA6CF09E2}" type="datetime1">
              <a:rPr lang="en-US" smtClean="0"/>
              <a:t>07/03/2022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198A-18AE-E842-BEB8-25174942CBD9}" type="datetime1">
              <a:rPr lang="en-US" smtClean="0"/>
              <a:t>07/03/2022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6C3F-2B4F-524E-ACD5-60B0E6A68CFE}" type="datetime1">
              <a:rPr lang="en-US" smtClean="0"/>
              <a:t>07/03/2022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www.bhdstar.vn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686808-BA59-034C-B6F4-1619008D5EC5}" type="datetime1">
              <a:rPr lang="en-US" smtClean="0"/>
              <a:t>07/03/2022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www.bhdstar.vn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74CA9C9-9234-41D1-9422-B06C1661722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19"/>
            <a:ext cx="9144000" cy="7010400"/>
          </a:xfrm>
          <a:prstGeom prst="rect">
            <a:avLst/>
          </a:prstGeom>
        </p:spPr>
      </p:pic>
      <p:sp>
        <p:nvSpPr>
          <p:cNvPr id="6" name="Shape 124"/>
          <p:cNvSpPr/>
          <p:nvPr/>
        </p:nvSpPr>
        <p:spPr>
          <a:xfrm>
            <a:off x="76200" y="5741473"/>
            <a:ext cx="9144000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3600" b="1">
                <a:solidFill>
                  <a:srgbClr val="33CC33"/>
                </a:solidFill>
              </a:defRPr>
            </a:pPr>
            <a:r>
              <a:rPr lang="en-US" sz="4000">
                <a:latin typeface="Agency FB" pitchFamily="34" charset="0"/>
              </a:rPr>
              <a:t>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3276600"/>
            <a:ext cx="7848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GROUP 2T:</a:t>
            </a:r>
          </a:p>
          <a:p>
            <a:r>
              <a:rPr lang="en-US" sz="280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(leader)</a:t>
            </a:r>
          </a:p>
          <a:p>
            <a:r>
              <a:rPr lang="en-US" sz="280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Bùi</a:t>
            </a:r>
            <a:r>
              <a:rPr lang="en-US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Thanh</a:t>
            </a:r>
          </a:p>
        </p:txBody>
      </p:sp>
    </p:spTree>
    <p:extLst>
      <p:ext uri="{BB962C8B-B14F-4D97-AF65-F5344CB8AC3E}">
        <p14:creationId xmlns:p14="http://schemas.microsoft.com/office/powerpoint/2010/main" val="341150520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97" y="-32951"/>
            <a:ext cx="9232900" cy="6992563"/>
          </a:xfrm>
          <a:prstGeom prst="rect">
            <a:avLst/>
          </a:prstGeom>
        </p:spPr>
      </p:pic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304800" y="46836"/>
            <a:ext cx="729581" cy="602308"/>
          </a:xfrm>
          <a:prstGeom prst="hexagon">
            <a:avLst>
              <a:gd name="adj" fmla="val 28896"/>
              <a:gd name="vf" fmla="val 11547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gency FB" pitchFamily="34" charset="0"/>
              </a:rPr>
              <a:t>3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0243" y="55602"/>
            <a:ext cx="38961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8D4BA-EE2B-449A-A53D-FFCAE0D8262A}"/>
              </a:ext>
            </a:extLst>
          </p:cNvPr>
          <p:cNvSpPr txBox="1"/>
          <p:nvPr/>
        </p:nvSpPr>
        <p:spPr>
          <a:xfrm>
            <a:off x="304800" y="990600"/>
            <a:ext cx="7315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 is concerned with the behavior of a whole system/product.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system testing, the test environment should correspond to the final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 should investigate both functional and non-functional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 box testing techniques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2641C-8628-4B0C-8956-BCB83776A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952596"/>
            <a:ext cx="6400800" cy="293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2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97" y="-32951"/>
            <a:ext cx="9232900" cy="6992563"/>
          </a:xfrm>
          <a:prstGeom prst="rect">
            <a:avLst/>
          </a:prstGeom>
        </p:spPr>
      </p:pic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304800" y="46836"/>
            <a:ext cx="729581" cy="602308"/>
          </a:xfrm>
          <a:prstGeom prst="hexagon">
            <a:avLst>
              <a:gd name="adj" fmla="val 28896"/>
              <a:gd name="vf" fmla="val 11547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gency FB" pitchFamily="34" charset="0"/>
              </a:rPr>
              <a:t>3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0243" y="55602"/>
            <a:ext cx="38961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7FAF9-0E36-4054-A616-27FD94A8B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905000"/>
            <a:ext cx="6800173" cy="380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7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00" y="0"/>
            <a:ext cx="9232900" cy="6992563"/>
          </a:xfrm>
          <a:prstGeom prst="rect">
            <a:avLst/>
          </a:prstGeom>
        </p:spPr>
      </p:pic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304800" y="46836"/>
            <a:ext cx="729581" cy="602308"/>
          </a:xfrm>
          <a:prstGeom prst="hexagon">
            <a:avLst>
              <a:gd name="adj" fmla="val 28896"/>
              <a:gd name="vf" fmla="val 11547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gency FB" pitchFamily="34" charset="0"/>
              </a:rPr>
              <a:t>4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0243" y="55602"/>
            <a:ext cx="50295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ACCEPTANCE TESTING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69" y="1371600"/>
            <a:ext cx="734343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408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00" y="0"/>
            <a:ext cx="9232900" cy="6992563"/>
          </a:xfrm>
          <a:prstGeom prst="rect">
            <a:avLst/>
          </a:prstGeom>
        </p:spPr>
      </p:pic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304800" y="46836"/>
            <a:ext cx="729581" cy="602308"/>
          </a:xfrm>
          <a:prstGeom prst="hexagon">
            <a:avLst>
              <a:gd name="adj" fmla="val 28896"/>
              <a:gd name="vf" fmla="val 11547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gency FB" pitchFamily="34" charset="0"/>
              </a:rPr>
              <a:t>4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0243" y="55602"/>
            <a:ext cx="50295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ACCEPTANCE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506832-189C-4A76-8458-DE0F16F73472}"/>
              </a:ext>
            </a:extLst>
          </p:cNvPr>
          <p:cNvSpPr txBox="1"/>
          <p:nvPr/>
        </p:nvSpPr>
        <p:spPr>
          <a:xfrm>
            <a:off x="304800" y="1219200"/>
            <a:ext cx="7315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Acceptance testing is often the responsibility of the customers or users of a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defects should not be the main focus in acceptance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1677B7-4A31-4BA6-96AD-DC789C630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79947"/>
            <a:ext cx="5021852" cy="412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7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00" y="0"/>
            <a:ext cx="9232900" cy="6992563"/>
          </a:xfrm>
          <a:prstGeom prst="rect">
            <a:avLst/>
          </a:prstGeom>
        </p:spPr>
      </p:pic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304800" y="46836"/>
            <a:ext cx="729581" cy="602308"/>
          </a:xfrm>
          <a:prstGeom prst="hexagon">
            <a:avLst>
              <a:gd name="adj" fmla="val 28896"/>
              <a:gd name="vf" fmla="val 11547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gency FB" pitchFamily="34" charset="0"/>
              </a:rPr>
              <a:t>4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0243" y="55602"/>
            <a:ext cx="50295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ACCEPTANCE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506832-189C-4A76-8458-DE0F16F73472}"/>
              </a:ext>
            </a:extLst>
          </p:cNvPr>
          <p:cNvSpPr txBox="1"/>
          <p:nvPr/>
        </p:nvSpPr>
        <p:spPr>
          <a:xfrm>
            <a:off x="301305" y="1219200"/>
            <a:ext cx="7315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acceptance testing types</a:t>
            </a:r>
          </a:p>
          <a:p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Testing of backup/restore;</a:t>
            </a:r>
          </a:p>
          <a:p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Disaster recovery;</a:t>
            </a:r>
          </a:p>
          <a:p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User management;</a:t>
            </a:r>
          </a:p>
          <a:p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Maintenance tasks;</a:t>
            </a:r>
          </a:p>
          <a:p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Periodic checks of security vulnerabilities.</a:t>
            </a:r>
          </a:p>
          <a:p>
            <a:endParaRPr lang="en-US" sz="2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5D7A7-9089-458A-A698-2770DF27E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813466"/>
            <a:ext cx="5540055" cy="307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2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1441" y="1219200"/>
            <a:ext cx="47811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cs typeface="Arial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230286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0"/>
            <a:ext cx="9144000" cy="7010400"/>
          </a:xfrm>
          <a:prstGeom prst="rect">
            <a:avLst/>
          </a:prstGeom>
        </p:spPr>
      </p:pic>
      <p:sp>
        <p:nvSpPr>
          <p:cNvPr id="6" name="Shape 124"/>
          <p:cNvSpPr/>
          <p:nvPr/>
        </p:nvSpPr>
        <p:spPr>
          <a:xfrm>
            <a:off x="76200" y="5741473"/>
            <a:ext cx="9144000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3600" b="1">
                <a:solidFill>
                  <a:srgbClr val="33CC33"/>
                </a:solidFill>
              </a:defRPr>
            </a:pPr>
            <a:r>
              <a:rPr lang="en-US" sz="4000">
                <a:latin typeface="Agency FB" pitchFamily="34" charset="0"/>
              </a:rPr>
              <a:t>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43200" y="3125906"/>
            <a:ext cx="39467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 LEVELS</a:t>
            </a:r>
          </a:p>
        </p:txBody>
      </p:sp>
      <p:pic>
        <p:nvPicPr>
          <p:cNvPr id="1027" name="Picture 3" descr="C:\Users\Administrator\Downloads\eb619f_1ff1852466444a898b2b3e375fc4e716_mv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869" y="4044288"/>
            <a:ext cx="5234266" cy="27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81969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46" y="-233805"/>
            <a:ext cx="9144000" cy="70309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1761" y="6096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solidFill>
                  <a:srgbClr val="00B050"/>
                </a:solidFill>
                <a:latin typeface="Agency FB" pitchFamily="34" charset="0"/>
                <a:ea typeface="Arial" charset="0"/>
                <a:cs typeface="Arial" charset="0"/>
              </a:rPr>
              <a:t>CONTENTS.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78620" y="1600298"/>
            <a:ext cx="6081469" cy="696677"/>
            <a:chOff x="1828800" y="1398819"/>
            <a:chExt cx="5612308" cy="665162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gray">
            <a:xfrm>
              <a:off x="1835195" y="1410143"/>
              <a:ext cx="755605" cy="65383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50"/>
                </a:solidFill>
                <a:latin typeface="Agency FB" pitchFamily="34" charset="0"/>
              </a:endParaRP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gray">
            <a:xfrm>
              <a:off x="1828800" y="1398819"/>
              <a:ext cx="755605" cy="65383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50"/>
                </a:solidFill>
                <a:latin typeface="Agency FB" pitchFamily="34" charset="0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gray">
            <a:xfrm>
              <a:off x="1873074" y="1438207"/>
              <a:ext cx="664106" cy="575062"/>
            </a:xfrm>
            <a:prstGeom prst="hexagon">
              <a:avLst>
                <a:gd name="adj" fmla="val 28896"/>
                <a:gd name="vf" fmla="val 11547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00B050"/>
                </a:solidFill>
                <a:latin typeface="Agency FB" pitchFamily="34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640508" y="1990646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50"/>
                </a:solidFill>
                <a:latin typeface="Agency FB" pitchFamily="34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621938" y="1600815"/>
              <a:ext cx="3442774" cy="440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COMPONENT TESTING.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gray">
            <a:xfrm>
              <a:off x="2098596" y="1499702"/>
              <a:ext cx="256801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00B050"/>
                  </a:solidFill>
                  <a:latin typeface="Agency FB" pitchFamily="34" charset="0"/>
                </a:rPr>
                <a:t>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07959" y="3269790"/>
            <a:ext cx="6088348" cy="696677"/>
            <a:chOff x="1828800" y="2313219"/>
            <a:chExt cx="5541958" cy="665162"/>
          </a:xfrm>
        </p:grpSpPr>
        <p:grpSp>
          <p:nvGrpSpPr>
            <p:cNvPr id="18" name="Group 7"/>
            <p:cNvGrpSpPr>
              <a:grpSpLocks/>
            </p:cNvGrpSpPr>
            <p:nvPr/>
          </p:nvGrpSpPr>
          <p:grpSpPr bwMode="auto">
            <a:xfrm>
              <a:off x="1828800" y="2313219"/>
              <a:ext cx="762000" cy="665162"/>
              <a:chOff x="3174" y="2656"/>
              <a:chExt cx="1549" cy="1351"/>
            </a:xfrm>
          </p:grpSpPr>
          <p:sp>
            <p:nvSpPr>
              <p:cNvPr id="22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itchFamily="34" charset="0"/>
                </a:endParaRPr>
              </a:p>
            </p:txBody>
          </p:sp>
          <p:sp>
            <p:nvSpPr>
              <p:cNvPr id="23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itchFamily="34" charset="0"/>
                </a:endParaRPr>
              </a:p>
            </p:txBody>
          </p:sp>
          <p:sp>
            <p:nvSpPr>
              <p:cNvPr id="24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itchFamily="34" charset="0"/>
                </a:endParaRPr>
              </a:p>
            </p:txBody>
          </p:sp>
        </p:grp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673515" y="2943417"/>
              <a:ext cx="4697243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50"/>
                </a:solidFill>
                <a:latin typeface="Agency FB" pitchFamily="34" charset="0"/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2661819" y="2370997"/>
              <a:ext cx="168153" cy="440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sz="2400" b="1">
                <a:solidFill>
                  <a:srgbClr val="00B050"/>
                </a:solidFill>
                <a:latin typeface="Agency FB" pitchFamily="34" charset="0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gray">
            <a:xfrm>
              <a:off x="2060533" y="2419747"/>
              <a:ext cx="296499" cy="440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00B050"/>
                  </a:solidFill>
                  <a:latin typeface="Agency FB" pitchFamily="34" charset="0"/>
                </a:rPr>
                <a:t>3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7959" y="3316426"/>
            <a:ext cx="6091162" cy="1483679"/>
            <a:chOff x="1828800" y="1493876"/>
            <a:chExt cx="5589510" cy="1484505"/>
          </a:xfrm>
        </p:grpSpPr>
        <p:grpSp>
          <p:nvGrpSpPr>
            <p:cNvPr id="26" name="Group 7"/>
            <p:cNvGrpSpPr>
              <a:grpSpLocks/>
            </p:cNvGrpSpPr>
            <p:nvPr/>
          </p:nvGrpSpPr>
          <p:grpSpPr bwMode="auto">
            <a:xfrm>
              <a:off x="1828800" y="2313219"/>
              <a:ext cx="762000" cy="665162"/>
              <a:chOff x="3174" y="2656"/>
              <a:chExt cx="1549" cy="1351"/>
            </a:xfrm>
          </p:grpSpPr>
          <p:sp>
            <p:nvSpPr>
              <p:cNvPr id="30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itchFamily="34" charset="0"/>
                </a:endParaRPr>
              </a:p>
            </p:txBody>
          </p:sp>
          <p:sp>
            <p:nvSpPr>
              <p:cNvPr id="31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itchFamily="34" charset="0"/>
                </a:endParaRPr>
              </a:p>
            </p:txBody>
          </p:sp>
          <p:sp>
            <p:nvSpPr>
              <p:cNvPr id="32" name="AutoShape 10"/>
              <p:cNvSpPr>
                <a:spLocks noChangeArrowheads="1"/>
              </p:cNvSpPr>
              <p:nvPr/>
            </p:nvSpPr>
            <p:spPr bwMode="gray">
              <a:xfrm>
                <a:off x="3294" y="273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itchFamily="34" charset="0"/>
                </a:endParaRPr>
              </a:p>
            </p:txBody>
          </p:sp>
        </p:grp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2621735" y="2936186"/>
              <a:ext cx="4796575" cy="3087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50"/>
                </a:solidFill>
                <a:latin typeface="Agency FB" pitchFamily="34" charset="0"/>
              </a:endParaRP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2743080" y="1493876"/>
              <a:ext cx="169517" cy="461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sz="2400" b="1">
                <a:solidFill>
                  <a:srgbClr val="00B050"/>
                </a:solidFill>
                <a:latin typeface="Agency FB" pitchFamily="34" charset="0"/>
              </a:endParaRPr>
            </a:p>
          </p:txBody>
        </p:sp>
        <p:sp>
          <p:nvSpPr>
            <p:cNvPr id="29" name="Text Box 16"/>
            <p:cNvSpPr txBox="1">
              <a:spLocks noChangeArrowheads="1"/>
            </p:cNvSpPr>
            <p:nvPr/>
          </p:nvSpPr>
          <p:spPr bwMode="gray">
            <a:xfrm>
              <a:off x="2071006" y="2409176"/>
              <a:ext cx="297434" cy="461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00B050"/>
                  </a:solidFill>
                  <a:latin typeface="Agency FB" pitchFamily="34" charset="0"/>
                </a:rPr>
                <a:t>4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86889" y="4327122"/>
            <a:ext cx="5164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ACCEPTANCE TESTING.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38060" y="3490438"/>
            <a:ext cx="5164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TESTING.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675896" y="2404253"/>
            <a:ext cx="6088348" cy="696677"/>
            <a:chOff x="1828800" y="2313219"/>
            <a:chExt cx="5541958" cy="665162"/>
          </a:xfrm>
        </p:grpSpPr>
        <p:grpSp>
          <p:nvGrpSpPr>
            <p:cNvPr id="57" name="Group 7"/>
            <p:cNvGrpSpPr>
              <a:grpSpLocks/>
            </p:cNvGrpSpPr>
            <p:nvPr/>
          </p:nvGrpSpPr>
          <p:grpSpPr bwMode="auto">
            <a:xfrm>
              <a:off x="1828800" y="2313219"/>
              <a:ext cx="762000" cy="665162"/>
              <a:chOff x="3174" y="2656"/>
              <a:chExt cx="1549" cy="1351"/>
            </a:xfrm>
          </p:grpSpPr>
          <p:sp>
            <p:nvSpPr>
              <p:cNvPr id="61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itchFamily="34" charset="0"/>
                </a:endParaRPr>
              </a:p>
            </p:txBody>
          </p:sp>
          <p:sp>
            <p:nvSpPr>
              <p:cNvPr id="62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itchFamily="34" charset="0"/>
                </a:endParaRPr>
              </a:p>
            </p:txBody>
          </p:sp>
          <p:sp>
            <p:nvSpPr>
              <p:cNvPr id="63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>
                  <a:solidFill>
                    <a:srgbClr val="00B050"/>
                  </a:solidFill>
                  <a:latin typeface="Agency FB" pitchFamily="34" charset="0"/>
                </a:endParaRPr>
              </a:p>
            </p:txBody>
          </p:sp>
        </p:grp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>
              <a:off x="2673515" y="2943417"/>
              <a:ext cx="4697243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B050"/>
                </a:solidFill>
                <a:latin typeface="Agency FB" pitchFamily="34" charset="0"/>
              </a:endParaRP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2661819" y="2370997"/>
              <a:ext cx="168153" cy="440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sz="2400" b="1">
                <a:solidFill>
                  <a:srgbClr val="00B050"/>
                </a:solidFill>
                <a:latin typeface="Agency FB" pitchFamily="34" charset="0"/>
              </a:endParaRP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gray">
            <a:xfrm>
              <a:off x="2035852" y="2414520"/>
              <a:ext cx="376376" cy="440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00B050"/>
                  </a:solidFill>
                  <a:latin typeface="Agency FB" pitchFamily="34" charset="0"/>
                </a:rPr>
                <a:t>2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528610" y="2585808"/>
            <a:ext cx="555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TESTING.</a:t>
            </a:r>
          </a:p>
        </p:txBody>
      </p:sp>
    </p:spTree>
    <p:extLst>
      <p:ext uri="{BB962C8B-B14F-4D97-AF65-F5344CB8AC3E}">
        <p14:creationId xmlns:p14="http://schemas.microsoft.com/office/powerpoint/2010/main" val="399715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97" y="-32951"/>
            <a:ext cx="9232900" cy="6992563"/>
          </a:xfrm>
          <a:prstGeom prst="rect">
            <a:avLst/>
          </a:prstGeom>
        </p:spPr>
      </p:pic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304800" y="46836"/>
            <a:ext cx="729581" cy="602308"/>
          </a:xfrm>
          <a:prstGeom prst="hexagon">
            <a:avLst>
              <a:gd name="adj" fmla="val 28896"/>
              <a:gd name="vf" fmla="val 11547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gency FB" pitchFamily="34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4381" y="64369"/>
            <a:ext cx="48120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TESTING</a:t>
            </a:r>
            <a:endParaRPr lang="en-US" sz="320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B37307E4-C11F-45BA-984D-4D61BBEB0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00200"/>
            <a:ext cx="5236506" cy="33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97" y="-32951"/>
            <a:ext cx="9232900" cy="6992563"/>
          </a:xfrm>
          <a:prstGeom prst="rect">
            <a:avLst/>
          </a:prstGeom>
        </p:spPr>
      </p:pic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304800" y="46836"/>
            <a:ext cx="729581" cy="602308"/>
          </a:xfrm>
          <a:prstGeom prst="hexagon">
            <a:avLst>
              <a:gd name="adj" fmla="val 28896"/>
              <a:gd name="vf" fmla="val 11547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gency FB" pitchFamily="34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4381" y="64369"/>
            <a:ext cx="48120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TESTING</a:t>
            </a:r>
            <a:endParaRPr lang="en-US" sz="320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B05FC-49D4-48FE-A253-4E1621C6F14D}"/>
              </a:ext>
            </a:extLst>
          </p:cNvPr>
          <p:cNvSpPr txBox="1"/>
          <p:nvPr/>
        </p:nvSpPr>
        <p:spPr>
          <a:xfrm>
            <a:off x="304800" y="1219200"/>
            <a:ext cx="6934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testing (also known as unit, module or program testing) searches for defects in, and verifies the functioning of, software modules, programs, objects, classes, etc.,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Stubs, drivers and simulators may be used.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practice, component testing usually involves the programmer who wrote the code</a:t>
            </a:r>
          </a:p>
        </p:txBody>
      </p:sp>
    </p:spTree>
    <p:extLst>
      <p:ext uri="{BB962C8B-B14F-4D97-AF65-F5344CB8AC3E}">
        <p14:creationId xmlns:p14="http://schemas.microsoft.com/office/powerpoint/2010/main" val="332720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97" y="-32951"/>
            <a:ext cx="9232900" cy="6992563"/>
          </a:xfrm>
          <a:prstGeom prst="rect">
            <a:avLst/>
          </a:prstGeom>
        </p:spPr>
      </p:pic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304800" y="46836"/>
            <a:ext cx="729581" cy="602308"/>
          </a:xfrm>
          <a:prstGeom prst="hexagon">
            <a:avLst>
              <a:gd name="adj" fmla="val 28896"/>
              <a:gd name="vf" fmla="val 11547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gency FB" pitchFamily="34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4381" y="64369"/>
            <a:ext cx="48120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TESTING</a:t>
            </a:r>
            <a:endParaRPr lang="en-US" sz="320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F7DDB9-C66C-46ED-B9B2-0681CC18C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56428"/>
            <a:ext cx="59245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97" y="-32951"/>
            <a:ext cx="9232900" cy="6992563"/>
          </a:xfrm>
          <a:prstGeom prst="rect">
            <a:avLst/>
          </a:prstGeom>
        </p:spPr>
      </p:pic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304800" y="46836"/>
            <a:ext cx="729581" cy="602308"/>
          </a:xfrm>
          <a:prstGeom prst="hexagon">
            <a:avLst>
              <a:gd name="adj" fmla="val 28896"/>
              <a:gd name="vf" fmla="val 11547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gency FB" pitchFamily="34" charset="0"/>
              </a:rPr>
              <a:t>2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0243" y="55602"/>
            <a:ext cx="50423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  <a:endParaRPr lang="en-US" sz="320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7472749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39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97" y="-32951"/>
            <a:ext cx="9232900" cy="6992563"/>
          </a:xfrm>
          <a:prstGeom prst="rect">
            <a:avLst/>
          </a:prstGeom>
        </p:spPr>
      </p:pic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304800" y="46836"/>
            <a:ext cx="729581" cy="602308"/>
          </a:xfrm>
          <a:prstGeom prst="hexagon">
            <a:avLst>
              <a:gd name="adj" fmla="val 28896"/>
              <a:gd name="vf" fmla="val 11547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gency FB" pitchFamily="34" charset="0"/>
              </a:rPr>
              <a:t>2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0243" y="55602"/>
            <a:ext cx="50423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  <a:endParaRPr lang="en-US" sz="320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5EB5B-8FDD-4D80-AAD3-0B0BF098339C}"/>
              </a:ext>
            </a:extLst>
          </p:cNvPr>
          <p:cNvSpPr txBox="1"/>
          <p:nvPr/>
        </p:nvSpPr>
        <p:spPr>
          <a:xfrm>
            <a:off x="304800" y="1219200"/>
            <a:ext cx="731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 tests interfaces between components, interactions with different parts of a system, such as the operating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b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Big-Bang</a:t>
            </a:r>
            <a:b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Top-down method</a:t>
            </a:r>
            <a:b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Bottom-up method</a:t>
            </a:r>
            <a:b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Funtional incremental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Tester is responsible for the unit test</a:t>
            </a:r>
            <a:endParaRPr lang="vi-VN" sz="2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7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97" y="-32951"/>
            <a:ext cx="9232900" cy="6992563"/>
          </a:xfrm>
          <a:prstGeom prst="rect">
            <a:avLst/>
          </a:prstGeom>
        </p:spPr>
      </p:pic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304800" y="46836"/>
            <a:ext cx="729581" cy="602308"/>
          </a:xfrm>
          <a:prstGeom prst="hexagon">
            <a:avLst>
              <a:gd name="adj" fmla="val 28896"/>
              <a:gd name="vf" fmla="val 11547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gency FB" pitchFamily="34" charset="0"/>
              </a:rPr>
              <a:t>3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0243" y="55602"/>
            <a:ext cx="38961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0"/>
            <a:ext cx="682752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0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7277</TotalTime>
  <Words>270</Words>
  <Application>Microsoft Office PowerPoint</Application>
  <PresentationFormat>On-screen Show (4:3)</PresentationFormat>
  <Paragraphs>58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Agency FB</vt:lpstr>
      <vt:lpstr>Arial</vt:lpstr>
      <vt:lpstr>Calibri</vt:lpstr>
      <vt:lpstr>Constantia</vt:lpstr>
      <vt:lpstr>Times New Roman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bhd01</dc:creator>
  <cp:lastModifiedBy>Duy Thanh Bùi</cp:lastModifiedBy>
  <cp:revision>659</cp:revision>
  <dcterms:created xsi:type="dcterms:W3CDTF">2015-09-08T09:17:38Z</dcterms:created>
  <dcterms:modified xsi:type="dcterms:W3CDTF">2022-03-07T16:46:05Z</dcterms:modified>
</cp:coreProperties>
</file>