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sldIdLst>
    <p:sldId id="258" r:id="rId2"/>
    <p:sldId id="404" r:id="rId3"/>
    <p:sldId id="259" r:id="rId4"/>
    <p:sldId id="391" r:id="rId5"/>
    <p:sldId id="405" r:id="rId6"/>
    <p:sldId id="406" r:id="rId7"/>
    <p:sldId id="407" r:id="rId8"/>
    <p:sldId id="408" r:id="rId9"/>
    <p:sldId id="40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thanh776@gmail.com" initials="d" lastIdx="3" clrIdx="0">
    <p:extLst>
      <p:ext uri="{19B8F6BF-5375-455C-9EA6-DF929625EA0E}">
        <p15:presenceInfo xmlns:p15="http://schemas.microsoft.com/office/powerpoint/2012/main" userId="8a20ec61a911ba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D25B"/>
    <a:srgbClr val="E73B19"/>
    <a:srgbClr val="FF3300"/>
    <a:srgbClr val="B44522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9377" autoAdjust="0"/>
  </p:normalViewPr>
  <p:slideViewPr>
    <p:cSldViewPr>
      <p:cViewPr varScale="1">
        <p:scale>
          <a:sx n="114" d="100"/>
          <a:sy n="114" d="100"/>
        </p:scale>
        <p:origin x="156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Total error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Defect Management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glow>
                  <a:schemeClr val="tx1"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</c:spPr>
            <c:extLst>
              <c:ext xmlns:c16="http://schemas.microsoft.com/office/drawing/2014/chart" uri="{C3380CC4-5D6E-409C-BE32-E72D297353CC}">
                <c16:uniqueId val="{00000005-139C-4491-8B17-90332062F394}"/>
              </c:ext>
            </c:extLst>
          </c:dPt>
          <c:dPt>
            <c:idx val="1"/>
            <c:bubble3D val="0"/>
            <c:spPr>
              <a:solidFill>
                <a:srgbClr val="FF330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139C-4491-8B17-90332062F394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39C-4491-8B17-90332062F394}"/>
              </c:ext>
            </c:extLst>
          </c:dPt>
          <c:dLbls>
            <c:dLbl>
              <c:idx val="0"/>
              <c:layout>
                <c:manualLayout>
                  <c:x val="-0.16146981627296589"/>
                  <c:y val="-0.170747293307086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223966535433071"/>
                      <c:h val="0.1081562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139C-4491-8B17-90332062F394}"/>
                </c:ext>
              </c:extLst>
            </c:dLbl>
            <c:dLbl>
              <c:idx val="1"/>
              <c:layout>
                <c:manualLayout>
                  <c:x val="0.13071128608923882"/>
                  <c:y val="0.1411455462598425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779166666666666"/>
                      <c:h val="0.1019062499999999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139C-4491-8B17-90332062F394}"/>
                </c:ext>
              </c:extLst>
            </c:dLbl>
            <c:dLbl>
              <c:idx val="2"/>
              <c:layout>
                <c:manualLayout>
                  <c:x val="3.4213828740157479E-2"/>
                  <c:y val="0.142294537401574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3322998687664028E-2"/>
                      <c:h val="9.565624999999999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139C-4491-8B17-90332062F3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Passed</c:v>
                </c:pt>
                <c:pt idx="1">
                  <c:v>Failed</c:v>
                </c:pt>
                <c:pt idx="2">
                  <c:v>N/A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309</c:v>
                </c:pt>
                <c:pt idx="1">
                  <c:v>76</c:v>
                </c:pt>
                <c:pt idx="2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9C-4491-8B17-90332062F39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>
      <a:glow rad="127000">
        <a:schemeClr val="tx1"/>
      </a:glo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Priority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Defect</c:v>
                </c:pt>
              </c:strCache>
            </c:strRef>
          </c:tx>
          <c:dPt>
            <c:idx val="0"/>
            <c:bubble3D val="0"/>
            <c:spPr>
              <a:solidFill>
                <a:srgbClr val="E73B19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6F7-4EE1-BB7D-29A5F2E3905E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6F7-4EE1-BB7D-29A5F2E3905E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6F7-4EE1-BB7D-29A5F2E3905E}"/>
              </c:ext>
            </c:extLst>
          </c:dPt>
          <c:dLbls>
            <c:dLbl>
              <c:idx val="1"/>
              <c:layout>
                <c:manualLayout>
                  <c:x val="-0.13461843832020998"/>
                  <c:y val="-0.2693873031496062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034366797900262"/>
                      <c:h val="0.144437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6F7-4EE1-BB7D-29A5F2E3905E}"/>
                </c:ext>
              </c:extLst>
            </c:dLbl>
            <c:dLbl>
              <c:idx val="2"/>
              <c:layout>
                <c:manualLayout>
                  <c:x val="8.9752132545931687E-2"/>
                  <c:y val="0.1681872539370078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6F7-4EE1-BB7D-29A5F2E390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High</c:v>
                </c:pt>
                <c:pt idx="1">
                  <c:v>Normal</c:v>
                </c:pt>
                <c:pt idx="2">
                  <c:v>Low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60</c:v>
                </c:pt>
                <c:pt idx="2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6F7-4EE1-BB7D-29A5F2E3905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Severity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Defect</c:v>
                </c:pt>
              </c:strCache>
            </c:strRef>
          </c:tx>
          <c:dPt>
            <c:idx val="0"/>
            <c:bubble3D val="0"/>
            <c:spPr>
              <a:solidFill>
                <a:srgbClr val="E73B19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C30-44A7-833E-975A2B179055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C30-44A7-833E-975A2B179055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C30-44A7-833E-975A2B179055}"/>
              </c:ext>
            </c:extLst>
          </c:dPt>
          <c:dLbls>
            <c:dLbl>
              <c:idx val="0"/>
              <c:layout>
                <c:manualLayout>
                  <c:x val="-0.16877690288713917"/>
                  <c:y val="5.070423228346456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C30-44A7-833E-975A2B179055}"/>
                </c:ext>
              </c:extLst>
            </c:dLbl>
            <c:dLbl>
              <c:idx val="1"/>
              <c:layout>
                <c:manualLayout>
                  <c:x val="-0.1221183562992126"/>
                  <c:y val="-0.1662623031496064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03436679790026"/>
                      <c:h val="0.144437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AC30-44A7-833E-975A2B179055}"/>
                </c:ext>
              </c:extLst>
            </c:dLbl>
            <c:dLbl>
              <c:idx val="2"/>
              <c:layout>
                <c:manualLayout>
                  <c:x val="0.20850213254593175"/>
                  <c:y val="-0.1349377460629921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251033464566929"/>
                      <c:h val="0.113187500000000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AC30-44A7-833E-975A2B1790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High</c:v>
                </c:pt>
                <c:pt idx="1">
                  <c:v>Medium</c:v>
                </c:pt>
                <c:pt idx="2">
                  <c:v>Low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29</c:v>
                </c:pt>
                <c:pt idx="1">
                  <c:v>5</c:v>
                </c:pt>
                <c:pt idx="2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C30-44A7-833E-975A2B17905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345E1-C2AF-6646-990E-A872837E453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D26DD-19A0-E044-8D6E-528107AC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4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D26DD-19A0-E044-8D6E-528107AC7F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25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D26DD-19A0-E044-8D6E-528107AC7F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8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8FB8-8AF1-BA42-A8F8-4136F670C994}" type="datetime1">
              <a:rPr lang="en-US" smtClean="0"/>
              <a:t>4/25/2022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2810-23FB-F147-9681-B5D26FA3B688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CED7-55CF-5F4C-B75A-6A7C055CDF45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DFF4-61C2-924F-A59D-029FB5D5E4DA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A320-F945-0840-A824-B8C4119CC8D0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2833-5D6C-B144-813A-B27FE451F4DE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A24B-D8A7-2D41-BAF5-59F093288C8F}" type="datetime1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4E1F-68BF-004D-859A-C6DD28439304}" type="datetime1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D3FB-71DB-314A-A0F4-72FCA6CF09E2}" type="datetime1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198A-18AE-E842-BEB8-25174942CBD9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6C3F-2B4F-524E-ACD5-60B0E6A68CFE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686808-BA59-034C-B6F4-1619008D5EC5}" type="datetime1">
              <a:rPr lang="en-US" smtClean="0"/>
              <a:t>4/25/2022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www.bhdstar.vn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010400"/>
          </a:xfrm>
          <a:prstGeom prst="rect">
            <a:avLst/>
          </a:prstGeom>
        </p:spPr>
      </p:pic>
      <p:sp>
        <p:nvSpPr>
          <p:cNvPr id="6" name="Shape 124"/>
          <p:cNvSpPr/>
          <p:nvPr/>
        </p:nvSpPr>
        <p:spPr>
          <a:xfrm>
            <a:off x="76200" y="5741473"/>
            <a:ext cx="9144000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3600" b="1">
                <a:solidFill>
                  <a:srgbClr val="33CC33"/>
                </a:solidFill>
              </a:defRPr>
            </a:pPr>
            <a:r>
              <a:rPr lang="en-US" sz="4000">
                <a:latin typeface="Agency FB" pitchFamily="34" charset="0"/>
              </a:rPr>
              <a:t>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0" y="3429000"/>
            <a:ext cx="4953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Tester: Bùi Duy Thanh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Project: Defect Management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- Add Defect screen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- Attachment screen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- Header of page</a:t>
            </a:r>
          </a:p>
        </p:txBody>
      </p:sp>
    </p:spTree>
    <p:extLst>
      <p:ext uri="{BB962C8B-B14F-4D97-AF65-F5344CB8AC3E}">
        <p14:creationId xmlns:p14="http://schemas.microsoft.com/office/powerpoint/2010/main" val="341150520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1441" y="1219200"/>
            <a:ext cx="47811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cs typeface="Arial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1230286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00"/>
            <a:ext cx="9144000" cy="7010400"/>
          </a:xfrm>
          <a:prstGeom prst="rect">
            <a:avLst/>
          </a:prstGeom>
        </p:spPr>
      </p:pic>
      <p:sp>
        <p:nvSpPr>
          <p:cNvPr id="6" name="Shape 124"/>
          <p:cNvSpPr/>
          <p:nvPr/>
        </p:nvSpPr>
        <p:spPr>
          <a:xfrm>
            <a:off x="76200" y="5741473"/>
            <a:ext cx="9144000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3600" b="1">
                <a:solidFill>
                  <a:srgbClr val="33CC33"/>
                </a:solidFill>
              </a:defRPr>
            </a:pPr>
            <a:r>
              <a:rPr lang="en-US" sz="4000">
                <a:latin typeface="Agency FB" pitchFamily="34" charset="0"/>
              </a:rPr>
              <a:t>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7000" y="3221552"/>
            <a:ext cx="449514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TEST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9697F-D7AA-490D-95CF-314873A2F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052549"/>
            <a:ext cx="4601520" cy="257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1969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0000"/>
                <a:satMod val="400000"/>
              </a:schemeClr>
            </a:gs>
            <a:gs pos="26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" y="-233805"/>
            <a:ext cx="9144000" cy="70309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9668" y="677171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B05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CONTENTS.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78620" y="1600298"/>
            <a:ext cx="6081469" cy="696677"/>
            <a:chOff x="1828800" y="1398819"/>
            <a:chExt cx="5612308" cy="665162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gray">
            <a:xfrm>
              <a:off x="1835195" y="1410143"/>
              <a:ext cx="755605" cy="65383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50"/>
                </a:solidFill>
                <a:latin typeface="Agency FB" pitchFamily="34" charset="0"/>
              </a:endParaRP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gray">
            <a:xfrm>
              <a:off x="1828800" y="1398819"/>
              <a:ext cx="755605" cy="65383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50"/>
                </a:solidFill>
                <a:latin typeface="Agency FB" pitchFamily="34" charset="0"/>
              </a:endParaRP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gray">
            <a:xfrm>
              <a:off x="1873074" y="1438207"/>
              <a:ext cx="664106" cy="575062"/>
            </a:xfrm>
            <a:prstGeom prst="hexagon">
              <a:avLst>
                <a:gd name="adj" fmla="val 28896"/>
                <a:gd name="vf" fmla="val 11547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00B050"/>
                </a:solidFill>
                <a:latin typeface="Agency FB" pitchFamily="34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640508" y="1990646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50"/>
                </a:solidFill>
                <a:latin typeface="Agency FB" pitchFamily="34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621938" y="1600815"/>
              <a:ext cx="2291316" cy="440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ERROR.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gray">
            <a:xfrm>
              <a:off x="2098596" y="1499702"/>
              <a:ext cx="256801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00B050"/>
                  </a:solidFill>
                  <a:latin typeface="Agency FB" pitchFamily="34" charset="0"/>
                </a:rPr>
                <a:t>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07959" y="3269790"/>
            <a:ext cx="6088348" cy="696677"/>
            <a:chOff x="1828800" y="2313219"/>
            <a:chExt cx="5541958" cy="665162"/>
          </a:xfrm>
        </p:grpSpPr>
        <p:grpSp>
          <p:nvGrpSpPr>
            <p:cNvPr id="18" name="Group 7"/>
            <p:cNvGrpSpPr>
              <a:grpSpLocks/>
            </p:cNvGrpSpPr>
            <p:nvPr/>
          </p:nvGrpSpPr>
          <p:grpSpPr bwMode="auto">
            <a:xfrm>
              <a:off x="1828800" y="2313219"/>
              <a:ext cx="762000" cy="665162"/>
              <a:chOff x="3174" y="2656"/>
              <a:chExt cx="1549" cy="1351"/>
            </a:xfrm>
          </p:grpSpPr>
          <p:sp>
            <p:nvSpPr>
              <p:cNvPr id="22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itchFamily="34" charset="0"/>
                </a:endParaRPr>
              </a:p>
            </p:txBody>
          </p:sp>
          <p:sp>
            <p:nvSpPr>
              <p:cNvPr id="23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itchFamily="34" charset="0"/>
                </a:endParaRPr>
              </a:p>
            </p:txBody>
          </p:sp>
          <p:sp>
            <p:nvSpPr>
              <p:cNvPr id="24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itchFamily="34" charset="0"/>
                </a:endParaRPr>
              </a:p>
            </p:txBody>
          </p:sp>
        </p:grp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673515" y="2943417"/>
              <a:ext cx="4697243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50"/>
                </a:solidFill>
                <a:latin typeface="Agency FB" pitchFamily="34" charset="0"/>
              </a:endParaRP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2661819" y="2370997"/>
              <a:ext cx="168153" cy="440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sz="2400" b="1">
                <a:solidFill>
                  <a:srgbClr val="00B050"/>
                </a:solidFill>
                <a:latin typeface="Agency FB" pitchFamily="34" charset="0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gray">
            <a:xfrm>
              <a:off x="2060533" y="2419747"/>
              <a:ext cx="296499" cy="440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00B050"/>
                  </a:solidFill>
                  <a:latin typeface="Agency FB" pitchFamily="34" charset="0"/>
                </a:rPr>
                <a:t>3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7959" y="3316426"/>
            <a:ext cx="6091162" cy="1483679"/>
            <a:chOff x="1828800" y="1493876"/>
            <a:chExt cx="5589510" cy="1484505"/>
          </a:xfrm>
        </p:grpSpPr>
        <p:grpSp>
          <p:nvGrpSpPr>
            <p:cNvPr id="26" name="Group 7"/>
            <p:cNvGrpSpPr>
              <a:grpSpLocks/>
            </p:cNvGrpSpPr>
            <p:nvPr/>
          </p:nvGrpSpPr>
          <p:grpSpPr bwMode="auto">
            <a:xfrm>
              <a:off x="1828800" y="2313219"/>
              <a:ext cx="762000" cy="665162"/>
              <a:chOff x="3174" y="2656"/>
              <a:chExt cx="1549" cy="1351"/>
            </a:xfrm>
          </p:grpSpPr>
          <p:sp>
            <p:nvSpPr>
              <p:cNvPr id="30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itchFamily="34" charset="0"/>
                </a:endParaRPr>
              </a:p>
            </p:txBody>
          </p:sp>
          <p:sp>
            <p:nvSpPr>
              <p:cNvPr id="31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itchFamily="34" charset="0"/>
                </a:endParaRPr>
              </a:p>
            </p:txBody>
          </p:sp>
          <p:sp>
            <p:nvSpPr>
              <p:cNvPr id="32" name="AutoShape 10"/>
              <p:cNvSpPr>
                <a:spLocks noChangeArrowheads="1"/>
              </p:cNvSpPr>
              <p:nvPr/>
            </p:nvSpPr>
            <p:spPr bwMode="gray">
              <a:xfrm>
                <a:off x="3294" y="273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itchFamily="34" charset="0"/>
                </a:endParaRPr>
              </a:p>
            </p:txBody>
          </p:sp>
        </p:grp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2621735" y="2936186"/>
              <a:ext cx="4796575" cy="3087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50"/>
                </a:solidFill>
                <a:latin typeface="Agency FB" pitchFamily="34" charset="0"/>
              </a:endParaRPr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2743080" y="1493876"/>
              <a:ext cx="169517" cy="461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sz="2400" b="1">
                <a:solidFill>
                  <a:srgbClr val="00B050"/>
                </a:solidFill>
                <a:latin typeface="Agency FB" pitchFamily="34" charset="0"/>
              </a:endParaRPr>
            </a:p>
          </p:txBody>
        </p:sp>
        <p:sp>
          <p:nvSpPr>
            <p:cNvPr id="29" name="Text Box 16"/>
            <p:cNvSpPr txBox="1">
              <a:spLocks noChangeArrowheads="1"/>
            </p:cNvSpPr>
            <p:nvPr/>
          </p:nvSpPr>
          <p:spPr bwMode="gray">
            <a:xfrm>
              <a:off x="2071006" y="2409176"/>
              <a:ext cx="297434" cy="461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00B050"/>
                  </a:solidFill>
                  <a:latin typeface="Agency FB" pitchFamily="34" charset="0"/>
                </a:rPr>
                <a:t>4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86889" y="4327122"/>
            <a:ext cx="5164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SUGGESTION.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38060" y="3490438"/>
            <a:ext cx="5164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SEVERITY.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675896" y="2404253"/>
            <a:ext cx="6088348" cy="696677"/>
            <a:chOff x="1828800" y="2313219"/>
            <a:chExt cx="5541958" cy="665162"/>
          </a:xfrm>
        </p:grpSpPr>
        <p:grpSp>
          <p:nvGrpSpPr>
            <p:cNvPr id="57" name="Group 7"/>
            <p:cNvGrpSpPr>
              <a:grpSpLocks/>
            </p:cNvGrpSpPr>
            <p:nvPr/>
          </p:nvGrpSpPr>
          <p:grpSpPr bwMode="auto">
            <a:xfrm>
              <a:off x="1828800" y="2313219"/>
              <a:ext cx="762000" cy="665162"/>
              <a:chOff x="3174" y="2656"/>
              <a:chExt cx="1549" cy="1351"/>
            </a:xfrm>
          </p:grpSpPr>
          <p:sp>
            <p:nvSpPr>
              <p:cNvPr id="61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itchFamily="34" charset="0"/>
                </a:endParaRPr>
              </a:p>
            </p:txBody>
          </p:sp>
          <p:sp>
            <p:nvSpPr>
              <p:cNvPr id="62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itchFamily="34" charset="0"/>
                </a:endParaRPr>
              </a:p>
            </p:txBody>
          </p:sp>
          <p:sp>
            <p:nvSpPr>
              <p:cNvPr id="63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itchFamily="34" charset="0"/>
                </a:endParaRPr>
              </a:p>
            </p:txBody>
          </p:sp>
        </p:grpSp>
        <p:sp>
          <p:nvSpPr>
            <p:cNvPr id="58" name="Line 14"/>
            <p:cNvSpPr>
              <a:spLocks noChangeShapeType="1"/>
            </p:cNvSpPr>
            <p:nvPr/>
          </p:nvSpPr>
          <p:spPr bwMode="auto">
            <a:xfrm>
              <a:off x="2673515" y="2943417"/>
              <a:ext cx="4697243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50"/>
                </a:solidFill>
                <a:latin typeface="Agency FB" pitchFamily="34" charset="0"/>
              </a:endParaRPr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2661819" y="2370997"/>
              <a:ext cx="168153" cy="440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sz="2400" b="1">
                <a:solidFill>
                  <a:srgbClr val="00B050"/>
                </a:solidFill>
                <a:latin typeface="Agency FB" pitchFamily="34" charset="0"/>
              </a:endParaRPr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gray">
            <a:xfrm>
              <a:off x="2035852" y="2414520"/>
              <a:ext cx="376376" cy="440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00B050"/>
                  </a:solidFill>
                  <a:latin typeface="Agency FB" pitchFamily="34" charset="0"/>
                </a:rPr>
                <a:t>2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528610" y="2585808"/>
            <a:ext cx="555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PRIORITY.</a:t>
            </a:r>
          </a:p>
        </p:txBody>
      </p:sp>
    </p:spTree>
    <p:extLst>
      <p:ext uri="{BB962C8B-B14F-4D97-AF65-F5344CB8AC3E}">
        <p14:creationId xmlns:p14="http://schemas.microsoft.com/office/powerpoint/2010/main" val="399715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750"/>
            <a:ext cx="9232900" cy="6992563"/>
          </a:xfrm>
          <a:prstGeom prst="rect">
            <a:avLst/>
          </a:prstGeom>
        </p:spPr>
      </p:pic>
      <p:sp>
        <p:nvSpPr>
          <p:cNvPr id="9" name="AutoShape 10"/>
          <p:cNvSpPr>
            <a:spLocks noChangeArrowheads="1"/>
          </p:cNvSpPr>
          <p:nvPr/>
        </p:nvSpPr>
        <p:spPr bwMode="gray">
          <a:xfrm>
            <a:off x="304800" y="46836"/>
            <a:ext cx="729581" cy="602308"/>
          </a:xfrm>
          <a:prstGeom prst="hexagon">
            <a:avLst>
              <a:gd name="adj" fmla="val 28896"/>
              <a:gd name="vf" fmla="val 11547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4000">
                <a:solidFill>
                  <a:schemeClr val="tx1"/>
                </a:solidFill>
                <a:latin typeface="Agency FB" pitchFamily="34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4381" y="64369"/>
            <a:ext cx="31474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ERROR</a:t>
            </a:r>
            <a:endParaRPr lang="en-US" sz="320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919B3A9-4CA6-459B-97AE-A58F8F0C3E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284141"/>
              </p:ext>
            </p:extLst>
          </p:nvPr>
        </p:nvGraphicFramePr>
        <p:xfrm>
          <a:off x="1143000" y="25146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1A70A2E-72F5-4222-9B08-FBA6C8F77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87294"/>
              </p:ext>
            </p:extLst>
          </p:nvPr>
        </p:nvGraphicFramePr>
        <p:xfrm>
          <a:off x="1143000" y="1104900"/>
          <a:ext cx="2895600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1433">
                  <a:extLst>
                    <a:ext uri="{9D8B030D-6E8A-4147-A177-3AD203B41FA5}">
                      <a16:colId xmlns:a16="http://schemas.microsoft.com/office/drawing/2014/main" val="113232074"/>
                    </a:ext>
                  </a:extLst>
                </a:gridCol>
                <a:gridCol w="1594167">
                  <a:extLst>
                    <a:ext uri="{9D8B030D-6E8A-4147-A177-3AD203B41FA5}">
                      <a16:colId xmlns:a16="http://schemas.microsoft.com/office/drawing/2014/main" val="3266137837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Testcase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266076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309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999312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Failed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709783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82203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409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8857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6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8" y="0"/>
            <a:ext cx="9232900" cy="6992563"/>
          </a:xfrm>
          <a:prstGeom prst="rect">
            <a:avLst/>
          </a:prstGeom>
        </p:spPr>
      </p:pic>
      <p:sp>
        <p:nvSpPr>
          <p:cNvPr id="9" name="AutoShape 10"/>
          <p:cNvSpPr>
            <a:spLocks noChangeArrowheads="1"/>
          </p:cNvSpPr>
          <p:nvPr/>
        </p:nvSpPr>
        <p:spPr bwMode="gray">
          <a:xfrm>
            <a:off x="304800" y="46836"/>
            <a:ext cx="729581" cy="602308"/>
          </a:xfrm>
          <a:prstGeom prst="hexagon">
            <a:avLst>
              <a:gd name="adj" fmla="val 28896"/>
              <a:gd name="vf" fmla="val 11547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4000">
                <a:solidFill>
                  <a:schemeClr val="tx1"/>
                </a:solidFill>
                <a:latin typeface="Agency FB" pitchFamily="34" charset="0"/>
              </a:rPr>
              <a:t>2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4381" y="64369"/>
            <a:ext cx="22381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endParaRPr lang="en-US" sz="320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DD373FC-2A69-47AF-BBE1-6F20B1C172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4117111"/>
              </p:ext>
            </p:extLst>
          </p:nvPr>
        </p:nvGraphicFramePr>
        <p:xfrm>
          <a:off x="1143000" y="21336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B498096-54A3-4A8D-891D-6349D5726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472484"/>
              </p:ext>
            </p:extLst>
          </p:nvPr>
        </p:nvGraphicFramePr>
        <p:xfrm>
          <a:off x="1143000" y="1230583"/>
          <a:ext cx="19050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2358">
                  <a:extLst>
                    <a:ext uri="{9D8B030D-6E8A-4147-A177-3AD203B41FA5}">
                      <a16:colId xmlns:a16="http://schemas.microsoft.com/office/drawing/2014/main" val="2615176416"/>
                    </a:ext>
                  </a:extLst>
                </a:gridCol>
                <a:gridCol w="862642">
                  <a:extLst>
                    <a:ext uri="{9D8B030D-6E8A-4147-A177-3AD203B41FA5}">
                      <a16:colId xmlns:a16="http://schemas.microsoft.com/office/drawing/2014/main" val="32223694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55219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3607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90011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6162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39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282"/>
            <a:ext cx="9232900" cy="6992563"/>
          </a:xfrm>
          <a:prstGeom prst="rect">
            <a:avLst/>
          </a:prstGeom>
        </p:spPr>
      </p:pic>
      <p:sp>
        <p:nvSpPr>
          <p:cNvPr id="9" name="AutoShape 10"/>
          <p:cNvSpPr>
            <a:spLocks noChangeArrowheads="1"/>
          </p:cNvSpPr>
          <p:nvPr/>
        </p:nvSpPr>
        <p:spPr bwMode="gray">
          <a:xfrm>
            <a:off x="304800" y="46836"/>
            <a:ext cx="729581" cy="602308"/>
          </a:xfrm>
          <a:prstGeom prst="hexagon">
            <a:avLst>
              <a:gd name="adj" fmla="val 28896"/>
              <a:gd name="vf" fmla="val 11547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4000">
                <a:solidFill>
                  <a:schemeClr val="tx1"/>
                </a:solidFill>
                <a:latin typeface="Agency FB" pitchFamily="34" charset="0"/>
              </a:rPr>
              <a:t>3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0243" y="55602"/>
            <a:ext cx="228460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B387518-477B-411E-9B71-FFFF97B5C9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1929922"/>
              </p:ext>
            </p:extLst>
          </p:nvPr>
        </p:nvGraphicFramePr>
        <p:xfrm>
          <a:off x="1143000" y="21336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F247E2-8816-457D-978E-F67950E22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890962"/>
              </p:ext>
            </p:extLst>
          </p:nvPr>
        </p:nvGraphicFramePr>
        <p:xfrm>
          <a:off x="1143000" y="1242060"/>
          <a:ext cx="1752600" cy="891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8970">
                  <a:extLst>
                    <a:ext uri="{9D8B030D-6E8A-4147-A177-3AD203B41FA5}">
                      <a16:colId xmlns:a16="http://schemas.microsoft.com/office/drawing/2014/main" val="1063781035"/>
                    </a:ext>
                  </a:extLst>
                </a:gridCol>
                <a:gridCol w="793630">
                  <a:extLst>
                    <a:ext uri="{9D8B030D-6E8A-4147-A177-3AD203B41FA5}">
                      <a16:colId xmlns:a16="http://schemas.microsoft.com/office/drawing/2014/main" val="2512046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Severity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00249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06518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7727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96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30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900" y="-27264"/>
            <a:ext cx="9232900" cy="6992563"/>
          </a:xfrm>
          <a:prstGeom prst="rect">
            <a:avLst/>
          </a:prstGeom>
        </p:spPr>
      </p:pic>
      <p:sp>
        <p:nvSpPr>
          <p:cNvPr id="9" name="AutoShape 10"/>
          <p:cNvSpPr>
            <a:spLocks noChangeArrowheads="1"/>
          </p:cNvSpPr>
          <p:nvPr/>
        </p:nvSpPr>
        <p:spPr bwMode="gray">
          <a:xfrm>
            <a:off x="304800" y="46836"/>
            <a:ext cx="729581" cy="602308"/>
          </a:xfrm>
          <a:prstGeom prst="hexagon">
            <a:avLst>
              <a:gd name="adj" fmla="val 28896"/>
              <a:gd name="vf" fmla="val 11547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4000">
                <a:solidFill>
                  <a:schemeClr val="tx1"/>
                </a:solidFill>
                <a:latin typeface="Agency FB" pitchFamily="34" charset="0"/>
              </a:rPr>
              <a:t>4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0243" y="55602"/>
            <a:ext cx="28985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42D7E-FAED-4994-A17D-DF61B8BE6DCF}"/>
              </a:ext>
            </a:extLst>
          </p:cNvPr>
          <p:cNvSpPr txBox="1"/>
          <p:nvPr/>
        </p:nvSpPr>
        <p:spPr>
          <a:xfrm>
            <a:off x="914400" y="1219200"/>
            <a:ext cx="632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Multi language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There is no any blank value in the drop-down list (Type)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C17028-3167-404E-BAD1-7D71EC37B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381" y="2133600"/>
            <a:ext cx="4323809" cy="3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8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900" y="-27264"/>
            <a:ext cx="9232900" cy="6992563"/>
          </a:xfrm>
          <a:prstGeom prst="rect">
            <a:avLst/>
          </a:prstGeom>
        </p:spPr>
      </p:pic>
      <p:sp>
        <p:nvSpPr>
          <p:cNvPr id="9" name="AutoShape 10"/>
          <p:cNvSpPr>
            <a:spLocks noChangeArrowheads="1"/>
          </p:cNvSpPr>
          <p:nvPr/>
        </p:nvSpPr>
        <p:spPr bwMode="gray">
          <a:xfrm>
            <a:off x="304800" y="46836"/>
            <a:ext cx="729581" cy="602308"/>
          </a:xfrm>
          <a:prstGeom prst="hexagon">
            <a:avLst>
              <a:gd name="adj" fmla="val 28896"/>
              <a:gd name="vf" fmla="val 11547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4000">
                <a:solidFill>
                  <a:schemeClr val="tx1"/>
                </a:solidFill>
                <a:latin typeface="Agency FB" pitchFamily="34" charset="0"/>
              </a:rPr>
              <a:t>4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0243" y="55602"/>
            <a:ext cx="28985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42D7E-FAED-4994-A17D-DF61B8BE6DCF}"/>
              </a:ext>
            </a:extLst>
          </p:cNvPr>
          <p:cNvSpPr txBox="1"/>
          <p:nvPr/>
        </p:nvSpPr>
        <p:spPr>
          <a:xfrm>
            <a:off x="914400" y="1219200"/>
            <a:ext cx="632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Display a message box when user attach file (successfully/unsuccessfully)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E9677-32A2-44BA-8E8B-FF6E181D3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03088"/>
            <a:ext cx="5610225" cy="1476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00AC38-F3C1-46B6-A0AE-014980901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585012"/>
            <a:ext cx="5426410" cy="18525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88D32D-B6F5-4EF9-8AC0-834381441E85}"/>
              </a:ext>
            </a:extLst>
          </p:cNvPr>
          <p:cNvSpPr txBox="1"/>
          <p:nvPr/>
        </p:nvSpPr>
        <p:spPr>
          <a:xfrm>
            <a:off x="776493" y="3966866"/>
            <a:ext cx="632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Press cancel button will showing message box</a:t>
            </a:r>
          </a:p>
        </p:txBody>
      </p:sp>
    </p:spTree>
    <p:extLst>
      <p:ext uri="{BB962C8B-B14F-4D97-AF65-F5344CB8AC3E}">
        <p14:creationId xmlns:p14="http://schemas.microsoft.com/office/powerpoint/2010/main" val="297225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50" y="-14681"/>
            <a:ext cx="9232900" cy="6992563"/>
          </a:xfrm>
          <a:prstGeom prst="rect">
            <a:avLst/>
          </a:prstGeom>
        </p:spPr>
      </p:pic>
      <p:sp>
        <p:nvSpPr>
          <p:cNvPr id="9" name="AutoShape 10"/>
          <p:cNvSpPr>
            <a:spLocks noChangeArrowheads="1"/>
          </p:cNvSpPr>
          <p:nvPr/>
        </p:nvSpPr>
        <p:spPr bwMode="gray">
          <a:xfrm>
            <a:off x="304800" y="46836"/>
            <a:ext cx="729581" cy="602308"/>
          </a:xfrm>
          <a:prstGeom prst="hexagon">
            <a:avLst>
              <a:gd name="adj" fmla="val 28896"/>
              <a:gd name="vf" fmla="val 11547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4000">
                <a:solidFill>
                  <a:schemeClr val="tx1"/>
                </a:solidFill>
                <a:latin typeface="Agency FB" pitchFamily="34" charset="0"/>
              </a:rPr>
              <a:t>4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0243" y="55602"/>
            <a:ext cx="28985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42D7E-FAED-4994-A17D-DF61B8BE6DCF}"/>
              </a:ext>
            </a:extLst>
          </p:cNvPr>
          <p:cNvSpPr txBox="1"/>
          <p:nvPr/>
        </p:nvSpPr>
        <p:spPr>
          <a:xfrm>
            <a:off x="914400" y="1219200"/>
            <a:ext cx="632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Select multiple files at once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C7F769-014B-4E44-8C41-11B2B4017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75686"/>
            <a:ext cx="4362450" cy="1343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98B705-909E-4CC4-86D7-B9CAD81B1E13}"/>
              </a:ext>
            </a:extLst>
          </p:cNvPr>
          <p:cNvSpPr txBox="1"/>
          <p:nvPr/>
        </p:nvSpPr>
        <p:spPr>
          <a:xfrm>
            <a:off x="838200" y="3481600"/>
            <a:ext cx="632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Increase limitation for file size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F98762D-9096-4B4A-BBF9-2739C8200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400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1BEB6D2-B7C5-4C8B-9D02-1A7027BA2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105" y="4000500"/>
            <a:ext cx="53149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8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7483</TotalTime>
  <Words>156</Words>
  <Application>Microsoft Office PowerPoint</Application>
  <PresentationFormat>On-screen Show (4:3)</PresentationFormat>
  <Paragraphs>74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Agency FB</vt:lpstr>
      <vt:lpstr>Arial</vt:lpstr>
      <vt:lpstr>Calibri</vt:lpstr>
      <vt:lpstr>Constantia</vt:lpstr>
      <vt:lpstr>Times New Roman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bhd01</dc:creator>
  <cp:lastModifiedBy>Duy Thanh Bùi</cp:lastModifiedBy>
  <cp:revision>681</cp:revision>
  <dcterms:created xsi:type="dcterms:W3CDTF">2015-09-08T09:17:38Z</dcterms:created>
  <dcterms:modified xsi:type="dcterms:W3CDTF">2022-04-25T15:41:05Z</dcterms:modified>
</cp:coreProperties>
</file>