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101"/>
  </p:notesMasterIdLst>
  <p:handoutMasterIdLst>
    <p:handoutMasterId r:id="rId102"/>
  </p:handoutMasterIdLst>
  <p:sldIdLst>
    <p:sldId id="257" r:id="rId2"/>
    <p:sldId id="346"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3" r:id="rId28"/>
    <p:sldId id="374" r:id="rId29"/>
    <p:sldId id="375" r:id="rId30"/>
    <p:sldId id="376" r:id="rId31"/>
    <p:sldId id="378" r:id="rId32"/>
    <p:sldId id="377"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34" r:id="rId89"/>
    <p:sldId id="435" r:id="rId90"/>
    <p:sldId id="436" r:id="rId91"/>
    <p:sldId id="437" r:id="rId92"/>
    <p:sldId id="438" r:id="rId93"/>
    <p:sldId id="439" r:id="rId94"/>
    <p:sldId id="440" r:id="rId95"/>
    <p:sldId id="441" r:id="rId96"/>
    <p:sldId id="442" r:id="rId97"/>
    <p:sldId id="443" r:id="rId98"/>
    <p:sldId id="444" r:id="rId99"/>
    <p:sldId id="345" r:id="rId100"/>
  </p:sldIdLst>
  <p:sldSz cx="9144000" cy="6858000" type="screen4x3"/>
  <p:notesSz cx="9144000" cy="6858000"/>
  <p:custDataLst>
    <p:tags r:id="rId10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3"/>
            <p14:sldId id="374"/>
            <p14:sldId id="375"/>
            <p14:sldId id="376"/>
            <p14:sldId id="378"/>
            <p14:sldId id="377"/>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Lst>
        </p14:section>
        <p14:section name="Untitled Section" id="{E35C4CFB-84D1-4F57-A767-40784B2C765A}">
          <p14:sldIdLst>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34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94660"/>
  </p:normalViewPr>
  <p:slideViewPr>
    <p:cSldViewPr>
      <p:cViewPr>
        <p:scale>
          <a:sx n="75" d="100"/>
          <a:sy n="75" d="100"/>
        </p:scale>
        <p:origin x="-19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8/24/2020</a:t>
            </a:fld>
            <a:endParaRPr lang="en-US" altLang="en-US"/>
          </a:p>
        </p:txBody>
      </p:sp>
      <p:sp>
        <p:nvSpPr>
          <p:cNvPr id="5" name="Footer Placeholder 4"/>
          <p:cNvSpPr>
            <a:spLocks noGrp="1"/>
          </p:cNvSpPr>
          <p:nvPr>
            <p:ph type="ftr" sz="quarter" idx="11"/>
          </p:nvPr>
        </p:nvSpPr>
        <p:spPr/>
        <p:txBody>
          <a:bodyPr/>
          <a:lstStyle/>
          <a:p>
            <a:pPr>
              <a:defRPr/>
            </a:pPr>
            <a:r>
              <a:rPr lang="en-US" smtClean="0"/>
              <a:t>Tổng quan về ngôn ngữ lập trình</a:t>
            </a:r>
            <a:endParaRPr lang="en-US"/>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8/24/2020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8/24/2020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8/24/2020</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en-US" altLang="en-US" smtClean="0"/>
              <a:t>Tổng quan về ngôn ngữ lập trình</a:t>
            </a:r>
            <a:endParaRPr lang="en-US" altLang="en-US"/>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8/24/2020</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en-US" altLang="en-US" smtClean="0"/>
              <a:t>Tổng quan về ngôn ngữ lập trình</a:t>
            </a:r>
            <a:endParaRPr lang="en-US" altLang="en-US"/>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8/24/2020</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8/24/2020</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8/24/2020</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8/24/2020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8/24/2020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8/24/2020</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de-DE" dirty="0"/>
              <a:t>TỔNG QUAN VỀ LẬP TRÌNH ANDROID</a:t>
            </a:r>
            <a:endParaRPr lang="en-US" dirty="0"/>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Theo nhận định của nhiều chuyên gia công nghệ từ các hãng công nghệ hàng đầu như Microsoft, Google, IBM, … Ba xu hướng tất trên toàn cầu hiện nay là: Social and Security (mạng xã hội và bảo mật), Mobility (công nghệ di động), Analytics Big Data (phân tích dữ liệu lớn), Cloud (Điện toán đám mây).</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normAutofit/>
          </a:bodyPr>
          <a:lstStyle/>
          <a:p>
            <a:pPr lvl="0"/>
            <a:r>
              <a:rPr lang="en-US" dirty="0"/>
              <a:t>Xu thế phát triển công nghệ di </a:t>
            </a:r>
            <a:r>
              <a:rPr lang="en-US" dirty="0" smtClean="0"/>
              <a:t>động</a:t>
            </a:r>
            <a:endParaRPr lang="en-US" dirty="0"/>
          </a:p>
        </p:txBody>
      </p:sp>
    </p:spTree>
    <p:extLst>
      <p:ext uri="{BB962C8B-B14F-4D97-AF65-F5344CB8AC3E}">
        <p14:creationId xmlns:p14="http://schemas.microsoft.com/office/powerpoint/2010/main" val="378854771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tất cả các hệ điều hành dành cho di động hiện nay, có thể nói: Android đã mang lại một cuộc cách mạng thật sự cho các lập trình viên. Nổi bật với tính mở, đơn giản nhưng mạnh mẽ, không tốn phí cho bất cứ bản quyền nào và đặc biệt cộng đồng lập trình viên vô cùng lớn mạnh.</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normAutofit/>
          </a:bodyPr>
          <a:lstStyle/>
          <a:p>
            <a:pPr lvl="0"/>
            <a:r>
              <a:rPr lang="en-US" dirty="0"/>
              <a:t>Thị trường thiết bị </a:t>
            </a:r>
            <a:r>
              <a:rPr lang="en-US" dirty="0" smtClean="0"/>
              <a:t>Android</a:t>
            </a:r>
            <a:endParaRPr lang="en-US" dirty="0"/>
          </a:p>
        </p:txBody>
      </p:sp>
    </p:spTree>
    <p:extLst>
      <p:ext uri="{BB962C8B-B14F-4D97-AF65-F5344CB8AC3E}">
        <p14:creationId xmlns:p14="http://schemas.microsoft.com/office/powerpoint/2010/main" val="43649054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Với xu thế phát triển công nghệ di động nhanh và mạnh như hiện nay, thị trường thiết bị Anroid chiếm vị trí cao nhất không chỉ ở Việt Nam mà trên toàn thế giới, thì nhu cầu sử dụng các ứng dụng cho các thiết bị Android là rất lớn. Vì vậy, nhu cầu tuyển dụng lập trình viên Android cũng rất lớn và sẽ tăng nhanh.</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sp>
        <p:nvSpPr>
          <p:cNvPr id="6" name="Title 5"/>
          <p:cNvSpPr>
            <a:spLocks noGrp="1"/>
          </p:cNvSpPr>
          <p:nvPr>
            <p:ph type="title"/>
          </p:nvPr>
        </p:nvSpPr>
        <p:spPr/>
        <p:txBody>
          <a:bodyPr>
            <a:normAutofit fontScale="90000"/>
          </a:bodyPr>
          <a:lstStyle/>
          <a:p>
            <a:pPr lvl="0"/>
            <a:r>
              <a:rPr lang="en-US" dirty="0"/>
              <a:t>Nhu cầu tuyển dụng lập trình viên </a:t>
            </a:r>
            <a:r>
              <a:rPr lang="en-US" dirty="0" smtClean="0"/>
              <a:t>Android</a:t>
            </a:r>
            <a:endParaRPr lang="en-US" dirty="0"/>
          </a:p>
        </p:txBody>
      </p:sp>
    </p:spTree>
    <p:extLst>
      <p:ext uri="{BB962C8B-B14F-4D97-AF65-F5344CB8AC3E}">
        <p14:creationId xmlns:p14="http://schemas.microsoft.com/office/powerpoint/2010/main" val="86272388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nền tảng phát triển Android </a:t>
            </a:r>
          </a:p>
        </p:txBody>
      </p:sp>
    </p:spTree>
    <p:extLst>
      <p:ext uri="{BB962C8B-B14F-4D97-AF65-F5344CB8AC3E}">
        <p14:creationId xmlns:p14="http://schemas.microsoft.com/office/powerpoint/2010/main" val="293394309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Hệ điều hành Android là một ngăn xếp của các thành phần phần mềm mà có thể đại khái phân chia thành 5 khu vực và 4 lớp chính.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r>
              <a:rPr lang="en-US" dirty="0"/>
              <a:t>Kiến trúc </a:t>
            </a:r>
          </a:p>
        </p:txBody>
      </p:sp>
      <p:pic>
        <p:nvPicPr>
          <p:cNvPr id="7" name="Picture 6" descr="C:\Users\Admin\Desktop\kientruc.png"/>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438400"/>
            <a:ext cx="5709285" cy="3648075"/>
          </a:xfrm>
          <a:prstGeom prst="rect">
            <a:avLst/>
          </a:prstGeom>
          <a:noFill/>
          <a:ln>
            <a:noFill/>
          </a:ln>
        </p:spPr>
      </p:pic>
    </p:spTree>
    <p:extLst>
      <p:ext uri="{BB962C8B-B14F-4D97-AF65-F5344CB8AC3E}">
        <p14:creationId xmlns:p14="http://schemas.microsoft.com/office/powerpoint/2010/main" val="351094205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Linux Kernel là lớp thấp nhất. Nó cung cấp các chức năng cơ bản như quản lý tiến trình, quản lý bộ nhớ, quản lý thiết bị như: Camera, bàn phím, màn hình, … Ngoài ra, nó còn quản lý mạng, driver của các thiết bị, điều này gỡ bỏ sự khó khăn về giao tiếp với các thiết bị ngoại vi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normAutofit/>
          </a:bodyPr>
          <a:lstStyle/>
          <a:p>
            <a:pPr lvl="0"/>
            <a:r>
              <a:rPr lang="en-US" dirty="0"/>
              <a:t>Lớp Linux </a:t>
            </a:r>
            <a:r>
              <a:rPr lang="en-US" dirty="0" smtClean="0"/>
              <a:t>Kernel</a:t>
            </a:r>
            <a:endParaRPr lang="en-US" dirty="0"/>
          </a:p>
        </p:txBody>
      </p:sp>
      <p:pic>
        <p:nvPicPr>
          <p:cNvPr id="7" name="Picture 6"/>
          <p:cNvPicPr>
            <a:picLocks noChangeAspect="1"/>
          </p:cNvPicPr>
          <p:nvPr/>
        </p:nvPicPr>
        <p:blipFill>
          <a:blip r:embed="rId2"/>
          <a:stretch>
            <a:fillRect/>
          </a:stretch>
        </p:blipFill>
        <p:spPr>
          <a:xfrm>
            <a:off x="1130386" y="4191000"/>
            <a:ext cx="7333210" cy="1524000"/>
          </a:xfrm>
          <a:prstGeom prst="rect">
            <a:avLst/>
          </a:prstGeom>
        </p:spPr>
      </p:pic>
    </p:spTree>
    <p:extLst>
      <p:ext uri="{BB962C8B-B14F-4D97-AF65-F5344CB8AC3E}">
        <p14:creationId xmlns:p14="http://schemas.microsoft.com/office/powerpoint/2010/main" val="129855448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Phía trên Linux Kernel là tập hợp các bộ thư viện mã nguồn mở WebKit, bộ thư viện nổi tiếng libc, cơ sở dữ liệu SQLite hữu ích cho việc lưu trữ và chia sẻ dữ liệu, bộ thư viện thể phát, ghi âm về âm thanh, hoặc video. Thư viện SSL chịu trách nhiệm cho bảo mật Internet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sp>
        <p:nvSpPr>
          <p:cNvPr id="6" name="Title 5"/>
          <p:cNvSpPr>
            <a:spLocks noGrp="1"/>
          </p:cNvSpPr>
          <p:nvPr>
            <p:ph type="title"/>
          </p:nvPr>
        </p:nvSpPr>
        <p:spPr/>
        <p:txBody>
          <a:bodyPr>
            <a:normAutofit/>
          </a:bodyPr>
          <a:lstStyle/>
          <a:p>
            <a:pPr lvl="0"/>
            <a:r>
              <a:rPr lang="en-US" dirty="0"/>
              <a:t>Libraries trong </a:t>
            </a:r>
            <a:r>
              <a:rPr lang="en-US" dirty="0" smtClean="0"/>
              <a:t>Android</a:t>
            </a:r>
            <a:endParaRPr lang="en-US" dirty="0"/>
          </a:p>
        </p:txBody>
      </p:sp>
      <p:pic>
        <p:nvPicPr>
          <p:cNvPr id="7" name="Picture 6"/>
          <p:cNvPicPr>
            <a:picLocks noChangeAspect="1"/>
          </p:cNvPicPr>
          <p:nvPr/>
        </p:nvPicPr>
        <p:blipFill>
          <a:blip r:embed="rId2"/>
          <a:stretch>
            <a:fillRect/>
          </a:stretch>
        </p:blipFill>
        <p:spPr>
          <a:xfrm>
            <a:off x="3425911" y="4018285"/>
            <a:ext cx="5386225" cy="2077715"/>
          </a:xfrm>
          <a:prstGeom prst="rect">
            <a:avLst/>
          </a:prstGeom>
        </p:spPr>
      </p:pic>
    </p:spTree>
    <p:extLst>
      <p:ext uri="{BB962C8B-B14F-4D97-AF65-F5344CB8AC3E}">
        <p14:creationId xmlns:p14="http://schemas.microsoft.com/office/powerpoint/2010/main" val="44524307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Đây là thành phần thứ 3 trong cấu trúc, thuộc về lớp 2 tính từ dưới lên. Phần này cung cấp một thành phần quan trọng gọi là Dalvik Virtual Machine là một máy ảo Java đặc biệt, được thiết kế tối ưu cho Android.</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sp>
        <p:nvSpPr>
          <p:cNvPr id="6" name="Title 5"/>
          <p:cNvSpPr>
            <a:spLocks noGrp="1"/>
          </p:cNvSpPr>
          <p:nvPr>
            <p:ph type="title"/>
          </p:nvPr>
        </p:nvSpPr>
        <p:spPr/>
        <p:txBody>
          <a:bodyPr>
            <a:normAutofit/>
          </a:bodyPr>
          <a:lstStyle/>
          <a:p>
            <a:pPr lvl="0"/>
            <a:r>
              <a:rPr lang="en-US" dirty="0"/>
              <a:t>Android </a:t>
            </a:r>
            <a:r>
              <a:rPr lang="en-US" dirty="0" smtClean="0"/>
              <a:t>Runtime</a:t>
            </a:r>
            <a:endParaRPr lang="en-US" dirty="0"/>
          </a:p>
        </p:txBody>
      </p:sp>
      <p:pic>
        <p:nvPicPr>
          <p:cNvPr id="7" name="Picture 6"/>
          <p:cNvPicPr>
            <a:picLocks noChangeAspect="1"/>
          </p:cNvPicPr>
          <p:nvPr/>
        </p:nvPicPr>
        <p:blipFill>
          <a:blip r:embed="rId2"/>
          <a:stretch>
            <a:fillRect/>
          </a:stretch>
        </p:blipFill>
        <p:spPr>
          <a:xfrm>
            <a:off x="4585607" y="3181350"/>
            <a:ext cx="3545992" cy="2609850"/>
          </a:xfrm>
          <a:prstGeom prst="rect">
            <a:avLst/>
          </a:prstGeom>
        </p:spPr>
      </p:pic>
    </p:spTree>
    <p:extLst>
      <p:ext uri="{BB962C8B-B14F-4D97-AF65-F5344CB8AC3E}">
        <p14:creationId xmlns:p14="http://schemas.microsoft.com/office/powerpoint/2010/main" val="146747015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Lớp Application Framework cung cấp nhiều dịch vụ cấp cao hơn cho các ứng dụng trong các lớp Java. Các lập trình viên cũng được phép sử dụng các dịch vụ này trong các ứng dụng của họ</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normAutofit/>
          </a:bodyPr>
          <a:lstStyle/>
          <a:p>
            <a:pPr lvl="0"/>
            <a:r>
              <a:rPr lang="en-US" dirty="0"/>
              <a:t>Application </a:t>
            </a:r>
            <a:r>
              <a:rPr lang="en-US" dirty="0" smtClean="0"/>
              <a:t>Framework</a:t>
            </a:r>
            <a:endParaRPr lang="en-US" dirty="0"/>
          </a:p>
        </p:txBody>
      </p:sp>
      <p:pic>
        <p:nvPicPr>
          <p:cNvPr id="7" name="Picture 6"/>
          <p:cNvPicPr>
            <a:picLocks noChangeAspect="1"/>
          </p:cNvPicPr>
          <p:nvPr/>
        </p:nvPicPr>
        <p:blipFill>
          <a:blip r:embed="rId2"/>
          <a:stretch>
            <a:fillRect/>
          </a:stretch>
        </p:blipFill>
        <p:spPr>
          <a:xfrm>
            <a:off x="1052512" y="3276599"/>
            <a:ext cx="7566991" cy="2095501"/>
          </a:xfrm>
          <a:prstGeom prst="rect">
            <a:avLst/>
          </a:prstGeom>
        </p:spPr>
      </p:pic>
    </p:spTree>
    <p:extLst>
      <p:ext uri="{BB962C8B-B14F-4D97-AF65-F5344CB8AC3E}">
        <p14:creationId xmlns:p14="http://schemas.microsoft.com/office/powerpoint/2010/main" val="384317579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t>
            </a:r>
            <a:r>
              <a:rPr lang="en-US" dirty="0" smtClean="0"/>
              <a:t>ẽ </a:t>
            </a:r>
            <a:r>
              <a:rPr lang="en-US" dirty="0"/>
              <a:t>thấy tất cả các ứng dụng Android ở lớp trên cùng. Ứng dụng viết sẽ được cài đặt vào lớp này.</a:t>
            </a:r>
          </a:p>
          <a:p>
            <a:r>
              <a:rPr lang="en-US" dirty="0"/>
              <a:t>Ví dụ của những ứng dụng này là Contacts Books, Browser, Games,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19</a:t>
            </a:fld>
            <a:endParaRPr lang="en-US" altLang="en-US"/>
          </a:p>
        </p:txBody>
      </p:sp>
      <p:sp>
        <p:nvSpPr>
          <p:cNvPr id="6" name="Title 5"/>
          <p:cNvSpPr>
            <a:spLocks noGrp="1"/>
          </p:cNvSpPr>
          <p:nvPr>
            <p:ph type="title"/>
          </p:nvPr>
        </p:nvSpPr>
        <p:spPr/>
        <p:txBody>
          <a:bodyPr/>
          <a:lstStyle/>
          <a:p>
            <a:r>
              <a:rPr lang="en-US" dirty="0"/>
              <a:t>Application:</a:t>
            </a:r>
          </a:p>
        </p:txBody>
      </p:sp>
      <p:pic>
        <p:nvPicPr>
          <p:cNvPr id="7" name="Picture 6"/>
          <p:cNvPicPr>
            <a:picLocks noChangeAspect="1"/>
          </p:cNvPicPr>
          <p:nvPr/>
        </p:nvPicPr>
        <p:blipFill>
          <a:blip r:embed="rId2"/>
          <a:stretch>
            <a:fillRect/>
          </a:stretch>
        </p:blipFill>
        <p:spPr>
          <a:xfrm>
            <a:off x="1082760" y="3352800"/>
            <a:ext cx="7832361" cy="1752600"/>
          </a:xfrm>
          <a:prstGeom prst="rect">
            <a:avLst/>
          </a:prstGeom>
        </p:spPr>
      </p:pic>
    </p:spTree>
    <p:extLst>
      <p:ext uri="{BB962C8B-B14F-4D97-AF65-F5344CB8AC3E}">
        <p14:creationId xmlns:p14="http://schemas.microsoft.com/office/powerpoint/2010/main" val="147715400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Trình bày tổng quan về lập trình android</a:t>
            </a:r>
            <a:endParaRPr lang="en-US" b="1" dirty="0"/>
          </a:p>
          <a:p>
            <a:pPr lvl="0"/>
            <a:r>
              <a:rPr lang="en-US" dirty="0"/>
              <a:t>Cài đặt được môi trường phát triển </a:t>
            </a:r>
            <a:endParaRPr lang="en-US" b="1" dirty="0"/>
          </a:p>
          <a:p>
            <a:pPr lvl="0"/>
            <a:r>
              <a:rPr lang="en-US" dirty="0"/>
              <a:t>Tạo được ứng dụng đẩu tiên</a:t>
            </a:r>
            <a:endParaRPr lang="en-US" b="1" dirty="0"/>
          </a:p>
          <a:p>
            <a:pPr lvl="0"/>
            <a:r>
              <a:rPr lang="en-US" dirty="0"/>
              <a:t>Biết cách debug trong android studio</a:t>
            </a:r>
            <a:endParaRPr lang="en-US" b="1"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normAutofit/>
          </a:bodyPr>
          <a:lstStyle/>
          <a:p>
            <a:r>
              <a:rPr lang="en-US" dirty="0"/>
              <a:t>MỤC TIÊU THỰC </a:t>
            </a:r>
            <a:r>
              <a:rPr lang="en-US" dirty="0" smtClean="0"/>
              <a:t>HIỆN</a:t>
            </a:r>
            <a:endParaRPr lang="en-US" dirty="0"/>
          </a:p>
        </p:txBody>
      </p:sp>
    </p:spTree>
    <p:extLst>
      <p:ext uri="{BB962C8B-B14F-4D97-AF65-F5344CB8AC3E}">
        <p14:creationId xmlns:p14="http://schemas.microsoft.com/office/powerpoint/2010/main" val="408242007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Ngôn ngữ lập trình </a:t>
            </a:r>
          </a:p>
        </p:txBody>
      </p:sp>
    </p:spTree>
    <p:extLst>
      <p:ext uri="{BB962C8B-B14F-4D97-AF65-F5344CB8AC3E}">
        <p14:creationId xmlns:p14="http://schemas.microsoft.com/office/powerpoint/2010/main" val="311696110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Ngôn ngữ lập trình Java là một trong những ngôn ngữ ưa thích nhất khi phát triển ứng dụng Android. Một ngôn ngữ lập trình hướng đối tượng được phát triển tại Sun Microsystems (nay thuộc sở hữu của Oracle</a:t>
            </a:r>
            <a:r>
              <a:rPr lang="en-US" dirty="0" smtClean="0"/>
              <a:t>).</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normAutofit/>
          </a:bodyPr>
          <a:lstStyle/>
          <a:p>
            <a:pPr lvl="0"/>
            <a:r>
              <a:rPr lang="en-US" dirty="0" smtClean="0"/>
              <a:t>Java</a:t>
            </a:r>
            <a:endParaRPr lang="en-US" dirty="0"/>
          </a:p>
        </p:txBody>
      </p:sp>
    </p:spTree>
    <p:extLst>
      <p:ext uri="{BB962C8B-B14F-4D97-AF65-F5344CB8AC3E}">
        <p14:creationId xmlns:p14="http://schemas.microsoft.com/office/powerpoint/2010/main" val="204675815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Đây là ngôn ngữ lập trình thích hợp và mạnh mẽ nhất khi xây dựng các ứng dụng di động cho Android và Windows chủ yếu dành cho lập trình cấp </a:t>
            </a:r>
            <a:r>
              <a:rPr lang="en-US" dirty="0" smtClean="0"/>
              <a:t>thấp.</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normAutofit/>
          </a:bodyPr>
          <a:lstStyle/>
          <a:p>
            <a:pPr lvl="0"/>
            <a:r>
              <a:rPr lang="en-US" dirty="0"/>
              <a:t>C</a:t>
            </a:r>
            <a:r>
              <a:rPr lang="en-US" dirty="0" smtClean="0"/>
              <a:t>++</a:t>
            </a:r>
            <a:endParaRPr lang="en-US" dirty="0"/>
          </a:p>
        </p:txBody>
      </p:sp>
    </p:spTree>
    <p:extLst>
      <p:ext uri="{BB962C8B-B14F-4D97-AF65-F5344CB8AC3E}">
        <p14:creationId xmlns:p14="http://schemas.microsoft.com/office/powerpoint/2010/main" val="208960718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 # là một ngôn ngữ tuyệt vời</a:t>
            </a:r>
            <a:r>
              <a:rPr lang="en-US" dirty="0" smtClean="0"/>
              <a:t>. </a:t>
            </a:r>
            <a:r>
              <a:rPr lang="en-US" dirty="0"/>
              <a:t>Microsoft đã nhìn thấy tiềm năng của Java và quyết định tạo một phiên bản tốt hơn của riêng </a:t>
            </a:r>
            <a:r>
              <a:rPr lang="en-US" dirty="0" smtClean="0"/>
              <a:t>họ.</a:t>
            </a:r>
          </a:p>
          <a:p>
            <a:r>
              <a:rPr lang="en-US" dirty="0" smtClean="0"/>
              <a:t>Sử </a:t>
            </a:r>
            <a:r>
              <a:rPr lang="en-US" dirty="0"/>
              <a:t>dụng Xamarin.Android và Xamarin.iOS để tạo các ứng dụng di động bản địa với Visual Studio hoặc Xamarin Studio</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normAutofit/>
          </a:bodyPr>
          <a:lstStyle/>
          <a:p>
            <a:pPr lvl="0"/>
            <a:r>
              <a:rPr lang="en-US" dirty="0"/>
              <a:t>C</a:t>
            </a:r>
            <a:r>
              <a:rPr lang="en-US" dirty="0" smtClean="0"/>
              <a:t>#</a:t>
            </a:r>
            <a:endParaRPr lang="en-US" dirty="0"/>
          </a:p>
        </p:txBody>
      </p:sp>
    </p:spTree>
    <p:extLst>
      <p:ext uri="{BB962C8B-B14F-4D97-AF65-F5344CB8AC3E}">
        <p14:creationId xmlns:p14="http://schemas.microsoft.com/office/powerpoint/2010/main" val="897819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Kotlin là một ngôn ngữ phát triển dựa vào Java Virtual Machine được phát triển bởi JetBrains5 Công ty phát triển IntelliJ IDE. Các tính năng thú vị của Kotlin đó là trực quan và dễ học, hầu hết các phần của Kotlin rất giống với những gì chúng ta đã biết, IDE Android studio đã được kết hợp Kotlin free.</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r>
              <a:rPr lang="en-US" dirty="0">
                <a:solidFill>
                  <a:srgbClr val="FF0000"/>
                </a:solidFill>
              </a:rPr>
              <a:t>Kotlin</a:t>
            </a:r>
          </a:p>
        </p:txBody>
      </p:sp>
    </p:spTree>
    <p:extLst>
      <p:ext uri="{BB962C8B-B14F-4D97-AF65-F5344CB8AC3E}">
        <p14:creationId xmlns:p14="http://schemas.microsoft.com/office/powerpoint/2010/main" val="334090447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Ba ngôn ngữ lập trình này, ban đầu là trifecta cốt lõi cho việc phát triển front-end web, đã phát triển trở nên hữu dụng hơn. Bây giờ  có thể thiết kế đa dạng nhiều loại apps, cả điện thoại di động và máy tính để bàn, chỉ cần sử dụng HTML5, CSS và JavaScript. </a:t>
            </a:r>
          </a:p>
          <a:p>
            <a:r>
              <a:rPr lang="en-US" dirty="0"/>
              <a:t>Một sự lựa chọn khác là sử dụng React Native. Thư viện này có thể triển khai trên Android, iOS và nền tảng Windows chung. Nó được duy trì và sử dụng bởi </a:t>
            </a:r>
            <a:r>
              <a:rPr lang="en-US" dirty="0" smtClean="0"/>
              <a:t>Facebook</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normAutofit/>
          </a:bodyPr>
          <a:lstStyle/>
          <a:p>
            <a:pPr lvl="0"/>
            <a:r>
              <a:rPr lang="en-US" dirty="0"/>
              <a:t>HTML5 + CSS + </a:t>
            </a:r>
            <a:r>
              <a:rPr lang="en-US" dirty="0" smtClean="0"/>
              <a:t>JavaScript</a:t>
            </a:r>
            <a:endParaRPr lang="en-US" dirty="0"/>
          </a:p>
        </p:txBody>
      </p:sp>
    </p:spTree>
    <p:extLst>
      <p:ext uri="{BB962C8B-B14F-4D97-AF65-F5344CB8AC3E}">
        <p14:creationId xmlns:p14="http://schemas.microsoft.com/office/powerpoint/2010/main" val="42061244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Mặc dù Android không hỗ trợ phát triển Python bản địa nhưng vẫn có những công cụ cho phép  tạo apps trên Python và sau đó chuyển đổi chúng thành các APK chạy thành công trên thiết bị Android.</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normAutofit/>
          </a:bodyPr>
          <a:lstStyle/>
          <a:p>
            <a:pPr lvl="0"/>
            <a:r>
              <a:rPr lang="en-US" dirty="0" smtClean="0"/>
              <a:t>Python</a:t>
            </a:r>
            <a:endParaRPr lang="en-US" dirty="0"/>
          </a:p>
        </p:txBody>
      </p:sp>
    </p:spTree>
    <p:extLst>
      <p:ext uri="{BB962C8B-B14F-4D97-AF65-F5344CB8AC3E}">
        <p14:creationId xmlns:p14="http://schemas.microsoft.com/office/powerpoint/2010/main" val="208619195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Môi trường phát triển ứng dụng </a:t>
            </a:r>
          </a:p>
        </p:txBody>
      </p:sp>
    </p:spTree>
    <p:extLst>
      <p:ext uri="{BB962C8B-B14F-4D97-AF65-F5344CB8AC3E}">
        <p14:creationId xmlns:p14="http://schemas.microsoft.com/office/powerpoint/2010/main" val="133828194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Android SDK (Software Development Kit) và JDK (Java Development Kit) là hai công cụ cần thiết để chúng ta có thể lập trình nên các ứng dụng </a:t>
            </a:r>
            <a:r>
              <a:rPr lang="en-US" dirty="0" smtClean="0"/>
              <a:t>Android.</a:t>
            </a:r>
          </a:p>
          <a:p>
            <a:r>
              <a:rPr lang="en-US" dirty="0"/>
              <a:t>Android Studio được Google chính thức phát hành phiên bản đầu tiên Android Studio 0.1 vào tháng 5/ </a:t>
            </a:r>
            <a:r>
              <a:rPr lang="en-US" dirty="0" smtClean="0"/>
              <a:t>2013.</a:t>
            </a:r>
          </a:p>
          <a:p>
            <a:r>
              <a:rPr lang="en-US" dirty="0"/>
              <a:t>Là công cụ lập trình dựa trên nền </a:t>
            </a:r>
            <a:r>
              <a:rPr lang="en-US" dirty="0" smtClean="0"/>
              <a:t>IntelliJ.</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normAutofit fontScale="90000"/>
          </a:bodyPr>
          <a:lstStyle/>
          <a:p>
            <a:r>
              <a:rPr lang="en-US" dirty="0"/>
              <a:t>Giới thiệu Java JDK, Android SDK, Android Studio </a:t>
            </a:r>
          </a:p>
        </p:txBody>
      </p:sp>
    </p:spTree>
    <p:extLst>
      <p:ext uri="{BB962C8B-B14F-4D97-AF65-F5344CB8AC3E}">
        <p14:creationId xmlns:p14="http://schemas.microsoft.com/office/powerpoint/2010/main" val="345335676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dirty="0"/>
              <a:t>Hỗ trợ xây dựng dự án dạng Gradle. </a:t>
            </a:r>
          </a:p>
          <a:p>
            <a:pPr lvl="0"/>
            <a:r>
              <a:rPr lang="en-US" dirty="0"/>
              <a:t>Hỗ trợ sửa lỗi nhanh và tái sử dụng cấu trúc phương thức. </a:t>
            </a:r>
          </a:p>
          <a:p>
            <a:pPr lvl="0"/>
            <a:r>
              <a:rPr lang="en-US" dirty="0"/>
              <a:t>Cung cấp các công cụ kiểm tra tính khả dụng, khả năng họat động của ứng dụng, tương thích nền tảng…</a:t>
            </a:r>
          </a:p>
          <a:p>
            <a:pPr lvl="0"/>
            <a:r>
              <a:rPr lang="en-US" dirty="0"/>
              <a:t>Hỗ trợ bảo mật mã nguồn và đóng gói ứng dụng. </a:t>
            </a:r>
          </a:p>
          <a:p>
            <a:pPr lvl="0"/>
            <a:r>
              <a:rPr lang="en-US" dirty="0"/>
              <a:t>Trình biên tập giao diện cung cấp tổng quan giao diện ứng dụng và các thành phần, cho phép tuỳ chỉnh trên nhiều cấu hình khác nhau.</a:t>
            </a:r>
          </a:p>
          <a:p>
            <a:pPr lvl="0"/>
            <a:r>
              <a:rPr lang="en-US" dirty="0"/>
              <a:t>Cho phép tương tác với nền Google Cloud.</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normAutofit fontScale="90000"/>
          </a:bodyPr>
          <a:lstStyle/>
          <a:p>
            <a:r>
              <a:rPr lang="en-US" dirty="0" smtClean="0"/>
              <a:t>Các </a:t>
            </a:r>
            <a:r>
              <a:rPr lang="en-US" dirty="0"/>
              <a:t>tính năng mạnh mẽ </a:t>
            </a:r>
            <a:r>
              <a:rPr lang="en-US" dirty="0" smtClean="0"/>
              <a:t>của Android Studio</a:t>
            </a:r>
            <a:endParaRPr lang="en-US" dirty="0"/>
          </a:p>
        </p:txBody>
      </p:sp>
    </p:spTree>
    <p:extLst>
      <p:ext uri="{BB962C8B-B14F-4D97-AF65-F5344CB8AC3E}">
        <p14:creationId xmlns:p14="http://schemas.microsoft.com/office/powerpoint/2010/main" val="324782538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Tổng quan về Android </a:t>
            </a:r>
          </a:p>
        </p:txBody>
      </p:sp>
    </p:spTree>
    <p:extLst>
      <p:ext uri="{BB962C8B-B14F-4D97-AF65-F5344CB8AC3E}">
        <p14:creationId xmlns:p14="http://schemas.microsoft.com/office/powerpoint/2010/main" val="93506091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Để bắt đầu viết ứng dụng với Android Studio, chúng ta cần tải và cài đặt hai bộ phần mềm sau: </a:t>
            </a:r>
          </a:p>
          <a:p>
            <a:pPr lvl="0" algn="l"/>
            <a:r>
              <a:rPr lang="en-US" dirty="0"/>
              <a:t>Java JDK: </a:t>
            </a:r>
            <a:r>
              <a:rPr lang="en-US" b="1" dirty="0"/>
              <a:t>http://java.sun.com/javase/downloads/index.jsp</a:t>
            </a:r>
            <a:r>
              <a:rPr lang="en-US" dirty="0"/>
              <a:t> (Cài đặt trước hết và nên chọn phiên bản mới nhất).</a:t>
            </a:r>
          </a:p>
          <a:p>
            <a:pPr lvl="0" algn="l"/>
            <a:r>
              <a:rPr lang="en-US" dirty="0"/>
              <a:t>Android Studio: </a:t>
            </a:r>
            <a:r>
              <a:rPr lang="en-US" b="1" dirty="0"/>
              <a:t>http://developer.android.com/sdk/index.html</a:t>
            </a:r>
            <a:r>
              <a:rPr lang="en-US" dirty="0"/>
              <a:t> - tải gói Android Studio.</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30</a:t>
            </a:fld>
            <a:endParaRPr lang="en-US" altLang="en-US"/>
          </a:p>
        </p:txBody>
      </p:sp>
      <p:sp>
        <p:nvSpPr>
          <p:cNvPr id="6" name="Title 5"/>
          <p:cNvSpPr>
            <a:spLocks noGrp="1"/>
          </p:cNvSpPr>
          <p:nvPr>
            <p:ph type="title"/>
          </p:nvPr>
        </p:nvSpPr>
        <p:spPr/>
        <p:txBody>
          <a:bodyPr>
            <a:normAutofit fontScale="90000"/>
          </a:bodyPr>
          <a:lstStyle/>
          <a:p>
            <a:r>
              <a:rPr lang="en-US" dirty="0"/>
              <a:t>Thiết lập môi trường phát triển  Android Studio</a:t>
            </a:r>
          </a:p>
        </p:txBody>
      </p:sp>
    </p:spTree>
    <p:extLst>
      <p:ext uri="{BB962C8B-B14F-4D97-AF65-F5344CB8AC3E}">
        <p14:creationId xmlns:p14="http://schemas.microsoft.com/office/powerpoint/2010/main" val="1177112584"/>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ứng dụng đầu tiên</a:t>
            </a:r>
          </a:p>
        </p:txBody>
      </p:sp>
    </p:spTree>
    <p:extLst>
      <p:ext uri="{BB962C8B-B14F-4D97-AF65-F5344CB8AC3E}">
        <p14:creationId xmlns:p14="http://schemas.microsoft.com/office/powerpoint/2010/main" val="2757728008"/>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effectLst>
                  <a:outerShdw sx="0" sy="0">
                    <a:srgbClr val="000000"/>
                  </a:outerShdw>
                </a:effectLst>
              </a:rPr>
              <a:t>Bước 1: Tạo </a:t>
            </a:r>
            <a:r>
              <a:rPr lang="en-US" dirty="0">
                <a:effectLst>
                  <a:outerShdw sx="0" sy="0">
                    <a:srgbClr val="000000"/>
                  </a:outerShdw>
                </a:effectLst>
              </a:rPr>
              <a:t>mới Project</a:t>
            </a:r>
          </a:p>
          <a:p>
            <a:pPr lvl="0"/>
            <a:r>
              <a:rPr lang="en-US" dirty="0"/>
              <a:t>Chọn Start a new Android Studio project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lstStyle/>
          <a:p>
            <a:r>
              <a:rPr lang="en-US" dirty="0"/>
              <a:t>Khởi tạo dự án</a:t>
            </a:r>
          </a:p>
        </p:txBody>
      </p:sp>
      <p:pic>
        <p:nvPicPr>
          <p:cNvPr id="7" name="Picture 6"/>
          <p:cNvPicPr/>
          <p:nvPr/>
        </p:nvPicPr>
        <p:blipFill>
          <a:blip r:embed="rId2"/>
          <a:stretch>
            <a:fillRect/>
          </a:stretch>
        </p:blipFill>
        <p:spPr>
          <a:xfrm>
            <a:off x="1447799" y="2538412"/>
            <a:ext cx="5064211" cy="2986088"/>
          </a:xfrm>
          <a:prstGeom prst="rect">
            <a:avLst/>
          </a:prstGeom>
        </p:spPr>
      </p:pic>
    </p:spTree>
    <p:extLst>
      <p:ext uri="{BB962C8B-B14F-4D97-AF65-F5344CB8AC3E}">
        <p14:creationId xmlns:p14="http://schemas.microsoft.com/office/powerpoint/2010/main" val="209252580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r>
              <a:rPr lang="en-US" dirty="0"/>
              <a:t>Đặt tên cho project</a:t>
            </a:r>
          </a:p>
        </p:txBody>
      </p:sp>
      <p:pic>
        <p:nvPicPr>
          <p:cNvPr id="7" name="Content Placeholder 6"/>
          <p:cNvPicPr>
            <a:picLocks noGrp="1"/>
          </p:cNvPicPr>
          <p:nvPr>
            <p:ph idx="1"/>
          </p:nvPr>
        </p:nvPicPr>
        <p:blipFill>
          <a:blip r:embed="rId2"/>
          <a:stretch>
            <a:fillRect/>
          </a:stretch>
        </p:blipFill>
        <p:spPr>
          <a:xfrm>
            <a:off x="1066800" y="1219200"/>
            <a:ext cx="6172200" cy="3810000"/>
          </a:xfrm>
          <a:prstGeom prst="rect">
            <a:avLst/>
          </a:prstGeom>
        </p:spPr>
      </p:pic>
    </p:spTree>
    <p:extLst>
      <p:ext uri="{BB962C8B-B14F-4D97-AF65-F5344CB8AC3E}">
        <p14:creationId xmlns:p14="http://schemas.microsoft.com/office/powerpoint/2010/main" val="2505654989"/>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Application name: </a:t>
            </a:r>
            <a:r>
              <a:rPr lang="en-US" dirty="0"/>
              <a:t>Tên của ứng dụng,  lưu ý phải viết HOA chữ cái đầu tiên của tên ứng dụng. Mặc định tên của ứng dụng cũng sẽ là tên Project.</a:t>
            </a:r>
          </a:p>
          <a:p>
            <a:pPr lvl="0"/>
            <a:r>
              <a:rPr lang="en-US" dirty="0"/>
              <a:t>Company Domain: Tên domain của công ty. Dựa trên Application name và Company name, hệ thống sẽ tạo ra package name và thông tin này được sử dụng để đưa ứng dụng lên Google Play Project location: Đường dẫn trên máy dùng để lưu trữ ứng dụng.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sp>
        <p:nvSpPr>
          <p:cNvPr id="6" name="Title 5"/>
          <p:cNvSpPr>
            <a:spLocks noGrp="1"/>
          </p:cNvSpPr>
          <p:nvPr>
            <p:ph type="title"/>
          </p:nvPr>
        </p:nvSpPr>
        <p:spPr/>
        <p:txBody>
          <a:bodyPr/>
          <a:lstStyle/>
          <a:p>
            <a:r>
              <a:rPr lang="en-US" dirty="0" smtClean="0"/>
              <a:t>Bước 1.1: Đặt </a:t>
            </a:r>
            <a:r>
              <a:rPr lang="en-US" dirty="0"/>
              <a:t>tên cho project</a:t>
            </a:r>
          </a:p>
        </p:txBody>
      </p:sp>
    </p:spTree>
    <p:extLst>
      <p:ext uri="{BB962C8B-B14F-4D97-AF65-F5344CB8AC3E}">
        <p14:creationId xmlns:p14="http://schemas.microsoft.com/office/powerpoint/2010/main" val="1020258120"/>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sp>
        <p:nvSpPr>
          <p:cNvPr id="6" name="Title 5"/>
          <p:cNvSpPr>
            <a:spLocks noGrp="1"/>
          </p:cNvSpPr>
          <p:nvPr>
            <p:ph type="title"/>
          </p:nvPr>
        </p:nvSpPr>
        <p:spPr/>
        <p:txBody>
          <a:bodyPr>
            <a:normAutofit fontScale="90000"/>
          </a:bodyPr>
          <a:lstStyle/>
          <a:p>
            <a:r>
              <a:rPr lang="en-US" i="1" dirty="0" smtClean="0"/>
              <a:t>Bước 1.2: C</a:t>
            </a:r>
            <a:r>
              <a:rPr lang="en-US" dirty="0" smtClean="0"/>
              <a:t>họn </a:t>
            </a:r>
            <a:r>
              <a:rPr lang="en-US" dirty="0"/>
              <a:t>nền tảng để phát triển ứng dụng </a:t>
            </a:r>
          </a:p>
        </p:txBody>
      </p:sp>
      <p:pic>
        <p:nvPicPr>
          <p:cNvPr id="7" name="Content Placeholder 6"/>
          <p:cNvPicPr>
            <a:picLocks noGrp="1"/>
          </p:cNvPicPr>
          <p:nvPr>
            <p:ph idx="1"/>
          </p:nvPr>
        </p:nvPicPr>
        <p:blipFill>
          <a:blip r:embed="rId2"/>
          <a:stretch>
            <a:fillRect/>
          </a:stretch>
        </p:blipFill>
        <p:spPr>
          <a:xfrm>
            <a:off x="990600" y="1066800"/>
            <a:ext cx="7239000" cy="4876800"/>
          </a:xfrm>
          <a:prstGeom prst="rect">
            <a:avLst/>
          </a:prstGeom>
        </p:spPr>
      </p:pic>
    </p:spTree>
    <p:extLst>
      <p:ext uri="{BB962C8B-B14F-4D97-AF65-F5344CB8AC3E}">
        <p14:creationId xmlns:p14="http://schemas.microsoft.com/office/powerpoint/2010/main" val="44189781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Phone and Tablet: </a:t>
            </a:r>
            <a:r>
              <a:rPr lang="en-US" dirty="0"/>
              <a:t>chọn mục này để xác định mình đang phát triển ứng dụng trên điện thoại và máy tính bảng. Sau đó chọn </a:t>
            </a:r>
            <a:r>
              <a:rPr lang="en-US" b="1" dirty="0"/>
              <a:t>Minimum SDK</a:t>
            </a:r>
            <a:r>
              <a:rPr lang="en-US" dirty="0"/>
              <a:t>, là phiên bản API thấp nhất mà ứng dụng có thể cài đặt.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normAutofit fontScale="90000"/>
          </a:bodyPr>
          <a:lstStyle/>
          <a:p>
            <a:r>
              <a:rPr lang="en-US" i="1" dirty="0"/>
              <a:t>Bước 1.2: C</a:t>
            </a:r>
            <a:r>
              <a:rPr lang="en-US" dirty="0"/>
              <a:t>họn nền tảng để phát triển ứng dụng </a:t>
            </a:r>
          </a:p>
        </p:txBody>
      </p:sp>
    </p:spTree>
    <p:extLst>
      <p:ext uri="{BB962C8B-B14F-4D97-AF65-F5344CB8AC3E}">
        <p14:creationId xmlns:p14="http://schemas.microsoft.com/office/powerpoint/2010/main" val="2766320118"/>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normAutofit fontScale="90000"/>
          </a:bodyPr>
          <a:lstStyle/>
          <a:p>
            <a:r>
              <a:rPr lang="en-US" dirty="0" smtClean="0"/>
              <a:t>Bước 1.3: Tạo </a:t>
            </a:r>
            <a:r>
              <a:rPr lang="en-US" dirty="0"/>
              <a:t>mới và đưa Activity vào ứng dụng </a:t>
            </a:r>
          </a:p>
        </p:txBody>
      </p:sp>
      <p:pic>
        <p:nvPicPr>
          <p:cNvPr id="7" name="Content Placeholder 6"/>
          <p:cNvPicPr>
            <a:picLocks noGrp="1"/>
          </p:cNvPicPr>
          <p:nvPr>
            <p:ph idx="1"/>
          </p:nvPr>
        </p:nvPicPr>
        <p:blipFill>
          <a:blip r:embed="rId2"/>
          <a:stretch>
            <a:fillRect/>
          </a:stretch>
        </p:blipFill>
        <p:spPr>
          <a:xfrm>
            <a:off x="609600" y="990600"/>
            <a:ext cx="7543800" cy="4495800"/>
          </a:xfrm>
          <a:prstGeom prst="rect">
            <a:avLst/>
          </a:prstGeom>
        </p:spPr>
      </p:pic>
    </p:spTree>
    <p:extLst>
      <p:ext uri="{BB962C8B-B14F-4D97-AF65-F5344CB8AC3E}">
        <p14:creationId xmlns:p14="http://schemas.microsoft.com/office/powerpoint/2010/main" val="959758020"/>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Mỗi </a:t>
            </a:r>
            <a:r>
              <a:rPr lang="en-US" b="1" dirty="0"/>
              <a:t>Activity</a:t>
            </a:r>
            <a:r>
              <a:rPr lang="en-US" dirty="0"/>
              <a:t> là một màn hình giao diện người dùng, nơi người dùng tương tác, thực hiện một số thao tác tương ứng với chức năng của ứng dụng. Một ứng dụng có thể có nhiều </a:t>
            </a:r>
            <a:r>
              <a:rPr lang="en-US" b="1" dirty="0"/>
              <a:t>Activity</a:t>
            </a:r>
            <a:r>
              <a:rPr lang="en-US" dirty="0"/>
              <a:t> và sẽ có </a:t>
            </a:r>
            <a:r>
              <a:rPr lang="en-US" b="1" dirty="0"/>
              <a:t>Activity</a:t>
            </a:r>
            <a:r>
              <a:rPr lang="en-US" dirty="0"/>
              <a:t> hiển thị đầu tiên khi ứng dụng khởi động</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
        <p:nvSpPr>
          <p:cNvPr id="6" name="Title 5"/>
          <p:cNvSpPr>
            <a:spLocks noGrp="1"/>
          </p:cNvSpPr>
          <p:nvPr>
            <p:ph type="title"/>
          </p:nvPr>
        </p:nvSpPr>
        <p:spPr/>
        <p:txBody>
          <a:bodyPr>
            <a:normAutofit fontScale="90000"/>
          </a:bodyPr>
          <a:lstStyle/>
          <a:p>
            <a:r>
              <a:rPr lang="en-US" dirty="0"/>
              <a:t>Bước 1.3: Tạo mới và đưa Activity vào ứng dụng </a:t>
            </a:r>
          </a:p>
        </p:txBody>
      </p:sp>
    </p:spTree>
    <p:extLst>
      <p:ext uri="{BB962C8B-B14F-4D97-AF65-F5344CB8AC3E}">
        <p14:creationId xmlns:p14="http://schemas.microsoft.com/office/powerpoint/2010/main" val="3417336254"/>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normAutofit fontScale="90000"/>
          </a:bodyPr>
          <a:lstStyle/>
          <a:p>
            <a:r>
              <a:rPr lang="en-US" dirty="0" smtClean="0"/>
              <a:t>Bước 1.4: Đặt </a:t>
            </a:r>
            <a:r>
              <a:rPr lang="en-US" dirty="0"/>
              <a:t>tên cho Activity Name và Layout Name</a:t>
            </a:r>
          </a:p>
        </p:txBody>
      </p:sp>
      <p:pic>
        <p:nvPicPr>
          <p:cNvPr id="7" name="Content Placeholder 6"/>
          <p:cNvPicPr>
            <a:picLocks noGrp="1"/>
          </p:cNvPicPr>
          <p:nvPr>
            <p:ph idx="1"/>
          </p:nvPr>
        </p:nvPicPr>
        <p:blipFill>
          <a:blip r:embed="rId2"/>
          <a:stretch>
            <a:fillRect/>
          </a:stretch>
        </p:blipFill>
        <p:spPr>
          <a:xfrm>
            <a:off x="609600" y="1143000"/>
            <a:ext cx="7620000" cy="4267200"/>
          </a:xfrm>
          <a:prstGeom prst="rect">
            <a:avLst/>
          </a:prstGeom>
        </p:spPr>
      </p:pic>
    </p:spTree>
    <p:extLst>
      <p:ext uri="{BB962C8B-B14F-4D97-AF65-F5344CB8AC3E}">
        <p14:creationId xmlns:p14="http://schemas.microsoft.com/office/powerpoint/2010/main" val="169030914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Android là một Hệ điều hành mã nguồn mở và là một hệ điều hành dựa trên Linux cho các thiết bị mobile như Smartphone và máy tính bảng. Ban đầu Android được phát triển bởi Công ty Android với sự hỗ trợ tài chính từ Google, sau đó được Google mua lại vào năm 2005</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a:t>Hệ điều hành Android </a:t>
            </a:r>
          </a:p>
        </p:txBody>
      </p:sp>
    </p:spTree>
    <p:extLst>
      <p:ext uri="{BB962C8B-B14F-4D97-AF65-F5344CB8AC3E}">
        <p14:creationId xmlns:p14="http://schemas.microsoft.com/office/powerpoint/2010/main" val="683100369"/>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Android, tương ứng với mỗi </a:t>
            </a:r>
            <a:r>
              <a:rPr lang="en-US" b="1" dirty="0"/>
              <a:t>Activity</a:t>
            </a:r>
            <a:r>
              <a:rPr lang="en-US" dirty="0"/>
              <a:t> khi tạo ra sẽ có một tập tin lưu source code (.</a:t>
            </a:r>
            <a:r>
              <a:rPr lang="en-US" b="1" dirty="0"/>
              <a:t>java</a:t>
            </a:r>
            <a:r>
              <a:rPr lang="en-US" dirty="0"/>
              <a:t>) và một tập tin là mô tả giao diện của Activity (.</a:t>
            </a:r>
            <a:r>
              <a:rPr lang="en-US" b="1" dirty="0"/>
              <a:t>xml</a:t>
            </a:r>
            <a:r>
              <a:rPr lang="en-US" dirty="0"/>
              <a:t>). Trong trường hợp này, </a:t>
            </a:r>
            <a:r>
              <a:rPr lang="en-US" b="1" dirty="0"/>
              <a:t>Activity</a:t>
            </a:r>
            <a:r>
              <a:rPr lang="en-US" dirty="0"/>
              <a:t> của chúng ta là MainActivity nên hai tập tin đó là </a:t>
            </a:r>
            <a:r>
              <a:rPr lang="en-US" b="1" i="1" dirty="0"/>
              <a:t>MainActivity.java</a:t>
            </a:r>
            <a:r>
              <a:rPr lang="en-US" dirty="0"/>
              <a:t> và view layout sẽ có tên là </a:t>
            </a:r>
            <a:r>
              <a:rPr lang="en-US" b="1" i="1" dirty="0"/>
              <a:t>activity_main.xml.</a:t>
            </a:r>
            <a:r>
              <a:rPr lang="en-US" dirty="0"/>
              <a:t> Nhấn nút </a:t>
            </a:r>
            <a:r>
              <a:rPr lang="en-US" b="1" i="1" dirty="0"/>
              <a:t>Finish</a:t>
            </a:r>
            <a:r>
              <a:rPr lang="en-US" dirty="0"/>
              <a:t> để hoàn tất các bước tạo ứng dụng đầu tiên.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normAutofit fontScale="90000"/>
          </a:bodyPr>
          <a:lstStyle/>
          <a:p>
            <a:r>
              <a:rPr lang="en-US" dirty="0"/>
              <a:t>Bước 1.4: Đặt tên cho Activity Name và Layout Name</a:t>
            </a:r>
          </a:p>
        </p:txBody>
      </p:sp>
    </p:spTree>
    <p:extLst>
      <p:ext uri="{BB962C8B-B14F-4D97-AF65-F5344CB8AC3E}">
        <p14:creationId xmlns:p14="http://schemas.microsoft.com/office/powerpoint/2010/main" val="4106822767"/>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normAutofit fontScale="90000"/>
          </a:bodyPr>
          <a:lstStyle/>
          <a:p>
            <a:r>
              <a:rPr lang="en-US" dirty="0"/>
              <a:t>G</a:t>
            </a:r>
            <a:r>
              <a:rPr lang="en-US" dirty="0" smtClean="0"/>
              <a:t>iao </a:t>
            </a:r>
            <a:r>
              <a:rPr lang="en-US" dirty="0"/>
              <a:t>diện của Android Studio sẽ hiện ra như sau</a:t>
            </a:r>
          </a:p>
        </p:txBody>
      </p:sp>
      <p:pic>
        <p:nvPicPr>
          <p:cNvPr id="7" name="Picture 6"/>
          <p:cNvPicPr/>
          <p:nvPr/>
        </p:nvPicPr>
        <p:blipFill>
          <a:blip r:embed="rId2"/>
          <a:stretch>
            <a:fillRect/>
          </a:stretch>
        </p:blipFill>
        <p:spPr>
          <a:xfrm>
            <a:off x="571874" y="974686"/>
            <a:ext cx="7924425" cy="4816514"/>
          </a:xfrm>
          <a:prstGeom prst="rect">
            <a:avLst/>
          </a:prstGeom>
        </p:spPr>
      </p:pic>
    </p:spTree>
    <p:extLst>
      <p:ext uri="{BB962C8B-B14F-4D97-AF65-F5344CB8AC3E}">
        <p14:creationId xmlns:p14="http://schemas.microsoft.com/office/powerpoint/2010/main" val="2183120075"/>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Thanh công cụ giúp  thao tác nhanh các chức năng thường dùng khi lập trình trong Android Studio. </a:t>
            </a:r>
            <a:endParaRPr lang="en-US" dirty="0" smtClean="0"/>
          </a:p>
          <a:p>
            <a:r>
              <a:rPr lang="en-US" dirty="0" smtClean="0"/>
              <a:t>Chức </a:t>
            </a:r>
            <a:r>
              <a:rPr lang="en-US" dirty="0"/>
              <a:t>năng Run </a:t>
            </a:r>
            <a:endParaRPr lang="en-US" dirty="0" smtClean="0"/>
          </a:p>
          <a:p>
            <a:r>
              <a:rPr lang="en-US" dirty="0"/>
              <a:t>Debug ứng </a:t>
            </a:r>
            <a:r>
              <a:rPr lang="en-US" dirty="0" smtClean="0"/>
              <a:t>dụng</a:t>
            </a:r>
          </a:p>
          <a:p>
            <a:r>
              <a:rPr lang="en-US" dirty="0"/>
              <a:t>và quản lý máy ảo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r>
              <a:rPr lang="en-US" i="1" dirty="0"/>
              <a:t>Vùng 1</a:t>
            </a:r>
            <a:endParaRPr lang="en-US" dirty="0"/>
          </a:p>
        </p:txBody>
      </p:sp>
      <p:pic>
        <p:nvPicPr>
          <p:cNvPr id="35" name="Picture 34"/>
          <p:cNvPicPr/>
          <p:nvPr/>
        </p:nvPicPr>
        <p:blipFill>
          <a:blip r:embed="rId2"/>
          <a:stretch>
            <a:fillRect/>
          </a:stretch>
        </p:blipFill>
        <p:spPr>
          <a:xfrm>
            <a:off x="3648074" y="2743200"/>
            <a:ext cx="542925" cy="381000"/>
          </a:xfrm>
          <a:prstGeom prst="rect">
            <a:avLst/>
          </a:prstGeom>
        </p:spPr>
      </p:pic>
      <p:pic>
        <p:nvPicPr>
          <p:cNvPr id="36" name="Picture 35"/>
          <p:cNvPicPr/>
          <p:nvPr/>
        </p:nvPicPr>
        <p:blipFill>
          <a:blip r:embed="rId3"/>
          <a:stretch>
            <a:fillRect/>
          </a:stretch>
        </p:blipFill>
        <p:spPr>
          <a:xfrm>
            <a:off x="3648073" y="3365552"/>
            <a:ext cx="542925" cy="368248"/>
          </a:xfrm>
          <a:prstGeom prst="rect">
            <a:avLst/>
          </a:prstGeom>
        </p:spPr>
      </p:pic>
      <p:pic>
        <p:nvPicPr>
          <p:cNvPr id="37" name="Picture 36"/>
          <p:cNvPicPr/>
          <p:nvPr/>
        </p:nvPicPr>
        <p:blipFill>
          <a:blip r:embed="rId4"/>
          <a:stretch>
            <a:fillRect/>
          </a:stretch>
        </p:blipFill>
        <p:spPr>
          <a:xfrm>
            <a:off x="3767134" y="3936038"/>
            <a:ext cx="423863" cy="407361"/>
          </a:xfrm>
          <a:prstGeom prst="rect">
            <a:avLst/>
          </a:prstGeom>
        </p:spPr>
      </p:pic>
    </p:spTree>
    <p:extLst>
      <p:ext uri="{BB962C8B-B14F-4D97-AF65-F5344CB8AC3E}">
        <p14:creationId xmlns:p14="http://schemas.microsoft.com/office/powerpoint/2010/main" val="98817301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Thư mục manifests:</a:t>
            </a:r>
            <a:r>
              <a:rPr lang="en-US" dirty="0"/>
              <a:t> chứa thông tin cấu hình của ứng dụng</a:t>
            </a:r>
          </a:p>
          <a:p>
            <a:pPr lvl="0"/>
            <a:r>
              <a:rPr lang="en-US" b="1" dirty="0"/>
              <a:t>AndroidManifest.xml:</a:t>
            </a:r>
            <a:r>
              <a:rPr lang="en-US" dirty="0"/>
              <a:t> tập tin XML chứa tất cả các thông tin cấu hình dùng để build ứng dụng và các thành phần của ứng dụng (activity, service,…). Mỗi ứng dụng đều có một tập tin </a:t>
            </a:r>
            <a:r>
              <a:rPr lang="en-US" b="1" i="1" dirty="0"/>
              <a:t>AndroidManifest.xml</a:t>
            </a:r>
            <a:r>
              <a:rPr lang="en-US" dirty="0"/>
              <a:t>. Trong ứng dụng, Activity nào muốn sử dụng đều bắt buộc phải có khai báo AndroidManifest.xml</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sp>
        <p:nvSpPr>
          <p:cNvPr id="6" name="Title 5"/>
          <p:cNvSpPr>
            <a:spLocks noGrp="1"/>
          </p:cNvSpPr>
          <p:nvPr>
            <p:ph type="title"/>
          </p:nvPr>
        </p:nvSpPr>
        <p:spPr/>
        <p:txBody>
          <a:bodyPr>
            <a:normAutofit fontScale="90000"/>
          </a:bodyPr>
          <a:lstStyle/>
          <a:p>
            <a:pPr lvl="0"/>
            <a:r>
              <a:rPr lang="en-US" i="1" dirty="0"/>
              <a:t>Vùng 2</a:t>
            </a:r>
            <a:r>
              <a:rPr lang="en-US" dirty="0" smtClean="0"/>
              <a:t>: Cấu </a:t>
            </a:r>
            <a:r>
              <a:rPr lang="en-US" dirty="0"/>
              <a:t>trúc hệ thống tài nguyên của ứng dụng</a:t>
            </a:r>
          </a:p>
        </p:txBody>
      </p:sp>
    </p:spTree>
    <p:extLst>
      <p:ext uri="{BB962C8B-B14F-4D97-AF65-F5344CB8AC3E}">
        <p14:creationId xmlns:p14="http://schemas.microsoft.com/office/powerpoint/2010/main" val="3669548502"/>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68423" y="122240"/>
            <a:ext cx="7942177" cy="5364160"/>
          </a:xfrm>
          <a:prstGeom prst="rect">
            <a:avLst/>
          </a:prstGeom>
        </p:spPr>
      </p:pic>
    </p:spTree>
    <p:extLst>
      <p:ext uri="{BB962C8B-B14F-4D97-AF65-F5344CB8AC3E}">
        <p14:creationId xmlns:p14="http://schemas.microsoft.com/office/powerpoint/2010/main" val="2559690229"/>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Thư mục java:</a:t>
            </a:r>
            <a:r>
              <a:rPr lang="en-US" dirty="0"/>
              <a:t> chứa tất cả các file mã nguồn .java của ứng dụng</a:t>
            </a:r>
          </a:p>
          <a:p>
            <a:pPr lvl="0"/>
            <a:r>
              <a:rPr lang="en-US" dirty="0"/>
              <a:t>Tương ứng với mỗi </a:t>
            </a:r>
            <a:r>
              <a:rPr lang="en-US" b="1" dirty="0"/>
              <a:t>Activity</a:t>
            </a:r>
            <a:r>
              <a:rPr lang="en-US" dirty="0"/>
              <a:t> thì file mã nguồn sẽ chứa các xử lý trên Activity đó. Activity nào được khởi chạy đầu tiên khi ứng dụng hoạt động sẽ được khai báo đầu tiên trong tập tin </a:t>
            </a:r>
            <a:r>
              <a:rPr lang="en-US" b="1" dirty="0"/>
              <a:t>AndroidManifest.xml.</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144199169"/>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Thư mục res: </a:t>
            </a:r>
            <a:r>
              <a:rPr lang="en-US" dirty="0"/>
              <a:t>chứa các tài nguyên của ứng dụng, bao gồm các tập tin hình ảnh, các thiết kế giao diện, thực đơn,… của ứng dụng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102561095"/>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a:t>Vùng 3: Danh sách các control mà Android Studio hỗ </a:t>
            </a:r>
            <a:r>
              <a:rPr lang="en-US" dirty="0" smtClean="0"/>
              <a:t>trợ</a:t>
            </a:r>
          </a:p>
          <a:p>
            <a:pPr lvl="0"/>
            <a:r>
              <a:rPr lang="en-US" b="1" dirty="0" smtClean="0"/>
              <a:t>Vùng </a:t>
            </a:r>
            <a:r>
              <a:rPr lang="en-US" b="1" dirty="0"/>
              <a:t>4:</a:t>
            </a:r>
            <a:r>
              <a:rPr lang="en-US" dirty="0"/>
              <a:t> hiển thị giao diện theo cấu trúc cây giúp dễ dàng quan sát và lựa chọn control.</a:t>
            </a:r>
          </a:p>
          <a:p>
            <a:pPr lvl="0"/>
            <a:r>
              <a:rPr lang="en-US" b="1" dirty="0"/>
              <a:t>Vùng 5:</a:t>
            </a:r>
            <a:r>
              <a:rPr lang="en-US" dirty="0"/>
              <a:t> vùng giao diện của thiết bị cho phép kéo thả các control. Chúng ta có thể chọn cách hiển thị theo chiều nằm ngang, nằm đứng, phóng to, thu nhỏ, lựa chọn các loại thiết bị hiển thị…</a:t>
            </a:r>
          </a:p>
          <a:p>
            <a:pPr lvl="0"/>
            <a:r>
              <a:rPr lang="en-US" b="1" dirty="0"/>
              <a:t>Vùng 6</a:t>
            </a:r>
            <a:r>
              <a:rPr lang="en-US" dirty="0"/>
              <a:t>: Cửa sổ thuộc tính của control đang chọn, cho phép  thiết lập các thuộc tính cần thiết.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normAutofit/>
          </a:bodyPr>
          <a:lstStyle/>
          <a:p>
            <a:endParaRPr lang="en-US" dirty="0"/>
          </a:p>
        </p:txBody>
      </p:sp>
    </p:spTree>
    <p:extLst>
      <p:ext uri="{BB962C8B-B14F-4D97-AF65-F5344CB8AC3E}">
        <p14:creationId xmlns:p14="http://schemas.microsoft.com/office/powerpoint/2010/main" val="3768946524"/>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Có 2 cách để tạo máy ảo</a:t>
            </a:r>
          </a:p>
          <a:p>
            <a:pPr lvl="0"/>
            <a:r>
              <a:rPr lang="en-US" dirty="0"/>
              <a:t>Cách 1: Chọn biểu tượng AVD Manager trên thanh Toolbar</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lstStyle/>
          <a:p>
            <a:r>
              <a:rPr lang="en-US" dirty="0" smtClean="0"/>
              <a:t>Bước 2: Tạo </a:t>
            </a:r>
            <a:r>
              <a:rPr lang="en-US" dirty="0"/>
              <a:t>máy ảo </a:t>
            </a:r>
          </a:p>
        </p:txBody>
      </p:sp>
      <p:pic>
        <p:nvPicPr>
          <p:cNvPr id="7" name="Picture 6"/>
          <p:cNvPicPr/>
          <p:nvPr/>
        </p:nvPicPr>
        <p:blipFill>
          <a:blip r:embed="rId2"/>
          <a:stretch>
            <a:fillRect/>
          </a:stretch>
        </p:blipFill>
        <p:spPr>
          <a:xfrm>
            <a:off x="1362075" y="3121342"/>
            <a:ext cx="6257926" cy="1222058"/>
          </a:xfrm>
          <a:prstGeom prst="rect">
            <a:avLst/>
          </a:prstGeom>
        </p:spPr>
      </p:pic>
    </p:spTree>
    <p:extLst>
      <p:ext uri="{BB962C8B-B14F-4D97-AF65-F5344CB8AC3E}">
        <p14:creationId xmlns:p14="http://schemas.microsoft.com/office/powerpoint/2010/main" val="3000778429"/>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i="1" dirty="0"/>
              <a:t>Cách 2:</a:t>
            </a:r>
            <a:r>
              <a:rPr lang="en-US" dirty="0"/>
              <a:t> Chọn tab Tools </a:t>
            </a:r>
            <a:r>
              <a:rPr lang="en-US" dirty="0">
                <a:sym typeface="Wingdings" panose="05000000000000000000" pitchFamily="2" charset="2"/>
              </a:rPr>
              <a:t></a:t>
            </a:r>
            <a:r>
              <a:rPr lang="en-US" dirty="0"/>
              <a:t>Android </a:t>
            </a:r>
            <a:r>
              <a:rPr lang="en-US" dirty="0">
                <a:sym typeface="Wingdings" panose="05000000000000000000" pitchFamily="2" charset="2"/>
              </a:rPr>
              <a:t></a:t>
            </a:r>
            <a:r>
              <a:rPr lang="en-US" dirty="0"/>
              <a:t>AVD Manager</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rotWithShape="1">
          <a:blip r:embed="rId2" cstate="print">
            <a:extLst>
              <a:ext uri="{28A0092B-C50C-407E-A947-70E740481C1C}">
                <a14:useLocalDpi xmlns:a14="http://schemas.microsoft.com/office/drawing/2010/main"/>
              </a:ext>
            </a:extLst>
          </a:blip>
          <a:srcRect/>
          <a:stretch/>
        </p:blipFill>
        <p:spPr bwMode="auto">
          <a:xfrm>
            <a:off x="1024658" y="1704502"/>
            <a:ext cx="6138142" cy="30960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190841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normAutofit fontScale="90000"/>
          </a:bodyPr>
          <a:lstStyle/>
          <a:p>
            <a:r>
              <a:rPr lang="en-US" dirty="0"/>
              <a:t>Các phiên bản của hệ điều hành Android</a:t>
            </a:r>
          </a:p>
        </p:txBody>
      </p:sp>
      <p:pic>
        <p:nvPicPr>
          <p:cNvPr id="7" name="Content Placeholder 6"/>
          <p:cNvPicPr>
            <a:picLocks noGrp="1"/>
          </p:cNvPicPr>
          <p:nvPr>
            <p:ph idx="1"/>
          </p:nvPr>
        </p:nvPicPr>
        <p:blipFill>
          <a:blip r:embed="rId2"/>
          <a:stretch>
            <a:fillRect/>
          </a:stretch>
        </p:blipFill>
        <p:spPr>
          <a:xfrm>
            <a:off x="1471612" y="1581150"/>
            <a:ext cx="6162675" cy="3200400"/>
          </a:xfrm>
          <a:prstGeom prst="rect">
            <a:avLst/>
          </a:prstGeom>
        </p:spPr>
      </p:pic>
    </p:spTree>
    <p:extLst>
      <p:ext uri="{BB962C8B-B14F-4D97-AF65-F5344CB8AC3E}">
        <p14:creationId xmlns:p14="http://schemas.microsoft.com/office/powerpoint/2010/main" val="3421417779"/>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r>
              <a:rPr lang="en-US" dirty="0" smtClean="0"/>
              <a:t>Bước 2.1: Chọn </a:t>
            </a:r>
            <a:r>
              <a:rPr lang="en-US" dirty="0"/>
              <a:t>Create Virtual Device </a:t>
            </a:r>
          </a:p>
        </p:txBody>
      </p:sp>
      <p:pic>
        <p:nvPicPr>
          <p:cNvPr id="7" name="Content Placeholder 6"/>
          <p:cNvPicPr>
            <a:picLocks noGrp="1"/>
          </p:cNvPicPr>
          <p:nvPr>
            <p:ph idx="1"/>
          </p:nvPr>
        </p:nvPicPr>
        <p:blipFill>
          <a:blip r:embed="rId2"/>
          <a:stretch>
            <a:fillRect/>
          </a:stretch>
        </p:blipFill>
        <p:spPr>
          <a:xfrm>
            <a:off x="609600" y="1354602"/>
            <a:ext cx="7886700" cy="3653496"/>
          </a:xfrm>
          <a:prstGeom prst="rect">
            <a:avLst/>
          </a:prstGeom>
        </p:spPr>
      </p:pic>
    </p:spTree>
    <p:extLst>
      <p:ext uri="{BB962C8B-B14F-4D97-AF65-F5344CB8AC3E}">
        <p14:creationId xmlns:p14="http://schemas.microsoft.com/office/powerpoint/2010/main" val="3882573363"/>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r>
              <a:rPr lang="en-US" dirty="0" smtClean="0"/>
              <a:t>Bước 2.2: Chọn </a:t>
            </a:r>
            <a:r>
              <a:rPr lang="en-US" dirty="0"/>
              <a:t>máy ảo muốn tạo</a:t>
            </a:r>
          </a:p>
        </p:txBody>
      </p:sp>
      <p:pic>
        <p:nvPicPr>
          <p:cNvPr id="7" name="Content Placeholder 6"/>
          <p:cNvPicPr>
            <a:picLocks noGrp="1"/>
          </p:cNvPicPr>
          <p:nvPr>
            <p:ph idx="1"/>
          </p:nvPr>
        </p:nvPicPr>
        <p:blipFill>
          <a:blip r:embed="rId2"/>
          <a:stretch>
            <a:fillRect/>
          </a:stretch>
        </p:blipFill>
        <p:spPr>
          <a:xfrm>
            <a:off x="1156780" y="990600"/>
            <a:ext cx="6792340" cy="4381500"/>
          </a:xfrm>
          <a:prstGeom prst="rect">
            <a:avLst/>
          </a:prstGeom>
        </p:spPr>
      </p:pic>
    </p:spTree>
    <p:extLst>
      <p:ext uri="{BB962C8B-B14F-4D97-AF65-F5344CB8AC3E}">
        <p14:creationId xmlns:p14="http://schemas.microsoft.com/office/powerpoint/2010/main" val="3887899310"/>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sp>
        <p:nvSpPr>
          <p:cNvPr id="6" name="Title 5"/>
          <p:cNvSpPr>
            <a:spLocks noGrp="1"/>
          </p:cNvSpPr>
          <p:nvPr>
            <p:ph type="title"/>
          </p:nvPr>
        </p:nvSpPr>
        <p:spPr/>
        <p:txBody>
          <a:bodyPr>
            <a:normAutofit fontScale="90000"/>
          </a:bodyPr>
          <a:lstStyle/>
          <a:p>
            <a:r>
              <a:rPr lang="en-US" dirty="0" smtClean="0"/>
              <a:t>Bước 2.3: Chọn </a:t>
            </a:r>
            <a:r>
              <a:rPr lang="en-US" dirty="0"/>
              <a:t>hệ điều hành Android cho máy ảo</a:t>
            </a:r>
          </a:p>
        </p:txBody>
      </p:sp>
      <p:pic>
        <p:nvPicPr>
          <p:cNvPr id="7" name="Content Placeholder 6"/>
          <p:cNvPicPr>
            <a:picLocks noGrp="1"/>
          </p:cNvPicPr>
          <p:nvPr>
            <p:ph idx="1"/>
          </p:nvPr>
        </p:nvPicPr>
        <p:blipFill>
          <a:blip r:embed="rId2"/>
          <a:stretch>
            <a:fillRect/>
          </a:stretch>
        </p:blipFill>
        <p:spPr>
          <a:xfrm>
            <a:off x="1830596" y="990600"/>
            <a:ext cx="5444707" cy="4381500"/>
          </a:xfrm>
          <a:prstGeom prst="rect">
            <a:avLst/>
          </a:prstGeom>
        </p:spPr>
      </p:pic>
    </p:spTree>
    <p:extLst>
      <p:ext uri="{BB962C8B-B14F-4D97-AF65-F5344CB8AC3E}">
        <p14:creationId xmlns:p14="http://schemas.microsoft.com/office/powerpoint/2010/main" val="3346661216"/>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normAutofit fontScale="90000"/>
          </a:bodyPr>
          <a:lstStyle/>
          <a:p>
            <a:r>
              <a:rPr lang="en-US" dirty="0" smtClean="0"/>
              <a:t>Bước 2.4: </a:t>
            </a:r>
            <a:r>
              <a:rPr lang="en-US" dirty="0"/>
              <a:t>Click vào Finish để hoàn thành quá trình tạo máy ảo </a:t>
            </a:r>
          </a:p>
        </p:txBody>
      </p:sp>
      <p:pic>
        <p:nvPicPr>
          <p:cNvPr id="7" name="Content Placeholder 6"/>
          <p:cNvPicPr>
            <a:picLocks noGrp="1"/>
          </p:cNvPicPr>
          <p:nvPr>
            <p:ph idx="1"/>
          </p:nvPr>
        </p:nvPicPr>
        <p:blipFill>
          <a:blip r:embed="rId2"/>
          <a:stretch>
            <a:fillRect/>
          </a:stretch>
        </p:blipFill>
        <p:spPr>
          <a:xfrm>
            <a:off x="1170917" y="990600"/>
            <a:ext cx="6764066" cy="4381500"/>
          </a:xfrm>
          <a:prstGeom prst="rect">
            <a:avLst/>
          </a:prstGeom>
        </p:spPr>
      </p:pic>
    </p:spTree>
    <p:extLst>
      <p:ext uri="{BB962C8B-B14F-4D97-AF65-F5344CB8AC3E}">
        <p14:creationId xmlns:p14="http://schemas.microsoft.com/office/powerpoint/2010/main" val="3112145172"/>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normAutofit fontScale="90000"/>
          </a:bodyPr>
          <a:lstStyle/>
          <a:p>
            <a:r>
              <a:rPr lang="en-US" dirty="0" smtClean="0"/>
              <a:t>Bước 2.5: Click vào biểu tượng </a:t>
            </a:r>
            <a:r>
              <a:rPr lang="en-US" dirty="0"/>
              <a:t>để chạy máy ảo </a:t>
            </a:r>
          </a:p>
        </p:txBody>
      </p:sp>
      <p:pic>
        <p:nvPicPr>
          <p:cNvPr id="7" name="Content Placeholder 6"/>
          <p:cNvPicPr>
            <a:picLocks noGrp="1"/>
          </p:cNvPicPr>
          <p:nvPr>
            <p:ph idx="1"/>
          </p:nvPr>
        </p:nvPicPr>
        <p:blipFill>
          <a:blip r:embed="rId2"/>
          <a:stretch>
            <a:fillRect/>
          </a:stretch>
        </p:blipFill>
        <p:spPr>
          <a:xfrm>
            <a:off x="609600" y="2512871"/>
            <a:ext cx="7886700" cy="1336957"/>
          </a:xfrm>
          <a:prstGeom prst="rect">
            <a:avLst/>
          </a:prstGeom>
        </p:spPr>
      </p:pic>
    </p:spTree>
    <p:extLst>
      <p:ext uri="{BB962C8B-B14F-4D97-AF65-F5344CB8AC3E}">
        <p14:creationId xmlns:p14="http://schemas.microsoft.com/office/powerpoint/2010/main" val="1583368229"/>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a:p>
        </p:txBody>
      </p:sp>
      <p:sp>
        <p:nvSpPr>
          <p:cNvPr id="6" name="Title 5"/>
          <p:cNvSpPr>
            <a:spLocks noGrp="1"/>
          </p:cNvSpPr>
          <p:nvPr>
            <p:ph type="title"/>
          </p:nvPr>
        </p:nvSpPr>
        <p:spPr/>
        <p:txBody>
          <a:bodyPr>
            <a:normAutofit fontScale="90000"/>
          </a:bodyPr>
          <a:lstStyle/>
          <a:p>
            <a:r>
              <a:rPr lang="en-US" dirty="0" smtClean="0"/>
              <a:t>Bước 2.6: Máy </a:t>
            </a:r>
            <a:r>
              <a:rPr lang="en-US" dirty="0"/>
              <a:t>ảo Android đã khởi động xong </a:t>
            </a:r>
          </a:p>
        </p:txBody>
      </p:sp>
      <p:pic>
        <p:nvPicPr>
          <p:cNvPr id="7" name="Content Placeholder 6"/>
          <p:cNvPicPr>
            <a:picLocks noGrp="1"/>
          </p:cNvPicPr>
          <p:nvPr>
            <p:ph idx="1"/>
          </p:nvPr>
        </p:nvPicPr>
        <p:blipFill>
          <a:blip r:embed="rId2"/>
          <a:stretch>
            <a:fillRect/>
          </a:stretch>
        </p:blipFill>
        <p:spPr>
          <a:xfrm>
            <a:off x="3076488" y="990600"/>
            <a:ext cx="2952923" cy="4381500"/>
          </a:xfrm>
          <a:prstGeom prst="rect">
            <a:avLst/>
          </a:prstGeom>
        </p:spPr>
      </p:pic>
    </p:spTree>
    <p:extLst>
      <p:ext uri="{BB962C8B-B14F-4D97-AF65-F5344CB8AC3E}">
        <p14:creationId xmlns:p14="http://schemas.microsoft.com/office/powerpoint/2010/main" val="1992394316"/>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lstStyle/>
          <a:p>
            <a:r>
              <a:rPr lang="en-US" dirty="0" smtClean="0"/>
              <a:t>Bước 3: Build </a:t>
            </a:r>
            <a:r>
              <a:rPr lang="en-US" dirty="0"/>
              <a:t>và thực thi ứng dụng</a:t>
            </a:r>
          </a:p>
        </p:txBody>
      </p:sp>
      <p:pic>
        <p:nvPicPr>
          <p:cNvPr id="7" name="Content Placeholder 6"/>
          <p:cNvPicPr>
            <a:picLocks noGrp="1"/>
          </p:cNvPicPr>
          <p:nvPr>
            <p:ph idx="1"/>
          </p:nvPr>
        </p:nvPicPr>
        <p:blipFill>
          <a:blip r:embed="rId2"/>
          <a:stretch>
            <a:fillRect/>
          </a:stretch>
        </p:blipFill>
        <p:spPr>
          <a:xfrm>
            <a:off x="1577195" y="1676400"/>
            <a:ext cx="5128405" cy="2514600"/>
          </a:xfrm>
          <a:prstGeom prst="rect">
            <a:avLst/>
          </a:prstGeom>
        </p:spPr>
      </p:pic>
    </p:spTree>
    <p:extLst>
      <p:ext uri="{BB962C8B-B14F-4D97-AF65-F5344CB8AC3E}">
        <p14:creationId xmlns:p14="http://schemas.microsoft.com/office/powerpoint/2010/main" val="2223933625"/>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lstStyle/>
          <a:p>
            <a:r>
              <a:rPr lang="en-US" dirty="0" smtClean="0"/>
              <a:t>Kết quả</a:t>
            </a:r>
            <a:endParaRPr lang="en-US" dirty="0"/>
          </a:p>
        </p:txBody>
      </p:sp>
      <p:pic>
        <p:nvPicPr>
          <p:cNvPr id="7" name="Content Placeholder 6"/>
          <p:cNvPicPr>
            <a:picLocks noGrp="1"/>
          </p:cNvPicPr>
          <p:nvPr>
            <p:ph idx="1"/>
          </p:nvPr>
        </p:nvPicPr>
        <p:blipFill rotWithShape="1">
          <a:blip r:embed="rId2" cstate="email">
            <a:extLst>
              <a:ext uri="{28A0092B-C50C-407E-A947-70E740481C1C}">
                <a14:useLocalDpi xmlns:a14="http://schemas.microsoft.com/office/drawing/2010/main"/>
              </a:ext>
            </a:extLst>
          </a:blip>
          <a:srcRect t="5512"/>
          <a:stretch/>
        </p:blipFill>
        <p:spPr bwMode="auto">
          <a:xfrm>
            <a:off x="3214687" y="1111354"/>
            <a:ext cx="2676525" cy="41399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1093676"/>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lstStyle/>
          <a:p>
            <a:r>
              <a:rPr lang="en-US" dirty="0"/>
              <a:t>Cấu trúc dự án </a:t>
            </a:r>
          </a:p>
        </p:txBody>
      </p:sp>
      <p:pic>
        <p:nvPicPr>
          <p:cNvPr id="7" name="Content Placeholder 6"/>
          <p:cNvPicPr>
            <a:picLocks noGrp="1"/>
          </p:cNvPicPr>
          <p:nvPr>
            <p:ph idx="1"/>
          </p:nvPr>
        </p:nvPicPr>
        <p:blipFill rotWithShape="1">
          <a:blip r:embed="rId2"/>
          <a:srcRect t="27826" r="1279" b="4348"/>
          <a:stretch/>
        </p:blipFill>
        <p:spPr>
          <a:xfrm>
            <a:off x="1219200" y="824346"/>
            <a:ext cx="4800600" cy="5043054"/>
          </a:xfrm>
          <a:prstGeom prst="rect">
            <a:avLst/>
          </a:prstGeom>
        </p:spPr>
      </p:pic>
    </p:spTree>
    <p:extLst>
      <p:ext uri="{BB962C8B-B14F-4D97-AF65-F5344CB8AC3E}">
        <p14:creationId xmlns:p14="http://schemas.microsoft.com/office/powerpoint/2010/main" val="2598581008"/>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864552" y="1214200"/>
            <a:ext cx="6959208" cy="3967399"/>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normAutofit fontScale="90000"/>
          </a:bodyPr>
          <a:lstStyle/>
          <a:p>
            <a:r>
              <a:rPr lang="en-US" dirty="0"/>
              <a:t>Main Activity code là một Java file với tên </a:t>
            </a:r>
            <a:r>
              <a:rPr lang="en-US" i="1" dirty="0"/>
              <a:t>MainActivity.java</a:t>
            </a:r>
            <a:endParaRPr lang="en-US" dirty="0"/>
          </a:p>
        </p:txBody>
      </p:sp>
    </p:spTree>
    <p:extLst>
      <p:ext uri="{BB962C8B-B14F-4D97-AF65-F5344CB8AC3E}">
        <p14:creationId xmlns:p14="http://schemas.microsoft.com/office/powerpoint/2010/main" val="144588153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Android Marshmallow</a:t>
            </a:r>
            <a:r>
              <a:rPr lang="en-US" dirty="0"/>
              <a:t> đã được Google công bố vào tháng 9 năm 2015, cải thiện tuổi thọ pin và thêm các tính năng mới như Hỗ trợ tính năng Hiện hành trên Tap và hỗ trợ cảm biến vân tay.</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r>
              <a:rPr lang="en-US" dirty="0"/>
              <a:t>Android 6.0 Marshmallow </a:t>
            </a:r>
          </a:p>
        </p:txBody>
      </p:sp>
    </p:spTree>
    <p:extLst>
      <p:ext uri="{BB962C8B-B14F-4D97-AF65-F5344CB8AC3E}">
        <p14:creationId xmlns:p14="http://schemas.microsoft.com/office/powerpoint/2010/main" val="2495351120"/>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strings.xml</a:t>
            </a:r>
            <a:r>
              <a:rPr lang="en-US" dirty="0"/>
              <a:t> được đặt trong thư mục </a:t>
            </a:r>
            <a:r>
              <a:rPr lang="en-US" b="1" i="1" dirty="0"/>
              <a:t>res/values</a:t>
            </a:r>
            <a:r>
              <a:rPr lang="en-US" dirty="0"/>
              <a:t> và nó chứa tất cả text mà ứng dụng của  sử dụng.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60</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987511" y="2590800"/>
            <a:ext cx="7239000" cy="1524000"/>
          </a:xfrm>
          <a:prstGeom prst="rect">
            <a:avLst/>
          </a:prstGeom>
        </p:spPr>
      </p:pic>
    </p:spTree>
    <p:extLst>
      <p:ext uri="{BB962C8B-B14F-4D97-AF65-F5344CB8AC3E}">
        <p14:creationId xmlns:p14="http://schemas.microsoft.com/office/powerpoint/2010/main" val="635815604"/>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activity_main.xml</a:t>
            </a:r>
            <a:r>
              <a:rPr lang="en-US" b="1" dirty="0"/>
              <a:t> là một layout file có sẵn trong thư mục </a:t>
            </a:r>
            <a:r>
              <a:rPr lang="en-US" i="1" dirty="0"/>
              <a:t>res/layout</a:t>
            </a:r>
            <a:r>
              <a:rPr lang="en-US" b="1" dirty="0"/>
              <a:t> mà được tham chiếu bởi ứng dụng của  khi xây dựng giao diện. </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539497240"/>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52400"/>
            <a:ext cx="7886700" cy="5330601"/>
          </a:xfrm>
          <a:prstGeom prst="rect">
            <a:avLst/>
          </a:prstGeom>
        </p:spPr>
      </p:pic>
    </p:spTree>
    <p:extLst>
      <p:ext uri="{BB962C8B-B14F-4D97-AF65-F5344CB8AC3E}">
        <p14:creationId xmlns:p14="http://schemas.microsoft.com/office/powerpoint/2010/main" val="3382097928"/>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92726" y="990600"/>
            <a:ext cx="8273011" cy="40386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63</a:t>
            </a:fld>
            <a:endParaRPr lang="en-US" altLang="en-US"/>
          </a:p>
        </p:txBody>
      </p:sp>
      <p:sp>
        <p:nvSpPr>
          <p:cNvPr id="6" name="Title 5"/>
          <p:cNvSpPr>
            <a:spLocks noGrp="1"/>
          </p:cNvSpPr>
          <p:nvPr>
            <p:ph type="title"/>
          </p:nvPr>
        </p:nvSpPr>
        <p:spPr/>
        <p:txBody>
          <a:bodyPr>
            <a:normAutofit/>
          </a:bodyPr>
          <a:lstStyle/>
          <a:p>
            <a:pPr lvl="0"/>
            <a:r>
              <a:rPr lang="en-US" dirty="0"/>
              <a:t>Resource trong </a:t>
            </a:r>
            <a:r>
              <a:rPr lang="en-US" dirty="0" smtClean="0"/>
              <a:t>Android</a:t>
            </a:r>
            <a:endParaRPr lang="en-US" dirty="0"/>
          </a:p>
        </p:txBody>
      </p:sp>
    </p:spTree>
    <p:extLst>
      <p:ext uri="{BB962C8B-B14F-4D97-AF65-F5344CB8AC3E}">
        <p14:creationId xmlns:p14="http://schemas.microsoft.com/office/powerpoint/2010/main" val="2374016561"/>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599" y="1143000"/>
            <a:ext cx="8429105" cy="34290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64</a:t>
            </a:fld>
            <a:endParaRPr lang="en-US" altLang="en-US"/>
          </a:p>
        </p:txBody>
      </p:sp>
      <p:sp>
        <p:nvSpPr>
          <p:cNvPr id="6" name="Title 5"/>
          <p:cNvSpPr>
            <a:spLocks noGrp="1"/>
          </p:cNvSpPr>
          <p:nvPr>
            <p:ph type="title"/>
          </p:nvPr>
        </p:nvSpPr>
        <p:spPr/>
        <p:txBody>
          <a:bodyPr/>
          <a:lstStyle/>
          <a:p>
            <a:r>
              <a:rPr lang="en-US" dirty="0"/>
              <a:t>Resource trong Android</a:t>
            </a:r>
          </a:p>
        </p:txBody>
      </p:sp>
    </p:spTree>
    <p:extLst>
      <p:ext uri="{BB962C8B-B14F-4D97-AF65-F5344CB8AC3E}">
        <p14:creationId xmlns:p14="http://schemas.microsoft.com/office/powerpoint/2010/main" val="554270732"/>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65</a:t>
            </a:fld>
            <a:endParaRPr lang="en-US" altLang="en-US"/>
          </a:p>
        </p:txBody>
      </p:sp>
      <p:sp>
        <p:nvSpPr>
          <p:cNvPr id="6" name="Title 5"/>
          <p:cNvSpPr>
            <a:spLocks noGrp="1"/>
          </p:cNvSpPr>
          <p:nvPr>
            <p:ph type="title"/>
          </p:nvPr>
        </p:nvSpPr>
        <p:spPr/>
        <p:txBody>
          <a:bodyPr/>
          <a:lstStyle/>
          <a:p>
            <a:r>
              <a:rPr lang="en-US" dirty="0"/>
              <a:t>Resource trong Android</a:t>
            </a:r>
          </a:p>
        </p:txBody>
      </p:sp>
      <p:pic>
        <p:nvPicPr>
          <p:cNvPr id="7" name="Picture 6"/>
          <p:cNvPicPr>
            <a:picLocks noChangeAspect="1"/>
          </p:cNvPicPr>
          <p:nvPr/>
        </p:nvPicPr>
        <p:blipFill>
          <a:blip r:embed="rId2"/>
          <a:stretch>
            <a:fillRect/>
          </a:stretch>
        </p:blipFill>
        <p:spPr>
          <a:xfrm>
            <a:off x="561974" y="1017278"/>
            <a:ext cx="7934325" cy="4626394"/>
          </a:xfrm>
          <a:prstGeom prst="rect">
            <a:avLst/>
          </a:prstGeom>
        </p:spPr>
      </p:pic>
    </p:spTree>
    <p:extLst>
      <p:ext uri="{BB962C8B-B14F-4D97-AF65-F5344CB8AC3E}">
        <p14:creationId xmlns:p14="http://schemas.microsoft.com/office/powerpoint/2010/main" val="3185327365"/>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66</a:t>
            </a:fld>
            <a:endParaRPr lang="en-US" altLang="en-US"/>
          </a:p>
        </p:txBody>
      </p:sp>
      <p:sp>
        <p:nvSpPr>
          <p:cNvPr id="6" name="Title 5"/>
          <p:cNvSpPr>
            <a:spLocks noGrp="1"/>
          </p:cNvSpPr>
          <p:nvPr>
            <p:ph type="title"/>
          </p:nvPr>
        </p:nvSpPr>
        <p:spPr/>
        <p:txBody>
          <a:bodyPr/>
          <a:lstStyle/>
          <a:p>
            <a:r>
              <a:rPr lang="en-US" dirty="0"/>
              <a:t>Resource trong Android</a:t>
            </a:r>
          </a:p>
        </p:txBody>
      </p:sp>
      <p:pic>
        <p:nvPicPr>
          <p:cNvPr id="7" name="Picture 6"/>
          <p:cNvPicPr>
            <a:picLocks noChangeAspect="1"/>
          </p:cNvPicPr>
          <p:nvPr/>
        </p:nvPicPr>
        <p:blipFill>
          <a:blip r:embed="rId2"/>
          <a:stretch>
            <a:fillRect/>
          </a:stretch>
        </p:blipFill>
        <p:spPr>
          <a:xfrm>
            <a:off x="635086" y="988540"/>
            <a:ext cx="8229689" cy="1373659"/>
          </a:xfrm>
          <a:prstGeom prst="rect">
            <a:avLst/>
          </a:prstGeom>
        </p:spPr>
      </p:pic>
    </p:spTree>
    <p:extLst>
      <p:ext uri="{BB962C8B-B14F-4D97-AF65-F5344CB8AC3E}">
        <p14:creationId xmlns:p14="http://schemas.microsoft.com/office/powerpoint/2010/main" val="3434012473"/>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Tập tin </a:t>
            </a:r>
            <a:r>
              <a:rPr lang="en-US" b="1" i="1" dirty="0"/>
              <a:t>AndroidManifest.xml</a:t>
            </a:r>
            <a:r>
              <a:rPr lang="en-US" dirty="0"/>
              <a:t> chứa thông tin về package của ứng dụng, bao gồm các thành phần của ứng dụng như </a:t>
            </a:r>
            <a:r>
              <a:rPr lang="en-US" b="1" i="1" dirty="0"/>
              <a:t>activities, services, broadcast receivers, content </a:t>
            </a:r>
            <a:r>
              <a:rPr lang="en-US" b="1" i="1" dirty="0" smtClean="0"/>
              <a:t>providers</a:t>
            </a:r>
            <a:r>
              <a:rPr lang="en-US" dirty="0" smtClean="0"/>
              <a:t> </a:t>
            </a:r>
          </a:p>
          <a:p>
            <a:pPr lvl="0"/>
            <a:r>
              <a:rPr lang="en-US" dirty="0" smtClean="0"/>
              <a:t>Thực </a:t>
            </a:r>
            <a:r>
              <a:rPr lang="en-US" dirty="0"/>
              <a:t>hiện một số nhiệm vụ khác nhau:</a:t>
            </a:r>
          </a:p>
          <a:p>
            <a:pPr lvl="0">
              <a:buFont typeface="Wingdings" panose="05000000000000000000" pitchFamily="2" charset="2"/>
              <a:buChar char="Ø"/>
            </a:pPr>
            <a:r>
              <a:rPr lang="en-US" dirty="0" smtClean="0"/>
              <a:t>Cấp </a:t>
            </a:r>
            <a:r>
              <a:rPr lang="en-US" dirty="0"/>
              <a:t>quyền một số phần trong ứng dụng</a:t>
            </a:r>
          </a:p>
          <a:p>
            <a:pPr lvl="0">
              <a:buFont typeface="Wingdings" panose="05000000000000000000" pitchFamily="2" charset="2"/>
              <a:buChar char="Ø"/>
            </a:pPr>
            <a:r>
              <a:rPr lang="en-US" dirty="0"/>
              <a:t>Khai báo các API mà ứng dụng sẽ sử dụng</a:t>
            </a:r>
          </a:p>
          <a:p>
            <a:pPr lvl="0">
              <a:buFont typeface="Wingdings" panose="05000000000000000000" pitchFamily="2" charset="2"/>
              <a:buChar char="Ø"/>
            </a:pPr>
            <a:r>
              <a:rPr lang="en-US" dirty="0"/>
              <a:t>Khai báo các thông tin về ứng dụng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67</a:t>
            </a:fld>
            <a:endParaRPr lang="en-US" altLang="en-US"/>
          </a:p>
        </p:txBody>
      </p:sp>
      <p:sp>
        <p:nvSpPr>
          <p:cNvPr id="6" name="Title 5"/>
          <p:cNvSpPr>
            <a:spLocks noGrp="1"/>
          </p:cNvSpPr>
          <p:nvPr>
            <p:ph type="title"/>
          </p:nvPr>
        </p:nvSpPr>
        <p:spPr/>
        <p:txBody>
          <a:bodyPr/>
          <a:lstStyle/>
          <a:p>
            <a:r>
              <a:rPr lang="en-US" dirty="0"/>
              <a:t>AndroidManifest</a:t>
            </a:r>
          </a:p>
        </p:txBody>
      </p:sp>
    </p:spTree>
    <p:extLst>
      <p:ext uri="{BB962C8B-B14F-4D97-AF65-F5344CB8AC3E}">
        <p14:creationId xmlns:p14="http://schemas.microsoft.com/office/powerpoint/2010/main" val="2688109158"/>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87473" y="-1"/>
            <a:ext cx="7999327" cy="5372101"/>
          </a:xfrm>
          <a:prstGeom prst="rect">
            <a:avLst/>
          </a:prstGeom>
        </p:spPr>
      </p:pic>
    </p:spTree>
    <p:extLst>
      <p:ext uri="{BB962C8B-B14F-4D97-AF65-F5344CB8AC3E}">
        <p14:creationId xmlns:p14="http://schemas.microsoft.com/office/powerpoint/2010/main" val="3204707675"/>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&lt;manifest&gt;:manifest</a:t>
            </a:r>
            <a:r>
              <a:rPr lang="en-US" dirty="0"/>
              <a:t> là phần tử đầu tin trong tập tin</a:t>
            </a:r>
            <a:r>
              <a:rPr lang="en-US" b="1" dirty="0"/>
              <a:t> </a:t>
            </a:r>
            <a:r>
              <a:rPr lang="en-US" dirty="0"/>
              <a:t>AndroidManifest.xml, có thuộc tính </a:t>
            </a:r>
            <a:r>
              <a:rPr lang="en-US" b="1" dirty="0"/>
              <a:t>package</a:t>
            </a:r>
            <a:r>
              <a:rPr lang="en-US" dirty="0"/>
              <a:t> mô tả tên </a:t>
            </a:r>
            <a:r>
              <a:rPr lang="en-US" b="1" dirty="0"/>
              <a:t>package</a:t>
            </a:r>
            <a:r>
              <a:rPr lang="en-US" dirty="0"/>
              <a:t> của class activity.</a:t>
            </a:r>
          </a:p>
          <a:p>
            <a:pPr lvl="0"/>
            <a:r>
              <a:rPr lang="en-US" b="1" dirty="0"/>
              <a:t>&lt;application&gt;: application</a:t>
            </a:r>
            <a:r>
              <a:rPr lang="en-US" dirty="0"/>
              <a:t> là phần tử con của manisest. Nó khai báo namespace, phần tử này chứa nhiều phần tử con được khai báo trong thành phần (component) của ứng dụng như: Activity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69</a:t>
            </a:fld>
            <a:endParaRPr lang="en-US" altLang="en-US"/>
          </a:p>
        </p:txBody>
      </p:sp>
      <p:sp>
        <p:nvSpPr>
          <p:cNvPr id="6" name="Title 5"/>
          <p:cNvSpPr>
            <a:spLocks noGrp="1"/>
          </p:cNvSpPr>
          <p:nvPr>
            <p:ph type="title"/>
          </p:nvPr>
        </p:nvSpPr>
        <p:spPr/>
        <p:txBody>
          <a:bodyPr>
            <a:normAutofit fontScale="90000"/>
          </a:bodyPr>
          <a:lstStyle/>
          <a:p>
            <a:pPr lvl="0"/>
            <a:r>
              <a:rPr lang="en-US" dirty="0"/>
              <a:t>Các phần tử của tập tin </a:t>
            </a:r>
            <a:r>
              <a:rPr lang="en-US" i="1" dirty="0" smtClean="0"/>
              <a:t>AndroidManifest.xml</a:t>
            </a:r>
            <a:endParaRPr lang="en-US" dirty="0"/>
          </a:p>
        </p:txBody>
      </p:sp>
    </p:spTree>
    <p:extLst>
      <p:ext uri="{BB962C8B-B14F-4D97-AF65-F5344CB8AC3E}">
        <p14:creationId xmlns:p14="http://schemas.microsoft.com/office/powerpoint/2010/main" val="393236133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Các tính năng của Android Nougat được đưa ra trước tiên và cho cộng đồng chọn tên, được chính thức công bố vào cuối tháng 6 năm 2016. Cùng với việc cải thiện hiệu suất và quản lý pin nhờ một tính năng gọi là Doze on-the-go, Nougat cũng mang lại nhiều tiện ích như màn hình đa nhiệm</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lstStyle/>
          <a:p>
            <a:r>
              <a:rPr lang="en-US" dirty="0"/>
              <a:t>Android 7.0 Nougat </a:t>
            </a:r>
          </a:p>
        </p:txBody>
      </p:sp>
    </p:spTree>
    <p:extLst>
      <p:ext uri="{BB962C8B-B14F-4D97-AF65-F5344CB8AC3E}">
        <p14:creationId xmlns:p14="http://schemas.microsoft.com/office/powerpoint/2010/main" val="2286361243"/>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android:icon</a:t>
            </a:r>
            <a:r>
              <a:rPr lang="en-US" dirty="0"/>
              <a:t>: Thuộc tính này là nơi bạn thiết lập icon cho ứng dụng. Icon này sẽ xuất hiện trên màn hình chính của thiết bị. Hiện tại thì icon này đang được để mặc định là file .</a:t>
            </a:r>
          </a:p>
          <a:p>
            <a:r>
              <a:rPr lang="en-US" b="1" dirty="0"/>
              <a:t>android:label</a:t>
            </a:r>
            <a:r>
              <a:rPr lang="en-US" dirty="0"/>
              <a:t>: Thuộc tính này trỏ đến một giá trị </a:t>
            </a:r>
            <a:r>
              <a:rPr lang="en-US" i="1" dirty="0"/>
              <a:t>string</a:t>
            </a:r>
            <a:r>
              <a:rPr lang="en-US" dirty="0"/>
              <a:t> trong resource, hoàn toàn tương tự như cách bạn khai báo text cho </a:t>
            </a:r>
            <a:r>
              <a:rPr lang="en-US" i="1" dirty="0"/>
              <a:t>TextView</a:t>
            </a:r>
            <a:r>
              <a:rPr lang="en-US" dirty="0"/>
              <a:t> ở bài trước vậy. String này chính là tên ứng dụng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70</a:t>
            </a:fld>
            <a:endParaRPr lang="en-US" altLang="en-US"/>
          </a:p>
        </p:txBody>
      </p:sp>
      <p:sp>
        <p:nvSpPr>
          <p:cNvPr id="6" name="Title 5"/>
          <p:cNvSpPr>
            <a:spLocks noGrp="1"/>
          </p:cNvSpPr>
          <p:nvPr>
            <p:ph type="title"/>
          </p:nvPr>
        </p:nvSpPr>
        <p:spPr/>
        <p:txBody>
          <a:bodyPr>
            <a:normAutofit fontScale="90000"/>
          </a:bodyPr>
          <a:lstStyle/>
          <a:p>
            <a:r>
              <a:rPr lang="en-US" dirty="0"/>
              <a:t>Các thuộc tính của các phần tử thường được sử dụng</a:t>
            </a:r>
          </a:p>
        </p:txBody>
      </p:sp>
    </p:spTree>
    <p:extLst>
      <p:ext uri="{BB962C8B-B14F-4D97-AF65-F5344CB8AC3E}">
        <p14:creationId xmlns:p14="http://schemas.microsoft.com/office/powerpoint/2010/main" val="3928722838"/>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android:theme</a:t>
            </a:r>
            <a:r>
              <a:rPr lang="en-US" dirty="0"/>
              <a:t>: Thuộc tính này khá hay, nó giúp chúng ta định nghĩa </a:t>
            </a:r>
            <a:r>
              <a:rPr lang="en-US" i="1" dirty="0"/>
              <a:t>“giao diện chủ đề”</a:t>
            </a:r>
            <a:r>
              <a:rPr lang="en-US" dirty="0"/>
              <a:t> cho ứng dụng. Và vì nó hay quá nên mình sẽ không nói ở đây, mình dành hẳn một bài để nói về chủ đề này để cho các bạn hiểu rõ nhất về nó.</a:t>
            </a:r>
          </a:p>
          <a:p>
            <a:pPr lvl="0"/>
            <a:r>
              <a:rPr lang="en-US" b="1" i="1" dirty="0"/>
              <a:t>ic_launcher.png</a:t>
            </a:r>
            <a:r>
              <a:rPr lang="en-US" dirty="0"/>
              <a:t>: để trong thư mục </a:t>
            </a:r>
            <a:r>
              <a:rPr lang="en-US" b="1" i="1" dirty="0"/>
              <a:t>res/mipmap/</a:t>
            </a:r>
            <a:r>
              <a:rPr lang="en-US" dirty="0"/>
              <a:t>. Cách sử dụng icon cho ứng dụng.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856963715"/>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activity&gt;: activity </a:t>
            </a:r>
            <a:r>
              <a:rPr lang="en-US" dirty="0"/>
              <a:t>là phần tử con của ứng dụng, một activity phải được định nghĩa  trong tập tin AndroidManifest.xml. Nó có nhiều thuộc tính: </a:t>
            </a:r>
            <a:r>
              <a:rPr lang="en-US" b="1" dirty="0"/>
              <a:t>label, name, theme, launchMode</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758115203"/>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b="1" dirty="0"/>
              <a:t>android:label</a:t>
            </a:r>
            <a:r>
              <a:rPr lang="en-US" dirty="0"/>
              <a:t>: Tiêu đề của activity được hiển thị trên màn hình.</a:t>
            </a:r>
          </a:p>
          <a:p>
            <a:pPr lvl="0"/>
            <a:r>
              <a:rPr lang="en-US" b="1" dirty="0"/>
              <a:t>android:name</a:t>
            </a:r>
            <a:r>
              <a:rPr lang="en-US" dirty="0"/>
              <a:t>: Tên class của activity. Thuộc tính này bắt buộc.</a:t>
            </a:r>
          </a:p>
          <a:p>
            <a:pPr lvl="0"/>
            <a:r>
              <a:rPr lang="en-US" b="1" dirty="0"/>
              <a:t>&lt;intent-filter&gt;: intent-filter</a:t>
            </a:r>
            <a:r>
              <a:rPr lang="en-US" dirty="0"/>
              <a:t> là phần tử giúp cho hệ thống Android biết được ứng dụng của bạn có thể làm được những gì.</a:t>
            </a:r>
          </a:p>
          <a:p>
            <a:pPr lvl="0"/>
            <a:r>
              <a:rPr lang="en-US" b="1" dirty="0"/>
              <a:t>&lt;action&gt;: </a:t>
            </a:r>
            <a:r>
              <a:rPr lang="en-US" dirty="0"/>
              <a:t>Phần tử này một hành động cho intent-filter. intent-filter có ít nhất một action:</a:t>
            </a:r>
          </a:p>
          <a:p>
            <a:pPr lvl="0"/>
            <a:r>
              <a:rPr lang="en-US" b="1" dirty="0"/>
              <a:t>&lt;category&gt;: </a:t>
            </a:r>
            <a:r>
              <a:rPr lang="en-US" dirty="0"/>
              <a:t>Thêm tên category cho một intent-filter:</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165679401"/>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Quản lý trạng thái Activity</a:t>
            </a:r>
          </a:p>
        </p:txBody>
      </p:sp>
    </p:spTree>
    <p:extLst>
      <p:ext uri="{BB962C8B-B14F-4D97-AF65-F5344CB8AC3E}">
        <p14:creationId xmlns:p14="http://schemas.microsoft.com/office/powerpoint/2010/main" val="3037616215"/>
      </p:ext>
    </p:extLst>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Một Activity biểu diễn một màn hình với một giao diện UI giống như Window hoặc Frame của Java.Android activity, mà là một lớp con của lớp </a:t>
            </a:r>
            <a:r>
              <a:rPr lang="en-US" dirty="0" smtClean="0"/>
              <a:t>ContextThemWrapper.</a:t>
            </a:r>
          </a:p>
          <a:p>
            <a:r>
              <a:rPr lang="en-US" dirty="0" smtClean="0"/>
              <a:t>Hệ </a:t>
            </a:r>
            <a:r>
              <a:rPr lang="en-US" dirty="0"/>
              <a:t>điều hành Android khởi tạo chương trình của nó bên trong một Activity bắt đầu với một lời gọi trên phương thức callback là onCreate().</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75</a:t>
            </a:fld>
            <a:endParaRPr lang="en-US" altLang="en-US"/>
          </a:p>
        </p:txBody>
      </p:sp>
      <p:sp>
        <p:nvSpPr>
          <p:cNvPr id="6" name="Title 5"/>
          <p:cNvSpPr>
            <a:spLocks noGrp="1"/>
          </p:cNvSpPr>
          <p:nvPr>
            <p:ph type="title"/>
          </p:nvPr>
        </p:nvSpPr>
        <p:spPr/>
        <p:txBody>
          <a:bodyPr/>
          <a:lstStyle/>
          <a:p>
            <a:r>
              <a:rPr lang="en-US" dirty="0"/>
              <a:t>Xây dựng Activity </a:t>
            </a:r>
          </a:p>
        </p:txBody>
      </p:sp>
    </p:spTree>
    <p:extLst>
      <p:ext uri="{BB962C8B-B14F-4D97-AF65-F5344CB8AC3E}">
        <p14:creationId xmlns:p14="http://schemas.microsoft.com/office/powerpoint/2010/main" val="3593875963"/>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76</a:t>
            </a:fld>
            <a:endParaRPr lang="en-US" altLang="en-US"/>
          </a:p>
        </p:txBody>
      </p:sp>
      <p:sp>
        <p:nvSpPr>
          <p:cNvPr id="6" name="Title 5"/>
          <p:cNvSpPr>
            <a:spLocks noGrp="1"/>
          </p:cNvSpPr>
          <p:nvPr>
            <p:ph type="title"/>
          </p:nvPr>
        </p:nvSpPr>
        <p:spPr/>
        <p:txBody>
          <a:bodyPr/>
          <a:lstStyle/>
          <a:p>
            <a:r>
              <a:rPr lang="en-US" dirty="0"/>
              <a:t>Vòng đời của Activity </a:t>
            </a:r>
          </a:p>
        </p:txBody>
      </p:sp>
      <p:pic>
        <p:nvPicPr>
          <p:cNvPr id="7" name="Content Placeholder 6" descr="Activity trong Android"/>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3961" y="810492"/>
            <a:ext cx="3962400" cy="5056908"/>
          </a:xfrm>
          <a:prstGeom prst="rect">
            <a:avLst/>
          </a:prstGeom>
          <a:noFill/>
          <a:ln>
            <a:noFill/>
          </a:ln>
        </p:spPr>
      </p:pic>
    </p:spTree>
    <p:extLst>
      <p:ext uri="{BB962C8B-B14F-4D97-AF65-F5344CB8AC3E}">
        <p14:creationId xmlns:p14="http://schemas.microsoft.com/office/powerpoint/2010/main" val="3772305427"/>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Khi Activity được kích hoạt, và được hệ thống để vào BackStack. Sau khi kích hoạt, lần lượt các callback onCreate(), onStart(), onResume() sẽ được hệ thống gọi đến</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77</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951458705"/>
      </p:ext>
    </p:extLst>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4837" y="988541"/>
            <a:ext cx="7891463" cy="4468536"/>
          </a:xfrm>
          <a:prstGeom prst="rect">
            <a:avLst/>
          </a:prstGeom>
        </p:spPr>
      </p:pic>
    </p:spTree>
    <p:extLst>
      <p:ext uri="{BB962C8B-B14F-4D97-AF65-F5344CB8AC3E}">
        <p14:creationId xmlns:p14="http://schemas.microsoft.com/office/powerpoint/2010/main" val="334985953"/>
      </p:ext>
    </p:extLst>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90549" y="1219200"/>
            <a:ext cx="8200813" cy="22098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8689385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Vào năm 2017, Google chính thức ra phiên bản mới là Android Oreo. Phiên bản cập nhật mới nhất này cung cấp nhiều tính năng mới tuyệt vời. Trong phiên bản này Google đã có nhiều cải tiến bổ sung cho chất lượng âm thanh và nhập văn bản, cũng như quản lý tài nguyên.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r>
              <a:rPr lang="en-US" dirty="0"/>
              <a:t>Android 8.0 Oreo </a:t>
            </a:r>
          </a:p>
        </p:txBody>
      </p:sp>
    </p:spTree>
    <p:extLst>
      <p:ext uri="{BB962C8B-B14F-4D97-AF65-F5344CB8AC3E}">
        <p14:creationId xmlns:p14="http://schemas.microsoft.com/office/powerpoint/2010/main" val="1018350551"/>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35054139"/>
      </p:ext>
    </p:extLst>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 chương trình trong Android Studio </a:t>
            </a:r>
          </a:p>
        </p:txBody>
      </p:sp>
    </p:spTree>
    <p:extLst>
      <p:ext uri="{BB962C8B-B14F-4D97-AF65-F5344CB8AC3E}">
        <p14:creationId xmlns:p14="http://schemas.microsoft.com/office/powerpoint/2010/main" val="214396876"/>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Khi thực thi ứng dụng muốn kiểm tra xem đã xảy ra lỗi gì hay hệ thống có cảnh báo gì, hoặc chỉ là các thông tin thực thi bình thường chúng ta có thể sử dụng </a:t>
            </a:r>
            <a:r>
              <a:rPr lang="en-US" b="1" i="1" dirty="0"/>
              <a:t>LogCat</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82</a:t>
            </a:fld>
            <a:endParaRPr lang="en-US" altLang="en-US"/>
          </a:p>
        </p:txBody>
      </p:sp>
      <p:sp>
        <p:nvSpPr>
          <p:cNvPr id="6" name="Title 5"/>
          <p:cNvSpPr>
            <a:spLocks noGrp="1"/>
          </p:cNvSpPr>
          <p:nvPr>
            <p:ph type="title"/>
          </p:nvPr>
        </p:nvSpPr>
        <p:spPr/>
        <p:txBody>
          <a:bodyPr/>
          <a:lstStyle/>
          <a:p>
            <a:r>
              <a:rPr lang="en-US" dirty="0"/>
              <a:t>Sử dụng Log và Toast</a:t>
            </a:r>
          </a:p>
        </p:txBody>
      </p:sp>
    </p:spTree>
    <p:extLst>
      <p:ext uri="{BB962C8B-B14F-4D97-AF65-F5344CB8AC3E}">
        <p14:creationId xmlns:p14="http://schemas.microsoft.com/office/powerpoint/2010/main" val="1998143565"/>
      </p:ext>
    </p:extLst>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997036" y="1219200"/>
            <a:ext cx="7662153" cy="25908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83</a:t>
            </a:fld>
            <a:endParaRPr lang="en-US" altLang="en-US"/>
          </a:p>
        </p:txBody>
      </p:sp>
      <p:sp>
        <p:nvSpPr>
          <p:cNvPr id="6" name="Title 5"/>
          <p:cNvSpPr>
            <a:spLocks noGrp="1"/>
          </p:cNvSpPr>
          <p:nvPr>
            <p:ph type="title"/>
          </p:nvPr>
        </p:nvSpPr>
        <p:spPr/>
        <p:txBody>
          <a:bodyPr>
            <a:normAutofit/>
          </a:bodyPr>
          <a:lstStyle/>
          <a:p>
            <a:pPr lvl="0"/>
            <a:r>
              <a:rPr lang="vi-VN" b="0" dirty="0">
                <a:effectLst>
                  <a:outerShdw sx="0" sy="0">
                    <a:srgbClr val="000000"/>
                  </a:outerShdw>
                </a:effectLst>
              </a:rPr>
              <a:t>Đặt Log trong code</a:t>
            </a:r>
            <a:r>
              <a:rPr lang="vi-VN" b="0" dirty="0" smtClean="0">
                <a:effectLst>
                  <a:outerShdw sx="0" sy="0">
                    <a:srgbClr val="000000"/>
                  </a:outerShdw>
                </a:effectLst>
              </a:rPr>
              <a:t>:</a:t>
            </a:r>
            <a:endParaRPr lang="en-US" b="0" dirty="0"/>
          </a:p>
        </p:txBody>
      </p:sp>
    </p:spTree>
    <p:extLst>
      <p:ext uri="{BB962C8B-B14F-4D97-AF65-F5344CB8AC3E}">
        <p14:creationId xmlns:p14="http://schemas.microsoft.com/office/powerpoint/2010/main" val="200823533"/>
      </p:ext>
    </p:extLst>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84</a:t>
            </a:fld>
            <a:endParaRPr lang="en-US" altLang="en-US"/>
          </a:p>
        </p:txBody>
      </p:sp>
      <p:sp>
        <p:nvSpPr>
          <p:cNvPr id="6" name="Title 5"/>
          <p:cNvSpPr>
            <a:spLocks noGrp="1"/>
          </p:cNvSpPr>
          <p:nvPr>
            <p:ph type="title"/>
          </p:nvPr>
        </p:nvSpPr>
        <p:spPr/>
        <p:txBody>
          <a:bodyPr/>
          <a:lstStyle/>
          <a:p>
            <a:r>
              <a:rPr lang="vi-VN" dirty="0"/>
              <a:t>Đọc Log </a:t>
            </a:r>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184" y="990600"/>
            <a:ext cx="7668116" cy="4572000"/>
          </a:xfrm>
          <a:prstGeom prst="rect">
            <a:avLst/>
          </a:prstGeom>
          <a:noFill/>
          <a:ln>
            <a:noFill/>
          </a:ln>
          <a:effectLst/>
          <a:extLst/>
        </p:spPr>
      </p:pic>
    </p:spTree>
    <p:extLst>
      <p:ext uri="{BB962C8B-B14F-4D97-AF65-F5344CB8AC3E}">
        <p14:creationId xmlns:p14="http://schemas.microsoft.com/office/powerpoint/2010/main" val="213712719"/>
      </p:ext>
    </p:extLst>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Toast dùng để hiển thị thông tin trong khoảng thời gian ngắn.nó giống như một thông báo nổi trên ứng dụng, không ngăn cản tương tác người dùng.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85</a:t>
            </a:fld>
            <a:endParaRPr lang="en-US" altLang="en-US"/>
          </a:p>
        </p:txBody>
      </p:sp>
      <p:sp>
        <p:nvSpPr>
          <p:cNvPr id="6" name="Title 5"/>
          <p:cNvSpPr>
            <a:spLocks noGrp="1"/>
          </p:cNvSpPr>
          <p:nvPr>
            <p:ph type="title"/>
          </p:nvPr>
        </p:nvSpPr>
        <p:spPr/>
        <p:txBody>
          <a:bodyPr/>
          <a:lstStyle/>
          <a:p>
            <a:r>
              <a:rPr lang="en-US" dirty="0"/>
              <a:t>Toast</a:t>
            </a:r>
          </a:p>
        </p:txBody>
      </p:sp>
      <p:pic>
        <p:nvPicPr>
          <p:cNvPr id="7" name="Picture 6" descr="http://www.hiepsiit.com/public/uploads/images/android/uiwidget1/Toast-custom-toast-in-Android.jp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5943600" cy="2552700"/>
          </a:xfrm>
          <a:prstGeom prst="rect">
            <a:avLst/>
          </a:prstGeom>
          <a:noFill/>
          <a:ln>
            <a:noFill/>
          </a:ln>
        </p:spPr>
      </p:pic>
    </p:spTree>
    <p:extLst>
      <p:ext uri="{BB962C8B-B14F-4D97-AF65-F5344CB8AC3E}">
        <p14:creationId xmlns:p14="http://schemas.microsoft.com/office/powerpoint/2010/main" val="1469039099"/>
      </p:ext>
    </p:extLst>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i="1" dirty="0"/>
              <a:t>makeText</a:t>
            </a:r>
            <a:r>
              <a:rPr lang="en-US" dirty="0"/>
              <a:t>(Context context, CharSequence text, int duration): Phương thức này thường sử dụng để hiện thị thông báo. Phương thức này có 3 tham số:</a:t>
            </a:r>
          </a:p>
          <a:p>
            <a:pPr lvl="1"/>
            <a:r>
              <a:rPr lang="en-US" sz="2800" b="1" i="1" dirty="0"/>
              <a:t>Context context:</a:t>
            </a:r>
            <a:r>
              <a:rPr lang="en-US" sz="2800" dirty="0"/>
              <a:t> thường là YourActitivty.this của bạn vào nếu như bạn đang sử dụng ở Activity.</a:t>
            </a:r>
          </a:p>
          <a:p>
            <a:pPr lvl="1"/>
            <a:r>
              <a:rPr lang="en-US" sz="2800" b="1" i="1" dirty="0"/>
              <a:t>CharSequence text:</a:t>
            </a:r>
            <a:r>
              <a:rPr lang="en-US" sz="2800" dirty="0"/>
              <a:t> đây chính là nội dung bạn muốn show lên, ở đây là kiểu </a:t>
            </a:r>
            <a:r>
              <a:rPr lang="en-US" sz="2800" dirty="0" smtClean="0"/>
              <a:t>String</a:t>
            </a:r>
          </a:p>
          <a:p>
            <a:pPr lvl="1"/>
            <a:r>
              <a:rPr lang="en-US" b="1" i="1" dirty="0"/>
              <a:t>int duration:</a:t>
            </a:r>
            <a:r>
              <a:rPr lang="en-US" dirty="0"/>
              <a:t> Khoảng thời gian Toast cần hiển thị, nó là hằng số. Hằng số của Toast: </a:t>
            </a:r>
            <a:endParaRPr lang="en-US" sz="2800"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86</a:t>
            </a:fld>
            <a:endParaRPr lang="en-US" altLang="en-US"/>
          </a:p>
        </p:txBody>
      </p:sp>
      <p:sp>
        <p:nvSpPr>
          <p:cNvPr id="6" name="Title 5"/>
          <p:cNvSpPr>
            <a:spLocks noGrp="1"/>
          </p:cNvSpPr>
          <p:nvPr>
            <p:ph type="title"/>
          </p:nvPr>
        </p:nvSpPr>
        <p:spPr/>
        <p:txBody>
          <a:bodyPr/>
          <a:lstStyle/>
          <a:p>
            <a:r>
              <a:rPr lang="en-US" dirty="0"/>
              <a:t>Các phương quan trọng của Toast </a:t>
            </a:r>
          </a:p>
        </p:txBody>
      </p:sp>
    </p:spTree>
    <p:extLst>
      <p:ext uri="{BB962C8B-B14F-4D97-AF65-F5344CB8AC3E}">
        <p14:creationId xmlns:p14="http://schemas.microsoft.com/office/powerpoint/2010/main" val="2592503340"/>
      </p:ext>
    </p:extLst>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i="1" dirty="0"/>
              <a:t>show():</a:t>
            </a:r>
            <a:r>
              <a:rPr lang="en-US" dirty="0"/>
              <a:t>phương thức này hiển thị thông báo ra màn hình.Phương pháp này hiển thị thông báo bằng cách sử dụng phương thức </a:t>
            </a:r>
            <a:r>
              <a:rPr lang="en-US" b="1" i="1" dirty="0"/>
              <a:t>makeText()</a:t>
            </a:r>
            <a:r>
              <a:rPr lang="en-US" dirty="0"/>
              <a:t> của Toast.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87</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691846985"/>
      </p:ext>
    </p:extLst>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a:t>Android Studio có cung cấp khả năng debug ứng dụng rất hiệu quả cho các ứng dụng chạy trên máy thật lẫn máy ảo</a:t>
            </a:r>
            <a:endParaRPr lang="en-US" dirty="0"/>
          </a:p>
          <a:p>
            <a:pPr lvl="1"/>
            <a:r>
              <a:rPr lang="vi-VN" dirty="0" smtClean="0"/>
              <a:t>Đặt </a:t>
            </a:r>
            <a:r>
              <a:rPr lang="vi-VN" dirty="0"/>
              <a:t>các breakpoint (điểm dừng) trong code.</a:t>
            </a:r>
            <a:endParaRPr lang="en-US" dirty="0"/>
          </a:p>
          <a:p>
            <a:pPr lvl="1"/>
            <a:r>
              <a:rPr lang="vi-VN" dirty="0"/>
              <a:t>Quan sát và kiểm tra các giá trị biến / biểu thức trong runtime.</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88</a:t>
            </a:fld>
            <a:endParaRPr lang="en-US" altLang="en-US"/>
          </a:p>
        </p:txBody>
      </p:sp>
      <p:sp>
        <p:nvSpPr>
          <p:cNvPr id="6" name="Title 5"/>
          <p:cNvSpPr>
            <a:spLocks noGrp="1"/>
          </p:cNvSpPr>
          <p:nvPr>
            <p:ph type="title"/>
          </p:nvPr>
        </p:nvSpPr>
        <p:spPr/>
        <p:txBody>
          <a:bodyPr/>
          <a:lstStyle/>
          <a:p>
            <a:r>
              <a:rPr lang="en-US" dirty="0"/>
              <a:t>Sử dụng Debug</a:t>
            </a:r>
          </a:p>
        </p:txBody>
      </p:sp>
    </p:spTree>
    <p:extLst>
      <p:ext uri="{BB962C8B-B14F-4D97-AF65-F5344CB8AC3E}">
        <p14:creationId xmlns:p14="http://schemas.microsoft.com/office/powerpoint/2010/main" val="979619170"/>
      </p:ext>
    </p:extLst>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8818" y="988541"/>
            <a:ext cx="7412182" cy="4383560"/>
          </a:xfrm>
          <a:prstGeom prst="rect">
            <a:avLst/>
          </a:prstGeom>
          <a:noFill/>
          <a:ln>
            <a:noFill/>
          </a:ln>
          <a:effectLst/>
          <a:extLst/>
        </p:spPr>
      </p:pic>
    </p:spTree>
    <p:extLst>
      <p:ext uri="{BB962C8B-B14F-4D97-AF65-F5344CB8AC3E}">
        <p14:creationId xmlns:p14="http://schemas.microsoft.com/office/powerpoint/2010/main" val="226487204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Tại sao lập trình trên Android </a:t>
            </a:r>
          </a:p>
        </p:txBody>
      </p:sp>
    </p:spTree>
    <p:extLst>
      <p:ext uri="{BB962C8B-B14F-4D97-AF65-F5344CB8AC3E}">
        <p14:creationId xmlns:p14="http://schemas.microsoft.com/office/powerpoint/2010/main" val="3264197814"/>
      </p:ext>
    </p:extLst>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90</a:t>
            </a:fld>
            <a:endParaRPr lang="en-US" altLang="en-US"/>
          </a:p>
        </p:txBody>
      </p:sp>
      <p:sp>
        <p:nvSpPr>
          <p:cNvPr id="6" name="Title 5"/>
          <p:cNvSpPr>
            <a:spLocks noGrp="1"/>
          </p:cNvSpPr>
          <p:nvPr>
            <p:ph type="title"/>
          </p:nvPr>
        </p:nvSpPr>
        <p:spPr/>
        <p:txBody>
          <a:bodyPr/>
          <a:lstStyle/>
          <a:p>
            <a:r>
              <a:rPr lang="vi-VN" dirty="0"/>
              <a:t>Để bắt đầu debug,</a:t>
            </a:r>
            <a:endParaRPr lang="en-US" dirty="0"/>
          </a:p>
        </p:txBody>
      </p:sp>
      <p:pic>
        <p:nvPicPr>
          <p:cNvPr id="7" name="Content Placeholder 6"/>
          <p:cNvPicPr>
            <a:picLocks noGrp="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762000" y="1219200"/>
            <a:ext cx="6400800" cy="2667000"/>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367459164"/>
      </p:ext>
    </p:extLst>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609600" y="988540"/>
            <a:ext cx="7886700" cy="4040659"/>
          </a:xfrm>
          <a:prstGeom prst="rect">
            <a:avLst/>
          </a:prstGeom>
        </p:spPr>
      </p:pic>
    </p:spTree>
    <p:extLst>
      <p:ext uri="{BB962C8B-B14F-4D97-AF65-F5344CB8AC3E}">
        <p14:creationId xmlns:p14="http://schemas.microsoft.com/office/powerpoint/2010/main" val="320803203"/>
      </p:ext>
    </p:extLst>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dirty="0"/>
              <a:t>Số 1: Nút hiển thị Breakpoint đang active</a:t>
            </a:r>
          </a:p>
          <a:p>
            <a:pPr lvl="0"/>
            <a:r>
              <a:rPr lang="en-US" dirty="0"/>
              <a:t>Số 2. Step Over, nút này sẽ giúp debug nhảy xuống dòng code tiếp theo</a:t>
            </a:r>
          </a:p>
          <a:p>
            <a:pPr lvl="0"/>
            <a:r>
              <a:rPr lang="en-US" dirty="0"/>
              <a:t>Số 3. Step Into, nút này sẽ nhảy vào bên trong hàm</a:t>
            </a:r>
          </a:p>
          <a:p>
            <a:pPr lvl="0"/>
            <a:r>
              <a:rPr lang="en-US" dirty="0"/>
              <a:t>Số 4. Force Step Into, nút này sẽ cho phép nhảy thẳng đến dòng đầu tiên bên trong của hàm được gọi</a:t>
            </a:r>
          </a:p>
          <a:p>
            <a:pPr lvl="0"/>
            <a:r>
              <a:rPr lang="en-US" dirty="0"/>
              <a:t>Số 5. Thoát ra ngoài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097290044"/>
      </p:ext>
    </p:extLst>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a:t>Số 6. Tiếp tục chương trình(Resume Program), nút này sẽ tiếp tục chạy ứng dụng một cách bình thường. Tạm thời bỏ qua debug</a:t>
            </a:r>
          </a:p>
          <a:p>
            <a:pPr lvl="0"/>
            <a:r>
              <a:rPr lang="en-US" dirty="0"/>
              <a:t>Số 7. Tạm dừng chương trình(Pause Program)</a:t>
            </a:r>
          </a:p>
          <a:p>
            <a:pPr lvl="0"/>
            <a:r>
              <a:rPr lang="en-US" dirty="0"/>
              <a:t>Số 8. Dừng ứng dụng (Stop App)</a:t>
            </a:r>
          </a:p>
          <a:p>
            <a:pPr lvl="0"/>
            <a:r>
              <a:rPr lang="en-US" dirty="0"/>
              <a:t>Số 9. Xem các Breakpoints</a:t>
            </a:r>
          </a:p>
          <a:p>
            <a:pPr lvl="0"/>
            <a:r>
              <a:rPr lang="en-US" dirty="0"/>
              <a:t>10. Mute Breakpoint, tắt tạm thời tất cả các breakpoint.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847708539"/>
      </p:ext>
    </p:extLst>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 Chương 1</a:t>
            </a:r>
          </a:p>
        </p:txBody>
      </p:sp>
    </p:spTree>
    <p:extLst>
      <p:ext uri="{BB962C8B-B14F-4D97-AF65-F5344CB8AC3E}">
        <p14:creationId xmlns:p14="http://schemas.microsoft.com/office/powerpoint/2010/main" val="1803326958"/>
      </p:ext>
    </p:extLst>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Tạo 3 Activity đặt tên là: ManHinhChinh, ManHinh1, ManHinh2.</a:t>
            </a:r>
          </a:p>
          <a:p>
            <a:r>
              <a:rPr lang="en-US" dirty="0"/>
              <a:t>Giao diện </a:t>
            </a:r>
            <a:r>
              <a:rPr lang="en-US" dirty="0">
                <a:solidFill>
                  <a:srgbClr val="FF0000"/>
                </a:solidFill>
              </a:rPr>
              <a:t>màn hình chính </a:t>
            </a:r>
            <a:r>
              <a:rPr lang="en-US" dirty="0"/>
              <a:t>như sau</a:t>
            </a:r>
            <a:r>
              <a:rPr lang="en-US" dirty="0" smtClean="0"/>
              <a:t>:</a:t>
            </a:r>
          </a:p>
          <a:p>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95</a:t>
            </a:fld>
            <a:endParaRPr lang="en-US" altLang="en-US"/>
          </a:p>
        </p:txBody>
      </p:sp>
      <p:sp>
        <p:nvSpPr>
          <p:cNvPr id="6" name="Title 5"/>
          <p:cNvSpPr>
            <a:spLocks noGrp="1"/>
          </p:cNvSpPr>
          <p:nvPr>
            <p:ph type="title"/>
          </p:nvPr>
        </p:nvSpPr>
        <p:spPr/>
        <p:txBody>
          <a:bodyPr>
            <a:normAutofit fontScale="90000"/>
          </a:bodyPr>
          <a:lstStyle/>
          <a:p>
            <a:r>
              <a:rPr lang="en-US" dirty="0" smtClean="0"/>
              <a:t>Bài 1: Phân </a:t>
            </a:r>
            <a:r>
              <a:rPr lang="en-US" dirty="0"/>
              <a:t>biệt reground Lifetime và Visible Lifetime</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a:stretch/>
        </p:blipFill>
        <p:spPr bwMode="auto">
          <a:xfrm>
            <a:off x="1544723" y="2943225"/>
            <a:ext cx="5481638" cy="1628776"/>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0655875"/>
      </p:ext>
    </p:extLst>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Khi ManHinh1 được kích hoạt thì nó sẽ nằm phía trên ManHinhChinh vẫn thấy được màn hình chính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657599" y="2334655"/>
            <a:ext cx="2854411" cy="3532745"/>
          </a:xfrm>
          <a:prstGeom prst="rect">
            <a:avLst/>
          </a:prstGeom>
          <a:noFill/>
          <a:ln>
            <a:solidFill>
              <a:schemeClr val="tx1"/>
            </a:solidFill>
          </a:ln>
        </p:spPr>
      </p:pic>
    </p:spTree>
    <p:extLst>
      <p:ext uri="{BB962C8B-B14F-4D97-AF65-F5344CB8AC3E}">
        <p14:creationId xmlns:p14="http://schemas.microsoft.com/office/powerpoint/2010/main" val="1444624633"/>
      </p:ext>
    </p:extLst>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Khi ManHinh2 hiển thị thì nó sẽ chiếm toàn bộ màn hình  không thể thấy được màn hình chính.</a:t>
            </a:r>
          </a:p>
          <a:p>
            <a:r>
              <a:rPr lang="en-US" dirty="0"/>
              <a:t>Bắt các sự kiện khi Activity chuyển đổi trạng thái và thông báo lên màn hình Android.</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97</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61290836"/>
      </p:ext>
    </p:extLst>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98</a:t>
            </a:fld>
            <a:endParaRPr lang="en-US" altLang="en-US"/>
          </a:p>
        </p:txBody>
      </p:sp>
      <p:sp>
        <p:nvSpPr>
          <p:cNvPr id="6" name="Title 5"/>
          <p:cNvSpPr>
            <a:spLocks noGrp="1"/>
          </p:cNvSpPr>
          <p:nvPr>
            <p:ph type="title"/>
          </p:nvPr>
        </p:nvSpPr>
        <p:spPr/>
        <p:txBody>
          <a:bodyPr>
            <a:normAutofit fontScale="90000"/>
          </a:bodyPr>
          <a:lstStyle/>
          <a:p>
            <a:r>
              <a:rPr lang="en-US" dirty="0" smtClean="0"/>
              <a:t>Bài 2: </a:t>
            </a:r>
            <a:r>
              <a:rPr lang="en-US" dirty="0"/>
              <a:t>Sử dụng ConstraintLayout xây dựng ứng dụng</a:t>
            </a:r>
          </a:p>
        </p:txBody>
      </p:sp>
      <p:pic>
        <p:nvPicPr>
          <p:cNvPr id="7" name="Picture 6"/>
          <p:cNvPicPr/>
          <p:nvPr/>
        </p:nvPicPr>
        <p:blipFill>
          <a:blip r:embed="rId2"/>
          <a:stretch>
            <a:fillRect/>
          </a:stretch>
        </p:blipFill>
        <p:spPr>
          <a:xfrm>
            <a:off x="2073361" y="1219200"/>
            <a:ext cx="3924300" cy="3924300"/>
          </a:xfrm>
          <a:prstGeom prst="rect">
            <a:avLst/>
          </a:prstGeom>
        </p:spPr>
      </p:pic>
    </p:spTree>
    <p:extLst>
      <p:ext uri="{BB962C8B-B14F-4D97-AF65-F5344CB8AC3E}">
        <p14:creationId xmlns:p14="http://schemas.microsoft.com/office/powerpoint/2010/main" val="49844658"/>
      </p:ext>
    </p:extLst>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8/24/2020</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99</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1512</TotalTime>
  <Words>4065</Words>
  <Application>Microsoft Office PowerPoint</Application>
  <PresentationFormat>On-screen Show (4:3)</PresentationFormat>
  <Paragraphs>455</Paragraphs>
  <Slides>99</Slides>
  <Notes>1</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Mau</vt:lpstr>
      <vt:lpstr>TỔNG QUAN VỀ LẬP TRÌNH ANDROID</vt:lpstr>
      <vt:lpstr>MỤC TIÊU THỰC HIỆN</vt:lpstr>
      <vt:lpstr>Tổng quan về Android </vt:lpstr>
      <vt:lpstr>Hệ điều hành Android </vt:lpstr>
      <vt:lpstr>Các phiên bản của hệ điều hành Android</vt:lpstr>
      <vt:lpstr>Android 6.0 Marshmallow </vt:lpstr>
      <vt:lpstr>Android 7.0 Nougat </vt:lpstr>
      <vt:lpstr>Android 8.0 Oreo </vt:lpstr>
      <vt:lpstr>Tại sao lập trình trên Android </vt:lpstr>
      <vt:lpstr>Xu thế phát triển công nghệ di động</vt:lpstr>
      <vt:lpstr>Thị trường thiết bị Android</vt:lpstr>
      <vt:lpstr>Nhu cầu tuyển dụng lập trình viên Android</vt:lpstr>
      <vt:lpstr>Giới thiệu nền tảng phát triển Android </vt:lpstr>
      <vt:lpstr>Kiến trúc </vt:lpstr>
      <vt:lpstr>Lớp Linux Kernel</vt:lpstr>
      <vt:lpstr>Libraries trong Android</vt:lpstr>
      <vt:lpstr>Android Runtime</vt:lpstr>
      <vt:lpstr>Application Framework</vt:lpstr>
      <vt:lpstr>Application:</vt:lpstr>
      <vt:lpstr>Ngôn ngữ lập trình </vt:lpstr>
      <vt:lpstr>Java</vt:lpstr>
      <vt:lpstr>C++</vt:lpstr>
      <vt:lpstr>C#</vt:lpstr>
      <vt:lpstr>Kotlin</vt:lpstr>
      <vt:lpstr>HTML5 + CSS + JavaScript</vt:lpstr>
      <vt:lpstr>Python</vt:lpstr>
      <vt:lpstr>Môi trường phát triển ứng dụng </vt:lpstr>
      <vt:lpstr>Giới thiệu Java JDK, Android SDK, Android Studio </vt:lpstr>
      <vt:lpstr>Các tính năng mạnh mẽ của Android Studio</vt:lpstr>
      <vt:lpstr>Thiết lập môi trường phát triển  Android Studio</vt:lpstr>
      <vt:lpstr>Tạo ứng dụng đầu tiên</vt:lpstr>
      <vt:lpstr>Khởi tạo dự án</vt:lpstr>
      <vt:lpstr>Đặt tên cho project</vt:lpstr>
      <vt:lpstr>Bước 1.1: Đặt tên cho project</vt:lpstr>
      <vt:lpstr>Bước 1.2: Chọn nền tảng để phát triển ứng dụng </vt:lpstr>
      <vt:lpstr>Bước 1.2: Chọn nền tảng để phát triển ứng dụng </vt:lpstr>
      <vt:lpstr>Bước 1.3: Tạo mới và đưa Activity vào ứng dụng </vt:lpstr>
      <vt:lpstr>Bước 1.3: Tạo mới và đưa Activity vào ứng dụng </vt:lpstr>
      <vt:lpstr>Bước 1.4: Đặt tên cho Activity Name và Layout Name</vt:lpstr>
      <vt:lpstr>Bước 1.4: Đặt tên cho Activity Name và Layout Name</vt:lpstr>
      <vt:lpstr>Giao diện của Android Studio sẽ hiện ra như sau</vt:lpstr>
      <vt:lpstr>Vùng 1</vt:lpstr>
      <vt:lpstr>Vùng 2: Cấu trúc hệ thống tài nguyên của ứng dụng</vt:lpstr>
      <vt:lpstr>PowerPoint Presentation</vt:lpstr>
      <vt:lpstr>PowerPoint Presentation</vt:lpstr>
      <vt:lpstr>PowerPoint Presentation</vt:lpstr>
      <vt:lpstr>PowerPoint Presentation</vt:lpstr>
      <vt:lpstr>Bước 2: Tạo máy ảo </vt:lpstr>
      <vt:lpstr>PowerPoint Presentation</vt:lpstr>
      <vt:lpstr>Bước 2.1: Chọn Create Virtual Device </vt:lpstr>
      <vt:lpstr>Bước 2.2: Chọn máy ảo muốn tạo</vt:lpstr>
      <vt:lpstr>Bước 2.3: Chọn hệ điều hành Android cho máy ảo</vt:lpstr>
      <vt:lpstr>Bước 2.4: Click vào Finish để hoàn thành quá trình tạo máy ảo </vt:lpstr>
      <vt:lpstr>Bước 2.5: Click vào biểu tượng để chạy máy ảo </vt:lpstr>
      <vt:lpstr>Bước 2.6: Máy ảo Android đã khởi động xong </vt:lpstr>
      <vt:lpstr>Bước 3: Build và thực thi ứng dụng</vt:lpstr>
      <vt:lpstr>Kết quả</vt:lpstr>
      <vt:lpstr>Cấu trúc dự án </vt:lpstr>
      <vt:lpstr>Main Activity code là một Java file với tên MainActivity.java</vt:lpstr>
      <vt:lpstr>PowerPoint Presentation</vt:lpstr>
      <vt:lpstr>PowerPoint Presentation</vt:lpstr>
      <vt:lpstr>PowerPoint Presentation</vt:lpstr>
      <vt:lpstr>Resource trong Android</vt:lpstr>
      <vt:lpstr>Resource trong Android</vt:lpstr>
      <vt:lpstr>Resource trong Android</vt:lpstr>
      <vt:lpstr>Resource trong Android</vt:lpstr>
      <vt:lpstr>AndroidManifest</vt:lpstr>
      <vt:lpstr>PowerPoint Presentation</vt:lpstr>
      <vt:lpstr>Các phần tử của tập tin AndroidManifest.xml</vt:lpstr>
      <vt:lpstr>Các thuộc tính của các phần tử thường được sử dụng</vt:lpstr>
      <vt:lpstr>PowerPoint Presentation</vt:lpstr>
      <vt:lpstr>PowerPoint Presentation</vt:lpstr>
      <vt:lpstr>PowerPoint Presentation</vt:lpstr>
      <vt:lpstr>Quản lý trạng thái Activity</vt:lpstr>
      <vt:lpstr>Xây dựng Activity </vt:lpstr>
      <vt:lpstr>Vòng đời của Activity </vt:lpstr>
      <vt:lpstr>PowerPoint Presentation</vt:lpstr>
      <vt:lpstr>PowerPoint Presentation</vt:lpstr>
      <vt:lpstr>PowerPoint Presentation</vt:lpstr>
      <vt:lpstr>PowerPoint Presentation</vt:lpstr>
      <vt:lpstr>Debug chương trình trong Android Studio </vt:lpstr>
      <vt:lpstr>Sử dụng Log và Toast</vt:lpstr>
      <vt:lpstr>Đặt Log trong code:</vt:lpstr>
      <vt:lpstr>Đọc Log </vt:lpstr>
      <vt:lpstr>Toast</vt:lpstr>
      <vt:lpstr>Các phương quan trọng của Toast </vt:lpstr>
      <vt:lpstr>PowerPoint Presentation</vt:lpstr>
      <vt:lpstr>Sử dụng Debug</vt:lpstr>
      <vt:lpstr>PowerPoint Presentation</vt:lpstr>
      <vt:lpstr>Để bắt đầu debug,</vt:lpstr>
      <vt:lpstr>PowerPoint Presentation</vt:lpstr>
      <vt:lpstr>PowerPoint Presentation</vt:lpstr>
      <vt:lpstr>PowerPoint Presentation</vt:lpstr>
      <vt:lpstr>Bài tập Chương 1</vt:lpstr>
      <vt:lpstr>Bài 1: Phân biệt reground Lifetime và Visible Lifetime</vt:lpstr>
      <vt:lpstr>PowerPoint Presentation</vt:lpstr>
      <vt:lpstr>PowerPoint Presentation</vt:lpstr>
      <vt:lpstr>Bài 2: Sử dụng ConstraintLayout xây dựng ứng dụng</vt:lpstr>
      <vt:lpstr>PowerPoint Presentation</vt:lpstr>
    </vt:vector>
  </TitlesOfParts>
  <Company>ABC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tdc</cp:lastModifiedBy>
  <cp:revision>101</cp:revision>
  <dcterms:created xsi:type="dcterms:W3CDTF">2007-09-12T07:27:45Z</dcterms:created>
  <dcterms:modified xsi:type="dcterms:W3CDTF">2020-08-24T11:47:15Z</dcterms:modified>
</cp:coreProperties>
</file>