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46" r:id="rId1"/>
  </p:sldMasterIdLst>
  <p:notesMasterIdLst>
    <p:notesMasterId r:id="rId146"/>
  </p:notesMasterIdLst>
  <p:handoutMasterIdLst>
    <p:handoutMasterId r:id="rId147"/>
  </p:handoutMasterIdLst>
  <p:sldIdLst>
    <p:sldId id="257" r:id="rId2"/>
    <p:sldId id="346" r:id="rId3"/>
    <p:sldId id="348" r:id="rId4"/>
    <p:sldId id="349" r:id="rId5"/>
    <p:sldId id="350" r:id="rId6"/>
    <p:sldId id="354" r:id="rId7"/>
    <p:sldId id="351" r:id="rId8"/>
    <p:sldId id="347" r:id="rId9"/>
    <p:sldId id="352" r:id="rId10"/>
    <p:sldId id="355" r:id="rId11"/>
    <p:sldId id="356" r:id="rId12"/>
    <p:sldId id="357" r:id="rId13"/>
    <p:sldId id="358" r:id="rId14"/>
    <p:sldId id="360" r:id="rId15"/>
    <p:sldId id="361" r:id="rId16"/>
    <p:sldId id="362" r:id="rId17"/>
    <p:sldId id="363" r:id="rId18"/>
    <p:sldId id="364" r:id="rId19"/>
    <p:sldId id="365" r:id="rId20"/>
    <p:sldId id="366" r:id="rId21"/>
    <p:sldId id="367" r:id="rId22"/>
    <p:sldId id="368" r:id="rId23"/>
    <p:sldId id="369" r:id="rId24"/>
    <p:sldId id="370" r:id="rId25"/>
    <p:sldId id="371" r:id="rId26"/>
    <p:sldId id="373" r:id="rId27"/>
    <p:sldId id="374" r:id="rId28"/>
    <p:sldId id="375" r:id="rId29"/>
    <p:sldId id="376" r:id="rId30"/>
    <p:sldId id="377" r:id="rId31"/>
    <p:sldId id="500" r:id="rId32"/>
    <p:sldId id="509" r:id="rId33"/>
    <p:sldId id="503" r:id="rId34"/>
    <p:sldId id="504" r:id="rId35"/>
    <p:sldId id="505" r:id="rId36"/>
    <p:sldId id="507" r:id="rId37"/>
    <p:sldId id="378" r:id="rId38"/>
    <p:sldId id="380" r:id="rId39"/>
    <p:sldId id="379" r:id="rId40"/>
    <p:sldId id="389" r:id="rId41"/>
    <p:sldId id="390" r:id="rId42"/>
    <p:sldId id="391" r:id="rId43"/>
    <p:sldId id="392" r:id="rId44"/>
    <p:sldId id="393" r:id="rId45"/>
    <p:sldId id="394" r:id="rId46"/>
    <p:sldId id="395" r:id="rId47"/>
    <p:sldId id="396" r:id="rId48"/>
    <p:sldId id="397" r:id="rId49"/>
    <p:sldId id="398" r:id="rId50"/>
    <p:sldId id="399" r:id="rId51"/>
    <p:sldId id="400" r:id="rId52"/>
    <p:sldId id="401" r:id="rId53"/>
    <p:sldId id="402" r:id="rId54"/>
    <p:sldId id="403" r:id="rId55"/>
    <p:sldId id="404" r:id="rId56"/>
    <p:sldId id="405" r:id="rId57"/>
    <p:sldId id="406" r:id="rId58"/>
    <p:sldId id="407" r:id="rId59"/>
    <p:sldId id="408" r:id="rId60"/>
    <p:sldId id="409" r:id="rId61"/>
    <p:sldId id="410"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510" r:id="rId79"/>
    <p:sldId id="431" r:id="rId80"/>
    <p:sldId id="432" r:id="rId81"/>
    <p:sldId id="433" r:id="rId82"/>
    <p:sldId id="434" r:id="rId83"/>
    <p:sldId id="491" r:id="rId84"/>
    <p:sldId id="492" r:id="rId85"/>
    <p:sldId id="493" r:id="rId86"/>
    <p:sldId id="494" r:id="rId87"/>
    <p:sldId id="437" r:id="rId88"/>
    <p:sldId id="438" r:id="rId89"/>
    <p:sldId id="439" r:id="rId90"/>
    <p:sldId id="440" r:id="rId91"/>
    <p:sldId id="441" r:id="rId92"/>
    <p:sldId id="436" r:id="rId93"/>
    <p:sldId id="442" r:id="rId94"/>
    <p:sldId id="443" r:id="rId95"/>
    <p:sldId id="495" r:id="rId96"/>
    <p:sldId id="444" r:id="rId97"/>
    <p:sldId id="445" r:id="rId98"/>
    <p:sldId id="446" r:id="rId99"/>
    <p:sldId id="447" r:id="rId100"/>
    <p:sldId id="448" r:id="rId101"/>
    <p:sldId id="449" r:id="rId102"/>
    <p:sldId id="450" r:id="rId103"/>
    <p:sldId id="451" r:id="rId104"/>
    <p:sldId id="453" r:id="rId105"/>
    <p:sldId id="452" r:id="rId106"/>
    <p:sldId id="454" r:id="rId107"/>
    <p:sldId id="455" r:id="rId108"/>
    <p:sldId id="456" r:id="rId109"/>
    <p:sldId id="457" r:id="rId110"/>
    <p:sldId id="496" r:id="rId111"/>
    <p:sldId id="459" r:id="rId112"/>
    <p:sldId id="498" r:id="rId113"/>
    <p:sldId id="460" r:id="rId114"/>
    <p:sldId id="461" r:id="rId115"/>
    <p:sldId id="462" r:id="rId116"/>
    <p:sldId id="463" r:id="rId117"/>
    <p:sldId id="464" r:id="rId118"/>
    <p:sldId id="465" r:id="rId119"/>
    <p:sldId id="466" r:id="rId120"/>
    <p:sldId id="467" r:id="rId121"/>
    <p:sldId id="468" r:id="rId122"/>
    <p:sldId id="470" r:id="rId123"/>
    <p:sldId id="469" r:id="rId124"/>
    <p:sldId id="471" r:id="rId125"/>
    <p:sldId id="472" r:id="rId126"/>
    <p:sldId id="473" r:id="rId127"/>
    <p:sldId id="474" r:id="rId128"/>
    <p:sldId id="475" r:id="rId129"/>
    <p:sldId id="476" r:id="rId130"/>
    <p:sldId id="477" r:id="rId131"/>
    <p:sldId id="479" r:id="rId132"/>
    <p:sldId id="480" r:id="rId133"/>
    <p:sldId id="481" r:id="rId134"/>
    <p:sldId id="482" r:id="rId135"/>
    <p:sldId id="483" r:id="rId136"/>
    <p:sldId id="484" r:id="rId137"/>
    <p:sldId id="485" r:id="rId138"/>
    <p:sldId id="486" r:id="rId139"/>
    <p:sldId id="499" r:id="rId140"/>
    <p:sldId id="487" r:id="rId141"/>
    <p:sldId id="488" r:id="rId142"/>
    <p:sldId id="489" r:id="rId143"/>
    <p:sldId id="490" r:id="rId144"/>
    <p:sldId id="345" r:id="rId145"/>
  </p:sldIdLst>
  <p:sldSz cx="9144000" cy="6858000" type="screen4x3"/>
  <p:notesSz cx="9144000" cy="6858000"/>
  <p:custDataLst>
    <p:tags r:id="rId148"/>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5AFA0B9F-B2D9-4657-BBEF-5400E7FAED13}">
          <p14:sldIdLst>
            <p14:sldId id="257"/>
            <p14:sldId id="346"/>
            <p14:sldId id="348"/>
            <p14:sldId id="349"/>
            <p14:sldId id="350"/>
            <p14:sldId id="354"/>
            <p14:sldId id="351"/>
            <p14:sldId id="347"/>
            <p14:sldId id="352"/>
            <p14:sldId id="355"/>
            <p14:sldId id="356"/>
            <p14:sldId id="357"/>
            <p14:sldId id="358"/>
            <p14:sldId id="360"/>
            <p14:sldId id="361"/>
            <p14:sldId id="362"/>
            <p14:sldId id="363"/>
            <p14:sldId id="364"/>
            <p14:sldId id="365"/>
            <p14:sldId id="366"/>
            <p14:sldId id="367"/>
            <p14:sldId id="368"/>
            <p14:sldId id="369"/>
            <p14:sldId id="370"/>
            <p14:sldId id="371"/>
            <p14:sldId id="373"/>
            <p14:sldId id="374"/>
            <p14:sldId id="375"/>
            <p14:sldId id="376"/>
            <p14:sldId id="377"/>
            <p14:sldId id="500"/>
            <p14:sldId id="509"/>
            <p14:sldId id="503"/>
            <p14:sldId id="504"/>
            <p14:sldId id="505"/>
            <p14:sldId id="507"/>
            <p14:sldId id="378"/>
            <p14:sldId id="380"/>
            <p14:sldId id="379"/>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2"/>
            <p14:sldId id="413"/>
            <p14:sldId id="414"/>
            <p14:sldId id="415"/>
            <p14:sldId id="416"/>
            <p14:sldId id="417"/>
            <p14:sldId id="418"/>
            <p14:sldId id="419"/>
            <p14:sldId id="420"/>
            <p14:sldId id="421"/>
            <p14:sldId id="422"/>
            <p14:sldId id="423"/>
            <p14:sldId id="424"/>
            <p14:sldId id="425"/>
            <p14:sldId id="426"/>
            <p14:sldId id="427"/>
            <p14:sldId id="510"/>
            <p14:sldId id="431"/>
            <p14:sldId id="432"/>
            <p14:sldId id="433"/>
            <p14:sldId id="434"/>
            <p14:sldId id="491"/>
            <p14:sldId id="492"/>
            <p14:sldId id="493"/>
            <p14:sldId id="494"/>
            <p14:sldId id="437"/>
            <p14:sldId id="438"/>
            <p14:sldId id="439"/>
            <p14:sldId id="440"/>
            <p14:sldId id="441"/>
            <p14:sldId id="436"/>
            <p14:sldId id="442"/>
            <p14:sldId id="443"/>
            <p14:sldId id="495"/>
            <p14:sldId id="444"/>
            <p14:sldId id="445"/>
            <p14:sldId id="446"/>
            <p14:sldId id="447"/>
            <p14:sldId id="448"/>
            <p14:sldId id="449"/>
            <p14:sldId id="450"/>
            <p14:sldId id="451"/>
            <p14:sldId id="453"/>
            <p14:sldId id="452"/>
            <p14:sldId id="454"/>
            <p14:sldId id="455"/>
            <p14:sldId id="456"/>
            <p14:sldId id="457"/>
            <p14:sldId id="496"/>
            <p14:sldId id="459"/>
            <p14:sldId id="498"/>
            <p14:sldId id="460"/>
            <p14:sldId id="461"/>
            <p14:sldId id="462"/>
            <p14:sldId id="463"/>
            <p14:sldId id="464"/>
            <p14:sldId id="465"/>
            <p14:sldId id="466"/>
            <p14:sldId id="467"/>
            <p14:sldId id="468"/>
            <p14:sldId id="470"/>
            <p14:sldId id="469"/>
            <p14:sldId id="471"/>
            <p14:sldId id="472"/>
            <p14:sldId id="473"/>
            <p14:sldId id="474"/>
            <p14:sldId id="475"/>
            <p14:sldId id="476"/>
            <p14:sldId id="477"/>
            <p14:sldId id="479"/>
            <p14:sldId id="480"/>
            <p14:sldId id="481"/>
            <p14:sldId id="482"/>
            <p14:sldId id="483"/>
            <p14:sldId id="484"/>
            <p14:sldId id="485"/>
            <p14:sldId id="486"/>
            <p14:sldId id="499"/>
            <p14:sldId id="487"/>
            <p14:sldId id="488"/>
            <p14:sldId id="489"/>
            <p14:sldId id="490"/>
          </p14:sldIdLst>
        </p14:section>
        <p14:section name="Untitled Section" id="{E35C4CFB-84D1-4F57-A767-40784B2C765A}">
          <p14:sldIdLst>
            <p14:sldId id="345"/>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0409" autoAdjust="0"/>
  </p:normalViewPr>
  <p:slideViewPr>
    <p:cSldViewPr>
      <p:cViewPr>
        <p:scale>
          <a:sx n="66" d="100"/>
          <a:sy n="66" d="100"/>
        </p:scale>
        <p:origin x="-143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tags" Target="tags/tag1.xml"/><Relationship Id="rId15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2947"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2948"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2949"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280D6A2-DCC2-42E7-8AC3-CFA68E0CA7D1}" type="slidenum">
              <a:rPr lang="en-US"/>
              <a:pPr>
                <a:defRPr/>
              </a:pPr>
              <a:t>‹#›</a:t>
            </a:fld>
            <a:endParaRPr lang="en-US"/>
          </a:p>
        </p:txBody>
      </p:sp>
    </p:spTree>
    <p:extLst>
      <p:ext uri="{BB962C8B-B14F-4D97-AF65-F5344CB8AC3E}">
        <p14:creationId xmlns:p14="http://schemas.microsoft.com/office/powerpoint/2010/main" val="1586409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23"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2772"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27"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95E0352-9CED-430B-9988-2FFB19A04348}" type="slidenum">
              <a:rPr lang="en-US"/>
              <a:pPr>
                <a:defRPr/>
              </a:pPr>
              <a:t>‹#›</a:t>
            </a:fld>
            <a:endParaRPr lang="en-US"/>
          </a:p>
        </p:txBody>
      </p:sp>
    </p:spTree>
    <p:extLst>
      <p:ext uri="{BB962C8B-B14F-4D97-AF65-F5344CB8AC3E}">
        <p14:creationId xmlns:p14="http://schemas.microsoft.com/office/powerpoint/2010/main" val="37799464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raywenderlich.com/9475-constraintlayout-tutorial-for-android-complex-layouts"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abhiandroid.com/ui/constraintlayout"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yellowcodebooks.com/2017/10/03/constraintlayout-phan-1-tim-hieu-cac-thanh-phan-co-ban/"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ndroidstudy.com/2017/05/25/exploring-android-constraintlayout/" TargetMode="External"/><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9EED462-3C37-4830-8FB0-02EC9DF2B47A}" type="slidenum">
              <a:rPr lang="en-US" smtClean="0"/>
              <a:pPr eaLnBrk="1" hangingPunct="1"/>
              <a:t>1</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60111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hlinkClick r:id="rId3"/>
              </a:rPr>
              <a:t>https://www.raywenderlich.com/9475-constraintlayout-tutorial-for-android-complex-layouts</a:t>
            </a:r>
            <a:endParaRPr lang="en-US" smtClean="0"/>
          </a:p>
          <a:p>
            <a:r>
              <a:rPr lang="en-US" smtClean="0">
                <a:hlinkClick r:id="rId4"/>
              </a:rPr>
              <a:t>https://abhiandroid.com/ui/constraintlayout</a:t>
            </a:r>
            <a:endParaRPr lang="en-US" smtClean="0"/>
          </a:p>
        </p:txBody>
      </p:sp>
      <p:sp>
        <p:nvSpPr>
          <p:cNvPr id="4" name="Slide Number Placeholder 3"/>
          <p:cNvSpPr>
            <a:spLocks noGrp="1"/>
          </p:cNvSpPr>
          <p:nvPr>
            <p:ph type="sldNum" sz="quarter" idx="10"/>
          </p:nvPr>
        </p:nvSpPr>
        <p:spPr/>
        <p:txBody>
          <a:bodyPr/>
          <a:lstStyle/>
          <a:p>
            <a:pPr>
              <a:defRPr/>
            </a:pPr>
            <a:fld id="{A95E0352-9CED-430B-9988-2FFB19A04348}" type="slidenum">
              <a:rPr lang="en-US" smtClean="0"/>
              <a:pPr>
                <a:defRPr/>
              </a:pPr>
              <a:t>38</a:t>
            </a:fld>
            <a:endParaRPr lang="en-US"/>
          </a:p>
        </p:txBody>
      </p:sp>
    </p:spTree>
    <p:extLst>
      <p:ext uri="{BB962C8B-B14F-4D97-AF65-F5344CB8AC3E}">
        <p14:creationId xmlns:p14="http://schemas.microsoft.com/office/powerpoint/2010/main" val="697431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hlinkClick r:id="rId3"/>
              </a:rPr>
              <a:t>https://yellowcodebooks.com/2017/10/03/constraintlayout-phan-1-tim-hieu-cac-thanh-phan-co-ban/</a:t>
            </a:r>
            <a:endParaRPr lang="en-US" smtClean="0"/>
          </a:p>
          <a:p>
            <a:endParaRPr lang="en-US"/>
          </a:p>
        </p:txBody>
      </p:sp>
      <p:sp>
        <p:nvSpPr>
          <p:cNvPr id="4" name="Slide Number Placeholder 3"/>
          <p:cNvSpPr>
            <a:spLocks noGrp="1"/>
          </p:cNvSpPr>
          <p:nvPr>
            <p:ph type="sldNum" sz="quarter" idx="10"/>
          </p:nvPr>
        </p:nvSpPr>
        <p:spPr/>
        <p:txBody>
          <a:bodyPr/>
          <a:lstStyle/>
          <a:p>
            <a:pPr>
              <a:defRPr/>
            </a:pPr>
            <a:fld id="{A95E0352-9CED-430B-9988-2FFB19A04348}" type="slidenum">
              <a:rPr lang="en-US" smtClean="0"/>
              <a:pPr>
                <a:defRPr/>
              </a:pPr>
              <a:t>39</a:t>
            </a:fld>
            <a:endParaRPr lang="en-US"/>
          </a:p>
        </p:txBody>
      </p:sp>
    </p:spTree>
    <p:extLst>
      <p:ext uri="{BB962C8B-B14F-4D97-AF65-F5344CB8AC3E}">
        <p14:creationId xmlns:p14="http://schemas.microsoft.com/office/powerpoint/2010/main" val="3299255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hlinkClick r:id="rId3"/>
              </a:rPr>
              <a:t>https://androidstudy.com/2017/05/25/exploring-android-constraintlayout/</a:t>
            </a:r>
            <a:endParaRPr lang="en-US"/>
          </a:p>
        </p:txBody>
      </p:sp>
      <p:sp>
        <p:nvSpPr>
          <p:cNvPr id="4" name="Slide Number Placeholder 3"/>
          <p:cNvSpPr>
            <a:spLocks noGrp="1"/>
          </p:cNvSpPr>
          <p:nvPr>
            <p:ph type="sldNum" sz="quarter" idx="10"/>
          </p:nvPr>
        </p:nvSpPr>
        <p:spPr/>
        <p:txBody>
          <a:bodyPr/>
          <a:lstStyle/>
          <a:p>
            <a:pPr>
              <a:defRPr/>
            </a:pPr>
            <a:fld id="{A95E0352-9CED-430B-9988-2FFB19A04348}" type="slidenum">
              <a:rPr lang="en-US" smtClean="0"/>
              <a:pPr>
                <a:defRPr/>
              </a:pPr>
              <a:t>78</a:t>
            </a:fld>
            <a:endParaRPr lang="en-US"/>
          </a:p>
        </p:txBody>
      </p:sp>
    </p:spTree>
    <p:extLst>
      <p:ext uri="{BB962C8B-B14F-4D97-AF65-F5344CB8AC3E}">
        <p14:creationId xmlns:p14="http://schemas.microsoft.com/office/powerpoint/2010/main" val="622205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57263"/>
            <a:ext cx="6858000" cy="2387600"/>
          </a:xfrm>
        </p:spPr>
        <p:txBody>
          <a:bodyPr anchor="b"/>
          <a:lstStyle>
            <a:lvl1pPr algn="r">
              <a:defRPr sz="6000" b="1">
                <a:solidFill>
                  <a:srgbClr val="003B7A"/>
                </a:solidFill>
              </a:defRPr>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01375215-A13A-41F8-AA6A-BE84D2EF94A8}" type="datetime1">
              <a:rPr lang="en-US" altLang="en-US" smtClean="0"/>
              <a:t>9/7/2021</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smtClean="0"/>
              <a:t>Giao diện người dùng và xử lý sự kiện</a:t>
            </a:r>
            <a:endParaRPr lang="en-US"/>
          </a:p>
        </p:txBody>
      </p:sp>
      <p:sp>
        <p:nvSpPr>
          <p:cNvPr id="6" name="Slide Number Placeholder 5"/>
          <p:cNvSpPr>
            <a:spLocks noGrp="1"/>
          </p:cNvSpPr>
          <p:nvPr>
            <p:ph type="sldNum" sz="quarter" idx="12"/>
          </p:nvPr>
        </p:nvSpPr>
        <p:spPr/>
        <p:txBody>
          <a:bodyPr/>
          <a:lstStyle/>
          <a:p>
            <a:pPr>
              <a:defRPr/>
            </a:pPr>
            <a:fld id="{237E7752-C9E2-46AA-85C3-2B162685FB4F}" type="slidenum">
              <a:rPr lang="en-US" altLang="en-US" smtClean="0"/>
              <a:pPr>
                <a:defRPr/>
              </a:pPr>
              <a:t>‹#›</a:t>
            </a:fld>
            <a:endParaRPr lang="en-US" altLang="en-US"/>
          </a:p>
        </p:txBody>
      </p:sp>
      <p:cxnSp>
        <p:nvCxnSpPr>
          <p:cNvPr id="14" name="Straight Connector 13"/>
          <p:cNvCxnSpPr/>
          <p:nvPr/>
        </p:nvCxnSpPr>
        <p:spPr>
          <a:xfrm flipH="1">
            <a:off x="1143001" y="3475566"/>
            <a:ext cx="6854825" cy="0"/>
          </a:xfrm>
          <a:prstGeom prst="line">
            <a:avLst/>
          </a:prstGeom>
          <a:ln>
            <a:solidFill>
              <a:srgbClr val="003B7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60325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324C7EFE-44B1-4ECB-A70C-76E815A23609}" type="datetime1">
              <a:rPr lang="en-US" altLang="en-US" smtClean="0"/>
              <a:t>9/7/2021</a:t>
            </a:fld>
            <a:endParaRPr lang="en-US" altLang="en-US"/>
          </a:p>
        </p:txBody>
      </p:sp>
      <p:sp>
        <p:nvSpPr>
          <p:cNvPr id="5" name="Footer Placeholder 4"/>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6" name="Slide Number Placeholder 5"/>
          <p:cNvSpPr>
            <a:spLocks noGrp="1"/>
          </p:cNvSpPr>
          <p:nvPr>
            <p:ph type="sldNum" sz="quarter" idx="12"/>
          </p:nvPr>
        </p:nvSpPr>
        <p:spPr/>
        <p:txBody>
          <a:bodyPr/>
          <a:lstStyle/>
          <a:p>
            <a:pPr>
              <a:defRPr/>
            </a:pPr>
            <a:fld id="{9E071360-5188-4CE0-B7DA-C4E940D71C0A}" type="slidenum">
              <a:rPr lang="en-US" altLang="en-US" smtClean="0"/>
              <a:pPr>
                <a:defRPr/>
              </a:pPr>
              <a:t>‹#›</a:t>
            </a:fld>
            <a:endParaRPr lang="en-US" altLang="en-US"/>
          </a:p>
        </p:txBody>
      </p:sp>
      <p:cxnSp>
        <p:nvCxnSpPr>
          <p:cNvPr id="8" name="Straight Connector 7"/>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137697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26ACC65-2A65-4597-A76D-905A5D1A220B}" type="datetime1">
              <a:rPr lang="en-US" altLang="en-US" smtClean="0"/>
              <a:t>9/7/2021</a:t>
            </a:fld>
            <a:endParaRPr lang="en-US" altLang="en-US"/>
          </a:p>
        </p:txBody>
      </p:sp>
      <p:sp>
        <p:nvSpPr>
          <p:cNvPr id="5" name="Footer Placeholder 4"/>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6" name="Slide Number Placeholder 5"/>
          <p:cNvSpPr>
            <a:spLocks noGrp="1"/>
          </p:cNvSpPr>
          <p:nvPr>
            <p:ph type="sldNum" sz="quarter" idx="12"/>
          </p:nvPr>
        </p:nvSpPr>
        <p:spPr/>
        <p:txBody>
          <a:bodyPr/>
          <a:lstStyle/>
          <a:p>
            <a:pPr>
              <a:defRPr/>
            </a:pPr>
            <a:fld id="{33234340-90E5-4FAE-8AFF-3979A0609006}" type="slidenum">
              <a:rPr lang="en-US" altLang="en-US" smtClean="0"/>
              <a:pPr>
                <a:defRPr/>
              </a:pPr>
              <a:t>‹#›</a:t>
            </a:fld>
            <a:endParaRPr lang="en-US" altLang="en-US"/>
          </a:p>
        </p:txBody>
      </p:sp>
    </p:spTree>
    <p:extLst>
      <p:ext uri="{BB962C8B-B14F-4D97-AF65-F5344CB8AC3E}">
        <p14:creationId xmlns:p14="http://schemas.microsoft.com/office/powerpoint/2010/main" val="421525422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7886700" cy="4381501"/>
          </a:xfrm>
        </p:spPr>
        <p:txBody>
          <a:bodyPr>
            <a:normAutofit/>
          </a:bodyPr>
          <a:lstStyle>
            <a:lvl1pPr algn="just">
              <a:lnSpc>
                <a:spcPct val="125000"/>
              </a:lnSpc>
              <a:buClr>
                <a:srgbClr val="F5CE31"/>
              </a:buClr>
              <a:defRPr sz="2600">
                <a:latin typeface="Arial" pitchFamily="34" charset="0"/>
                <a:ea typeface="Arial" pitchFamily="34" charset="0"/>
                <a:cs typeface="Arial" pitchFamily="34" charset="0"/>
              </a:defRPr>
            </a:lvl1pPr>
            <a:lvl2pPr algn="just">
              <a:lnSpc>
                <a:spcPct val="125000"/>
              </a:lnSpc>
              <a:buClr>
                <a:srgbClr val="F5CE31"/>
              </a:buClr>
              <a:defRPr sz="2600">
                <a:latin typeface="Arial" pitchFamily="34" charset="0"/>
                <a:ea typeface="Arial" pitchFamily="34" charset="0"/>
                <a:cs typeface="Arial" pitchFamily="34" charset="0"/>
              </a:defRPr>
            </a:lvl2pPr>
            <a:lvl3pPr algn="just">
              <a:lnSpc>
                <a:spcPct val="125000"/>
              </a:lnSpc>
              <a:buClr>
                <a:srgbClr val="F5CE31"/>
              </a:buClr>
              <a:defRPr sz="2600">
                <a:latin typeface="Arial" pitchFamily="34" charset="0"/>
                <a:ea typeface="Arial" pitchFamily="34" charset="0"/>
                <a:cs typeface="Arial" pitchFamily="34" charset="0"/>
              </a:defRPr>
            </a:lvl3pPr>
            <a:lvl4pPr algn="just">
              <a:lnSpc>
                <a:spcPct val="125000"/>
              </a:lnSpc>
              <a:buClr>
                <a:srgbClr val="F5CE31"/>
              </a:buClr>
              <a:defRPr sz="2600">
                <a:latin typeface="Arial" pitchFamily="34" charset="0"/>
                <a:ea typeface="Arial" pitchFamily="34" charset="0"/>
                <a:cs typeface="Arial" pitchFamily="34" charset="0"/>
              </a:defRPr>
            </a:lvl4pPr>
            <a:lvl5pPr algn="just">
              <a:lnSpc>
                <a:spcPct val="125000"/>
              </a:lnSpc>
              <a:buClr>
                <a:srgbClr val="F5CE31"/>
              </a:buClr>
              <a:defRPr sz="2600">
                <a:latin typeface="Arial" pitchFamily="34" charset="0"/>
                <a:ea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2743200" y="6240461"/>
            <a:ext cx="2057400" cy="365125"/>
          </a:xfrm>
        </p:spPr>
        <p:txBody>
          <a:bodyPr/>
          <a:lstStyle>
            <a:lvl1pPr>
              <a:defRPr>
                <a:solidFill>
                  <a:schemeClr val="tx1"/>
                </a:solidFill>
              </a:defRPr>
            </a:lvl1pPr>
          </a:lstStyle>
          <a:p>
            <a:pPr>
              <a:defRPr/>
            </a:pPr>
            <a:fld id="{D82B8477-A185-4A99-BD0B-21E4D00D15B8}" type="datetime1">
              <a:rPr lang="en-US" altLang="en-US" smtClean="0"/>
              <a:pPr>
                <a:defRPr/>
              </a:pPr>
              <a:t>9/7/2021</a:t>
            </a:fld>
            <a:endParaRPr lang="en-US" altLang="en-US"/>
          </a:p>
        </p:txBody>
      </p:sp>
      <p:sp>
        <p:nvSpPr>
          <p:cNvPr id="5" name="Footer Placeholder 4"/>
          <p:cNvSpPr>
            <a:spLocks noGrp="1"/>
          </p:cNvSpPr>
          <p:nvPr>
            <p:ph type="ftr" sz="quarter" idx="11"/>
          </p:nvPr>
        </p:nvSpPr>
        <p:spPr>
          <a:xfrm>
            <a:off x="3425911" y="6240461"/>
            <a:ext cx="3086100" cy="365125"/>
          </a:xfrm>
        </p:spPr>
        <p:txBody>
          <a:bodyPr/>
          <a:lstStyle>
            <a:lvl1pPr>
              <a:defRPr>
                <a:solidFill>
                  <a:schemeClr val="tx1"/>
                </a:solidFill>
              </a:defRPr>
            </a:lvl1pPr>
          </a:lstStyle>
          <a:p>
            <a:pPr>
              <a:defRPr/>
            </a:pPr>
            <a:r>
              <a:rPr lang="vi-VN" altLang="en-US" smtClean="0"/>
              <a:t>Giao diện người dùng và xử lý sự kiện</a:t>
            </a:r>
            <a:endParaRPr lang="en-US" altLang="en-US"/>
          </a:p>
        </p:txBody>
      </p:sp>
      <p:sp>
        <p:nvSpPr>
          <p:cNvPr id="6" name="Slide Number Placeholder 5"/>
          <p:cNvSpPr>
            <a:spLocks noGrp="1"/>
          </p:cNvSpPr>
          <p:nvPr>
            <p:ph type="sldNum" sz="quarter" idx="12"/>
          </p:nvPr>
        </p:nvSpPr>
        <p:spPr>
          <a:xfrm>
            <a:off x="4968961" y="6238402"/>
            <a:ext cx="2057400" cy="365125"/>
          </a:xfrm>
        </p:spPr>
        <p:txBody>
          <a:bodyPr/>
          <a:lstStyle>
            <a:lvl1pPr>
              <a:defRPr>
                <a:solidFill>
                  <a:schemeClr val="tx1"/>
                </a:solidFill>
              </a:defRPr>
            </a:lvl1pPr>
          </a:lstStyle>
          <a:p>
            <a:pPr>
              <a:defRPr/>
            </a:pPr>
            <a:fld id="{0C4746EA-B338-44F3-991D-0A02E058C5CE}" type="slidenum">
              <a:rPr lang="en-US" altLang="en-US" smtClean="0"/>
              <a:pPr>
                <a:defRPr/>
              </a:pPr>
              <a:t>‹#›</a:t>
            </a:fld>
            <a:endParaRPr lang="en-US" altLang="en-US"/>
          </a:p>
        </p:txBody>
      </p:sp>
      <p:sp>
        <p:nvSpPr>
          <p:cNvPr id="11" name="Title 10"/>
          <p:cNvSpPr>
            <a:spLocks noGrp="1"/>
          </p:cNvSpPr>
          <p:nvPr>
            <p:ph type="title"/>
          </p:nvPr>
        </p:nvSpPr>
        <p:spPr>
          <a:xfrm>
            <a:off x="609600" y="34291"/>
            <a:ext cx="7886700" cy="803910"/>
          </a:xfrm>
        </p:spPr>
        <p:txBody>
          <a:bodyPr/>
          <a:lstStyle/>
          <a:p>
            <a:r>
              <a:rPr lang="en-US" dirty="0" smtClean="0"/>
              <a:t>Click to edit Master title style</a:t>
            </a:r>
            <a:endParaRPr lang="en-US" dirty="0"/>
          </a:p>
        </p:txBody>
      </p:sp>
      <p:cxnSp>
        <p:nvCxnSpPr>
          <p:cNvPr id="14" name="Straight Connector 13"/>
          <p:cNvCxnSpPr/>
          <p:nvPr/>
        </p:nvCxnSpPr>
        <p:spPr>
          <a:xfrm>
            <a:off x="438150" y="635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71433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3873501"/>
            <a:ext cx="7886700" cy="1781175"/>
          </a:xfrm>
        </p:spPr>
        <p:txBody>
          <a:bodyPr anchor="ctr">
            <a:normAutofit/>
          </a:bodyPr>
          <a:lstStyle>
            <a:lvl1pPr>
              <a:defRPr sz="4000" b="1"/>
            </a:lvl1pPr>
          </a:lstStyle>
          <a:p>
            <a:r>
              <a:rPr lang="en-US" smtClean="0"/>
              <a:t>Click to edit Master title style</a:t>
            </a:r>
            <a:endParaRPr lang="en-US" dirty="0"/>
          </a:p>
        </p:txBody>
      </p:sp>
      <p:sp>
        <p:nvSpPr>
          <p:cNvPr id="9" name="Rectangle 8"/>
          <p:cNvSpPr/>
          <p:nvPr/>
        </p:nvSpPr>
        <p:spPr>
          <a:xfrm>
            <a:off x="0" y="0"/>
            <a:ext cx="9144000" cy="3172408"/>
          </a:xfrm>
          <a:prstGeom prst="rect">
            <a:avLst/>
          </a:prstGeom>
          <a:solidFill>
            <a:srgbClr val="003B7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FITlogo.png"/>
          <p:cNvPicPr>
            <a:picLocks noChangeAspect="1"/>
          </p:cNvPicPr>
          <p:nvPr/>
        </p:nvPicPr>
        <p:blipFill>
          <a:blip r:embed="rId2">
            <a:alphaModFix amt="19000"/>
            <a:extLst>
              <a:ext uri="{28A0092B-C50C-407E-A947-70E740481C1C}">
                <a14:useLocalDpi xmlns:a14="http://schemas.microsoft.com/office/drawing/2010/main" val="0"/>
              </a:ext>
            </a:extLst>
          </a:blip>
          <a:stretch>
            <a:fillRect/>
          </a:stretch>
        </p:blipFill>
        <p:spPr>
          <a:xfrm rot="20167559">
            <a:off x="6062648" y="-224663"/>
            <a:ext cx="3524140" cy="4698853"/>
          </a:xfrm>
          <a:prstGeom prst="rect">
            <a:avLst/>
          </a:prstGeom>
        </p:spPr>
      </p:pic>
    </p:spTree>
    <p:extLst>
      <p:ext uri="{BB962C8B-B14F-4D97-AF65-F5344CB8AC3E}">
        <p14:creationId xmlns:p14="http://schemas.microsoft.com/office/powerpoint/2010/main" val="35972624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393826"/>
            <a:ext cx="38862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93826"/>
            <a:ext cx="3886200" cy="3990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2743200" y="6264275"/>
            <a:ext cx="2057400" cy="365125"/>
          </a:xfrm>
        </p:spPr>
        <p:txBody>
          <a:bodyPr/>
          <a:lstStyle>
            <a:lvl1pPr>
              <a:defRPr>
                <a:solidFill>
                  <a:schemeClr val="tx1"/>
                </a:solidFill>
              </a:defRPr>
            </a:lvl1pPr>
          </a:lstStyle>
          <a:p>
            <a:pPr>
              <a:defRPr/>
            </a:pPr>
            <a:fld id="{F4F5938B-CD84-40AB-A6D5-92E55E796573}" type="datetime1">
              <a:rPr lang="en-US" altLang="en-US" smtClean="0"/>
              <a:pPr>
                <a:defRPr/>
              </a:pPr>
              <a:t>9/7/2021</a:t>
            </a:fld>
            <a:endParaRPr lang="en-US" altLang="en-US"/>
          </a:p>
        </p:txBody>
      </p:sp>
      <p:sp>
        <p:nvSpPr>
          <p:cNvPr id="6" name="Footer Placeholder 5"/>
          <p:cNvSpPr>
            <a:spLocks noGrp="1"/>
          </p:cNvSpPr>
          <p:nvPr>
            <p:ph type="ftr" sz="quarter" idx="11"/>
          </p:nvPr>
        </p:nvSpPr>
        <p:spPr>
          <a:xfrm>
            <a:off x="3371850" y="6243638"/>
            <a:ext cx="3086100" cy="365125"/>
          </a:xfrm>
        </p:spPr>
        <p:txBody>
          <a:bodyPr/>
          <a:lstStyle>
            <a:lvl1pPr>
              <a:defRPr>
                <a:solidFill>
                  <a:schemeClr val="tx1"/>
                </a:solidFill>
              </a:defRPr>
            </a:lvl1pPr>
          </a:lstStyle>
          <a:p>
            <a:pPr>
              <a:defRPr/>
            </a:pPr>
            <a:r>
              <a:rPr lang="vi-VN" altLang="en-US" smtClean="0"/>
              <a:t>Giao diện người dùng và xử lý sự kiện</a:t>
            </a:r>
            <a:endParaRPr lang="en-US" altLang="en-US"/>
          </a:p>
        </p:txBody>
      </p:sp>
      <p:sp>
        <p:nvSpPr>
          <p:cNvPr id="7" name="Slide Number Placeholder 6"/>
          <p:cNvSpPr>
            <a:spLocks noGrp="1"/>
          </p:cNvSpPr>
          <p:nvPr>
            <p:ph type="sldNum" sz="quarter" idx="12"/>
          </p:nvPr>
        </p:nvSpPr>
        <p:spPr>
          <a:xfrm>
            <a:off x="4919019" y="6223001"/>
            <a:ext cx="2057400" cy="365125"/>
          </a:xfrm>
        </p:spPr>
        <p:txBody>
          <a:bodyPr/>
          <a:lstStyle>
            <a:lvl1pPr>
              <a:defRPr>
                <a:solidFill>
                  <a:schemeClr val="tx1"/>
                </a:solidFill>
              </a:defRPr>
            </a:lvl1pPr>
          </a:lstStyle>
          <a:p>
            <a:pPr>
              <a:defRPr/>
            </a:pPr>
            <a:fld id="{9BAF9868-AD84-4798-A077-F74D894831D7}" type="slidenum">
              <a:rPr lang="en-US" altLang="en-US" smtClean="0"/>
              <a:pPr>
                <a:defRPr/>
              </a:pPr>
              <a:t>‹#›</a:t>
            </a:fld>
            <a:endParaRPr lang="en-US" altLang="en-US"/>
          </a:p>
        </p:txBody>
      </p:sp>
      <p:sp>
        <p:nvSpPr>
          <p:cNvPr id="2" name="Title 1"/>
          <p:cNvSpPr>
            <a:spLocks noGrp="1"/>
          </p:cNvSpPr>
          <p:nvPr>
            <p:ph type="title"/>
          </p:nvPr>
        </p:nvSpPr>
        <p:spPr/>
        <p:txBody>
          <a:bodyPr/>
          <a:lstStyle/>
          <a:p>
            <a:r>
              <a:rPr lang="en-US" smtClean="0"/>
              <a:t>Click to edit Master title style</a:t>
            </a:r>
            <a:endParaRPr lang="en-US"/>
          </a:p>
        </p:txBody>
      </p:sp>
      <p:cxnSp>
        <p:nvCxnSpPr>
          <p:cNvPr id="18" name="Straight Connector 17"/>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405589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3890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212975"/>
            <a:ext cx="3868340"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3890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212975"/>
            <a:ext cx="3887391" cy="317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169108C9-BAFA-4BA4-A172-BC5AF4805B76}" type="datetime1">
              <a:rPr lang="en-US" altLang="en-US" smtClean="0"/>
              <a:t>9/7/2021</a:t>
            </a:fld>
            <a:endParaRPr lang="en-US" altLang="en-US"/>
          </a:p>
        </p:txBody>
      </p:sp>
      <p:sp>
        <p:nvSpPr>
          <p:cNvPr id="8" name="Footer Placeholder 7"/>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9" name="Slide Number Placeholder 8"/>
          <p:cNvSpPr>
            <a:spLocks noGrp="1"/>
          </p:cNvSpPr>
          <p:nvPr>
            <p:ph type="sldNum" sz="quarter" idx="12"/>
          </p:nvPr>
        </p:nvSpPr>
        <p:spPr/>
        <p:txBody>
          <a:bodyPr/>
          <a:lstStyle/>
          <a:p>
            <a:pPr>
              <a:defRPr/>
            </a:pPr>
            <a:fld id="{1430C054-E61E-4963-9BAE-69076ECB2322}" type="slidenum">
              <a:rPr lang="en-US" altLang="en-US" smtClean="0"/>
              <a:pPr>
                <a:defRPr/>
              </a:pPr>
              <a:t>‹#›</a:t>
            </a:fld>
            <a:endParaRPr lang="en-US" altLang="en-US"/>
          </a:p>
        </p:txBody>
      </p:sp>
      <p:sp>
        <p:nvSpPr>
          <p:cNvPr id="10" name="Title 9"/>
          <p:cNvSpPr>
            <a:spLocks noGrp="1"/>
          </p:cNvSpPr>
          <p:nvPr>
            <p:ph type="title"/>
          </p:nvPr>
        </p:nvSpPr>
        <p:spPr/>
        <p:txBody>
          <a:bodyPr/>
          <a:lstStyle/>
          <a:p>
            <a:r>
              <a:rPr lang="en-US" smtClean="0"/>
              <a:t>Click to edit Master title style</a:t>
            </a:r>
            <a:endParaRPr lang="en-US"/>
          </a:p>
        </p:txBody>
      </p:sp>
      <p:cxnSp>
        <p:nvCxnSpPr>
          <p:cNvPr id="12" name="Straight Connector 11"/>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452804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2819400" y="6340475"/>
            <a:ext cx="2057400" cy="365125"/>
          </a:xfrm>
        </p:spPr>
        <p:txBody>
          <a:bodyPr/>
          <a:lstStyle>
            <a:lvl1pPr>
              <a:defRPr>
                <a:solidFill>
                  <a:schemeClr val="tx1"/>
                </a:solidFill>
              </a:defRPr>
            </a:lvl1pPr>
          </a:lstStyle>
          <a:p>
            <a:pPr>
              <a:defRPr/>
            </a:pPr>
            <a:fld id="{264B849E-6E01-4214-85CB-4720CE2A4545}" type="datetime1">
              <a:rPr lang="en-US" altLang="en-US" smtClean="0"/>
              <a:pPr>
                <a:defRPr/>
              </a:pPr>
              <a:t>9/7/2021</a:t>
            </a:fld>
            <a:endParaRPr lang="en-US" altLang="en-US"/>
          </a:p>
        </p:txBody>
      </p:sp>
      <p:sp>
        <p:nvSpPr>
          <p:cNvPr id="4" name="Footer Placeholder 3"/>
          <p:cNvSpPr>
            <a:spLocks noGrp="1"/>
          </p:cNvSpPr>
          <p:nvPr>
            <p:ph type="ftr" sz="quarter" idx="11"/>
          </p:nvPr>
        </p:nvSpPr>
        <p:spPr>
          <a:xfrm>
            <a:off x="3505200" y="6340475"/>
            <a:ext cx="3086100" cy="365125"/>
          </a:xfrm>
        </p:spPr>
        <p:txBody>
          <a:bodyPr/>
          <a:lstStyle>
            <a:lvl1pPr>
              <a:defRPr>
                <a:solidFill>
                  <a:schemeClr val="tx1"/>
                </a:solidFill>
              </a:defRPr>
            </a:lvl1p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a:xfrm>
            <a:off x="4876800" y="6340475"/>
            <a:ext cx="2057400" cy="365125"/>
          </a:xfrm>
        </p:spPr>
        <p:txBody>
          <a:bodyPr/>
          <a:lstStyle>
            <a:lvl1pPr>
              <a:defRPr>
                <a:solidFill>
                  <a:schemeClr val="tx1"/>
                </a:solidFill>
              </a:defRPr>
            </a:lvl1pPr>
          </a:lstStyle>
          <a:p>
            <a:pPr>
              <a:defRPr/>
            </a:pPr>
            <a:fld id="{90298F0F-C74E-4243-A955-7F8F0E58B22E}" type="slidenum">
              <a:rPr lang="en-US" altLang="en-US" smtClean="0"/>
              <a:pPr>
                <a:defRPr/>
              </a:pPr>
              <a:t>‹#›</a:t>
            </a:fld>
            <a:endParaRPr lang="en-US" altLang="en-US"/>
          </a:p>
        </p:txBody>
      </p:sp>
      <p:cxnSp>
        <p:nvCxnSpPr>
          <p:cNvPr id="7" name="Straight Connector 6"/>
          <p:cNvCxnSpPr/>
          <p:nvPr/>
        </p:nvCxnSpPr>
        <p:spPr>
          <a:xfrm>
            <a:off x="438150" y="609600"/>
            <a:ext cx="0" cy="546100"/>
          </a:xfrm>
          <a:prstGeom prst="line">
            <a:avLst/>
          </a:prstGeom>
          <a:ln w="76200" cmpd="sng">
            <a:solidFill>
              <a:srgbClr val="003B7A"/>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57340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508AAAB-1EB3-4C28-9A0B-3F6A1A14F706}" type="datetime1">
              <a:rPr lang="en-US" altLang="en-US" smtClean="0"/>
              <a:t>9/7/2021</a:t>
            </a:fld>
            <a:endParaRPr lang="en-US" altLang="en-US"/>
          </a:p>
        </p:txBody>
      </p:sp>
      <p:sp>
        <p:nvSpPr>
          <p:cNvPr id="3" name="Footer Placeholder 2"/>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4" name="Slide Number Placeholder 3"/>
          <p:cNvSpPr>
            <a:spLocks noGrp="1"/>
          </p:cNvSpPr>
          <p:nvPr>
            <p:ph type="sldNum" sz="quarter" idx="12"/>
          </p:nvPr>
        </p:nvSpPr>
        <p:spPr/>
        <p:txBody>
          <a:bodyPr/>
          <a:lstStyle/>
          <a:p>
            <a:pPr>
              <a:defRPr/>
            </a:pPr>
            <a:fld id="{78618C00-107D-4746-82E4-D88E651772A7}" type="slidenum">
              <a:rPr lang="en-US" altLang="en-US" smtClean="0"/>
              <a:pPr>
                <a:defRPr/>
              </a:pPr>
              <a:t>‹#›</a:t>
            </a:fld>
            <a:endParaRPr lang="en-US" altLang="en-US"/>
          </a:p>
        </p:txBody>
      </p:sp>
    </p:spTree>
    <p:extLst>
      <p:ext uri="{BB962C8B-B14F-4D97-AF65-F5344CB8AC3E}">
        <p14:creationId xmlns:p14="http://schemas.microsoft.com/office/powerpoint/2010/main" val="321878581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01D5BB6-8BE0-4AC6-83FE-BB6BB963ACE7}" type="datetime1">
              <a:rPr lang="en-US" altLang="en-US" smtClean="0"/>
              <a:t>9/7/2021</a:t>
            </a:fld>
            <a:endParaRPr lang="en-US" altLang="en-US"/>
          </a:p>
        </p:txBody>
      </p:sp>
      <p:sp>
        <p:nvSpPr>
          <p:cNvPr id="6" name="Footer Placeholder 5"/>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7" name="Slide Number Placeholder 6"/>
          <p:cNvSpPr>
            <a:spLocks noGrp="1"/>
          </p:cNvSpPr>
          <p:nvPr>
            <p:ph type="sldNum" sz="quarter" idx="12"/>
          </p:nvPr>
        </p:nvSpPr>
        <p:spPr/>
        <p:txBody>
          <a:bodyPr/>
          <a:lstStyle/>
          <a:p>
            <a:pPr>
              <a:defRPr/>
            </a:pPr>
            <a:fld id="{2C23F162-04C5-4639-A4F0-E022D035D632}" type="slidenum">
              <a:rPr lang="en-US" altLang="en-US" smtClean="0"/>
              <a:pPr>
                <a:defRPr/>
              </a:pPr>
              <a:t>‹#›</a:t>
            </a:fld>
            <a:endParaRPr lang="en-US" altLang="en-US"/>
          </a:p>
        </p:txBody>
      </p:sp>
    </p:spTree>
    <p:extLst>
      <p:ext uri="{BB962C8B-B14F-4D97-AF65-F5344CB8AC3E}">
        <p14:creationId xmlns:p14="http://schemas.microsoft.com/office/powerpoint/2010/main" val="67714475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C225D84-67F8-4D79-B7F0-493A2593BB46}" type="datetime1">
              <a:rPr lang="en-US" altLang="en-US" smtClean="0"/>
              <a:t>9/7/2021</a:t>
            </a:fld>
            <a:endParaRPr lang="en-US" altLang="en-US"/>
          </a:p>
        </p:txBody>
      </p:sp>
      <p:sp>
        <p:nvSpPr>
          <p:cNvPr id="6" name="Footer Placeholder 5"/>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7" name="Slide Number Placeholder 6"/>
          <p:cNvSpPr>
            <a:spLocks noGrp="1"/>
          </p:cNvSpPr>
          <p:nvPr>
            <p:ph type="sldNum" sz="quarter" idx="12"/>
          </p:nvPr>
        </p:nvSpPr>
        <p:spPr/>
        <p:txBody>
          <a:bodyPr/>
          <a:lstStyle/>
          <a:p>
            <a:pPr>
              <a:defRPr/>
            </a:pPr>
            <a:fld id="{7EFC290A-CD45-4ECF-9534-F16457B56521}" type="slidenum">
              <a:rPr lang="en-US" altLang="en-US" smtClean="0"/>
              <a:pPr>
                <a:defRPr/>
              </a:pPr>
              <a:t>‹#›</a:t>
            </a:fld>
            <a:endParaRPr lang="en-US" altLang="en-US"/>
          </a:p>
        </p:txBody>
      </p:sp>
    </p:spTree>
    <p:extLst>
      <p:ext uri="{BB962C8B-B14F-4D97-AF65-F5344CB8AC3E}">
        <p14:creationId xmlns:p14="http://schemas.microsoft.com/office/powerpoint/2010/main" val="89595450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lowchart: Manual Input 7"/>
          <p:cNvSpPr/>
          <p:nvPr/>
        </p:nvSpPr>
        <p:spPr>
          <a:xfrm rot="16200000" flipV="1">
            <a:off x="2181397" y="6015128"/>
            <a:ext cx="939496" cy="746247"/>
          </a:xfrm>
          <a:prstGeom prst="flowChartManualInpu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28650" y="352426"/>
            <a:ext cx="7886700" cy="10572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701800"/>
            <a:ext cx="7886700" cy="3670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54546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9679C0E-016B-4399-AA78-547BEDDA0341}" type="datetime1">
              <a:rPr lang="en-US" altLang="en-US" smtClean="0"/>
              <a:t>9/7/2021</a:t>
            </a:fld>
            <a:endParaRPr lang="en-US" altLang="en-US"/>
          </a:p>
        </p:txBody>
      </p:sp>
      <p:sp>
        <p:nvSpPr>
          <p:cNvPr id="5" name="Footer Placeholder 4"/>
          <p:cNvSpPr>
            <a:spLocks noGrp="1"/>
          </p:cNvSpPr>
          <p:nvPr>
            <p:ph type="ftr" sz="quarter" idx="3"/>
          </p:nvPr>
        </p:nvSpPr>
        <p:spPr>
          <a:xfrm>
            <a:off x="3028950" y="54546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n-US" smtClean="0"/>
              <a:t>Phát triển ứng dụng trên thiết bị di động </a:t>
            </a:r>
            <a:endParaRPr lang="en-US" altLang="en-US"/>
          </a:p>
        </p:txBody>
      </p:sp>
      <p:sp>
        <p:nvSpPr>
          <p:cNvPr id="6" name="Slide Number Placeholder 5"/>
          <p:cNvSpPr>
            <a:spLocks noGrp="1"/>
          </p:cNvSpPr>
          <p:nvPr>
            <p:ph type="sldNum" sz="quarter" idx="4"/>
          </p:nvPr>
        </p:nvSpPr>
        <p:spPr>
          <a:xfrm>
            <a:off x="6457950" y="54546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A01765A-5E15-4A7D-9C9B-8AA65A3BBF18}" type="slidenum">
              <a:rPr lang="en-US" altLang="en-US" smtClean="0"/>
              <a:pPr>
                <a:defRPr/>
              </a:pPr>
              <a:t>‹#›</a:t>
            </a:fld>
            <a:endParaRPr lang="en-US" altLang="en-US"/>
          </a:p>
        </p:txBody>
      </p:sp>
      <p:sp>
        <p:nvSpPr>
          <p:cNvPr id="7" name="Rectangle 6"/>
          <p:cNvSpPr/>
          <p:nvPr/>
        </p:nvSpPr>
        <p:spPr>
          <a:xfrm>
            <a:off x="-7365" y="6070600"/>
            <a:ext cx="9151365" cy="787400"/>
          </a:xfrm>
          <a:prstGeom prst="rect">
            <a:avLst/>
          </a:prstGeom>
          <a:solidFill>
            <a:srgbClr val="003B7A"/>
          </a:solidFill>
          <a:ln>
            <a:solidFill>
              <a:srgbClr val="003B7A"/>
            </a:solidFill>
          </a:ln>
          <a:effectLst>
            <a:outerShdw blurRad="508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anual Input 7"/>
          <p:cNvSpPr/>
          <p:nvPr/>
        </p:nvSpPr>
        <p:spPr>
          <a:xfrm rot="16200000" flipV="1">
            <a:off x="1036185" y="4882316"/>
            <a:ext cx="939494" cy="3011867"/>
          </a:xfrm>
          <a:prstGeom prst="flowChartManualInpu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57261" y="6190527"/>
            <a:ext cx="1477426" cy="453529"/>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3286353079"/>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transition spd="slow">
    <p:push dir="u"/>
  </p:transition>
  <p:hf hdr="0"/>
  <p:txStyles>
    <p:titleStyle>
      <a:lvl1pPr algn="l" defTabSz="914400" rtl="0" eaLnBrk="1" latinLnBrk="0" hangingPunct="1">
        <a:lnSpc>
          <a:spcPct val="90000"/>
        </a:lnSpc>
        <a:spcBef>
          <a:spcPct val="0"/>
        </a:spcBef>
        <a:buNone/>
        <a:defRPr sz="4000" b="1" kern="1200">
          <a:solidFill>
            <a:srgbClr val="003B7A"/>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image" Target="../media/image109.emf"/><Relationship Id="rId1" Type="http://schemas.openxmlformats.org/officeDocument/2006/relationships/slideLayout" Target="../slideLayouts/slideLayout2.xml"/><Relationship Id="rId4" Type="http://schemas.openxmlformats.org/officeDocument/2006/relationships/image" Target="../media/image111.png"/></Relationships>
</file>

<file path=ppt/slides/_rels/slide143.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i1.wp.com/yellowcodebooks.com/wp-content/uploads/2017/09/Screen-Shot-2017-09-30-at-16.41.08.png?ssl=1" TargetMode="External"/><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hyperlink" Target="https://i1.wp.com/yellowcodebooks.com/wp-content/uploads/2017/09/Screen-Shot-2017-09-30-at-16.40.31.png?ssl=1" TargetMode="External"/><Relationship Id="rId1" Type="http://schemas.openxmlformats.org/officeDocument/2006/relationships/slideLayout" Target="../slideLayouts/slideLayout2.xml"/><Relationship Id="rId6" Type="http://schemas.openxmlformats.org/officeDocument/2006/relationships/hyperlink" Target="https://i1.wp.com/yellowcodebooks.com/wp-content/uploads/2017/09/Screen-Shot-2017-09-30-at-16.40.56.png?ssl=1" TargetMode="External"/><Relationship Id="rId11" Type="http://schemas.openxmlformats.org/officeDocument/2006/relationships/image" Target="../media/image34.png"/><Relationship Id="rId5" Type="http://schemas.openxmlformats.org/officeDocument/2006/relationships/image" Target="../media/image31.png"/><Relationship Id="rId10" Type="http://schemas.openxmlformats.org/officeDocument/2006/relationships/hyperlink" Target="https://i2.wp.com/yellowcodebooks.com/wp-content/uploads/2017/09/Screen-Shot-2017-09-30-at-16.41.20.png?ssl=1" TargetMode="External"/><Relationship Id="rId4" Type="http://schemas.openxmlformats.org/officeDocument/2006/relationships/hyperlink" Target="https://i0.wp.com/yellowcodebooks.com/wp-content/uploads/2017/09/Screen-Shot-2017-09-30-at-16.40.41.png?ssl=1" TargetMode="External"/><Relationship Id="rId9" Type="http://schemas.openxmlformats.org/officeDocument/2006/relationships/image" Target="../media/image33.png"/></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i1.wp.com/yellowcodebooks.com/wp-content/uploads/2017/10/Screen-Shot-2017-10-03-at-05.30.40.png?ssl=1" TargetMode="Externa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hyperlink" Target="https://i1.wp.com/yellowcodebooks.com/wp-content/uploads/2017/10/Screen-Shot-2017-10-03-at-05.30.55.png?ssl=1" TargetMode="External"/></Relationships>
</file>

<file path=ppt/slides/_rels/slide6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yellowcodebooks.com/2017/10/03/constraintlayout-phan-1-tim-hieu-cac-thanh-phan-co-ban/#3_Cac_Khoang_Cach_Toi_Cac_Thanh_Vien_Ben_Trong" TargetMode="External"/><Relationship Id="rId2" Type="http://schemas.openxmlformats.org/officeDocument/2006/relationships/hyperlink" Target="https://yellowcodebooks.com/2016/11/17/android-bai-10-di-sau-vao-layout/#Thuoc_Tinh_Trong_So_Weight"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yellowcodebooks.com/2017/10/03/constraintlayout-phan-1-tim-hieu-cac-thanh-phan-co-ban/#4_Bias"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914400" y="1066800"/>
            <a:ext cx="7924800" cy="2057400"/>
          </a:xfrm>
          <a:extLst/>
        </p:spPr>
        <p:txBody>
          <a:bodyPr>
            <a:noAutofit/>
          </a:bodyPr>
          <a:lstStyle/>
          <a:p>
            <a:pPr lvl="0"/>
            <a:r>
              <a:rPr lang="en-US" err="1"/>
              <a:t>Giao</a:t>
            </a:r>
            <a:r>
              <a:rPr lang="en-US"/>
              <a:t> </a:t>
            </a:r>
            <a:r>
              <a:rPr lang="en-US" err="1"/>
              <a:t>diện</a:t>
            </a:r>
            <a:r>
              <a:rPr lang="en-US"/>
              <a:t> </a:t>
            </a:r>
            <a:r>
              <a:rPr lang="en-US" err="1"/>
              <a:t>người</a:t>
            </a:r>
            <a:r>
              <a:rPr lang="en-US"/>
              <a:t> </a:t>
            </a:r>
            <a:r>
              <a:rPr lang="en-US" err="1"/>
              <a:t>dùng</a:t>
            </a:r>
            <a:r>
              <a:rPr lang="en-US"/>
              <a:t> </a:t>
            </a:r>
            <a:r>
              <a:rPr lang="en-US" err="1"/>
              <a:t>và</a:t>
            </a:r>
            <a:r>
              <a:rPr lang="en-US"/>
              <a:t> </a:t>
            </a:r>
            <a:r>
              <a:rPr lang="en-US" err="1"/>
              <a:t>xử</a:t>
            </a:r>
            <a:r>
              <a:rPr lang="en-US"/>
              <a:t> </a:t>
            </a:r>
            <a:r>
              <a:rPr lang="en-US" err="1"/>
              <a:t>lý</a:t>
            </a:r>
            <a:r>
              <a:rPr lang="en-US"/>
              <a:t> </a:t>
            </a:r>
            <a:r>
              <a:rPr lang="en-US" err="1"/>
              <a:t>sự</a:t>
            </a:r>
            <a:r>
              <a:rPr lang="en-US"/>
              <a:t> </a:t>
            </a:r>
            <a:r>
              <a:rPr lang="en-US" err="1"/>
              <a:t>kiện</a:t>
            </a:r>
            <a:endParaRPr lang="en-US"/>
          </a:p>
        </p:txBody>
      </p:sp>
      <p:sp>
        <p:nvSpPr>
          <p:cNvPr id="8195" name="Rectangle 3"/>
          <p:cNvSpPr>
            <a:spLocks noGrp="1" noChangeArrowheads="1"/>
          </p:cNvSpPr>
          <p:nvPr>
            <p:ph type="subTitle" idx="1"/>
          </p:nvPr>
        </p:nvSpPr>
        <p:spPr>
          <a:xfrm>
            <a:off x="1295400" y="4419600"/>
            <a:ext cx="7239000" cy="1752600"/>
          </a:xfrm>
        </p:spPr>
        <p:txBody>
          <a:bodyPr/>
          <a:lstStyle/>
          <a:p>
            <a:pPr eaLnBrk="1" hangingPunct="1"/>
            <a:r>
              <a:rPr lang="en-US" sz="3200" smtClean="0">
                <a:cs typeface="Arial" charset="0"/>
              </a:rPr>
              <a:t>GV: TRƯƠNG BÁ THÁI</a:t>
            </a:r>
          </a:p>
          <a:p>
            <a:pPr eaLnBrk="1" hangingPunct="1"/>
            <a:r>
              <a:rPr lang="en-US" sz="3200" smtClean="0">
                <a:cs typeface="Arial" charset="0"/>
              </a:rPr>
              <a:t>Email:truongbathai@tdc.edu.vn</a:t>
            </a:r>
          </a:p>
          <a:p>
            <a:pPr eaLnBrk="1" hangingPunct="1"/>
            <a:r>
              <a:rPr lang="en-US" sz="3200" smtClean="0">
                <a:cs typeface="Arial" charset="0"/>
              </a:rPr>
              <a:t>ĐT: 0932.577.765</a:t>
            </a: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FrameLayout</a:t>
            </a:r>
            <a:endParaRPr lang="en-US"/>
          </a:p>
        </p:txBody>
      </p:sp>
    </p:spTree>
    <p:extLst>
      <p:ext uri="{BB962C8B-B14F-4D97-AF65-F5344CB8AC3E}">
        <p14:creationId xmlns:p14="http://schemas.microsoft.com/office/powerpoint/2010/main" val="1703030685"/>
      </p:ext>
    </p:extLst>
  </p:cSld>
  <p:clrMapOvr>
    <a:masterClrMapping/>
  </p:clrMapOvr>
  <p:transition spd="slow">
    <p:push dir="u"/>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100</a:t>
            </a:fld>
            <a:endParaRPr lang="en-US" altLang="en-US"/>
          </a:p>
        </p:txBody>
      </p:sp>
      <p:sp>
        <p:nvSpPr>
          <p:cNvPr id="6" name="Title 5"/>
          <p:cNvSpPr>
            <a:spLocks noGrp="1"/>
          </p:cNvSpPr>
          <p:nvPr>
            <p:ph type="title"/>
          </p:nvPr>
        </p:nvSpPr>
        <p:spPr/>
        <p:txBody>
          <a:bodyPr/>
          <a:lstStyle/>
          <a:p>
            <a:endParaRPr lang="en-US"/>
          </a:p>
        </p:txBody>
      </p:sp>
      <p:pic>
        <p:nvPicPr>
          <p:cNvPr id="8" name="Picture 7"/>
          <p:cNvPicPr>
            <a:picLocks noChangeAspect="1"/>
          </p:cNvPicPr>
          <p:nvPr/>
        </p:nvPicPr>
        <p:blipFill>
          <a:blip r:embed="rId2"/>
          <a:stretch>
            <a:fillRect/>
          </a:stretch>
        </p:blipFill>
        <p:spPr>
          <a:xfrm>
            <a:off x="574964" y="101458"/>
            <a:ext cx="7107961" cy="5461142"/>
          </a:xfrm>
          <a:prstGeom prst="rect">
            <a:avLst/>
          </a:prstGeom>
        </p:spPr>
      </p:pic>
    </p:spTree>
    <p:extLst>
      <p:ext uri="{BB962C8B-B14F-4D97-AF65-F5344CB8AC3E}">
        <p14:creationId xmlns:p14="http://schemas.microsoft.com/office/powerpoint/2010/main" val="499232827"/>
      </p:ext>
    </p:extLst>
  </p:cSld>
  <p:clrMapOvr>
    <a:masterClrMapping/>
  </p:clrMapOvr>
  <p:transition spd="slow">
    <p:push dir="u"/>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101</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571500" y="0"/>
            <a:ext cx="5524500" cy="5442290"/>
          </a:xfrm>
          <a:prstGeom prst="rect">
            <a:avLst/>
          </a:prstGeom>
        </p:spPr>
      </p:pic>
    </p:spTree>
    <p:extLst>
      <p:ext uri="{BB962C8B-B14F-4D97-AF65-F5344CB8AC3E}">
        <p14:creationId xmlns:p14="http://schemas.microsoft.com/office/powerpoint/2010/main" val="2896929519"/>
      </p:ext>
    </p:extLst>
  </p:cSld>
  <p:clrMapOvr>
    <a:masterClrMapping/>
  </p:clrMapOvr>
  <p:transition spd="slow">
    <p:push dir="u"/>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a:effectLst>
                  <a:outerShdw sx="0" sy="0">
                    <a:srgbClr val="000000"/>
                  </a:outerShdw>
                </a:effectLst>
              </a:rPr>
              <a:t> </a:t>
            </a:r>
            <a:r>
              <a:rPr lang="en-US" err="1">
                <a:effectLst>
                  <a:outerShdw sx="0" sy="0">
                    <a:srgbClr val="000000"/>
                  </a:outerShdw>
                </a:effectLst>
              </a:rPr>
              <a:t>Mở</a:t>
            </a:r>
            <a:r>
              <a:rPr lang="en-US" b="1">
                <a:effectLst>
                  <a:outerShdw sx="0" sy="0">
                    <a:srgbClr val="000000"/>
                  </a:outerShdw>
                </a:effectLst>
              </a:rPr>
              <a:t> app </a:t>
            </a:r>
            <a:r>
              <a:rPr lang="en-US" b="1">
                <a:effectLst>
                  <a:outerShdw sx="0" sy="0">
                    <a:srgbClr val="000000"/>
                  </a:outerShdw>
                </a:effectLst>
                <a:sym typeface="Wingdings" panose="05000000000000000000" pitchFamily="2" charset="2"/>
              </a:rPr>
              <a:t></a:t>
            </a:r>
            <a:r>
              <a:rPr lang="en-US" b="1">
                <a:effectLst>
                  <a:outerShdw sx="0" sy="0">
                    <a:srgbClr val="000000"/>
                  </a:outerShdw>
                </a:effectLst>
              </a:rPr>
              <a:t> </a:t>
            </a:r>
            <a:r>
              <a:rPr lang="en-US" b="1" err="1">
                <a:effectLst>
                  <a:outerShdw sx="0" sy="0">
                    <a:srgbClr val="000000"/>
                  </a:outerShdw>
                </a:effectLst>
              </a:rPr>
              <a:t>src</a:t>
            </a:r>
            <a:r>
              <a:rPr lang="en-US" b="1">
                <a:effectLst>
                  <a:outerShdw sx="0" sy="0">
                    <a:srgbClr val="000000"/>
                  </a:outerShdw>
                </a:effectLst>
              </a:rPr>
              <a:t> </a:t>
            </a:r>
            <a:r>
              <a:rPr lang="en-US" b="1">
                <a:effectLst>
                  <a:outerShdw sx="0" sy="0">
                    <a:srgbClr val="000000"/>
                  </a:outerShdw>
                </a:effectLst>
                <a:sym typeface="Wingdings" panose="05000000000000000000" pitchFamily="2" charset="2"/>
              </a:rPr>
              <a:t></a:t>
            </a:r>
            <a:r>
              <a:rPr lang="en-US" b="1">
                <a:effectLst>
                  <a:outerShdw sx="0" sy="0">
                    <a:srgbClr val="000000"/>
                  </a:outerShdw>
                </a:effectLst>
              </a:rPr>
              <a:t> MainActivity.java</a:t>
            </a:r>
            <a:r>
              <a:rPr lang="en-US">
                <a:effectLst>
                  <a:outerShdw sx="0" sy="0">
                    <a:srgbClr val="000000"/>
                  </a:outerShdw>
                </a:effectLst>
              </a:rPr>
              <a:t> </a:t>
            </a:r>
            <a:r>
              <a:rPr lang="en-US" err="1">
                <a:effectLst>
                  <a:outerShdw sx="0" sy="0">
                    <a:srgbClr val="000000"/>
                  </a:outerShdw>
                </a:effectLst>
              </a:rPr>
              <a:t>và</a:t>
            </a:r>
            <a:r>
              <a:rPr lang="en-US">
                <a:effectLst>
                  <a:outerShdw sx="0" sy="0">
                    <a:srgbClr val="000000"/>
                  </a:outerShdw>
                </a:effectLst>
              </a:rPr>
              <a:t> </a:t>
            </a:r>
            <a:r>
              <a:rPr lang="en-US" err="1">
                <a:effectLst>
                  <a:outerShdw sx="0" sy="0">
                    <a:srgbClr val="000000"/>
                  </a:outerShdw>
                </a:effectLst>
              </a:rPr>
              <a:t>thêm</a:t>
            </a:r>
            <a:r>
              <a:rPr lang="en-US">
                <a:effectLst>
                  <a:outerShdw sx="0" sy="0">
                    <a:srgbClr val="000000"/>
                  </a:outerShdw>
                </a:effectLst>
              </a:rPr>
              <a:t> code </a:t>
            </a:r>
            <a:r>
              <a:rPr lang="en-US" err="1">
                <a:effectLst>
                  <a:outerShdw sx="0" sy="0">
                    <a:srgbClr val="000000"/>
                  </a:outerShdw>
                </a:effectLst>
              </a:rPr>
              <a:t>Nội</a:t>
            </a:r>
            <a:r>
              <a:rPr lang="en-US">
                <a:effectLst>
                  <a:outerShdw sx="0" sy="0">
                    <a:srgbClr val="000000"/>
                  </a:outerShdw>
                </a:effectLst>
              </a:rPr>
              <a:t> dung </a:t>
            </a:r>
            <a:r>
              <a:rPr lang="en-US" err="1">
                <a:effectLst>
                  <a:outerShdw sx="0" sy="0">
                    <a:srgbClr val="000000"/>
                  </a:outerShdw>
                </a:effectLst>
              </a:rPr>
              <a:t>của</a:t>
            </a:r>
            <a:r>
              <a:rPr lang="en-US">
                <a:effectLst>
                  <a:outerShdw sx="0" sy="0">
                    <a:srgbClr val="000000"/>
                  </a:outerShdw>
                </a:effectLst>
              </a:rPr>
              <a:t> </a:t>
            </a:r>
            <a:r>
              <a:rPr lang="en-US" b="1" err="1">
                <a:effectLst>
                  <a:outerShdw sx="0" sy="0">
                    <a:srgbClr val="000000"/>
                  </a:outerShdw>
                </a:effectLst>
              </a:rPr>
              <a:t>TextView</a:t>
            </a:r>
            <a:r>
              <a:rPr lang="en-US" b="1">
                <a:effectLst>
                  <a:outerShdw sx="0" sy="0">
                    <a:srgbClr val="000000"/>
                  </a:outerShdw>
                </a:effectLst>
              </a:rPr>
              <a:t> </a:t>
            </a:r>
            <a:r>
              <a:rPr lang="en-US" err="1">
                <a:effectLst>
                  <a:outerShdw sx="0" sy="0">
                    <a:srgbClr val="000000"/>
                  </a:outerShdw>
                </a:effectLst>
              </a:rPr>
              <a:t>sẽ</a:t>
            </a:r>
            <a:r>
              <a:rPr lang="en-US">
                <a:effectLst>
                  <a:outerShdw sx="0" sy="0">
                    <a:srgbClr val="000000"/>
                  </a:outerShdw>
                </a:effectLst>
              </a:rPr>
              <a:t> </a:t>
            </a:r>
            <a:r>
              <a:rPr lang="en-US" err="1">
                <a:effectLst>
                  <a:outerShdw sx="0" sy="0">
                    <a:srgbClr val="000000"/>
                  </a:outerShdw>
                </a:effectLst>
              </a:rPr>
              <a:t>thay</a:t>
            </a:r>
            <a:r>
              <a:rPr lang="en-US">
                <a:effectLst>
                  <a:outerShdw sx="0" sy="0">
                    <a:srgbClr val="000000"/>
                  </a:outerShdw>
                </a:effectLst>
              </a:rPr>
              <a:t> </a:t>
            </a:r>
            <a:r>
              <a:rPr lang="en-US" err="1">
                <a:effectLst>
                  <a:outerShdw sx="0" sy="0">
                    <a:srgbClr val="000000"/>
                  </a:outerShdw>
                </a:effectLst>
              </a:rPr>
              <a:t>đổi</a:t>
            </a:r>
            <a:r>
              <a:rPr lang="en-US">
                <a:effectLst>
                  <a:outerShdw sx="0" sy="0">
                    <a:srgbClr val="000000"/>
                  </a:outerShdw>
                </a:effectLst>
              </a:rPr>
              <a:t> </a:t>
            </a:r>
            <a:r>
              <a:rPr lang="en-US" err="1">
                <a:effectLst>
                  <a:outerShdw sx="0" sy="0">
                    <a:srgbClr val="000000"/>
                  </a:outerShdw>
                </a:effectLst>
              </a:rPr>
              <a:t>khi</a:t>
            </a:r>
            <a:r>
              <a:rPr lang="en-US">
                <a:effectLst>
                  <a:outerShdw sx="0" sy="0">
                    <a:srgbClr val="000000"/>
                  </a:outerShdw>
                </a:effectLst>
              </a:rPr>
              <a:t> click </a:t>
            </a:r>
            <a:r>
              <a:rPr lang="en-US" err="1">
                <a:effectLst>
                  <a:outerShdw sx="0" sy="0">
                    <a:srgbClr val="000000"/>
                  </a:outerShdw>
                </a:effectLst>
              </a:rPr>
              <a:t>vào</a:t>
            </a:r>
            <a:r>
              <a:rPr lang="en-US">
                <a:effectLst>
                  <a:outerShdw sx="0" sy="0">
                    <a:srgbClr val="000000"/>
                  </a:outerShdw>
                </a:effectLst>
              </a:rPr>
              <a:t> </a:t>
            </a:r>
            <a:r>
              <a:rPr lang="en-US" b="1">
                <a:effectLst>
                  <a:outerShdw sx="0" sy="0">
                    <a:srgbClr val="000000"/>
                  </a:outerShdw>
                </a:effectLst>
              </a:rPr>
              <a:t>Button</a:t>
            </a:r>
            <a:r>
              <a:rPr lang="en-US">
                <a:effectLst>
                  <a:outerShdw sx="0" sy="0">
                    <a:srgbClr val="000000"/>
                  </a:outerShdw>
                </a:effectLst>
              </a:rPr>
              <a:t>.</a:t>
            </a:r>
          </a:p>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102</a:t>
            </a:fld>
            <a:endParaRPr lang="en-US" altLang="en-US"/>
          </a:p>
        </p:txBody>
      </p:sp>
      <p:sp>
        <p:nvSpPr>
          <p:cNvPr id="6" name="Title 5"/>
          <p:cNvSpPr>
            <a:spLocks noGrp="1"/>
          </p:cNvSpPr>
          <p:nvPr>
            <p:ph type="title"/>
          </p:nvPr>
        </p:nvSpPr>
        <p:spPr/>
        <p:txBody>
          <a:bodyPr/>
          <a:lstStyle/>
          <a:p>
            <a:r>
              <a:rPr lang="en-US" err="1" smtClean="0"/>
              <a:t>Bước</a:t>
            </a:r>
            <a:r>
              <a:rPr lang="en-US" smtClean="0"/>
              <a:t> 3:</a:t>
            </a:r>
            <a:endParaRPr lang="en-US"/>
          </a:p>
        </p:txBody>
      </p:sp>
      <p:pic>
        <p:nvPicPr>
          <p:cNvPr id="7" name="Picture 6"/>
          <p:cNvPicPr>
            <a:picLocks noChangeAspect="1"/>
          </p:cNvPicPr>
          <p:nvPr/>
        </p:nvPicPr>
        <p:blipFill>
          <a:blip r:embed="rId2"/>
          <a:stretch>
            <a:fillRect/>
          </a:stretch>
        </p:blipFill>
        <p:spPr>
          <a:xfrm>
            <a:off x="990600" y="2515630"/>
            <a:ext cx="4953000" cy="3479859"/>
          </a:xfrm>
          <a:prstGeom prst="rect">
            <a:avLst/>
          </a:prstGeom>
        </p:spPr>
      </p:pic>
    </p:spTree>
    <p:extLst>
      <p:ext uri="{BB962C8B-B14F-4D97-AF65-F5344CB8AC3E}">
        <p14:creationId xmlns:p14="http://schemas.microsoft.com/office/powerpoint/2010/main" val="1470460848"/>
      </p:ext>
    </p:extLst>
  </p:cSld>
  <p:clrMapOvr>
    <a:masterClrMapping/>
  </p:clrMapOvr>
  <p:transition spd="slow">
    <p:push dir="u"/>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103</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762000" y="995468"/>
            <a:ext cx="5867400" cy="4461548"/>
          </a:xfrm>
          <a:prstGeom prst="rect">
            <a:avLst/>
          </a:prstGeom>
        </p:spPr>
      </p:pic>
    </p:spTree>
    <p:extLst>
      <p:ext uri="{BB962C8B-B14F-4D97-AF65-F5344CB8AC3E}">
        <p14:creationId xmlns:p14="http://schemas.microsoft.com/office/powerpoint/2010/main" val="3764908677"/>
      </p:ext>
    </p:extLst>
  </p:cSld>
  <p:clrMapOvr>
    <a:masterClrMapping/>
  </p:clrMapOvr>
  <p:transition spd="slow">
    <p:push dir="u"/>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EditText</a:t>
            </a:r>
            <a:endParaRPr lang="en-US"/>
          </a:p>
        </p:txBody>
      </p:sp>
    </p:spTree>
    <p:extLst>
      <p:ext uri="{BB962C8B-B14F-4D97-AF65-F5344CB8AC3E}">
        <p14:creationId xmlns:p14="http://schemas.microsoft.com/office/powerpoint/2010/main" val="2082013979"/>
      </p:ext>
    </p:extLst>
  </p:cSld>
  <p:clrMapOvr>
    <a:masterClrMapping/>
  </p:clrMapOvr>
  <p:transition spd="slow">
    <p:push dir="u"/>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err="1"/>
              <a:t>EditText</a:t>
            </a:r>
            <a:r>
              <a:rPr lang="en-US" b="1"/>
              <a:t> </a:t>
            </a:r>
            <a:r>
              <a:rPr lang="en-US" err="1"/>
              <a:t>sử</a:t>
            </a:r>
            <a:r>
              <a:rPr lang="en-US"/>
              <a:t> </a:t>
            </a:r>
            <a:r>
              <a:rPr lang="en-US" err="1"/>
              <a:t>dụng</a:t>
            </a:r>
            <a:r>
              <a:rPr lang="en-US"/>
              <a:t> </a:t>
            </a:r>
            <a:r>
              <a:rPr lang="en-US" err="1"/>
              <a:t>cho</a:t>
            </a:r>
            <a:r>
              <a:rPr lang="en-US"/>
              <a:t> </a:t>
            </a:r>
            <a:r>
              <a:rPr lang="en-US" err="1"/>
              <a:t>phép</a:t>
            </a:r>
            <a:r>
              <a:rPr lang="en-US"/>
              <a:t> </a:t>
            </a:r>
            <a:r>
              <a:rPr lang="en-US" err="1"/>
              <a:t>người</a:t>
            </a:r>
            <a:r>
              <a:rPr lang="en-US"/>
              <a:t> </a:t>
            </a:r>
            <a:r>
              <a:rPr lang="en-US" err="1"/>
              <a:t>dùng</a:t>
            </a:r>
            <a:r>
              <a:rPr lang="en-US"/>
              <a:t> </a:t>
            </a:r>
            <a:r>
              <a:rPr lang="en-US" err="1"/>
              <a:t>nhập</a:t>
            </a:r>
            <a:r>
              <a:rPr lang="en-US"/>
              <a:t> </a:t>
            </a:r>
            <a:r>
              <a:rPr lang="en-US" err="1"/>
              <a:t>thông</a:t>
            </a:r>
            <a:r>
              <a:rPr lang="en-US"/>
              <a:t> tin </a:t>
            </a:r>
            <a:r>
              <a:rPr lang="en-US" err="1"/>
              <a:t>để</a:t>
            </a:r>
            <a:r>
              <a:rPr lang="en-US"/>
              <a:t> </a:t>
            </a:r>
            <a:r>
              <a:rPr lang="en-US" err="1"/>
              <a:t>ứng</a:t>
            </a:r>
            <a:r>
              <a:rPr lang="en-US"/>
              <a:t> </a:t>
            </a:r>
            <a:r>
              <a:rPr lang="en-US" err="1"/>
              <a:t>dụng</a:t>
            </a:r>
            <a:r>
              <a:rPr lang="en-US"/>
              <a:t> </a:t>
            </a:r>
            <a:r>
              <a:rPr lang="en-US" err="1"/>
              <a:t>xử</a:t>
            </a:r>
            <a:r>
              <a:rPr lang="en-US"/>
              <a:t> </a:t>
            </a:r>
            <a:r>
              <a:rPr lang="en-US" err="1"/>
              <a:t>lý</a:t>
            </a:r>
            <a:r>
              <a:rPr lang="en-US"/>
              <a:t> </a:t>
            </a:r>
            <a:r>
              <a:rPr lang="en-US" err="1"/>
              <a:t>dưới</a:t>
            </a:r>
            <a:r>
              <a:rPr lang="en-US"/>
              <a:t> </a:t>
            </a:r>
            <a:r>
              <a:rPr lang="en-US" err="1"/>
              <a:t>dạng</a:t>
            </a:r>
            <a:r>
              <a:rPr lang="en-US"/>
              <a:t> </a:t>
            </a:r>
            <a:r>
              <a:rPr lang="en-US" err="1"/>
              <a:t>các</a:t>
            </a:r>
            <a:r>
              <a:rPr lang="en-US"/>
              <a:t> text box. </a:t>
            </a:r>
            <a:r>
              <a:rPr lang="en-US" err="1"/>
              <a:t>EditText</a:t>
            </a:r>
            <a:r>
              <a:rPr lang="en-US"/>
              <a:t> </a:t>
            </a:r>
            <a:r>
              <a:rPr lang="en-US" err="1"/>
              <a:t>là</a:t>
            </a:r>
            <a:r>
              <a:rPr lang="en-US"/>
              <a:t> </a:t>
            </a:r>
            <a:r>
              <a:rPr lang="en-US" err="1"/>
              <a:t>lớp</a:t>
            </a:r>
            <a:r>
              <a:rPr lang="en-US"/>
              <a:t> </a:t>
            </a:r>
            <a:r>
              <a:rPr lang="en-US" err="1"/>
              <a:t>kế</a:t>
            </a:r>
            <a:r>
              <a:rPr lang="en-US"/>
              <a:t> </a:t>
            </a:r>
            <a:r>
              <a:rPr lang="en-US" err="1"/>
              <a:t>thừa</a:t>
            </a:r>
            <a:r>
              <a:rPr lang="en-US"/>
              <a:t> </a:t>
            </a:r>
            <a:r>
              <a:rPr lang="en-US" err="1"/>
              <a:t>từ</a:t>
            </a:r>
            <a:r>
              <a:rPr lang="en-US"/>
              <a:t> </a:t>
            </a:r>
            <a:r>
              <a:rPr lang="en-US" err="1"/>
              <a:t>TextView</a:t>
            </a:r>
            <a:r>
              <a:rPr lang="en-US"/>
              <a:t>, </a:t>
            </a:r>
            <a:r>
              <a:rPr lang="en-US" err="1"/>
              <a:t>được</a:t>
            </a:r>
            <a:r>
              <a:rPr lang="en-US"/>
              <a:t> </a:t>
            </a:r>
            <a:r>
              <a:rPr lang="en-US" err="1"/>
              <a:t>dùng</a:t>
            </a:r>
            <a:r>
              <a:rPr lang="en-US"/>
              <a:t> </a:t>
            </a:r>
            <a:r>
              <a:rPr lang="en-US" err="1"/>
              <a:t>thay</a:t>
            </a:r>
            <a:r>
              <a:rPr lang="en-US"/>
              <a:t> </a:t>
            </a:r>
            <a:r>
              <a:rPr lang="en-US" err="1"/>
              <a:t>đổi</a:t>
            </a:r>
            <a:r>
              <a:rPr lang="en-US"/>
              <a:t> </a:t>
            </a:r>
            <a:r>
              <a:rPr lang="en-US" err="1"/>
              <a:t>nội</a:t>
            </a:r>
            <a:r>
              <a:rPr lang="en-US"/>
              <a:t> dung text, </a:t>
            </a:r>
            <a:r>
              <a:rPr lang="en-US" err="1"/>
              <a:t>chứa</a:t>
            </a:r>
            <a:r>
              <a:rPr lang="en-US"/>
              <a:t> </a:t>
            </a:r>
            <a:r>
              <a:rPr lang="en-US" err="1"/>
              <a:t>tất</a:t>
            </a:r>
            <a:r>
              <a:rPr lang="en-US"/>
              <a:t> </a:t>
            </a:r>
            <a:r>
              <a:rPr lang="en-US" err="1"/>
              <a:t>cả</a:t>
            </a:r>
            <a:r>
              <a:rPr lang="en-US"/>
              <a:t> </a:t>
            </a:r>
            <a:r>
              <a:rPr lang="en-US" err="1"/>
              <a:t>thuộc</a:t>
            </a:r>
            <a:r>
              <a:rPr lang="en-US"/>
              <a:t> </a:t>
            </a:r>
            <a:r>
              <a:rPr lang="en-US" err="1"/>
              <a:t>tính</a:t>
            </a:r>
            <a:r>
              <a:rPr lang="en-US"/>
              <a:t> </a:t>
            </a:r>
            <a:r>
              <a:rPr lang="en-US" err="1"/>
              <a:t>của</a:t>
            </a:r>
            <a:r>
              <a:rPr lang="en-US"/>
              <a:t> </a:t>
            </a:r>
            <a:r>
              <a:rPr lang="en-US" err="1"/>
              <a:t>TextView</a:t>
            </a:r>
            <a:r>
              <a:rPr lang="en-US"/>
              <a:t>.</a:t>
            </a:r>
          </a:p>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105</a:t>
            </a:fld>
            <a:endParaRPr lang="en-US" altLang="en-US"/>
          </a:p>
        </p:txBody>
      </p:sp>
      <p:sp>
        <p:nvSpPr>
          <p:cNvPr id="6" name="Title 5"/>
          <p:cNvSpPr>
            <a:spLocks noGrp="1"/>
          </p:cNvSpPr>
          <p:nvPr>
            <p:ph type="title"/>
          </p:nvPr>
        </p:nvSpPr>
        <p:spPr/>
        <p:txBody>
          <a:bodyPr/>
          <a:lstStyle/>
          <a:p>
            <a:r>
              <a:rPr lang="en-US" err="1"/>
              <a:t>EditText</a:t>
            </a:r>
            <a:endParaRPr lang="en-US"/>
          </a:p>
        </p:txBody>
      </p:sp>
    </p:spTree>
    <p:extLst>
      <p:ext uri="{BB962C8B-B14F-4D97-AF65-F5344CB8AC3E}">
        <p14:creationId xmlns:p14="http://schemas.microsoft.com/office/powerpoint/2010/main" val="2183861019"/>
      </p:ext>
    </p:extLst>
  </p:cSld>
  <p:clrMapOvr>
    <a:masterClrMapping/>
  </p:clrMapOvr>
  <p:transition spd="slow">
    <p:push dir="u"/>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106</a:t>
            </a:fld>
            <a:endParaRPr lang="en-US" altLang="en-US"/>
          </a:p>
        </p:txBody>
      </p:sp>
      <p:sp>
        <p:nvSpPr>
          <p:cNvPr id="6" name="Title 5"/>
          <p:cNvSpPr>
            <a:spLocks noGrp="1"/>
          </p:cNvSpPr>
          <p:nvPr>
            <p:ph type="title"/>
          </p:nvPr>
        </p:nvSpPr>
        <p:spPr/>
        <p:txBody>
          <a:bodyPr/>
          <a:lstStyle/>
          <a:p>
            <a:r>
              <a:rPr lang="en-US"/>
              <a:t>EditText</a:t>
            </a:r>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0587" y="1500187"/>
            <a:ext cx="7324725" cy="3362325"/>
          </a:xfrm>
          <a:prstGeom prst="rect">
            <a:avLst/>
          </a:prstGeom>
          <a:noFill/>
          <a:ln>
            <a:noFill/>
          </a:ln>
          <a:effectLst/>
          <a:extLst/>
        </p:spPr>
      </p:pic>
    </p:spTree>
    <p:extLst>
      <p:ext uri="{BB962C8B-B14F-4D97-AF65-F5344CB8AC3E}">
        <p14:creationId xmlns:p14="http://schemas.microsoft.com/office/powerpoint/2010/main" val="2749236425"/>
      </p:ext>
    </p:extLst>
  </p:cSld>
  <p:clrMapOvr>
    <a:masterClrMapping/>
  </p:clrMapOvr>
  <p:transition spd="slow">
    <p:push dir="u"/>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107</a:t>
            </a:fld>
            <a:endParaRPr lang="en-US" altLang="en-US"/>
          </a:p>
        </p:txBody>
      </p:sp>
      <p:sp>
        <p:nvSpPr>
          <p:cNvPr id="6" name="Title 5"/>
          <p:cNvSpPr>
            <a:spLocks noGrp="1"/>
          </p:cNvSpPr>
          <p:nvPr>
            <p:ph type="title"/>
          </p:nvPr>
        </p:nvSpPr>
        <p:spPr/>
        <p:txBody>
          <a:bodyPr/>
          <a:lstStyle/>
          <a:p>
            <a:r>
              <a:rPr lang="en-US"/>
              <a:t>EditText</a:t>
            </a:r>
          </a:p>
        </p:txBody>
      </p:sp>
      <p:pic>
        <p:nvPicPr>
          <p:cNvPr id="7" name="Content Placeholder 6"/>
          <p:cNvPicPr>
            <a:picLocks noGrp="1"/>
          </p:cNvPicPr>
          <p:nvPr>
            <p:ph idx="1"/>
          </p:nvPr>
        </p:nvPicPr>
        <p:blipFill>
          <a:blip r:embed="rId2"/>
          <a:stretch>
            <a:fillRect/>
          </a:stretch>
        </p:blipFill>
        <p:spPr>
          <a:xfrm>
            <a:off x="990600" y="990600"/>
            <a:ext cx="3124200" cy="4267200"/>
          </a:xfrm>
          <a:prstGeom prst="rect">
            <a:avLst/>
          </a:prstGeom>
        </p:spPr>
      </p:pic>
    </p:spTree>
    <p:extLst>
      <p:ext uri="{BB962C8B-B14F-4D97-AF65-F5344CB8AC3E}">
        <p14:creationId xmlns:p14="http://schemas.microsoft.com/office/powerpoint/2010/main" val="4245482280"/>
      </p:ext>
    </p:extLst>
  </p:cSld>
  <p:clrMapOvr>
    <a:masterClrMapping/>
  </p:clrMapOvr>
  <p:transition spd="slow">
    <p:push dir="u"/>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err="1"/>
              <a:t>android:id</a:t>
            </a:r>
            <a:r>
              <a:rPr lang="en-US" b="1" dirty="0"/>
              <a:t>:</a:t>
            </a:r>
            <a:r>
              <a:rPr lang="en-US" dirty="0"/>
              <a:t> </a:t>
            </a:r>
            <a:r>
              <a:rPr lang="en-US" dirty="0" err="1"/>
              <a:t>Là</a:t>
            </a:r>
            <a:r>
              <a:rPr lang="en-US" dirty="0"/>
              <a:t> </a:t>
            </a:r>
            <a:r>
              <a:rPr lang="en-US" dirty="0" err="1"/>
              <a:t>thuộc</a:t>
            </a:r>
            <a:r>
              <a:rPr lang="en-US" dirty="0"/>
              <a:t> </a:t>
            </a:r>
            <a:r>
              <a:rPr lang="en-US" dirty="0" err="1"/>
              <a:t>tính</a:t>
            </a:r>
            <a:r>
              <a:rPr lang="en-US" dirty="0"/>
              <a:t> </a:t>
            </a:r>
            <a:r>
              <a:rPr lang="en-US" dirty="0" err="1"/>
              <a:t>duy</a:t>
            </a:r>
            <a:r>
              <a:rPr lang="en-US" dirty="0"/>
              <a:t> </a:t>
            </a:r>
            <a:r>
              <a:rPr lang="en-US" dirty="0" err="1"/>
              <a:t>nhất</a:t>
            </a:r>
            <a:r>
              <a:rPr lang="en-US" dirty="0"/>
              <a:t> </a:t>
            </a:r>
            <a:r>
              <a:rPr lang="en-US" dirty="0" err="1"/>
              <a:t>của</a:t>
            </a:r>
            <a:r>
              <a:rPr lang="en-US" dirty="0"/>
              <a:t> </a:t>
            </a:r>
            <a:r>
              <a:rPr lang="en-US" dirty="0" err="1"/>
              <a:t>EditText</a:t>
            </a:r>
            <a:r>
              <a:rPr lang="en-US" dirty="0"/>
              <a:t>. </a:t>
            </a:r>
          </a:p>
          <a:p>
            <a:pPr lvl="0"/>
            <a:r>
              <a:rPr lang="en-US" b="1" dirty="0" err="1"/>
              <a:t>android:gravity</a:t>
            </a:r>
            <a:r>
              <a:rPr lang="en-US" dirty="0"/>
              <a:t>: </a:t>
            </a:r>
            <a:r>
              <a:rPr lang="en-US" dirty="0" err="1"/>
              <a:t>Thuộc</a:t>
            </a:r>
            <a:r>
              <a:rPr lang="en-US" dirty="0"/>
              <a:t> </a:t>
            </a:r>
            <a:r>
              <a:rPr lang="en-US" dirty="0" err="1"/>
              <a:t>tính</a:t>
            </a:r>
            <a:r>
              <a:rPr lang="en-US" dirty="0"/>
              <a:t> </a:t>
            </a:r>
            <a:r>
              <a:rPr lang="en-US" dirty="0" err="1"/>
              <a:t>này</a:t>
            </a:r>
            <a:r>
              <a:rPr lang="en-US" dirty="0"/>
              <a:t> </a:t>
            </a:r>
            <a:r>
              <a:rPr lang="en-US" dirty="0" err="1"/>
              <a:t>thường</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canh</a:t>
            </a:r>
            <a:r>
              <a:rPr lang="en-US" dirty="0"/>
              <a:t> </a:t>
            </a:r>
            <a:r>
              <a:rPr lang="en-US" dirty="0" err="1"/>
              <a:t>nội</a:t>
            </a:r>
            <a:r>
              <a:rPr lang="en-US" dirty="0"/>
              <a:t> dung </a:t>
            </a:r>
            <a:r>
              <a:rPr lang="en-US" dirty="0" err="1"/>
              <a:t>trên</a:t>
            </a:r>
            <a:r>
              <a:rPr lang="en-US" dirty="0"/>
              <a:t> </a:t>
            </a:r>
            <a:r>
              <a:rPr lang="en-US" dirty="0" err="1"/>
              <a:t>EditText</a:t>
            </a:r>
            <a:r>
              <a:rPr lang="en-US" dirty="0"/>
              <a:t>: left, right, center, top, bottom, </a:t>
            </a:r>
            <a:r>
              <a:rPr lang="en-US" dirty="0" err="1"/>
              <a:t>center_vertical</a:t>
            </a:r>
            <a:r>
              <a:rPr lang="en-US" dirty="0"/>
              <a:t>, </a:t>
            </a:r>
            <a:r>
              <a:rPr lang="en-US" dirty="0" err="1"/>
              <a:t>center_horizonta</a:t>
            </a:r>
            <a:endParaRPr lang="en-US" dirty="0"/>
          </a:p>
          <a:p>
            <a:pPr lvl="0"/>
            <a:r>
              <a:rPr lang="en-US" b="1" dirty="0" err="1"/>
              <a:t>android:text</a:t>
            </a:r>
            <a:r>
              <a:rPr lang="en-US" dirty="0"/>
              <a:t>: </a:t>
            </a:r>
            <a:r>
              <a:rPr lang="en-US" dirty="0" err="1"/>
              <a:t>Thuộc</a:t>
            </a:r>
            <a:r>
              <a:rPr lang="en-US" dirty="0"/>
              <a:t> </a:t>
            </a:r>
            <a:r>
              <a:rPr lang="en-US" dirty="0" err="1"/>
              <a:t>tính</a:t>
            </a:r>
            <a:r>
              <a:rPr lang="en-US" dirty="0"/>
              <a:t> </a:t>
            </a:r>
            <a:r>
              <a:rPr lang="en-US" dirty="0" err="1"/>
              <a:t>này</a:t>
            </a:r>
            <a:r>
              <a:rPr lang="en-US" dirty="0"/>
              <a:t> </a:t>
            </a:r>
            <a:r>
              <a:rPr lang="en-US" dirty="0" err="1"/>
              <a:t>dùng</a:t>
            </a:r>
            <a:r>
              <a:rPr lang="en-US" dirty="0"/>
              <a:t> </a:t>
            </a:r>
            <a:r>
              <a:rPr lang="en-US" dirty="0" err="1"/>
              <a:t>xuất</a:t>
            </a:r>
            <a:r>
              <a:rPr lang="en-US" dirty="0"/>
              <a:t> </a:t>
            </a:r>
            <a:r>
              <a:rPr lang="en-US" dirty="0" err="1"/>
              <a:t>chuỗi</a:t>
            </a:r>
            <a:r>
              <a:rPr lang="en-US" dirty="0"/>
              <a:t> </a:t>
            </a:r>
            <a:r>
              <a:rPr lang="en-US" dirty="0" err="1"/>
              <a:t>văn</a:t>
            </a:r>
            <a:r>
              <a:rPr lang="en-US" dirty="0"/>
              <a:t> </a:t>
            </a:r>
            <a:r>
              <a:rPr lang="en-US" dirty="0" err="1"/>
              <a:t>bản</a:t>
            </a:r>
            <a:r>
              <a:rPr lang="en-US" dirty="0"/>
              <a:t> </a:t>
            </a:r>
            <a:r>
              <a:rPr lang="en-US" dirty="0" err="1"/>
              <a:t>lên</a:t>
            </a:r>
            <a:r>
              <a:rPr lang="en-US" dirty="0"/>
              <a:t> </a:t>
            </a:r>
            <a:r>
              <a:rPr lang="en-US" dirty="0" err="1"/>
              <a:t>EditText</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khai</a:t>
            </a:r>
            <a:r>
              <a:rPr lang="en-US" dirty="0"/>
              <a:t> </a:t>
            </a:r>
            <a:r>
              <a:rPr lang="en-US" dirty="0" err="1"/>
              <a:t>báo</a:t>
            </a:r>
            <a:r>
              <a:rPr lang="en-US" dirty="0"/>
              <a:t> </a:t>
            </a:r>
            <a:r>
              <a:rPr lang="en-US" dirty="0" err="1"/>
              <a:t>trong</a:t>
            </a:r>
            <a:r>
              <a:rPr lang="en-US" dirty="0"/>
              <a:t> XML </a:t>
            </a:r>
            <a:r>
              <a:rPr lang="en-US" dirty="0" err="1"/>
              <a:t>hoặc</a:t>
            </a:r>
            <a:r>
              <a:rPr lang="en-US" dirty="0"/>
              <a:t> code Java</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108</a:t>
            </a:fld>
            <a:endParaRPr lang="en-US" altLang="en-US"/>
          </a:p>
        </p:txBody>
      </p:sp>
      <p:sp>
        <p:nvSpPr>
          <p:cNvPr id="6" name="Title 5"/>
          <p:cNvSpPr>
            <a:spLocks noGrp="1"/>
          </p:cNvSpPr>
          <p:nvPr>
            <p:ph type="title"/>
          </p:nvPr>
        </p:nvSpPr>
        <p:spPr/>
        <p:txBody>
          <a:bodyPr>
            <a:normAutofit/>
          </a:bodyPr>
          <a:lstStyle/>
          <a:p>
            <a:pPr lvl="0"/>
            <a:r>
              <a:rPr lang="en-US" err="1"/>
              <a:t>Thuộc</a:t>
            </a:r>
            <a:r>
              <a:rPr lang="en-US"/>
              <a:t> </a:t>
            </a:r>
            <a:r>
              <a:rPr lang="en-US" err="1"/>
              <a:t>tính</a:t>
            </a:r>
            <a:r>
              <a:rPr lang="en-US"/>
              <a:t> </a:t>
            </a:r>
            <a:r>
              <a:rPr lang="en-US" err="1"/>
              <a:t>thường</a:t>
            </a:r>
            <a:r>
              <a:rPr lang="en-US"/>
              <a:t> </a:t>
            </a:r>
            <a:r>
              <a:rPr lang="en-US" err="1"/>
              <a:t>dùng</a:t>
            </a:r>
            <a:r>
              <a:rPr lang="en-US"/>
              <a:t> </a:t>
            </a:r>
            <a:r>
              <a:rPr lang="en-US" err="1"/>
              <a:t>của</a:t>
            </a:r>
            <a:r>
              <a:rPr lang="en-US"/>
              <a:t> </a:t>
            </a:r>
            <a:r>
              <a:rPr lang="en-US" err="1" smtClean="0"/>
              <a:t>EditText</a:t>
            </a:r>
            <a:endParaRPr lang="en-US"/>
          </a:p>
        </p:txBody>
      </p:sp>
    </p:spTree>
    <p:extLst>
      <p:ext uri="{BB962C8B-B14F-4D97-AF65-F5344CB8AC3E}">
        <p14:creationId xmlns:p14="http://schemas.microsoft.com/office/powerpoint/2010/main" val="1022671172"/>
      </p:ext>
    </p:extLst>
  </p:cSld>
  <p:clrMapOvr>
    <a:masterClrMapping/>
  </p:clrMapOvr>
  <p:transition spd="slow">
    <p:push dir="u"/>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b="1" dirty="0" err="1">
                <a:solidFill>
                  <a:srgbClr val="FF0000"/>
                </a:solidFill>
              </a:rPr>
              <a:t>android:hint</a:t>
            </a:r>
            <a:r>
              <a:rPr lang="en-US" dirty="0"/>
              <a:t>: </a:t>
            </a:r>
            <a:r>
              <a:rPr lang="en-US" dirty="0" err="1"/>
              <a:t>Thuộc</a:t>
            </a:r>
            <a:r>
              <a:rPr lang="en-US" dirty="0"/>
              <a:t> </a:t>
            </a:r>
            <a:r>
              <a:rPr lang="en-US" dirty="0" err="1"/>
              <a:t>tính</a:t>
            </a:r>
            <a:r>
              <a:rPr lang="en-US" dirty="0"/>
              <a:t> hint </a:t>
            </a:r>
            <a:r>
              <a:rPr lang="en-US" dirty="0" err="1"/>
              <a:t>để</a:t>
            </a:r>
            <a:r>
              <a:rPr lang="en-US" dirty="0"/>
              <a:t> </a:t>
            </a:r>
            <a:r>
              <a:rPr lang="en-US" dirty="0" err="1"/>
              <a:t>hiển</a:t>
            </a:r>
            <a:r>
              <a:rPr lang="en-US" dirty="0"/>
              <a:t> </a:t>
            </a:r>
            <a:r>
              <a:rPr lang="en-US" dirty="0" err="1"/>
              <a:t>thị</a:t>
            </a:r>
            <a:r>
              <a:rPr lang="en-US" dirty="0"/>
              <a:t> </a:t>
            </a:r>
            <a:r>
              <a:rPr lang="en-US" dirty="0" err="1"/>
              <a:t>thông</a:t>
            </a:r>
            <a:r>
              <a:rPr lang="en-US" dirty="0"/>
              <a:t> tin </a:t>
            </a:r>
            <a:r>
              <a:rPr lang="en-US" dirty="0" err="1"/>
              <a:t>gợi</a:t>
            </a:r>
            <a:r>
              <a:rPr lang="en-US" dirty="0"/>
              <a:t> ý </a:t>
            </a:r>
            <a:r>
              <a:rPr lang="en-US" dirty="0" err="1"/>
              <a:t>trong</a:t>
            </a:r>
            <a:r>
              <a:rPr lang="en-US" dirty="0"/>
              <a:t> </a:t>
            </a:r>
            <a:r>
              <a:rPr lang="en-US" dirty="0" err="1"/>
              <a:t>vùng</a:t>
            </a:r>
            <a:r>
              <a:rPr lang="en-US" dirty="0"/>
              <a:t> </a:t>
            </a:r>
            <a:r>
              <a:rPr lang="en-US" dirty="0" err="1"/>
              <a:t>nhập</a:t>
            </a:r>
            <a:r>
              <a:rPr lang="en-US" dirty="0"/>
              <a:t> </a:t>
            </a:r>
            <a:r>
              <a:rPr lang="en-US" dirty="0" err="1"/>
              <a:t>dữ</a:t>
            </a:r>
            <a:r>
              <a:rPr lang="en-US" dirty="0"/>
              <a:t> </a:t>
            </a:r>
            <a:r>
              <a:rPr lang="en-US" dirty="0" err="1"/>
              <a:t>liệu</a:t>
            </a:r>
            <a:r>
              <a:rPr lang="en-US" dirty="0"/>
              <a:t> </a:t>
            </a:r>
            <a:r>
              <a:rPr lang="en-US" dirty="0" err="1"/>
              <a:t>khi</a:t>
            </a:r>
            <a:r>
              <a:rPr lang="en-US" dirty="0"/>
              <a:t> </a:t>
            </a:r>
            <a:r>
              <a:rPr lang="en-US" dirty="0" err="1"/>
              <a:t>bạn</a:t>
            </a:r>
            <a:r>
              <a:rPr lang="en-US" dirty="0"/>
              <a:t> </a:t>
            </a:r>
            <a:r>
              <a:rPr lang="en-US" dirty="0" err="1"/>
              <a:t>chưa</a:t>
            </a:r>
            <a:r>
              <a:rPr lang="en-US" dirty="0"/>
              <a:t> </a:t>
            </a:r>
            <a:r>
              <a:rPr lang="en-US" dirty="0" err="1"/>
              <a:t>nhập</a:t>
            </a:r>
            <a:r>
              <a:rPr lang="en-US" dirty="0"/>
              <a:t> </a:t>
            </a:r>
            <a:r>
              <a:rPr lang="en-US" dirty="0" err="1"/>
              <a:t>bất</a:t>
            </a:r>
            <a:r>
              <a:rPr lang="en-US" dirty="0"/>
              <a:t> </a:t>
            </a:r>
            <a:r>
              <a:rPr lang="en-US" dirty="0" err="1"/>
              <a:t>kỳ</a:t>
            </a:r>
            <a:r>
              <a:rPr lang="en-US" dirty="0"/>
              <a:t> </a:t>
            </a:r>
            <a:r>
              <a:rPr lang="en-US" dirty="0" err="1"/>
              <a:t>dữ</a:t>
            </a:r>
            <a:r>
              <a:rPr lang="en-US" dirty="0"/>
              <a:t> </a:t>
            </a:r>
            <a:r>
              <a:rPr lang="en-US" dirty="0" err="1"/>
              <a:t>liệu</a:t>
            </a:r>
            <a:r>
              <a:rPr lang="en-US" dirty="0"/>
              <a:t> </a:t>
            </a:r>
            <a:r>
              <a:rPr lang="en-US" dirty="0" err="1"/>
              <a:t>nào</a:t>
            </a:r>
            <a:r>
              <a:rPr lang="en-US" dirty="0"/>
              <a:t> </a:t>
            </a:r>
            <a:r>
              <a:rPr lang="en-US" dirty="0" err="1"/>
              <a:t>vào</a:t>
            </a:r>
            <a:r>
              <a:rPr lang="en-US" dirty="0"/>
              <a:t>, </a:t>
            </a:r>
            <a:r>
              <a:rPr lang="en-US" dirty="0" err="1"/>
              <a:t>chỉ</a:t>
            </a:r>
            <a:r>
              <a:rPr lang="en-US" dirty="0"/>
              <a:t> </a:t>
            </a:r>
            <a:r>
              <a:rPr lang="en-US" dirty="0" err="1"/>
              <a:t>cần</a:t>
            </a:r>
            <a:r>
              <a:rPr lang="en-US" dirty="0"/>
              <a:t> </a:t>
            </a:r>
            <a:r>
              <a:rPr lang="en-US" dirty="0" err="1"/>
              <a:t>có</a:t>
            </a:r>
            <a:r>
              <a:rPr lang="en-US" dirty="0"/>
              <a:t> </a:t>
            </a:r>
            <a:r>
              <a:rPr lang="en-US" dirty="0" err="1"/>
              <a:t>dữ</a:t>
            </a:r>
            <a:r>
              <a:rPr lang="en-US" dirty="0"/>
              <a:t> </a:t>
            </a:r>
            <a:r>
              <a:rPr lang="en-US" dirty="0" err="1"/>
              <a:t>liệu</a:t>
            </a:r>
            <a:r>
              <a:rPr lang="en-US" dirty="0"/>
              <a:t> </a:t>
            </a:r>
            <a:r>
              <a:rPr lang="en-US" dirty="0" err="1"/>
              <a:t>là</a:t>
            </a:r>
            <a:r>
              <a:rPr lang="en-US" dirty="0"/>
              <a:t> </a:t>
            </a:r>
            <a:r>
              <a:rPr lang="en-US" dirty="0" err="1"/>
              <a:t>phần</a:t>
            </a:r>
            <a:r>
              <a:rPr lang="en-US" dirty="0"/>
              <a:t> hint </a:t>
            </a:r>
            <a:r>
              <a:rPr lang="en-US" dirty="0" err="1"/>
              <a:t>sẽ</a:t>
            </a:r>
            <a:r>
              <a:rPr lang="en-US" dirty="0"/>
              <a:t> </a:t>
            </a:r>
            <a:r>
              <a:rPr lang="en-US" dirty="0" err="1"/>
              <a:t>tự</a:t>
            </a:r>
            <a:r>
              <a:rPr lang="en-US" dirty="0"/>
              <a:t> </a:t>
            </a:r>
            <a:r>
              <a:rPr lang="en-US" dirty="0" err="1"/>
              <a:t>động</a:t>
            </a:r>
            <a:r>
              <a:rPr lang="en-US" dirty="0"/>
              <a:t> </a:t>
            </a:r>
            <a:r>
              <a:rPr lang="en-US" dirty="0" err="1"/>
              <a:t>mất</a:t>
            </a:r>
            <a:r>
              <a:rPr lang="en-US" dirty="0"/>
              <a:t> </a:t>
            </a:r>
            <a:r>
              <a:rPr lang="en-US" dirty="0" err="1"/>
              <a:t>đi</a:t>
            </a:r>
            <a:endParaRPr lang="en-US" dirty="0"/>
          </a:p>
          <a:p>
            <a:pPr lvl="0"/>
            <a:r>
              <a:rPr lang="en-US" b="1" dirty="0" err="1"/>
              <a:t>android:textColor</a:t>
            </a:r>
            <a:r>
              <a:rPr lang="en-US" dirty="0"/>
              <a:t>: </a:t>
            </a:r>
            <a:r>
              <a:rPr lang="en-US" dirty="0" err="1"/>
              <a:t>Thuộc</a:t>
            </a:r>
            <a:r>
              <a:rPr lang="en-US" dirty="0"/>
              <a:t> </a:t>
            </a:r>
            <a:r>
              <a:rPr lang="en-US" dirty="0" err="1"/>
              <a:t>tính</a:t>
            </a:r>
            <a:r>
              <a:rPr lang="en-US" dirty="0"/>
              <a:t> </a:t>
            </a:r>
            <a:r>
              <a:rPr lang="en-US" dirty="0" err="1"/>
              <a:t>này</a:t>
            </a:r>
            <a:r>
              <a:rPr lang="en-US" dirty="0"/>
              <a:t> </a:t>
            </a:r>
            <a:r>
              <a:rPr lang="en-US" dirty="0" err="1"/>
              <a:t>dùng</a:t>
            </a:r>
            <a:r>
              <a:rPr lang="en-US" dirty="0"/>
              <a:t> </a:t>
            </a:r>
            <a:r>
              <a:rPr lang="en-US" dirty="0" err="1"/>
              <a:t>xác</a:t>
            </a:r>
            <a:r>
              <a:rPr lang="en-US" dirty="0"/>
              <a:t> </a:t>
            </a:r>
            <a:r>
              <a:rPr lang="en-US" dirty="0" err="1"/>
              <a:t>định</a:t>
            </a:r>
            <a:r>
              <a:rPr lang="en-US" dirty="0"/>
              <a:t> </a:t>
            </a:r>
            <a:r>
              <a:rPr lang="en-US" dirty="0" err="1"/>
              <a:t>màu</a:t>
            </a:r>
            <a:r>
              <a:rPr lang="en-US" dirty="0"/>
              <a:t> </a:t>
            </a:r>
            <a:r>
              <a:rPr lang="en-US" dirty="0" err="1"/>
              <a:t>chữ</a:t>
            </a:r>
            <a:r>
              <a:rPr lang="en-US" dirty="0"/>
              <a:t>, </a:t>
            </a:r>
            <a:r>
              <a:rPr lang="en-US" dirty="0" err="1"/>
              <a:t>dạng</a:t>
            </a:r>
            <a:r>
              <a:rPr lang="en-US" dirty="0"/>
              <a:t> </a:t>
            </a:r>
            <a:r>
              <a:rPr lang="en-US" dirty="0" err="1"/>
              <a:t>màu</a:t>
            </a:r>
            <a:r>
              <a:rPr lang="en-US" dirty="0"/>
              <a:t> </a:t>
            </a:r>
            <a:r>
              <a:rPr lang="en-US" dirty="0" err="1"/>
              <a:t>chữ</a:t>
            </a:r>
            <a:r>
              <a:rPr lang="en-US" dirty="0"/>
              <a:t>: #</a:t>
            </a:r>
            <a:r>
              <a:rPr lang="en-US" dirty="0" err="1"/>
              <a:t>argb</a:t>
            </a:r>
            <a:r>
              <a:rPr lang="en-US" dirty="0"/>
              <a:t>”, “#</a:t>
            </a:r>
            <a:r>
              <a:rPr lang="en-US" dirty="0" err="1"/>
              <a:t>rgb</a:t>
            </a:r>
            <a:r>
              <a:rPr lang="en-US" dirty="0"/>
              <a:t>”, “#</a:t>
            </a:r>
            <a:r>
              <a:rPr lang="en-US" dirty="0" err="1"/>
              <a:t>rrggbb</a:t>
            </a:r>
            <a:r>
              <a:rPr lang="en-US" dirty="0"/>
              <a:t>”, </a:t>
            </a:r>
            <a:r>
              <a:rPr lang="en-US" dirty="0" err="1"/>
              <a:t>hoặc</a:t>
            </a:r>
            <a:r>
              <a:rPr lang="en-US" dirty="0"/>
              <a:t> #</a:t>
            </a:r>
            <a:r>
              <a:rPr lang="en-US" dirty="0" err="1"/>
              <a:t>aarrggbb</a:t>
            </a:r>
            <a:r>
              <a:rPr lang="en-US" dirty="0"/>
              <a:t>”. </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109</a:t>
            </a:fld>
            <a:endParaRPr lang="en-US" altLang="en-US"/>
          </a:p>
        </p:txBody>
      </p:sp>
      <p:sp>
        <p:nvSpPr>
          <p:cNvPr id="6" name="Title 5"/>
          <p:cNvSpPr>
            <a:spLocks noGrp="1"/>
          </p:cNvSpPr>
          <p:nvPr>
            <p:ph type="title"/>
          </p:nvPr>
        </p:nvSpPr>
        <p:spPr/>
        <p:txBody>
          <a:bodyPr/>
          <a:lstStyle/>
          <a:p>
            <a:r>
              <a:rPr lang="en-US"/>
              <a:t>Thuộc tính thường dùng của EditText</a:t>
            </a:r>
          </a:p>
        </p:txBody>
      </p:sp>
    </p:spTree>
    <p:extLst>
      <p:ext uri="{BB962C8B-B14F-4D97-AF65-F5344CB8AC3E}">
        <p14:creationId xmlns:p14="http://schemas.microsoft.com/office/powerpoint/2010/main" val="345450838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err="1"/>
              <a:t>FrameLayout</a:t>
            </a:r>
            <a:r>
              <a:rPr lang="en-US"/>
              <a:t> </a:t>
            </a:r>
            <a:r>
              <a:rPr lang="en-US" err="1"/>
              <a:t>là</a:t>
            </a:r>
            <a:r>
              <a:rPr lang="en-US"/>
              <a:t> </a:t>
            </a:r>
            <a:r>
              <a:rPr lang="en-US" err="1"/>
              <a:t>một</a:t>
            </a:r>
            <a:r>
              <a:rPr lang="en-US"/>
              <a:t> </a:t>
            </a:r>
            <a:r>
              <a:rPr lang="en-US" err="1"/>
              <a:t>ViewGroup</a:t>
            </a:r>
            <a:r>
              <a:rPr lang="en-US"/>
              <a:t> </a:t>
            </a:r>
            <a:r>
              <a:rPr lang="en-US" err="1"/>
              <a:t>được</a:t>
            </a:r>
            <a:r>
              <a:rPr lang="en-US"/>
              <a:t> </a:t>
            </a:r>
            <a:r>
              <a:rPr lang="en-US" err="1"/>
              <a:t>sử</a:t>
            </a:r>
            <a:r>
              <a:rPr lang="en-US"/>
              <a:t> </a:t>
            </a:r>
            <a:r>
              <a:rPr lang="en-US" err="1"/>
              <a:t>dụng</a:t>
            </a:r>
            <a:r>
              <a:rPr lang="en-US"/>
              <a:t> </a:t>
            </a:r>
            <a:r>
              <a:rPr lang="en-US" err="1"/>
              <a:t>rất</a:t>
            </a:r>
            <a:r>
              <a:rPr lang="en-US"/>
              <a:t> </a:t>
            </a:r>
            <a:r>
              <a:rPr lang="en-US" err="1"/>
              <a:t>nhiều</a:t>
            </a:r>
            <a:r>
              <a:rPr lang="en-US"/>
              <a:t> </a:t>
            </a:r>
            <a:r>
              <a:rPr lang="en-US" err="1"/>
              <a:t>trong</a:t>
            </a:r>
            <a:r>
              <a:rPr lang="en-US"/>
              <a:t> android. </a:t>
            </a:r>
            <a:r>
              <a:rPr lang="en-US" err="1"/>
              <a:t>Bởi</a:t>
            </a:r>
            <a:r>
              <a:rPr lang="en-US"/>
              <a:t> </a:t>
            </a:r>
            <a:r>
              <a:rPr lang="en-US" err="1"/>
              <a:t>vì</a:t>
            </a:r>
            <a:r>
              <a:rPr lang="en-US"/>
              <a:t> </a:t>
            </a:r>
            <a:r>
              <a:rPr lang="en-US" err="1"/>
              <a:t>nó</a:t>
            </a:r>
            <a:r>
              <a:rPr lang="en-US"/>
              <a:t> </a:t>
            </a:r>
            <a:r>
              <a:rPr lang="en-US" err="1"/>
              <a:t>là</a:t>
            </a:r>
            <a:r>
              <a:rPr lang="en-US"/>
              <a:t> </a:t>
            </a:r>
            <a:r>
              <a:rPr lang="en-US" err="1"/>
              <a:t>ViewGroup</a:t>
            </a:r>
            <a:r>
              <a:rPr lang="en-US"/>
              <a:t> </a:t>
            </a:r>
            <a:r>
              <a:rPr lang="en-US" err="1"/>
              <a:t>đơn</a:t>
            </a:r>
            <a:r>
              <a:rPr lang="en-US"/>
              <a:t> </a:t>
            </a:r>
            <a:r>
              <a:rPr lang="en-US" err="1"/>
              <a:t>giản</a:t>
            </a:r>
            <a:r>
              <a:rPr lang="en-US"/>
              <a:t> </a:t>
            </a:r>
            <a:r>
              <a:rPr lang="en-US" err="1"/>
              <a:t>nhất</a:t>
            </a:r>
            <a:r>
              <a:rPr lang="en-US"/>
              <a:t>, </a:t>
            </a:r>
            <a:r>
              <a:rPr lang="en-US" err="1"/>
              <a:t>và</a:t>
            </a:r>
            <a:r>
              <a:rPr lang="en-US"/>
              <a:t> </a:t>
            </a:r>
            <a:r>
              <a:rPr lang="en-US" err="1"/>
              <a:t>thời</a:t>
            </a:r>
            <a:r>
              <a:rPr lang="en-US"/>
              <a:t> </a:t>
            </a:r>
            <a:r>
              <a:rPr lang="en-US" err="1"/>
              <a:t>gian</a:t>
            </a:r>
            <a:r>
              <a:rPr lang="en-US"/>
              <a:t> </a:t>
            </a:r>
            <a:r>
              <a:rPr lang="en-US" err="1"/>
              <a:t>tính</a:t>
            </a:r>
            <a:r>
              <a:rPr lang="en-US"/>
              <a:t> </a:t>
            </a:r>
            <a:r>
              <a:rPr lang="en-US" err="1"/>
              <a:t>toán</a:t>
            </a:r>
            <a:r>
              <a:rPr lang="en-US"/>
              <a:t> </a:t>
            </a:r>
            <a:r>
              <a:rPr lang="en-US" err="1"/>
              <a:t>của</a:t>
            </a:r>
            <a:r>
              <a:rPr lang="en-US"/>
              <a:t> </a:t>
            </a:r>
            <a:r>
              <a:rPr lang="en-US" err="1"/>
              <a:t>nó</a:t>
            </a:r>
            <a:r>
              <a:rPr lang="en-US"/>
              <a:t> </a:t>
            </a:r>
            <a:r>
              <a:rPr lang="en-US" err="1"/>
              <a:t>để</a:t>
            </a:r>
            <a:r>
              <a:rPr lang="en-US"/>
              <a:t> layout </a:t>
            </a:r>
            <a:r>
              <a:rPr lang="en-US" err="1"/>
              <a:t>ra</a:t>
            </a:r>
            <a:r>
              <a:rPr lang="en-US"/>
              <a:t> </a:t>
            </a:r>
            <a:r>
              <a:rPr lang="en-US" err="1"/>
              <a:t>các</a:t>
            </a:r>
            <a:r>
              <a:rPr lang="en-US"/>
              <a:t> view con </a:t>
            </a:r>
            <a:r>
              <a:rPr lang="en-US" err="1"/>
              <a:t>trong</a:t>
            </a:r>
            <a:r>
              <a:rPr lang="en-US"/>
              <a:t> </a:t>
            </a:r>
            <a:r>
              <a:rPr lang="en-US" err="1"/>
              <a:t>nó</a:t>
            </a:r>
            <a:r>
              <a:rPr lang="en-US"/>
              <a:t> </a:t>
            </a:r>
            <a:r>
              <a:rPr lang="en-US" err="1"/>
              <a:t>là</a:t>
            </a:r>
            <a:r>
              <a:rPr lang="en-US"/>
              <a:t> </a:t>
            </a:r>
            <a:r>
              <a:rPr lang="en-US" err="1"/>
              <a:t>thấp</a:t>
            </a:r>
            <a:r>
              <a:rPr lang="en-US"/>
              <a:t> </a:t>
            </a:r>
            <a:r>
              <a:rPr lang="en-US" err="1"/>
              <a:t>nhất</a:t>
            </a:r>
            <a:r>
              <a:rPr lang="en-US"/>
              <a:t> </a:t>
            </a:r>
            <a:r>
              <a:rPr lang="en-US" err="1"/>
              <a:t>nên</a:t>
            </a:r>
            <a:r>
              <a:rPr lang="en-US"/>
              <a:t> </a:t>
            </a:r>
            <a:r>
              <a:rPr lang="en-US" err="1"/>
              <a:t>performence</a:t>
            </a:r>
            <a:r>
              <a:rPr lang="en-US"/>
              <a:t> </a:t>
            </a:r>
            <a:r>
              <a:rPr lang="en-US" err="1"/>
              <a:t>của</a:t>
            </a:r>
            <a:r>
              <a:rPr lang="en-US"/>
              <a:t> </a:t>
            </a:r>
            <a:r>
              <a:rPr lang="en-US" err="1"/>
              <a:t>ViewGroup</a:t>
            </a:r>
            <a:r>
              <a:rPr lang="en-US"/>
              <a:t> </a:t>
            </a:r>
            <a:r>
              <a:rPr lang="en-US" err="1"/>
              <a:t>này</a:t>
            </a:r>
            <a:r>
              <a:rPr lang="en-US"/>
              <a:t> </a:t>
            </a:r>
            <a:r>
              <a:rPr lang="en-US" err="1"/>
              <a:t>là</a:t>
            </a:r>
            <a:r>
              <a:rPr lang="en-US"/>
              <a:t> </a:t>
            </a:r>
            <a:r>
              <a:rPr lang="en-US" err="1"/>
              <a:t>cao</a:t>
            </a:r>
            <a:r>
              <a:rPr lang="en-US"/>
              <a:t> </a:t>
            </a:r>
            <a:r>
              <a:rPr lang="en-US" err="1"/>
              <a:t>nhất</a:t>
            </a:r>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a:t>
            </a:fld>
            <a:endParaRPr lang="en-US" altLang="en-US"/>
          </a:p>
        </p:txBody>
      </p:sp>
      <p:sp>
        <p:nvSpPr>
          <p:cNvPr id="6" name="Title 5"/>
          <p:cNvSpPr>
            <a:spLocks noGrp="1"/>
          </p:cNvSpPr>
          <p:nvPr>
            <p:ph type="title"/>
          </p:nvPr>
        </p:nvSpPr>
        <p:spPr/>
        <p:txBody>
          <a:bodyPr/>
          <a:lstStyle/>
          <a:p>
            <a:r>
              <a:rPr lang="en-US" err="1"/>
              <a:t>FrameLayout</a:t>
            </a:r>
            <a:endParaRPr lang="en-US"/>
          </a:p>
        </p:txBody>
      </p:sp>
    </p:spTree>
    <p:extLst>
      <p:ext uri="{BB962C8B-B14F-4D97-AF65-F5344CB8AC3E}">
        <p14:creationId xmlns:p14="http://schemas.microsoft.com/office/powerpoint/2010/main" val="4245640220"/>
      </p:ext>
    </p:extLst>
  </p:cSld>
  <p:clrMapOvr>
    <a:masterClrMapping/>
  </p:clrMapOvr>
  <p:transition spd="slow">
    <p:push dir="u"/>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err="1"/>
              <a:t>android:textColorHint</a:t>
            </a:r>
            <a:r>
              <a:rPr lang="en-US" dirty="0"/>
              <a:t>: </a:t>
            </a:r>
            <a:r>
              <a:rPr lang="en-US" dirty="0" err="1"/>
              <a:t>là</a:t>
            </a:r>
            <a:r>
              <a:rPr lang="en-US" dirty="0"/>
              <a:t> </a:t>
            </a:r>
            <a:r>
              <a:rPr lang="en-US" dirty="0" err="1"/>
              <a:t>thuộc</a:t>
            </a:r>
            <a:r>
              <a:rPr lang="en-US" dirty="0"/>
              <a:t> </a:t>
            </a:r>
            <a:r>
              <a:rPr lang="en-US" dirty="0" err="1"/>
              <a:t>tính</a:t>
            </a:r>
            <a:r>
              <a:rPr lang="en-US" dirty="0"/>
              <a:t> set </a:t>
            </a:r>
            <a:r>
              <a:rPr lang="en-US" dirty="0" err="1"/>
              <a:t>màu</a:t>
            </a:r>
            <a:r>
              <a:rPr lang="en-US" dirty="0"/>
              <a:t> </a:t>
            </a:r>
            <a:r>
              <a:rPr lang="en-US" dirty="0" err="1"/>
              <a:t>cho</a:t>
            </a:r>
            <a:r>
              <a:rPr lang="en-US" dirty="0"/>
              <a:t> hint</a:t>
            </a:r>
          </a:p>
          <a:p>
            <a:pPr lvl="0"/>
            <a:r>
              <a:rPr lang="en-US" b="1" dirty="0" err="1"/>
              <a:t>android:textSize:</a:t>
            </a:r>
            <a:r>
              <a:rPr lang="en-US" dirty="0" err="1"/>
              <a:t>Thuộc</a:t>
            </a:r>
            <a:r>
              <a:rPr lang="en-US" dirty="0"/>
              <a:t> </a:t>
            </a:r>
            <a:r>
              <a:rPr lang="en-US" dirty="0" err="1"/>
              <a:t>tính</a:t>
            </a:r>
            <a:r>
              <a:rPr lang="en-US" dirty="0"/>
              <a:t> </a:t>
            </a:r>
            <a:r>
              <a:rPr lang="en-US" dirty="0" err="1"/>
              <a:t>textSize</a:t>
            </a:r>
            <a:r>
              <a:rPr lang="en-US" dirty="0"/>
              <a:t> </a:t>
            </a:r>
            <a:r>
              <a:rPr lang="en-US" dirty="0" err="1"/>
              <a:t>xác</a:t>
            </a:r>
            <a:r>
              <a:rPr lang="en-US" dirty="0"/>
              <a:t> </a:t>
            </a:r>
            <a:r>
              <a:rPr lang="en-US" dirty="0" err="1"/>
              <a:t>định</a:t>
            </a:r>
            <a:r>
              <a:rPr lang="en-US" dirty="0"/>
              <a:t> </a:t>
            </a:r>
            <a:r>
              <a:rPr lang="en-US" dirty="0" err="1"/>
              <a:t>kích</a:t>
            </a:r>
            <a:r>
              <a:rPr lang="en-US" dirty="0"/>
              <a:t> </a:t>
            </a:r>
            <a:r>
              <a:rPr lang="en-US" dirty="0" err="1"/>
              <a:t>thước</a:t>
            </a:r>
            <a:r>
              <a:rPr lang="en-US" dirty="0"/>
              <a:t> </a:t>
            </a:r>
            <a:r>
              <a:rPr lang="en-US" dirty="0" err="1"/>
              <a:t>văn</a:t>
            </a:r>
            <a:r>
              <a:rPr lang="en-US" dirty="0"/>
              <a:t> </a:t>
            </a:r>
            <a:r>
              <a:rPr lang="en-US" dirty="0" err="1"/>
              <a:t>bản</a:t>
            </a:r>
            <a:r>
              <a:rPr lang="en-US" dirty="0"/>
              <a:t> </a:t>
            </a:r>
            <a:r>
              <a:rPr lang="en-US" dirty="0" err="1"/>
              <a:t>của</a:t>
            </a:r>
            <a:r>
              <a:rPr lang="en-US" dirty="0"/>
              <a:t> </a:t>
            </a:r>
            <a:r>
              <a:rPr lang="en-US" dirty="0" err="1"/>
              <a:t>EditText</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đặt</a:t>
            </a:r>
            <a:r>
              <a:rPr lang="en-US" dirty="0"/>
              <a:t> </a:t>
            </a:r>
            <a:r>
              <a:rPr lang="en-US" dirty="0" err="1"/>
              <a:t>kích</a:t>
            </a:r>
            <a:r>
              <a:rPr lang="en-US" dirty="0"/>
              <a:t> </a:t>
            </a:r>
            <a:r>
              <a:rPr lang="en-US" dirty="0" err="1"/>
              <a:t>thước</a:t>
            </a:r>
            <a:r>
              <a:rPr lang="en-US" dirty="0"/>
              <a:t> </a:t>
            </a:r>
            <a:r>
              <a:rPr lang="en-US" dirty="0" err="1"/>
              <a:t>văn</a:t>
            </a:r>
            <a:r>
              <a:rPr lang="en-US" dirty="0"/>
              <a:t> </a:t>
            </a:r>
            <a:r>
              <a:rPr lang="en-US" dirty="0" err="1"/>
              <a:t>bản</a:t>
            </a:r>
            <a:r>
              <a:rPr lang="en-US" dirty="0"/>
              <a:t> </a:t>
            </a:r>
            <a:r>
              <a:rPr lang="en-US" dirty="0" err="1"/>
              <a:t>theo</a:t>
            </a:r>
            <a:r>
              <a:rPr lang="en-US" dirty="0"/>
              <a:t> </a:t>
            </a:r>
            <a:r>
              <a:rPr lang="en-US" dirty="0" err="1"/>
              <a:t>sp</a:t>
            </a:r>
            <a:r>
              <a:rPr lang="en-US" dirty="0"/>
              <a:t>(scale independent pixel) </a:t>
            </a:r>
            <a:r>
              <a:rPr lang="en-US" dirty="0" err="1"/>
              <a:t>hoặc</a:t>
            </a:r>
            <a:r>
              <a:rPr lang="en-US" dirty="0"/>
              <a:t> </a:t>
            </a:r>
            <a:r>
              <a:rPr lang="en-US" b="1" dirty="0" err="1"/>
              <a:t>dp</a:t>
            </a:r>
            <a:r>
              <a:rPr lang="en-US" b="1" dirty="0"/>
              <a:t>(density pixel).</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110</a:t>
            </a:fld>
            <a:endParaRPr lang="en-US" altLang="en-US"/>
          </a:p>
        </p:txBody>
      </p:sp>
      <p:sp>
        <p:nvSpPr>
          <p:cNvPr id="6" name="Title 5"/>
          <p:cNvSpPr>
            <a:spLocks noGrp="1"/>
          </p:cNvSpPr>
          <p:nvPr>
            <p:ph type="title"/>
          </p:nvPr>
        </p:nvSpPr>
        <p:spPr/>
        <p:txBody>
          <a:bodyPr/>
          <a:lstStyle/>
          <a:p>
            <a:r>
              <a:rPr lang="en-US"/>
              <a:t>Thuộc tính thường dùng của EditText</a:t>
            </a:r>
          </a:p>
        </p:txBody>
      </p:sp>
    </p:spTree>
    <p:extLst>
      <p:ext uri="{BB962C8B-B14F-4D97-AF65-F5344CB8AC3E}">
        <p14:creationId xmlns:p14="http://schemas.microsoft.com/office/powerpoint/2010/main" val="981859933"/>
      </p:ext>
    </p:extLst>
  </p:cSld>
  <p:clrMapOvr>
    <a:masterClrMapping/>
  </p:clrMapOvr>
  <p:transition spd="slow">
    <p:push dir="u"/>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b="1" dirty="0" err="1"/>
              <a:t>android:textStyle</a:t>
            </a:r>
            <a:r>
              <a:rPr lang="en-US" dirty="0" err="1"/>
              <a:t>:Thuộc</a:t>
            </a:r>
            <a:r>
              <a:rPr lang="en-US" dirty="0"/>
              <a:t> </a:t>
            </a:r>
            <a:r>
              <a:rPr lang="en-US" dirty="0" err="1"/>
              <a:t>tính</a:t>
            </a:r>
            <a:r>
              <a:rPr lang="en-US" dirty="0"/>
              <a:t> </a:t>
            </a:r>
            <a:r>
              <a:rPr lang="en-US" dirty="0" err="1"/>
              <a:t>xác</a:t>
            </a:r>
            <a:r>
              <a:rPr lang="en-US" dirty="0"/>
              <a:t> </a:t>
            </a:r>
            <a:r>
              <a:rPr lang="en-US" dirty="0" err="1"/>
              <a:t>định</a:t>
            </a:r>
            <a:r>
              <a:rPr lang="en-US" dirty="0"/>
              <a:t> </a:t>
            </a:r>
            <a:r>
              <a:rPr lang="en-US" dirty="0" err="1"/>
              <a:t>loại</a:t>
            </a:r>
            <a:r>
              <a:rPr lang="en-US" dirty="0"/>
              <a:t> </a:t>
            </a:r>
            <a:r>
              <a:rPr lang="en-US" dirty="0" err="1"/>
              <a:t>văn</a:t>
            </a:r>
            <a:r>
              <a:rPr lang="en-US" dirty="0"/>
              <a:t> </a:t>
            </a:r>
            <a:r>
              <a:rPr lang="en-US" dirty="0" err="1"/>
              <a:t>bản</a:t>
            </a:r>
            <a:r>
              <a:rPr lang="en-US" dirty="0"/>
              <a:t> </a:t>
            </a:r>
            <a:r>
              <a:rPr lang="en-US" dirty="0" err="1"/>
              <a:t>của</a:t>
            </a:r>
            <a:r>
              <a:rPr lang="en-US" dirty="0"/>
              <a:t> </a:t>
            </a:r>
            <a:r>
              <a:rPr lang="en-US" dirty="0" err="1"/>
              <a:t>EditText</a:t>
            </a:r>
            <a:r>
              <a:rPr lang="en-US" dirty="0"/>
              <a:t>, </a:t>
            </a:r>
            <a:r>
              <a:rPr lang="en-US" dirty="0" err="1"/>
              <a:t>thông</a:t>
            </a:r>
            <a:r>
              <a:rPr lang="en-US" dirty="0"/>
              <a:t> </a:t>
            </a:r>
            <a:r>
              <a:rPr lang="en-US" dirty="0" err="1"/>
              <a:t>thường</a:t>
            </a:r>
            <a:r>
              <a:rPr lang="en-US" dirty="0"/>
              <a:t> </a:t>
            </a:r>
            <a:r>
              <a:rPr lang="en-US" dirty="0" err="1"/>
              <a:t>có</a:t>
            </a:r>
            <a:r>
              <a:rPr lang="en-US" dirty="0"/>
              <a:t> </a:t>
            </a:r>
            <a:r>
              <a:rPr lang="en-US" dirty="0" err="1"/>
              <a:t>các</a:t>
            </a:r>
            <a:r>
              <a:rPr lang="en-US" dirty="0"/>
              <a:t> </a:t>
            </a:r>
            <a:r>
              <a:rPr lang="en-US" dirty="0" err="1"/>
              <a:t>loại</a:t>
            </a:r>
            <a:r>
              <a:rPr lang="en-US" dirty="0"/>
              <a:t> </a:t>
            </a:r>
            <a:r>
              <a:rPr lang="en-US" dirty="0" err="1"/>
              <a:t>văn</a:t>
            </a:r>
            <a:r>
              <a:rPr lang="en-US" dirty="0"/>
              <a:t> </a:t>
            </a:r>
            <a:r>
              <a:rPr lang="en-US" dirty="0" err="1"/>
              <a:t>bản:bold</a:t>
            </a:r>
            <a:r>
              <a:rPr lang="en-US" dirty="0"/>
              <a:t>, italic </a:t>
            </a:r>
            <a:r>
              <a:rPr lang="en-US" dirty="0" err="1"/>
              <a:t>và</a:t>
            </a:r>
            <a:r>
              <a:rPr lang="en-US" dirty="0"/>
              <a:t> normal. </a:t>
            </a:r>
            <a:r>
              <a:rPr lang="en-US" dirty="0" err="1"/>
              <a:t>Nếu</a:t>
            </a:r>
            <a:r>
              <a:rPr lang="en-US" dirty="0"/>
              <a:t> </a:t>
            </a:r>
            <a:r>
              <a:rPr lang="en-US" dirty="0" err="1"/>
              <a:t>chúng</a:t>
            </a:r>
            <a:r>
              <a:rPr lang="en-US" dirty="0"/>
              <a:t> ta </a:t>
            </a:r>
            <a:r>
              <a:rPr lang="en-US" dirty="0" err="1"/>
              <a:t>muốn</a:t>
            </a:r>
            <a:r>
              <a:rPr lang="en-US" dirty="0"/>
              <a:t> </a:t>
            </a:r>
            <a:r>
              <a:rPr lang="en-US" dirty="0" err="1"/>
              <a:t>sử</a:t>
            </a:r>
            <a:r>
              <a:rPr lang="en-US" dirty="0"/>
              <a:t> </a:t>
            </a:r>
            <a:r>
              <a:rPr lang="en-US" dirty="0" err="1"/>
              <a:t>nhiều</a:t>
            </a:r>
            <a:r>
              <a:rPr lang="en-US" dirty="0"/>
              <a:t> </a:t>
            </a:r>
            <a:r>
              <a:rPr lang="en-US" dirty="0" err="1"/>
              <a:t>hơn</a:t>
            </a:r>
            <a:r>
              <a:rPr lang="en-US" dirty="0"/>
              <a:t> </a:t>
            </a:r>
            <a:r>
              <a:rPr lang="en-US" dirty="0" err="1"/>
              <a:t>một</a:t>
            </a:r>
            <a:r>
              <a:rPr lang="en-US" dirty="0"/>
              <a:t> </a:t>
            </a:r>
            <a:r>
              <a:rPr lang="en-US" dirty="0" err="1"/>
              <a:t>loại</a:t>
            </a:r>
            <a:r>
              <a:rPr lang="en-US" dirty="0"/>
              <a:t> </a:t>
            </a:r>
            <a:r>
              <a:rPr lang="en-US" dirty="0" err="1"/>
              <a:t>văn</a:t>
            </a:r>
            <a:r>
              <a:rPr lang="en-US" dirty="0"/>
              <a:t> </a:t>
            </a:r>
            <a:r>
              <a:rPr lang="en-US" dirty="0" err="1"/>
              <a:t>bản</a:t>
            </a:r>
            <a:r>
              <a:rPr lang="en-US" dirty="0"/>
              <a:t> </a:t>
            </a:r>
            <a:r>
              <a:rPr lang="en-US" dirty="0" err="1"/>
              <a:t>thì</a:t>
            </a:r>
            <a:r>
              <a:rPr lang="en-US" dirty="0"/>
              <a:t> </a:t>
            </a:r>
            <a:r>
              <a:rPr lang="en-US" dirty="0" err="1"/>
              <a:t>phải</a:t>
            </a:r>
            <a:r>
              <a:rPr lang="en-US" dirty="0"/>
              <a:t> </a:t>
            </a:r>
            <a:r>
              <a:rPr lang="en-US" dirty="0" err="1"/>
              <a:t>thêm</a:t>
            </a:r>
            <a:r>
              <a:rPr lang="en-US" dirty="0"/>
              <a:t> </a:t>
            </a:r>
            <a:r>
              <a:rPr lang="en-US" dirty="0" err="1"/>
              <a:t>phép</a:t>
            </a:r>
            <a:r>
              <a:rPr lang="en-US" dirty="0"/>
              <a:t> </a:t>
            </a:r>
            <a:r>
              <a:rPr lang="en-US" dirty="0" err="1"/>
              <a:t>toán</a:t>
            </a:r>
            <a:r>
              <a:rPr lang="en-US" dirty="0"/>
              <a:t> </a:t>
            </a:r>
            <a:r>
              <a:rPr lang="en-US" dirty="0" err="1"/>
              <a:t>hoặc</a:t>
            </a:r>
            <a:r>
              <a:rPr lang="en-US" dirty="0"/>
              <a:t> "|" </a:t>
            </a:r>
            <a:r>
              <a:rPr lang="en-US" dirty="0" err="1"/>
              <a:t>vào</a:t>
            </a:r>
            <a:r>
              <a:rPr lang="en-US" dirty="0"/>
              <a:t> </a:t>
            </a:r>
            <a:r>
              <a:rPr lang="en-US" dirty="0" err="1"/>
              <a:t>giữa</a:t>
            </a:r>
            <a:r>
              <a:rPr lang="en-US" dirty="0"/>
              <a:t> </a:t>
            </a:r>
            <a:r>
              <a:rPr lang="en-US" dirty="0" err="1"/>
              <a:t>các</a:t>
            </a:r>
            <a:r>
              <a:rPr lang="en-US" dirty="0"/>
              <a:t> </a:t>
            </a:r>
            <a:r>
              <a:rPr lang="en-US" dirty="0" err="1"/>
              <a:t>loại</a:t>
            </a:r>
            <a:r>
              <a:rPr lang="en-US" dirty="0"/>
              <a:t> </a:t>
            </a:r>
            <a:r>
              <a:rPr lang="en-US" dirty="0" err="1"/>
              <a:t>văn</a:t>
            </a:r>
            <a:r>
              <a:rPr lang="en-US" dirty="0"/>
              <a:t> </a:t>
            </a:r>
            <a:r>
              <a:rPr lang="en-US" dirty="0" err="1"/>
              <a:t>bản</a:t>
            </a:r>
            <a:endParaRPr lang="en-US" dirty="0"/>
          </a:p>
          <a:p>
            <a:pPr lvl="0"/>
            <a:r>
              <a:rPr lang="en-US" b="1" dirty="0" err="1"/>
              <a:t>android:background</a:t>
            </a:r>
            <a:r>
              <a:rPr lang="en-US" dirty="0"/>
              <a:t>: </a:t>
            </a:r>
            <a:r>
              <a:rPr lang="en-US" dirty="0" err="1"/>
              <a:t>Thuộc</a:t>
            </a:r>
            <a:r>
              <a:rPr lang="en-US" dirty="0"/>
              <a:t> </a:t>
            </a:r>
            <a:r>
              <a:rPr lang="en-US" dirty="0" err="1"/>
              <a:t>tính</a:t>
            </a:r>
            <a:r>
              <a:rPr lang="en-US" dirty="0"/>
              <a:t> </a:t>
            </a:r>
            <a:r>
              <a:rPr lang="en-US" dirty="0" err="1"/>
              <a:t>này</a:t>
            </a:r>
            <a:r>
              <a:rPr lang="en-US" dirty="0"/>
              <a:t> </a:t>
            </a:r>
            <a:r>
              <a:rPr lang="en-US" dirty="0" err="1"/>
              <a:t>xác</a:t>
            </a:r>
            <a:r>
              <a:rPr lang="en-US" dirty="0"/>
              <a:t> </a:t>
            </a:r>
            <a:r>
              <a:rPr lang="en-US" dirty="0" err="1"/>
              <a:t>định</a:t>
            </a:r>
            <a:r>
              <a:rPr lang="en-US" dirty="0"/>
              <a:t> </a:t>
            </a:r>
            <a:r>
              <a:rPr lang="en-US" dirty="0" err="1"/>
              <a:t>màu</a:t>
            </a:r>
            <a:r>
              <a:rPr lang="en-US" dirty="0"/>
              <a:t> </a:t>
            </a:r>
            <a:r>
              <a:rPr lang="en-US" dirty="0" err="1"/>
              <a:t>nền</a:t>
            </a:r>
            <a:r>
              <a:rPr lang="en-US" dirty="0"/>
              <a:t> </a:t>
            </a:r>
            <a:r>
              <a:rPr lang="en-US" dirty="0" err="1"/>
              <a:t>cho</a:t>
            </a:r>
            <a:r>
              <a:rPr lang="en-US" dirty="0"/>
              <a:t> </a:t>
            </a:r>
            <a:r>
              <a:rPr lang="en-US" dirty="0" err="1"/>
              <a:t>EditText</a:t>
            </a:r>
            <a:r>
              <a:rPr lang="en-US" dirty="0"/>
              <a: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111</a:t>
            </a:fld>
            <a:endParaRPr lang="en-US" altLang="en-US"/>
          </a:p>
        </p:txBody>
      </p:sp>
      <p:sp>
        <p:nvSpPr>
          <p:cNvPr id="6" name="Title 5"/>
          <p:cNvSpPr>
            <a:spLocks noGrp="1"/>
          </p:cNvSpPr>
          <p:nvPr>
            <p:ph type="title"/>
          </p:nvPr>
        </p:nvSpPr>
        <p:spPr/>
        <p:txBody>
          <a:bodyPr/>
          <a:lstStyle/>
          <a:p>
            <a:r>
              <a:rPr lang="en-US"/>
              <a:t>Thuộc tính thường dùng của EditText</a:t>
            </a:r>
          </a:p>
        </p:txBody>
      </p:sp>
    </p:spTree>
    <p:extLst>
      <p:ext uri="{BB962C8B-B14F-4D97-AF65-F5344CB8AC3E}">
        <p14:creationId xmlns:p14="http://schemas.microsoft.com/office/powerpoint/2010/main" val="1609514522"/>
      </p:ext>
    </p:extLst>
  </p:cSld>
  <p:clrMapOvr>
    <a:masterClrMapping/>
  </p:clrMapOvr>
  <p:transition spd="slow">
    <p:push dir="u"/>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0"/>
            <a:r>
              <a:rPr lang="en-US" b="1" dirty="0" err="1"/>
              <a:t>android:padding</a:t>
            </a:r>
            <a:r>
              <a:rPr lang="en-US" dirty="0"/>
              <a:t>: </a:t>
            </a:r>
            <a:r>
              <a:rPr lang="en-US" dirty="0" err="1"/>
              <a:t>Thuộc</a:t>
            </a:r>
            <a:r>
              <a:rPr lang="en-US" dirty="0"/>
              <a:t> </a:t>
            </a:r>
            <a:r>
              <a:rPr lang="en-US" dirty="0" err="1"/>
              <a:t>tính</a:t>
            </a:r>
            <a:r>
              <a:rPr lang="en-US" dirty="0"/>
              <a:t> </a:t>
            </a:r>
            <a:r>
              <a:rPr lang="en-US" dirty="0" err="1"/>
              <a:t>này</a:t>
            </a:r>
            <a:r>
              <a:rPr lang="en-US" dirty="0"/>
              <a:t> </a:t>
            </a:r>
            <a:r>
              <a:rPr lang="en-US" dirty="0" err="1"/>
              <a:t>xác</a:t>
            </a:r>
            <a:r>
              <a:rPr lang="en-US" dirty="0"/>
              <a:t> </a:t>
            </a:r>
            <a:r>
              <a:rPr lang="en-US" dirty="0" err="1"/>
              <a:t>định</a:t>
            </a:r>
            <a:r>
              <a:rPr lang="en-US" dirty="0"/>
              <a:t> </a:t>
            </a:r>
            <a:r>
              <a:rPr lang="en-US" dirty="0" err="1"/>
              <a:t>khoảng</a:t>
            </a:r>
            <a:r>
              <a:rPr lang="en-US" dirty="0"/>
              <a:t> </a:t>
            </a:r>
            <a:r>
              <a:rPr lang="en-US" dirty="0" err="1"/>
              <a:t>cách</a:t>
            </a:r>
            <a:r>
              <a:rPr lang="en-US" dirty="0"/>
              <a:t> </a:t>
            </a:r>
            <a:r>
              <a:rPr lang="en-US" dirty="0" err="1"/>
              <a:t>từ</a:t>
            </a:r>
            <a:r>
              <a:rPr lang="en-US" dirty="0"/>
              <a:t> </a:t>
            </a:r>
            <a:r>
              <a:rPr lang="en-US" dirty="0" err="1"/>
              <a:t>đường</a:t>
            </a:r>
            <a:r>
              <a:rPr lang="en-US" dirty="0"/>
              <a:t> </a:t>
            </a:r>
            <a:r>
              <a:rPr lang="en-US" dirty="0" err="1"/>
              <a:t>viền</a:t>
            </a:r>
            <a:r>
              <a:rPr lang="en-US" dirty="0"/>
              <a:t> </a:t>
            </a:r>
            <a:r>
              <a:rPr lang="en-US" dirty="0" err="1"/>
              <a:t>của</a:t>
            </a:r>
            <a:r>
              <a:rPr lang="en-US" dirty="0"/>
              <a:t> </a:t>
            </a:r>
            <a:r>
              <a:rPr lang="en-US" dirty="0" err="1"/>
              <a:t>EditText</a:t>
            </a:r>
            <a:r>
              <a:rPr lang="en-US" dirty="0"/>
              <a:t> </a:t>
            </a:r>
            <a:r>
              <a:rPr lang="en-US" dirty="0" err="1"/>
              <a:t>với</a:t>
            </a:r>
            <a:r>
              <a:rPr lang="en-US" dirty="0"/>
              <a:t> </a:t>
            </a:r>
            <a:r>
              <a:rPr lang="en-US" dirty="0" err="1"/>
              <a:t>nội</a:t>
            </a:r>
            <a:r>
              <a:rPr lang="en-US" dirty="0"/>
              <a:t> dung </a:t>
            </a:r>
            <a:r>
              <a:rPr lang="en-US" dirty="0" err="1"/>
              <a:t>nó</a:t>
            </a:r>
            <a:r>
              <a:rPr lang="en-US" dirty="0"/>
              <a:t> </a:t>
            </a:r>
            <a:r>
              <a:rPr lang="en-US" dirty="0" err="1"/>
              <a:t>chứa</a:t>
            </a:r>
            <a:r>
              <a:rPr lang="en-US" dirty="0"/>
              <a:t>: left, right, top or bottom.</a:t>
            </a:r>
          </a:p>
          <a:p>
            <a:pPr lvl="0"/>
            <a:r>
              <a:rPr lang="en-US" b="1" dirty="0" err="1">
                <a:solidFill>
                  <a:srgbClr val="FF0000"/>
                </a:solidFill>
              </a:rPr>
              <a:t>android:inputType</a:t>
            </a:r>
            <a:r>
              <a:rPr lang="en-US" dirty="0"/>
              <a:t>: </a:t>
            </a:r>
            <a:r>
              <a:rPr lang="en-US" dirty="0" err="1"/>
              <a:t>Định</a:t>
            </a:r>
            <a:r>
              <a:rPr lang="en-US" dirty="0"/>
              <a:t> </a:t>
            </a:r>
            <a:r>
              <a:rPr lang="en-US" dirty="0" err="1"/>
              <a:t>dạng</a:t>
            </a:r>
            <a:r>
              <a:rPr lang="en-US" dirty="0"/>
              <a:t> </a:t>
            </a:r>
            <a:r>
              <a:rPr lang="en-US" dirty="0" err="1"/>
              <a:t>kiểu</a:t>
            </a:r>
            <a:r>
              <a:rPr lang="en-US" dirty="0"/>
              <a:t> </a:t>
            </a:r>
            <a:r>
              <a:rPr lang="en-US" dirty="0" err="1"/>
              <a:t>văn</a:t>
            </a:r>
            <a:r>
              <a:rPr lang="en-US" dirty="0"/>
              <a:t> </a:t>
            </a:r>
            <a:r>
              <a:rPr lang="en-US" dirty="0" err="1"/>
              <a:t>bản</a:t>
            </a:r>
            <a:r>
              <a:rPr lang="en-US" dirty="0"/>
              <a:t> </a:t>
            </a:r>
            <a:r>
              <a:rPr lang="en-US" dirty="0" err="1"/>
              <a:t>khi</a:t>
            </a:r>
            <a:r>
              <a:rPr lang="en-US" dirty="0"/>
              <a:t> </a:t>
            </a:r>
            <a:r>
              <a:rPr lang="en-US" dirty="0" err="1"/>
              <a:t>người</a:t>
            </a:r>
            <a:r>
              <a:rPr lang="en-US" dirty="0"/>
              <a:t> </a:t>
            </a:r>
            <a:r>
              <a:rPr lang="en-US" dirty="0" err="1"/>
              <a:t>dùng</a:t>
            </a:r>
            <a:r>
              <a:rPr lang="en-US" dirty="0"/>
              <a:t> </a:t>
            </a:r>
            <a:r>
              <a:rPr lang="en-US" dirty="0" err="1"/>
              <a:t>nhập</a:t>
            </a:r>
            <a:r>
              <a:rPr lang="en-US" dirty="0"/>
              <a:t> </a:t>
            </a:r>
            <a:r>
              <a:rPr lang="en-US" dirty="0" err="1"/>
              <a:t>vào</a:t>
            </a:r>
            <a:r>
              <a:rPr lang="en-US" dirty="0"/>
              <a:t>(</a:t>
            </a:r>
            <a:r>
              <a:rPr lang="en-US" dirty="0" err="1"/>
              <a:t>kiểu</a:t>
            </a:r>
            <a:r>
              <a:rPr lang="en-US" dirty="0"/>
              <a:t> </a:t>
            </a:r>
            <a:r>
              <a:rPr lang="en-US" dirty="0" err="1"/>
              <a:t>mật</a:t>
            </a:r>
            <a:r>
              <a:rPr lang="en-US" dirty="0"/>
              <a:t> </a:t>
            </a:r>
            <a:r>
              <a:rPr lang="en-US" dirty="0" err="1"/>
              <a:t>khẩu</a:t>
            </a:r>
            <a:r>
              <a:rPr lang="en-US" dirty="0"/>
              <a:t>, </a:t>
            </a:r>
            <a:r>
              <a:rPr lang="en-US" dirty="0" err="1"/>
              <a:t>kiểu</a:t>
            </a:r>
            <a:r>
              <a:rPr lang="en-US" dirty="0"/>
              <a:t> </a:t>
            </a:r>
            <a:r>
              <a:rPr lang="en-US" dirty="0" err="1"/>
              <a:t>số</a:t>
            </a:r>
            <a:r>
              <a:rPr lang="en-US" dirty="0"/>
              <a:t>, </a:t>
            </a:r>
            <a:r>
              <a:rPr lang="en-US" dirty="0" err="1"/>
              <a:t>kiểu</a:t>
            </a:r>
            <a:r>
              <a:rPr lang="en-US" dirty="0"/>
              <a:t> email, phone, …).</a:t>
            </a:r>
            <a:r>
              <a:rPr lang="en-US" dirty="0" err="1"/>
              <a:t>Trong</a:t>
            </a:r>
            <a:r>
              <a:rPr lang="en-US" dirty="0"/>
              <a:t> </a:t>
            </a:r>
            <a:r>
              <a:rPr lang="en-US" dirty="0" err="1"/>
              <a:t>ví</a:t>
            </a:r>
            <a:r>
              <a:rPr lang="en-US" dirty="0"/>
              <a:t> </a:t>
            </a:r>
            <a:r>
              <a:rPr lang="en-US" dirty="0" err="1"/>
              <a:t>dụ</a:t>
            </a:r>
            <a:r>
              <a:rPr lang="en-US" dirty="0"/>
              <a:t> </a:t>
            </a:r>
            <a:r>
              <a:rPr lang="en-US" dirty="0" err="1"/>
              <a:t>sau</a:t>
            </a:r>
            <a:r>
              <a:rPr lang="en-US" dirty="0"/>
              <a:t> </a:t>
            </a:r>
            <a:r>
              <a:rPr lang="en-US" dirty="0" err="1"/>
              <a:t>EditText</a:t>
            </a:r>
            <a:r>
              <a:rPr lang="en-US" dirty="0"/>
              <a:t> </a:t>
            </a:r>
            <a:r>
              <a:rPr lang="en-US" dirty="0" err="1"/>
              <a:t>chỉ</a:t>
            </a:r>
            <a:r>
              <a:rPr lang="en-US" dirty="0"/>
              <a:t> </a:t>
            </a:r>
            <a:r>
              <a:rPr lang="en-US" dirty="0" err="1"/>
              <a:t>được</a:t>
            </a:r>
            <a:r>
              <a:rPr lang="en-US" dirty="0"/>
              <a:t> </a:t>
            </a:r>
            <a:r>
              <a:rPr lang="en-US" dirty="0" err="1"/>
              <a:t>nhập</a:t>
            </a:r>
            <a:r>
              <a:rPr lang="en-US" dirty="0"/>
              <a:t> </a:t>
            </a:r>
            <a:r>
              <a:rPr lang="en-US" dirty="0" err="1"/>
              <a:t>số</a:t>
            </a:r>
            <a:r>
              <a:rPr lang="en-US" dirty="0"/>
              <a:t>. </a:t>
            </a:r>
            <a:r>
              <a:rPr lang="en-US" dirty="0" err="1"/>
              <a:t>Chúng</a:t>
            </a:r>
            <a:r>
              <a:rPr lang="en-US" dirty="0"/>
              <a:t> ta </a:t>
            </a:r>
            <a:r>
              <a:rPr lang="en-US" dirty="0" err="1"/>
              <a:t>thêm</a:t>
            </a:r>
            <a:r>
              <a:rPr lang="en-US" dirty="0"/>
              <a:t> </a:t>
            </a:r>
            <a:r>
              <a:rPr lang="en-US" dirty="0" err="1"/>
              <a:t>thuộc</a:t>
            </a:r>
            <a:r>
              <a:rPr lang="en-US" dirty="0"/>
              <a:t> </a:t>
            </a:r>
            <a:r>
              <a:rPr lang="en-US" dirty="0" err="1"/>
              <a:t>tính</a:t>
            </a:r>
            <a:r>
              <a:rPr lang="en-US" dirty="0"/>
              <a:t> </a:t>
            </a:r>
            <a:r>
              <a:rPr lang="en-US" dirty="0" err="1"/>
              <a:t>android:inputType</a:t>
            </a:r>
            <a:r>
              <a:rPr lang="en-US" dirty="0"/>
              <a:t>="number"</a:t>
            </a:r>
          </a:p>
          <a:p>
            <a:pPr lvl="0"/>
            <a:r>
              <a:rPr lang="en-US" b="1" dirty="0" err="1"/>
              <a:t>android:maxLines</a:t>
            </a:r>
            <a:r>
              <a:rPr lang="en-US" dirty="0" err="1"/>
              <a:t>:Cho</a:t>
            </a:r>
            <a:r>
              <a:rPr lang="en-US" dirty="0"/>
              <a:t> </a:t>
            </a:r>
            <a:r>
              <a:rPr lang="en-US" dirty="0" err="1"/>
              <a:t>phép</a:t>
            </a:r>
            <a:r>
              <a:rPr lang="en-US" dirty="0"/>
              <a:t> </a:t>
            </a:r>
            <a:r>
              <a:rPr lang="en-US" dirty="0" err="1"/>
              <a:t>người</a:t>
            </a:r>
            <a:r>
              <a:rPr lang="en-US" dirty="0"/>
              <a:t> </a:t>
            </a:r>
            <a:r>
              <a:rPr lang="en-US" dirty="0" err="1"/>
              <a:t>dùng</a:t>
            </a:r>
            <a:r>
              <a:rPr lang="en-US" dirty="0"/>
              <a:t> </a:t>
            </a:r>
            <a:r>
              <a:rPr lang="en-US" dirty="0" err="1"/>
              <a:t>nhập</a:t>
            </a:r>
            <a:r>
              <a:rPr lang="en-US" dirty="0"/>
              <a:t> </a:t>
            </a:r>
            <a:r>
              <a:rPr lang="en-US" dirty="0" err="1"/>
              <a:t>tối</a:t>
            </a:r>
            <a:r>
              <a:rPr lang="en-US" dirty="0"/>
              <a:t> </a:t>
            </a:r>
            <a:r>
              <a:rPr lang="en-US" dirty="0" err="1"/>
              <a:t>đa</a:t>
            </a:r>
            <a:r>
              <a:rPr lang="en-US" dirty="0"/>
              <a:t> </a:t>
            </a:r>
            <a:r>
              <a:rPr lang="en-US" dirty="0" err="1"/>
              <a:t>bao</a:t>
            </a:r>
            <a:r>
              <a:rPr lang="en-US" dirty="0"/>
              <a:t> </a:t>
            </a:r>
            <a:r>
              <a:rPr lang="en-US" dirty="0" err="1"/>
              <a:t>nhiêu</a:t>
            </a:r>
            <a:r>
              <a:rPr lang="en-US" dirty="0"/>
              <a:t> </a:t>
            </a:r>
            <a:r>
              <a:rPr lang="en-US" dirty="0" err="1"/>
              <a:t>dòng</a:t>
            </a:r>
            <a:endParaRPr lang="en-US" dirty="0"/>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112</a:t>
            </a:fld>
            <a:endParaRPr lang="en-US" altLang="en-US"/>
          </a:p>
        </p:txBody>
      </p:sp>
      <p:sp>
        <p:nvSpPr>
          <p:cNvPr id="6" name="Title 5"/>
          <p:cNvSpPr>
            <a:spLocks noGrp="1"/>
          </p:cNvSpPr>
          <p:nvPr>
            <p:ph type="title"/>
          </p:nvPr>
        </p:nvSpPr>
        <p:spPr/>
        <p:txBody>
          <a:bodyPr/>
          <a:lstStyle/>
          <a:p>
            <a:r>
              <a:rPr lang="en-US"/>
              <a:t>Thuộc tính thường dùng của EditText</a:t>
            </a:r>
          </a:p>
        </p:txBody>
      </p:sp>
    </p:spTree>
    <p:extLst>
      <p:ext uri="{BB962C8B-B14F-4D97-AF65-F5344CB8AC3E}">
        <p14:creationId xmlns:p14="http://schemas.microsoft.com/office/powerpoint/2010/main" val="2755007377"/>
      </p:ext>
    </p:extLst>
  </p:cSld>
  <p:clrMapOvr>
    <a:masterClrMapping/>
  </p:clrMapOvr>
  <p:transition spd="slow">
    <p:push dir="u"/>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113</a:t>
            </a:fld>
            <a:endParaRPr lang="en-US" altLang="en-US"/>
          </a:p>
        </p:txBody>
      </p:sp>
      <p:pic>
        <p:nvPicPr>
          <p:cNvPr id="8" name="Picture 7"/>
          <p:cNvPicPr>
            <a:picLocks noChangeAspect="1"/>
          </p:cNvPicPr>
          <p:nvPr/>
        </p:nvPicPr>
        <p:blipFill>
          <a:blip r:embed="rId2"/>
          <a:stretch>
            <a:fillRect/>
          </a:stretch>
        </p:blipFill>
        <p:spPr>
          <a:xfrm>
            <a:off x="1038600" y="228600"/>
            <a:ext cx="7343400" cy="5751145"/>
          </a:xfrm>
          <a:prstGeom prst="rect">
            <a:avLst/>
          </a:prstGeom>
        </p:spPr>
      </p:pic>
    </p:spTree>
    <p:extLst>
      <p:ext uri="{BB962C8B-B14F-4D97-AF65-F5344CB8AC3E}">
        <p14:creationId xmlns:p14="http://schemas.microsoft.com/office/powerpoint/2010/main" val="1270597265"/>
      </p:ext>
    </p:extLst>
  </p:cSld>
  <p:clrMapOvr>
    <a:masterClrMapping/>
  </p:clrMapOvr>
  <p:transition spd="slow">
    <p:push dir="u"/>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114</a:t>
            </a:fld>
            <a:endParaRPr lang="en-US" altLang="en-US"/>
          </a:p>
        </p:txBody>
      </p:sp>
      <p:sp>
        <p:nvSpPr>
          <p:cNvPr id="6" name="Title 5"/>
          <p:cNvSpPr>
            <a:spLocks noGrp="1"/>
          </p:cNvSpPr>
          <p:nvPr>
            <p:ph type="title"/>
          </p:nvPr>
        </p:nvSpPr>
        <p:spPr/>
        <p:txBody>
          <a:bodyPr/>
          <a:lstStyle/>
          <a:p>
            <a:r>
              <a:rPr lang="en-US" smtClean="0"/>
              <a:t>Ví dụ:</a:t>
            </a:r>
            <a:endParaRPr lang="en-US"/>
          </a:p>
        </p:txBody>
      </p:sp>
      <p:pic>
        <p:nvPicPr>
          <p:cNvPr id="7" name="Content Placeholder 6"/>
          <p:cNvPicPr>
            <a:picLocks noGrp="1"/>
          </p:cNvPicPr>
          <p:nvPr>
            <p:ph idx="1"/>
          </p:nvPr>
        </p:nvPicPr>
        <p:blipFill>
          <a:blip r:embed="rId2"/>
          <a:stretch>
            <a:fillRect/>
          </a:stretch>
        </p:blipFill>
        <p:spPr>
          <a:xfrm>
            <a:off x="832139" y="1066800"/>
            <a:ext cx="3511261" cy="4191000"/>
          </a:xfrm>
          <a:prstGeom prst="rect">
            <a:avLst/>
          </a:prstGeom>
        </p:spPr>
      </p:pic>
      <p:pic>
        <p:nvPicPr>
          <p:cNvPr id="8" name="Picture 7"/>
          <p:cNvPicPr/>
          <p:nvPr/>
        </p:nvPicPr>
        <p:blipFill>
          <a:blip r:embed="rId3"/>
          <a:stretch>
            <a:fillRect/>
          </a:stretch>
        </p:blipFill>
        <p:spPr>
          <a:xfrm>
            <a:off x="4800600" y="1181100"/>
            <a:ext cx="3952875" cy="3962400"/>
          </a:xfrm>
          <a:prstGeom prst="rect">
            <a:avLst/>
          </a:prstGeom>
        </p:spPr>
      </p:pic>
    </p:spTree>
    <p:extLst>
      <p:ext uri="{BB962C8B-B14F-4D97-AF65-F5344CB8AC3E}">
        <p14:creationId xmlns:p14="http://schemas.microsoft.com/office/powerpoint/2010/main" val="1498083064"/>
      </p:ext>
    </p:extLst>
  </p:cSld>
  <p:clrMapOvr>
    <a:masterClrMapping/>
  </p:clrMapOvr>
  <p:transition spd="slow">
    <p:push dir="u"/>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Tiến hành tạo project</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115</a:t>
            </a:fld>
            <a:endParaRPr lang="en-US" altLang="en-US"/>
          </a:p>
        </p:txBody>
      </p:sp>
      <p:sp>
        <p:nvSpPr>
          <p:cNvPr id="6" name="Title 5"/>
          <p:cNvSpPr>
            <a:spLocks noGrp="1"/>
          </p:cNvSpPr>
          <p:nvPr>
            <p:ph type="title"/>
          </p:nvPr>
        </p:nvSpPr>
        <p:spPr/>
        <p:txBody>
          <a:bodyPr/>
          <a:lstStyle/>
          <a:p>
            <a:r>
              <a:rPr lang="en-US" smtClean="0"/>
              <a:t>Bước 1:</a:t>
            </a:r>
            <a:endParaRPr lang="en-US"/>
          </a:p>
        </p:txBody>
      </p:sp>
      <p:pic>
        <p:nvPicPr>
          <p:cNvPr id="1026" name="Picture 2" descr="http://giasutinhoc.vn/wp-content/uploads/2017/03/tao-project-android-studio-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569" y="1550147"/>
            <a:ext cx="6416761" cy="425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420879"/>
      </p:ext>
    </p:extLst>
  </p:cSld>
  <p:clrMapOvr>
    <a:masterClrMapping/>
  </p:clrMapOvr>
  <p:transition spd="slow">
    <p:push dir="u"/>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a:effectLst>
                  <a:outerShdw sx="0" sy="0">
                    <a:srgbClr val="000000"/>
                  </a:outerShdw>
                </a:effectLst>
              </a:rPr>
              <a:t>Vào thư mục </a:t>
            </a:r>
            <a:r>
              <a:rPr lang="en-US" b="1">
                <a:effectLst>
                  <a:outerShdw sx="0" sy="0">
                    <a:srgbClr val="000000"/>
                  </a:outerShdw>
                </a:effectLst>
              </a:rPr>
              <a:t>res/values</a:t>
            </a:r>
            <a:r>
              <a:rPr lang="en-US">
                <a:effectLst>
                  <a:outerShdw sx="0" sy="0">
                    <a:srgbClr val="000000"/>
                  </a:outerShdw>
                </a:effectLst>
              </a:rPr>
              <a:t> bổ sung</a:t>
            </a:r>
            <a:r>
              <a:rPr lang="en-US" b="1">
                <a:effectLst>
                  <a:outerShdw sx="0" sy="0">
                    <a:srgbClr val="000000"/>
                  </a:outerShdw>
                </a:effectLst>
              </a:rPr>
              <a:t> string.xml </a:t>
            </a:r>
            <a:endParaRPr lang="en-US">
              <a:effectLst>
                <a:outerShdw sx="0" sy="0">
                  <a:srgbClr val="000000"/>
                </a:outerShdw>
              </a:effectLst>
            </a:endParaRPr>
          </a:p>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116</a:t>
            </a:fld>
            <a:endParaRPr lang="en-US" altLang="en-US"/>
          </a:p>
        </p:txBody>
      </p:sp>
      <p:sp>
        <p:nvSpPr>
          <p:cNvPr id="6" name="Title 5"/>
          <p:cNvSpPr>
            <a:spLocks noGrp="1"/>
          </p:cNvSpPr>
          <p:nvPr>
            <p:ph type="title"/>
          </p:nvPr>
        </p:nvSpPr>
        <p:spPr/>
        <p:txBody>
          <a:bodyPr/>
          <a:lstStyle/>
          <a:p>
            <a:r>
              <a:rPr lang="en-US" smtClean="0"/>
              <a:t>Bước 2:</a:t>
            </a:r>
            <a:endParaRPr lang="en-US"/>
          </a:p>
        </p:txBody>
      </p:sp>
      <p:pic>
        <p:nvPicPr>
          <p:cNvPr id="7" name="Picture 6"/>
          <p:cNvPicPr/>
          <p:nvPr/>
        </p:nvPicPr>
        <p:blipFill>
          <a:blip r:embed="rId2"/>
          <a:stretch>
            <a:fillRect/>
          </a:stretch>
        </p:blipFill>
        <p:spPr>
          <a:xfrm>
            <a:off x="792854" y="1828800"/>
            <a:ext cx="7724228" cy="3849365"/>
          </a:xfrm>
          <a:prstGeom prst="rect">
            <a:avLst/>
          </a:prstGeom>
        </p:spPr>
      </p:pic>
    </p:spTree>
    <p:extLst>
      <p:ext uri="{BB962C8B-B14F-4D97-AF65-F5344CB8AC3E}">
        <p14:creationId xmlns:p14="http://schemas.microsoft.com/office/powerpoint/2010/main" val="4093245923"/>
      </p:ext>
    </p:extLst>
  </p:cSld>
  <p:clrMapOvr>
    <a:masterClrMapping/>
  </p:clrMapOvr>
  <p:transition spd="slow">
    <p:push dir="u"/>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a:effectLst>
                  <a:outerShdw sx="0" sy="0">
                    <a:srgbClr val="000000"/>
                  </a:outerShdw>
                </a:effectLst>
              </a:rPr>
              <a:t>vào thư mục  </a:t>
            </a:r>
            <a:r>
              <a:rPr lang="en-US" b="1">
                <a:effectLst>
                  <a:outerShdw sx="0" sy="0">
                    <a:srgbClr val="000000"/>
                  </a:outerShdw>
                </a:effectLst>
              </a:rPr>
              <a:t>res /layout</a:t>
            </a:r>
            <a:r>
              <a:rPr lang="en-US" b="1">
                <a:effectLst>
                  <a:outerShdw sx="0" sy="0">
                    <a:srgbClr val="000000"/>
                  </a:outerShdw>
                </a:effectLst>
                <a:sym typeface="Wingdings" panose="05000000000000000000" pitchFamily="2" charset="2"/>
              </a:rPr>
              <a:t></a:t>
            </a:r>
            <a:r>
              <a:rPr lang="en-US" b="1">
                <a:effectLst>
                  <a:outerShdw sx="0" sy="0">
                    <a:srgbClr val="000000"/>
                  </a:outerShdw>
                </a:effectLst>
              </a:rPr>
              <a:t>activity_main.xml. </a:t>
            </a:r>
            <a:r>
              <a:rPr lang="en-US">
                <a:effectLst>
                  <a:outerShdw sx="0" sy="0">
                    <a:srgbClr val="000000"/>
                  </a:outerShdw>
                </a:effectLst>
              </a:rPr>
              <a:t>Thiết kế giao diện sau</a:t>
            </a:r>
          </a:p>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117</a:t>
            </a:fld>
            <a:endParaRPr lang="en-US" altLang="en-US"/>
          </a:p>
        </p:txBody>
      </p:sp>
      <p:sp>
        <p:nvSpPr>
          <p:cNvPr id="6" name="Title 5"/>
          <p:cNvSpPr>
            <a:spLocks noGrp="1"/>
          </p:cNvSpPr>
          <p:nvPr>
            <p:ph type="title"/>
          </p:nvPr>
        </p:nvSpPr>
        <p:spPr/>
        <p:txBody>
          <a:bodyPr/>
          <a:lstStyle/>
          <a:p>
            <a:r>
              <a:rPr lang="en-US" smtClean="0"/>
              <a:t>Bước 3:</a:t>
            </a:r>
            <a:endParaRPr lang="en-US"/>
          </a:p>
        </p:txBody>
      </p:sp>
    </p:spTree>
    <p:extLst>
      <p:ext uri="{BB962C8B-B14F-4D97-AF65-F5344CB8AC3E}">
        <p14:creationId xmlns:p14="http://schemas.microsoft.com/office/powerpoint/2010/main" val="3248641270"/>
      </p:ext>
    </p:extLst>
  </p:cSld>
  <p:clrMapOvr>
    <a:masterClrMapping/>
  </p:clrMapOvr>
  <p:transition spd="slow">
    <p:push dir="u"/>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a:buNone/>
            </a:pPr>
            <a:r>
              <a:rPr lang="en-US" smtClean="0">
                <a:effectLst>
                  <a:outerShdw sx="0" sy="0">
                    <a:srgbClr val="000000"/>
                  </a:outerShdw>
                </a:effectLst>
              </a:rPr>
              <a:t>Mở</a:t>
            </a:r>
            <a:r>
              <a:rPr lang="en-US" b="1" smtClean="0">
                <a:effectLst>
                  <a:outerShdw sx="0" sy="0">
                    <a:srgbClr val="000000"/>
                  </a:outerShdw>
                </a:effectLst>
              </a:rPr>
              <a:t> </a:t>
            </a:r>
            <a:r>
              <a:rPr lang="en-US" b="1">
                <a:effectLst>
                  <a:outerShdw sx="0" sy="0">
                    <a:srgbClr val="000000"/>
                  </a:outerShdw>
                </a:effectLst>
              </a:rPr>
              <a:t>app </a:t>
            </a:r>
            <a:r>
              <a:rPr lang="en-US" b="1">
                <a:effectLst>
                  <a:outerShdw sx="0" sy="0">
                    <a:srgbClr val="000000"/>
                  </a:outerShdw>
                </a:effectLst>
                <a:sym typeface="Wingdings" panose="05000000000000000000" pitchFamily="2" charset="2"/>
              </a:rPr>
              <a:t></a:t>
            </a:r>
            <a:r>
              <a:rPr lang="en-US" b="1">
                <a:effectLst>
                  <a:outerShdw sx="0" sy="0">
                    <a:srgbClr val="000000"/>
                  </a:outerShdw>
                </a:effectLst>
              </a:rPr>
              <a:t> src </a:t>
            </a:r>
            <a:r>
              <a:rPr lang="en-US" b="1">
                <a:effectLst>
                  <a:outerShdw sx="0" sy="0">
                    <a:srgbClr val="000000"/>
                  </a:outerShdw>
                </a:effectLst>
                <a:sym typeface="Wingdings" panose="05000000000000000000" pitchFamily="2" charset="2"/>
              </a:rPr>
              <a:t></a:t>
            </a:r>
            <a:r>
              <a:rPr lang="en-US" b="1">
                <a:effectLst>
                  <a:outerShdw sx="0" sy="0">
                    <a:srgbClr val="000000"/>
                  </a:outerShdw>
                </a:effectLst>
              </a:rPr>
              <a:t> MainActivity.java</a:t>
            </a:r>
            <a:r>
              <a:rPr lang="en-US">
                <a:effectLst>
                  <a:outerShdw sx="0" sy="0">
                    <a:srgbClr val="000000"/>
                  </a:outerShdw>
                </a:effectLst>
              </a:rPr>
              <a:t> và thêm code. Khi click vào </a:t>
            </a:r>
            <a:r>
              <a:rPr lang="en-US" b="1">
                <a:effectLst>
                  <a:outerShdw sx="0" sy="0">
                    <a:srgbClr val="000000"/>
                  </a:outerShdw>
                </a:effectLst>
              </a:rPr>
              <a:t>Button </a:t>
            </a:r>
            <a:r>
              <a:rPr lang="en-US">
                <a:effectLst>
                  <a:outerShdw sx="0" sy="0">
                    <a:srgbClr val="000000"/>
                  </a:outerShdw>
                </a:effectLst>
              </a:rPr>
              <a:t>sẽ lấy các giá trị của </a:t>
            </a:r>
            <a:r>
              <a:rPr lang="en-US" b="1">
                <a:effectLst>
                  <a:outerShdw sx="0" sy="0">
                    <a:srgbClr val="000000"/>
                  </a:outerShdw>
                </a:effectLst>
              </a:rPr>
              <a:t>EditText</a:t>
            </a:r>
            <a:r>
              <a:rPr lang="en-US">
                <a:effectLst>
                  <a:outerShdw sx="0" sy="0">
                    <a:srgbClr val="000000"/>
                  </a:outerShdw>
                </a:effectLst>
              </a:rPr>
              <a:t>, sau đó hiển thị lên </a:t>
            </a:r>
            <a:r>
              <a:rPr lang="en-US" b="1">
                <a:effectLst>
                  <a:outerShdw sx="0" sy="0">
                    <a:srgbClr val="000000"/>
                  </a:outerShdw>
                </a:effectLst>
              </a:rPr>
              <a:t>TextView</a:t>
            </a:r>
            <a:r>
              <a:rPr lang="en-US">
                <a:effectLst>
                  <a:outerShdw sx="0" sy="0">
                    <a:srgbClr val="000000"/>
                  </a:outerShdw>
                </a:effectLst>
              </a:rPr>
              <a:t>.</a:t>
            </a:r>
          </a:p>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118</a:t>
            </a:fld>
            <a:endParaRPr lang="en-US" altLang="en-US"/>
          </a:p>
        </p:txBody>
      </p:sp>
      <p:sp>
        <p:nvSpPr>
          <p:cNvPr id="6" name="Title 5"/>
          <p:cNvSpPr>
            <a:spLocks noGrp="1"/>
          </p:cNvSpPr>
          <p:nvPr>
            <p:ph type="title"/>
          </p:nvPr>
        </p:nvSpPr>
        <p:spPr/>
        <p:txBody>
          <a:bodyPr/>
          <a:lstStyle/>
          <a:p>
            <a:r>
              <a:rPr lang="en-US" smtClean="0"/>
              <a:t>Bước 4:</a:t>
            </a:r>
            <a:endParaRPr lang="en-US"/>
          </a:p>
        </p:txBody>
      </p:sp>
    </p:spTree>
    <p:extLst>
      <p:ext uri="{BB962C8B-B14F-4D97-AF65-F5344CB8AC3E}">
        <p14:creationId xmlns:p14="http://schemas.microsoft.com/office/powerpoint/2010/main" val="3119136744"/>
      </p:ext>
    </p:extLst>
  </p:cSld>
  <p:clrMapOvr>
    <a:masterClrMapping/>
  </p:clrMapOvr>
  <p:transition spd="slow">
    <p:push dir="u"/>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914399" y="1066800"/>
            <a:ext cx="5597611" cy="4676194"/>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119</a:t>
            </a:fld>
            <a:endParaRPr lang="en-US" altLang="en-US"/>
          </a:p>
        </p:txBody>
      </p:sp>
      <p:sp>
        <p:nvSpPr>
          <p:cNvPr id="6" name="Title 5"/>
          <p:cNvSpPr>
            <a:spLocks noGrp="1"/>
          </p:cNvSpPr>
          <p:nvPr>
            <p:ph type="title"/>
          </p:nvPr>
        </p:nvSpPr>
        <p:spPr/>
        <p:txBody>
          <a:bodyPr/>
          <a:lstStyle/>
          <a:p>
            <a:r>
              <a:rPr lang="en-US" smtClean="0"/>
              <a:t>Code</a:t>
            </a:r>
            <a:endParaRPr lang="en-US"/>
          </a:p>
        </p:txBody>
      </p:sp>
    </p:spTree>
    <p:extLst>
      <p:ext uri="{BB962C8B-B14F-4D97-AF65-F5344CB8AC3E}">
        <p14:creationId xmlns:p14="http://schemas.microsoft.com/office/powerpoint/2010/main" val="48239567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12</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73185" y="982010"/>
            <a:ext cx="7807543" cy="2904190"/>
          </a:xfrm>
          <a:prstGeom prst="rect">
            <a:avLst/>
          </a:prstGeom>
        </p:spPr>
      </p:pic>
    </p:spTree>
    <p:extLst>
      <p:ext uri="{BB962C8B-B14F-4D97-AF65-F5344CB8AC3E}">
        <p14:creationId xmlns:p14="http://schemas.microsoft.com/office/powerpoint/2010/main" val="3504704829"/>
      </p:ext>
    </p:extLst>
  </p:cSld>
  <p:clrMapOvr>
    <a:masterClrMapping/>
  </p:clrMapOvr>
  <p:transition spd="slow">
    <p:push dir="u"/>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120</a:t>
            </a:fld>
            <a:endParaRPr lang="en-US" altLang="en-US"/>
          </a:p>
        </p:txBody>
      </p:sp>
      <p:sp>
        <p:nvSpPr>
          <p:cNvPr id="6" name="Title 5"/>
          <p:cNvSpPr>
            <a:spLocks noGrp="1"/>
          </p:cNvSpPr>
          <p:nvPr>
            <p:ph type="title"/>
          </p:nvPr>
        </p:nvSpPr>
        <p:spPr/>
        <p:txBody>
          <a:bodyPr/>
          <a:lstStyle/>
          <a:p>
            <a:r>
              <a:rPr lang="en-US" smtClean="0"/>
              <a:t>Code</a:t>
            </a:r>
            <a:endParaRPr lang="en-US"/>
          </a:p>
        </p:txBody>
      </p:sp>
      <p:pic>
        <p:nvPicPr>
          <p:cNvPr id="7" name="Picture 6"/>
          <p:cNvPicPr>
            <a:picLocks noChangeAspect="1"/>
          </p:cNvPicPr>
          <p:nvPr/>
        </p:nvPicPr>
        <p:blipFill>
          <a:blip r:embed="rId2"/>
          <a:stretch>
            <a:fillRect/>
          </a:stretch>
        </p:blipFill>
        <p:spPr>
          <a:xfrm>
            <a:off x="616527" y="988541"/>
            <a:ext cx="7801794" cy="3735859"/>
          </a:xfrm>
          <a:prstGeom prst="rect">
            <a:avLst/>
          </a:prstGeom>
        </p:spPr>
      </p:pic>
    </p:spTree>
    <p:extLst>
      <p:ext uri="{BB962C8B-B14F-4D97-AF65-F5344CB8AC3E}">
        <p14:creationId xmlns:p14="http://schemas.microsoft.com/office/powerpoint/2010/main" val="2129207007"/>
      </p:ext>
    </p:extLst>
  </p:cSld>
  <p:clrMapOvr>
    <a:masterClrMapping/>
  </p:clrMapOvr>
  <p:transition spd="slow">
    <p:push dir="u"/>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121</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23454" y="101458"/>
            <a:ext cx="7682345" cy="5723347"/>
          </a:xfrm>
          <a:prstGeom prst="rect">
            <a:avLst/>
          </a:prstGeom>
        </p:spPr>
      </p:pic>
    </p:spTree>
    <p:extLst>
      <p:ext uri="{BB962C8B-B14F-4D97-AF65-F5344CB8AC3E}">
        <p14:creationId xmlns:p14="http://schemas.microsoft.com/office/powerpoint/2010/main" val="2363153604"/>
      </p:ext>
    </p:extLst>
  </p:cSld>
  <p:clrMapOvr>
    <a:masterClrMapping/>
  </p:clrMapOvr>
  <p:transition spd="slow">
    <p:push dir="u"/>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Button</a:t>
            </a:r>
          </a:p>
        </p:txBody>
      </p:sp>
    </p:spTree>
    <p:extLst>
      <p:ext uri="{BB962C8B-B14F-4D97-AF65-F5344CB8AC3E}">
        <p14:creationId xmlns:p14="http://schemas.microsoft.com/office/powerpoint/2010/main" val="1481323980"/>
      </p:ext>
    </p:extLst>
  </p:cSld>
  <p:clrMapOvr>
    <a:masterClrMapping/>
  </p:clrMapOvr>
  <p:transition spd="slow">
    <p:push dir="u"/>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t>Button</a:t>
            </a:r>
            <a:r>
              <a:rPr lang="en-US"/>
              <a:t> là một loại View, nó hiển thị nút bấm để chờ người dùng bấm vào. Button kế thừa từ TextView nên các thuộc tính, thiết lập cho TextView ở phần trước là có hiệu quả như đối với Button.</a:t>
            </a:r>
          </a:p>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123</a:t>
            </a:fld>
            <a:endParaRPr lang="en-US" altLang="en-US"/>
          </a:p>
        </p:txBody>
      </p:sp>
      <p:sp>
        <p:nvSpPr>
          <p:cNvPr id="6" name="Title 5"/>
          <p:cNvSpPr>
            <a:spLocks noGrp="1"/>
          </p:cNvSpPr>
          <p:nvPr>
            <p:ph type="title"/>
          </p:nvPr>
        </p:nvSpPr>
        <p:spPr/>
        <p:txBody>
          <a:bodyPr/>
          <a:lstStyle/>
          <a:p>
            <a:r>
              <a:rPr lang="en-US"/>
              <a:t>Button</a:t>
            </a:r>
          </a:p>
        </p:txBody>
      </p:sp>
      <p:pic>
        <p:nvPicPr>
          <p:cNvPr id="7" name="Picture 6"/>
          <p:cNvPicPr/>
          <p:nvPr/>
        </p:nvPicPr>
        <p:blipFill rotWithShape="1">
          <a:blip r:embed="rId2" cstate="email">
            <a:extLst>
              <a:ext uri="{28A0092B-C50C-407E-A947-70E740481C1C}">
                <a14:useLocalDpi xmlns:a14="http://schemas.microsoft.com/office/drawing/2010/main"/>
              </a:ext>
            </a:extLst>
          </a:blip>
          <a:srcRect/>
          <a:stretch/>
        </p:blipFill>
        <p:spPr bwMode="auto">
          <a:xfrm>
            <a:off x="4038600" y="3697401"/>
            <a:ext cx="4233545" cy="17164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75977492"/>
      </p:ext>
    </p:extLst>
  </p:cSld>
  <p:clrMapOvr>
    <a:masterClrMapping/>
  </p:clrMapOvr>
  <p:transition spd="slow">
    <p:push dir="u"/>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124</a:t>
            </a:fld>
            <a:endParaRPr lang="en-US" altLang="en-US"/>
          </a:p>
        </p:txBody>
      </p:sp>
      <p:sp>
        <p:nvSpPr>
          <p:cNvPr id="6" name="Title 5"/>
          <p:cNvSpPr>
            <a:spLocks noGrp="1"/>
          </p:cNvSpPr>
          <p:nvPr>
            <p:ph type="title"/>
          </p:nvPr>
        </p:nvSpPr>
        <p:spPr/>
        <p:txBody>
          <a:bodyPr>
            <a:normAutofit fontScale="90000"/>
          </a:bodyPr>
          <a:lstStyle/>
          <a:p>
            <a:r>
              <a:rPr lang="en-US"/>
              <a:t>Bắt sự kiện khi người dùng ấn vào Buton</a:t>
            </a:r>
          </a:p>
        </p:txBody>
      </p:sp>
      <p:pic>
        <p:nvPicPr>
          <p:cNvPr id="7" name="Content Placeholder 6"/>
          <p:cNvPicPr>
            <a:picLocks noGrp="1"/>
          </p:cNvPicPr>
          <p:nvPr>
            <p:ph idx="1"/>
          </p:nvPr>
        </p:nvPicPr>
        <p:blipFill>
          <a:blip r:embed="rId2"/>
          <a:stretch>
            <a:fillRect/>
          </a:stretch>
        </p:blipFill>
        <p:spPr>
          <a:xfrm>
            <a:off x="625560" y="1066800"/>
            <a:ext cx="7375439" cy="2057400"/>
          </a:xfrm>
          <a:prstGeom prst="rect">
            <a:avLst/>
          </a:prstGeom>
        </p:spPr>
      </p:pic>
    </p:spTree>
    <p:extLst>
      <p:ext uri="{BB962C8B-B14F-4D97-AF65-F5344CB8AC3E}">
        <p14:creationId xmlns:p14="http://schemas.microsoft.com/office/powerpoint/2010/main" val="3985782275"/>
      </p:ext>
    </p:extLst>
  </p:cSld>
  <p:clrMapOvr>
    <a:masterClrMapping/>
  </p:clrMapOvr>
  <p:transition spd="slow">
    <p:push dir="u"/>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125</a:t>
            </a:fld>
            <a:endParaRPr lang="en-US" altLang="en-US"/>
          </a:p>
        </p:txBody>
      </p:sp>
      <p:sp>
        <p:nvSpPr>
          <p:cNvPr id="6" name="Title 5"/>
          <p:cNvSpPr>
            <a:spLocks noGrp="1"/>
          </p:cNvSpPr>
          <p:nvPr>
            <p:ph type="title"/>
          </p:nvPr>
        </p:nvSpPr>
        <p:spPr/>
        <p:txBody>
          <a:bodyPr/>
          <a:lstStyle/>
          <a:p>
            <a:endParaRPr lang="en-US"/>
          </a:p>
        </p:txBody>
      </p:sp>
      <p:pic>
        <p:nvPicPr>
          <p:cNvPr id="7" name="Picture 6"/>
          <p:cNvPicPr/>
          <p:nvPr/>
        </p:nvPicPr>
        <p:blipFill>
          <a:blip r:embed="rId2"/>
          <a:stretch>
            <a:fillRect/>
          </a:stretch>
        </p:blipFill>
        <p:spPr>
          <a:xfrm>
            <a:off x="657310" y="937165"/>
            <a:ext cx="7648489" cy="4434936"/>
          </a:xfrm>
          <a:prstGeom prst="rect">
            <a:avLst/>
          </a:prstGeom>
        </p:spPr>
      </p:pic>
    </p:spTree>
    <p:extLst>
      <p:ext uri="{BB962C8B-B14F-4D97-AF65-F5344CB8AC3E}">
        <p14:creationId xmlns:p14="http://schemas.microsoft.com/office/powerpoint/2010/main" val="3184959991"/>
      </p:ext>
    </p:extLst>
  </p:cSld>
  <p:clrMapOvr>
    <a:masterClrMapping/>
  </p:clrMapOvr>
  <p:transition spd="slow">
    <p:push dir="u"/>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126</a:t>
            </a:fld>
            <a:endParaRPr lang="en-US" altLang="en-US"/>
          </a:p>
        </p:txBody>
      </p:sp>
      <p:sp>
        <p:nvSpPr>
          <p:cNvPr id="6" name="Title 5"/>
          <p:cNvSpPr>
            <a:spLocks noGrp="1"/>
          </p:cNvSpPr>
          <p:nvPr>
            <p:ph type="title"/>
          </p:nvPr>
        </p:nvSpPr>
        <p:spPr/>
        <p:txBody>
          <a:bodyPr/>
          <a:lstStyle/>
          <a:p>
            <a:endParaRPr lang="en-US"/>
          </a:p>
        </p:txBody>
      </p:sp>
      <p:pic>
        <p:nvPicPr>
          <p:cNvPr id="7" name="Content Placeholder 6"/>
          <p:cNvPicPr>
            <a:picLocks noGrp="1"/>
          </p:cNvPicPr>
          <p:nvPr>
            <p:ph idx="1"/>
          </p:nvPr>
        </p:nvPicPr>
        <p:blipFill>
          <a:blip r:embed="rId2"/>
          <a:stretch>
            <a:fillRect/>
          </a:stretch>
        </p:blipFill>
        <p:spPr>
          <a:xfrm>
            <a:off x="838200" y="914400"/>
            <a:ext cx="4886325" cy="1514475"/>
          </a:xfrm>
          <a:prstGeom prst="rect">
            <a:avLst/>
          </a:prstGeom>
        </p:spPr>
      </p:pic>
      <p:pic>
        <p:nvPicPr>
          <p:cNvPr id="9" name="Picture 8"/>
          <p:cNvPicPr/>
          <p:nvPr/>
        </p:nvPicPr>
        <p:blipFill>
          <a:blip r:embed="rId3"/>
          <a:stretch>
            <a:fillRect/>
          </a:stretch>
        </p:blipFill>
        <p:spPr>
          <a:xfrm>
            <a:off x="751291" y="2667000"/>
            <a:ext cx="4893945" cy="3012440"/>
          </a:xfrm>
          <a:prstGeom prst="rect">
            <a:avLst/>
          </a:prstGeom>
        </p:spPr>
      </p:pic>
    </p:spTree>
    <p:extLst>
      <p:ext uri="{BB962C8B-B14F-4D97-AF65-F5344CB8AC3E}">
        <p14:creationId xmlns:p14="http://schemas.microsoft.com/office/powerpoint/2010/main" val="4202173272"/>
      </p:ext>
    </p:extLst>
  </p:cSld>
  <p:clrMapOvr>
    <a:masterClrMapping/>
  </p:clrMapOvr>
  <p:transition spd="slow">
    <p:push dir="u"/>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err="1"/>
              <a:t>android:id</a:t>
            </a:r>
            <a:r>
              <a:rPr lang="en-US" dirty="0"/>
              <a:t>: </a:t>
            </a:r>
            <a:r>
              <a:rPr lang="en-US" dirty="0" err="1"/>
              <a:t>Là</a:t>
            </a:r>
            <a:r>
              <a:rPr lang="en-US" dirty="0"/>
              <a:t> </a:t>
            </a:r>
            <a:r>
              <a:rPr lang="en-US" dirty="0" err="1"/>
              <a:t>thuộc</a:t>
            </a:r>
            <a:r>
              <a:rPr lang="en-US" dirty="0"/>
              <a:t> </a:t>
            </a:r>
            <a:r>
              <a:rPr lang="en-US" dirty="0" err="1"/>
              <a:t>tính</a:t>
            </a:r>
            <a:r>
              <a:rPr lang="en-US" dirty="0"/>
              <a:t> </a:t>
            </a:r>
            <a:r>
              <a:rPr lang="en-US" dirty="0" err="1"/>
              <a:t>duy</a:t>
            </a:r>
            <a:r>
              <a:rPr lang="en-US" dirty="0"/>
              <a:t> </a:t>
            </a:r>
            <a:r>
              <a:rPr lang="en-US" dirty="0" err="1"/>
              <a:t>nhất</a:t>
            </a:r>
            <a:r>
              <a:rPr lang="en-US" dirty="0"/>
              <a:t> </a:t>
            </a:r>
            <a:r>
              <a:rPr lang="en-US" dirty="0" err="1"/>
              <a:t>của</a:t>
            </a:r>
            <a:r>
              <a:rPr lang="en-US" dirty="0"/>
              <a:t> Button.</a:t>
            </a:r>
          </a:p>
          <a:p>
            <a:pPr lvl="0"/>
            <a:r>
              <a:rPr lang="en-US" b="1" dirty="0" err="1"/>
              <a:t>android:gravity</a:t>
            </a:r>
            <a:r>
              <a:rPr lang="en-US" b="1" dirty="0"/>
              <a:t>:</a:t>
            </a:r>
            <a:r>
              <a:rPr lang="en-US" dirty="0"/>
              <a:t> </a:t>
            </a:r>
            <a:r>
              <a:rPr lang="en-US" dirty="0" err="1"/>
              <a:t>Thuộc</a:t>
            </a:r>
            <a:r>
              <a:rPr lang="en-US" dirty="0"/>
              <a:t> </a:t>
            </a:r>
            <a:r>
              <a:rPr lang="en-US" dirty="0" err="1"/>
              <a:t>tính</a:t>
            </a:r>
            <a:r>
              <a:rPr lang="en-US" dirty="0"/>
              <a:t> </a:t>
            </a:r>
            <a:r>
              <a:rPr lang="en-US" dirty="0" err="1"/>
              <a:t>này</a:t>
            </a:r>
            <a:r>
              <a:rPr lang="en-US" dirty="0"/>
              <a:t> </a:t>
            </a:r>
            <a:r>
              <a:rPr lang="en-US" dirty="0" err="1"/>
              <a:t>thường</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canh</a:t>
            </a:r>
            <a:r>
              <a:rPr lang="en-US" dirty="0"/>
              <a:t> </a:t>
            </a:r>
            <a:r>
              <a:rPr lang="en-US" dirty="0" err="1"/>
              <a:t>nội</a:t>
            </a:r>
            <a:r>
              <a:rPr lang="en-US" dirty="0"/>
              <a:t> dung </a:t>
            </a:r>
            <a:r>
              <a:rPr lang="en-US" dirty="0" err="1"/>
              <a:t>trên</a:t>
            </a:r>
            <a:r>
              <a:rPr lang="en-US" dirty="0"/>
              <a:t> </a:t>
            </a:r>
            <a:r>
              <a:rPr lang="en-US" dirty="0" err="1"/>
              <a:t>EditText</a:t>
            </a:r>
            <a:r>
              <a:rPr lang="en-US" dirty="0"/>
              <a:t>: left, right, center, top, bottom, </a:t>
            </a:r>
            <a:r>
              <a:rPr lang="en-US" dirty="0" err="1"/>
              <a:t>center_vertical</a:t>
            </a:r>
            <a:r>
              <a:rPr lang="en-US" dirty="0"/>
              <a:t>, </a:t>
            </a:r>
            <a:r>
              <a:rPr lang="en-US" dirty="0" err="1"/>
              <a:t>center_horizontal</a:t>
            </a:r>
            <a:r>
              <a:rPr lang="en-US" dirty="0"/>
              <a:t>.</a:t>
            </a:r>
          </a:p>
          <a:p>
            <a:pPr lvl="0"/>
            <a:r>
              <a:rPr lang="en-US" b="1" dirty="0" err="1"/>
              <a:t>android:text</a:t>
            </a:r>
            <a:r>
              <a:rPr lang="en-US" b="1" dirty="0"/>
              <a:t>:</a:t>
            </a:r>
            <a:r>
              <a:rPr lang="en-US" dirty="0"/>
              <a:t> </a:t>
            </a:r>
            <a:r>
              <a:rPr lang="en-US" dirty="0" err="1"/>
              <a:t>Thuộc</a:t>
            </a:r>
            <a:r>
              <a:rPr lang="en-US" dirty="0"/>
              <a:t> </a:t>
            </a:r>
            <a:r>
              <a:rPr lang="en-US" dirty="0" err="1"/>
              <a:t>tính</a:t>
            </a:r>
            <a:r>
              <a:rPr lang="en-US" dirty="0"/>
              <a:t> </a:t>
            </a:r>
            <a:r>
              <a:rPr lang="en-US" dirty="0" err="1"/>
              <a:t>này</a:t>
            </a:r>
            <a:r>
              <a:rPr lang="en-US" dirty="0"/>
              <a:t> </a:t>
            </a:r>
            <a:r>
              <a:rPr lang="en-US" dirty="0" err="1"/>
              <a:t>dùng</a:t>
            </a:r>
            <a:r>
              <a:rPr lang="en-US" dirty="0"/>
              <a:t> </a:t>
            </a:r>
            <a:r>
              <a:rPr lang="en-US" dirty="0" err="1"/>
              <a:t>xuất</a:t>
            </a:r>
            <a:r>
              <a:rPr lang="en-US" dirty="0"/>
              <a:t> </a:t>
            </a:r>
            <a:r>
              <a:rPr lang="en-US" dirty="0" err="1"/>
              <a:t>chuỗi</a:t>
            </a:r>
            <a:r>
              <a:rPr lang="en-US" dirty="0"/>
              <a:t> </a:t>
            </a:r>
            <a:r>
              <a:rPr lang="en-US" dirty="0" err="1"/>
              <a:t>văn</a:t>
            </a:r>
            <a:r>
              <a:rPr lang="en-US" dirty="0"/>
              <a:t> </a:t>
            </a:r>
            <a:r>
              <a:rPr lang="en-US" dirty="0" err="1"/>
              <a:t>bản</a:t>
            </a:r>
            <a:r>
              <a:rPr lang="en-US" dirty="0"/>
              <a:t> </a:t>
            </a:r>
            <a:r>
              <a:rPr lang="en-US" dirty="0" err="1"/>
              <a:t>lên</a:t>
            </a:r>
            <a:r>
              <a:rPr lang="en-US" dirty="0"/>
              <a:t> Button, </a:t>
            </a:r>
            <a:r>
              <a:rPr lang="en-US" dirty="0" err="1"/>
              <a:t>Chúng</a:t>
            </a:r>
            <a:r>
              <a:rPr lang="en-US" dirty="0"/>
              <a:t> ta </a:t>
            </a:r>
            <a:r>
              <a:rPr lang="en-US" dirty="0" err="1"/>
              <a:t>có</a:t>
            </a:r>
            <a:r>
              <a:rPr lang="en-US" dirty="0"/>
              <a:t> </a:t>
            </a:r>
            <a:r>
              <a:rPr lang="en-US" dirty="0" err="1"/>
              <a:t>thể</a:t>
            </a:r>
            <a:r>
              <a:rPr lang="en-US" dirty="0"/>
              <a:t> </a:t>
            </a:r>
            <a:r>
              <a:rPr lang="en-US" dirty="0" err="1"/>
              <a:t>khai</a:t>
            </a:r>
            <a:r>
              <a:rPr lang="en-US" dirty="0"/>
              <a:t> </a:t>
            </a:r>
            <a:r>
              <a:rPr lang="en-US" dirty="0" err="1"/>
              <a:t>báo</a:t>
            </a:r>
            <a:r>
              <a:rPr lang="en-US" dirty="0"/>
              <a:t> </a:t>
            </a:r>
            <a:r>
              <a:rPr lang="en-US" dirty="0" err="1"/>
              <a:t>trong</a:t>
            </a:r>
            <a:r>
              <a:rPr lang="en-US" dirty="0"/>
              <a:t> XML </a:t>
            </a:r>
            <a:r>
              <a:rPr lang="en-US" dirty="0" err="1"/>
              <a:t>hoặc</a:t>
            </a:r>
            <a:r>
              <a:rPr lang="en-US" dirty="0"/>
              <a:t> code Java.</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127</a:t>
            </a:fld>
            <a:endParaRPr lang="en-US" altLang="en-US"/>
          </a:p>
        </p:txBody>
      </p:sp>
      <p:sp>
        <p:nvSpPr>
          <p:cNvPr id="6" name="Title 5"/>
          <p:cNvSpPr>
            <a:spLocks noGrp="1"/>
          </p:cNvSpPr>
          <p:nvPr>
            <p:ph type="title"/>
          </p:nvPr>
        </p:nvSpPr>
        <p:spPr/>
        <p:txBody>
          <a:bodyPr>
            <a:normAutofit/>
          </a:bodyPr>
          <a:lstStyle/>
          <a:p>
            <a:pPr lvl="0"/>
            <a:r>
              <a:rPr lang="en-US"/>
              <a:t>Thuộc tính thường dùng của </a:t>
            </a:r>
            <a:r>
              <a:rPr lang="en-US" smtClean="0"/>
              <a:t>Button</a:t>
            </a:r>
            <a:endParaRPr lang="en-US"/>
          </a:p>
        </p:txBody>
      </p:sp>
    </p:spTree>
    <p:extLst>
      <p:ext uri="{BB962C8B-B14F-4D97-AF65-F5344CB8AC3E}">
        <p14:creationId xmlns:p14="http://schemas.microsoft.com/office/powerpoint/2010/main" val="2350433181"/>
      </p:ext>
    </p:extLst>
  </p:cSld>
  <p:clrMapOvr>
    <a:masterClrMapping/>
  </p:clrMapOvr>
  <p:transition spd="slow">
    <p:push dir="u"/>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b="1" dirty="0" err="1"/>
              <a:t>android:textColor</a:t>
            </a:r>
            <a:r>
              <a:rPr lang="en-US" b="1" dirty="0"/>
              <a:t>:</a:t>
            </a:r>
            <a:r>
              <a:rPr lang="en-US" dirty="0"/>
              <a:t> </a:t>
            </a:r>
            <a:r>
              <a:rPr lang="en-US" dirty="0" err="1"/>
              <a:t>Thuộc</a:t>
            </a:r>
            <a:r>
              <a:rPr lang="en-US" dirty="0"/>
              <a:t> </a:t>
            </a:r>
            <a:r>
              <a:rPr lang="en-US" dirty="0" err="1"/>
              <a:t>tính</a:t>
            </a:r>
            <a:r>
              <a:rPr lang="en-US" dirty="0"/>
              <a:t> </a:t>
            </a:r>
            <a:r>
              <a:rPr lang="en-US" dirty="0" err="1"/>
              <a:t>này</a:t>
            </a:r>
            <a:r>
              <a:rPr lang="en-US" dirty="0"/>
              <a:t> </a:t>
            </a:r>
            <a:r>
              <a:rPr lang="en-US" dirty="0" err="1"/>
              <a:t>dùng</a:t>
            </a:r>
            <a:r>
              <a:rPr lang="en-US" dirty="0"/>
              <a:t> </a:t>
            </a:r>
            <a:r>
              <a:rPr lang="en-US" dirty="0" err="1"/>
              <a:t>xác</a:t>
            </a:r>
            <a:r>
              <a:rPr lang="en-US" dirty="0"/>
              <a:t> </a:t>
            </a:r>
            <a:r>
              <a:rPr lang="en-US" dirty="0" err="1"/>
              <a:t>định</a:t>
            </a:r>
            <a:r>
              <a:rPr lang="en-US" dirty="0"/>
              <a:t> </a:t>
            </a:r>
            <a:r>
              <a:rPr lang="en-US" dirty="0" err="1"/>
              <a:t>màu</a:t>
            </a:r>
            <a:r>
              <a:rPr lang="en-US" dirty="0"/>
              <a:t> </a:t>
            </a:r>
            <a:r>
              <a:rPr lang="en-US" dirty="0" err="1"/>
              <a:t>chữ</a:t>
            </a:r>
            <a:r>
              <a:rPr lang="en-US" dirty="0"/>
              <a:t>, </a:t>
            </a:r>
            <a:r>
              <a:rPr lang="en-US" dirty="0" err="1"/>
              <a:t>dạng</a:t>
            </a:r>
            <a:r>
              <a:rPr lang="en-US" dirty="0"/>
              <a:t> </a:t>
            </a:r>
            <a:r>
              <a:rPr lang="en-US" dirty="0" err="1"/>
              <a:t>màu</a:t>
            </a:r>
            <a:r>
              <a:rPr lang="en-US" dirty="0"/>
              <a:t> </a:t>
            </a:r>
            <a:r>
              <a:rPr lang="en-US" dirty="0" err="1"/>
              <a:t>chữ</a:t>
            </a:r>
            <a:r>
              <a:rPr lang="en-US" dirty="0"/>
              <a:t>:“#</a:t>
            </a:r>
            <a:r>
              <a:rPr lang="en-US" dirty="0" err="1"/>
              <a:t>argb</a:t>
            </a:r>
            <a:r>
              <a:rPr lang="en-US" dirty="0"/>
              <a:t>”, "#</a:t>
            </a:r>
            <a:r>
              <a:rPr lang="en-US" dirty="0" err="1"/>
              <a:t>rgb</a:t>
            </a:r>
            <a:r>
              <a:rPr lang="en-US" dirty="0"/>
              <a:t>”, “#</a:t>
            </a:r>
            <a:r>
              <a:rPr lang="en-US" dirty="0" err="1"/>
              <a:t>rrggbb</a:t>
            </a:r>
            <a:r>
              <a:rPr lang="en-US" dirty="0"/>
              <a:t>”, </a:t>
            </a:r>
            <a:r>
              <a:rPr lang="en-US" dirty="0" err="1"/>
              <a:t>hoặc</a:t>
            </a:r>
            <a:r>
              <a:rPr lang="en-US" dirty="0"/>
              <a:t> “#</a:t>
            </a:r>
            <a:r>
              <a:rPr lang="en-US" dirty="0" err="1"/>
              <a:t>aarrggbb</a:t>
            </a:r>
            <a:r>
              <a:rPr lang="en-US" dirty="0"/>
              <a:t>”.</a:t>
            </a:r>
          </a:p>
          <a:p>
            <a:pPr lvl="0"/>
            <a:r>
              <a:rPr lang="en-US" b="1" dirty="0" err="1"/>
              <a:t>android:textSize</a:t>
            </a:r>
            <a:r>
              <a:rPr lang="en-US" dirty="0"/>
              <a:t>: </a:t>
            </a:r>
            <a:r>
              <a:rPr lang="en-US" dirty="0" err="1"/>
              <a:t>Thuộc</a:t>
            </a:r>
            <a:r>
              <a:rPr lang="en-US" dirty="0"/>
              <a:t> </a:t>
            </a:r>
            <a:r>
              <a:rPr lang="en-US" dirty="0" err="1"/>
              <a:t>tính</a:t>
            </a:r>
            <a:r>
              <a:rPr lang="en-US" dirty="0"/>
              <a:t> </a:t>
            </a:r>
            <a:r>
              <a:rPr lang="en-US" dirty="0" err="1"/>
              <a:t>textSize</a:t>
            </a:r>
            <a:r>
              <a:rPr lang="en-US" dirty="0"/>
              <a:t> </a:t>
            </a:r>
            <a:r>
              <a:rPr lang="en-US" dirty="0" err="1"/>
              <a:t>xác</a:t>
            </a:r>
            <a:r>
              <a:rPr lang="en-US" dirty="0"/>
              <a:t> </a:t>
            </a:r>
            <a:r>
              <a:rPr lang="en-US" dirty="0" err="1"/>
              <a:t>định</a:t>
            </a:r>
            <a:r>
              <a:rPr lang="en-US" dirty="0"/>
              <a:t> </a:t>
            </a:r>
            <a:r>
              <a:rPr lang="en-US" dirty="0" err="1"/>
              <a:t>kích</a:t>
            </a:r>
            <a:r>
              <a:rPr lang="en-US" dirty="0"/>
              <a:t> </a:t>
            </a:r>
            <a:r>
              <a:rPr lang="en-US" dirty="0" err="1"/>
              <a:t>thước</a:t>
            </a:r>
            <a:r>
              <a:rPr lang="en-US" dirty="0"/>
              <a:t> </a:t>
            </a:r>
            <a:r>
              <a:rPr lang="en-US" dirty="0" err="1"/>
              <a:t>văn</a:t>
            </a:r>
            <a:r>
              <a:rPr lang="en-US" dirty="0"/>
              <a:t> </a:t>
            </a:r>
            <a:r>
              <a:rPr lang="en-US" dirty="0" err="1"/>
              <a:t>bản</a:t>
            </a:r>
            <a:r>
              <a:rPr lang="en-US" dirty="0"/>
              <a:t> </a:t>
            </a:r>
            <a:r>
              <a:rPr lang="en-US" dirty="0" err="1"/>
              <a:t>của</a:t>
            </a:r>
            <a:r>
              <a:rPr lang="en-US" dirty="0"/>
              <a:t> Button. </a:t>
            </a:r>
            <a:r>
              <a:rPr lang="en-US" dirty="0" err="1"/>
              <a:t>Chúng</a:t>
            </a:r>
            <a:r>
              <a:rPr lang="en-US" dirty="0"/>
              <a:t> ta </a:t>
            </a:r>
            <a:r>
              <a:rPr lang="en-US" dirty="0" err="1"/>
              <a:t>có</a:t>
            </a:r>
            <a:r>
              <a:rPr lang="en-US" dirty="0"/>
              <a:t> </a:t>
            </a:r>
            <a:r>
              <a:rPr lang="en-US" dirty="0" err="1"/>
              <a:t>thể</a:t>
            </a:r>
            <a:r>
              <a:rPr lang="en-US" dirty="0"/>
              <a:t> </a:t>
            </a:r>
            <a:r>
              <a:rPr lang="en-US" dirty="0" err="1"/>
              <a:t>đặt</a:t>
            </a:r>
            <a:r>
              <a:rPr lang="en-US" dirty="0"/>
              <a:t> </a:t>
            </a:r>
            <a:r>
              <a:rPr lang="en-US" dirty="0" err="1"/>
              <a:t>kích</a:t>
            </a:r>
            <a:r>
              <a:rPr lang="en-US" dirty="0"/>
              <a:t> </a:t>
            </a:r>
            <a:r>
              <a:rPr lang="en-US" dirty="0" err="1"/>
              <a:t>thước</a:t>
            </a:r>
            <a:r>
              <a:rPr lang="en-US" dirty="0"/>
              <a:t> </a:t>
            </a:r>
            <a:r>
              <a:rPr lang="en-US" dirty="0" err="1"/>
              <a:t>văn</a:t>
            </a:r>
            <a:r>
              <a:rPr lang="en-US" dirty="0"/>
              <a:t> </a:t>
            </a:r>
            <a:r>
              <a:rPr lang="en-US" dirty="0" err="1"/>
              <a:t>bản</a:t>
            </a:r>
            <a:r>
              <a:rPr lang="en-US" dirty="0"/>
              <a:t> </a:t>
            </a:r>
            <a:r>
              <a:rPr lang="en-US" dirty="0" err="1"/>
              <a:t>theo</a:t>
            </a:r>
            <a:r>
              <a:rPr lang="en-US" dirty="0"/>
              <a:t>: </a:t>
            </a:r>
            <a:r>
              <a:rPr lang="en-US" dirty="0" err="1"/>
              <a:t>sp</a:t>
            </a:r>
            <a:r>
              <a:rPr lang="en-US" dirty="0"/>
              <a:t>(scale independent pixel) </a:t>
            </a:r>
            <a:r>
              <a:rPr lang="en-US" dirty="0" err="1"/>
              <a:t>hoặc</a:t>
            </a:r>
            <a:r>
              <a:rPr lang="en-US" dirty="0"/>
              <a:t> </a:t>
            </a:r>
            <a:r>
              <a:rPr lang="en-US" dirty="0" err="1"/>
              <a:t>dp</a:t>
            </a:r>
            <a:r>
              <a:rPr lang="en-US" dirty="0"/>
              <a:t>(density pixel). </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128</a:t>
            </a:fld>
            <a:endParaRPr lang="en-US" altLang="en-US"/>
          </a:p>
        </p:txBody>
      </p:sp>
      <p:sp>
        <p:nvSpPr>
          <p:cNvPr id="6" name="Title 5"/>
          <p:cNvSpPr>
            <a:spLocks noGrp="1"/>
          </p:cNvSpPr>
          <p:nvPr>
            <p:ph type="title"/>
          </p:nvPr>
        </p:nvSpPr>
        <p:spPr/>
        <p:txBody>
          <a:bodyPr/>
          <a:lstStyle/>
          <a:p>
            <a:r>
              <a:rPr lang="en-US"/>
              <a:t>Thuộc tính thường dùng của Button</a:t>
            </a:r>
          </a:p>
        </p:txBody>
      </p:sp>
    </p:spTree>
    <p:extLst>
      <p:ext uri="{BB962C8B-B14F-4D97-AF65-F5344CB8AC3E}">
        <p14:creationId xmlns:p14="http://schemas.microsoft.com/office/powerpoint/2010/main" val="3007823492"/>
      </p:ext>
    </p:extLst>
  </p:cSld>
  <p:clrMapOvr>
    <a:masterClrMapping/>
  </p:clrMapOvr>
  <p:transition spd="slow">
    <p:push dir="u"/>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b="1" dirty="0" err="1"/>
              <a:t>android:background</a:t>
            </a:r>
            <a:r>
              <a:rPr lang="en-US" b="1" dirty="0"/>
              <a:t>:</a:t>
            </a:r>
            <a:r>
              <a:rPr lang="en-US" dirty="0"/>
              <a:t> </a:t>
            </a:r>
            <a:r>
              <a:rPr lang="en-US" dirty="0" err="1"/>
              <a:t>Thuộc</a:t>
            </a:r>
            <a:r>
              <a:rPr lang="en-US" dirty="0"/>
              <a:t> </a:t>
            </a:r>
            <a:r>
              <a:rPr lang="en-US" dirty="0" err="1"/>
              <a:t>tính</a:t>
            </a:r>
            <a:r>
              <a:rPr lang="en-US" dirty="0"/>
              <a:t> </a:t>
            </a:r>
            <a:r>
              <a:rPr lang="en-US" dirty="0" err="1"/>
              <a:t>này</a:t>
            </a:r>
            <a:r>
              <a:rPr lang="en-US" dirty="0"/>
              <a:t> </a:t>
            </a:r>
            <a:r>
              <a:rPr lang="en-US" dirty="0" err="1"/>
              <a:t>xác</a:t>
            </a:r>
            <a:r>
              <a:rPr lang="en-US" dirty="0"/>
              <a:t> </a:t>
            </a:r>
            <a:r>
              <a:rPr lang="en-US" dirty="0" err="1"/>
              <a:t>định</a:t>
            </a:r>
            <a:r>
              <a:rPr lang="en-US" dirty="0"/>
              <a:t> </a:t>
            </a:r>
            <a:r>
              <a:rPr lang="en-US" dirty="0" err="1"/>
              <a:t>màu</a:t>
            </a:r>
            <a:r>
              <a:rPr lang="en-US" dirty="0"/>
              <a:t> </a:t>
            </a:r>
            <a:r>
              <a:rPr lang="en-US" dirty="0" err="1"/>
              <a:t>nền</a:t>
            </a:r>
            <a:r>
              <a:rPr lang="en-US" dirty="0"/>
              <a:t> </a:t>
            </a:r>
            <a:r>
              <a:rPr lang="en-US" dirty="0" err="1"/>
              <a:t>cho</a:t>
            </a:r>
            <a:r>
              <a:rPr lang="en-US" dirty="0"/>
              <a:t> Button.</a:t>
            </a:r>
          </a:p>
          <a:p>
            <a:pPr lvl="0"/>
            <a:r>
              <a:rPr lang="en-US" b="1" dirty="0" err="1"/>
              <a:t>android:padding</a:t>
            </a:r>
            <a:r>
              <a:rPr lang="en-US" dirty="0"/>
              <a:t>: </a:t>
            </a:r>
            <a:r>
              <a:rPr lang="en-US" dirty="0" err="1"/>
              <a:t>Thuộc</a:t>
            </a:r>
            <a:r>
              <a:rPr lang="en-US" dirty="0"/>
              <a:t> </a:t>
            </a:r>
            <a:r>
              <a:rPr lang="en-US" dirty="0" err="1"/>
              <a:t>tính</a:t>
            </a:r>
            <a:r>
              <a:rPr lang="en-US" dirty="0"/>
              <a:t> </a:t>
            </a:r>
            <a:r>
              <a:rPr lang="en-US" dirty="0" err="1"/>
              <a:t>này</a:t>
            </a:r>
            <a:r>
              <a:rPr lang="en-US" dirty="0"/>
              <a:t> </a:t>
            </a:r>
            <a:r>
              <a:rPr lang="en-US" dirty="0" err="1"/>
              <a:t>xác</a:t>
            </a:r>
            <a:r>
              <a:rPr lang="en-US" dirty="0"/>
              <a:t> </a:t>
            </a:r>
            <a:r>
              <a:rPr lang="en-US" dirty="0" err="1"/>
              <a:t>định</a:t>
            </a:r>
            <a:r>
              <a:rPr lang="en-US" dirty="0"/>
              <a:t> </a:t>
            </a:r>
            <a:r>
              <a:rPr lang="en-US" dirty="0" err="1"/>
              <a:t>khoảng</a:t>
            </a:r>
            <a:r>
              <a:rPr lang="en-US" dirty="0"/>
              <a:t> </a:t>
            </a:r>
            <a:r>
              <a:rPr lang="en-US" dirty="0" err="1"/>
              <a:t>cách</a:t>
            </a:r>
            <a:r>
              <a:rPr lang="en-US" dirty="0"/>
              <a:t> </a:t>
            </a:r>
            <a:r>
              <a:rPr lang="en-US" dirty="0" err="1"/>
              <a:t>từ</a:t>
            </a:r>
            <a:r>
              <a:rPr lang="en-US" dirty="0"/>
              <a:t> </a:t>
            </a:r>
            <a:r>
              <a:rPr lang="en-US" dirty="0" err="1"/>
              <a:t>đường</a:t>
            </a:r>
            <a:r>
              <a:rPr lang="en-US" dirty="0"/>
              <a:t> </a:t>
            </a:r>
            <a:r>
              <a:rPr lang="en-US" dirty="0" err="1"/>
              <a:t>viền</a:t>
            </a:r>
            <a:r>
              <a:rPr lang="en-US" dirty="0"/>
              <a:t> </a:t>
            </a:r>
            <a:r>
              <a:rPr lang="en-US" dirty="0" err="1"/>
              <a:t>của</a:t>
            </a:r>
            <a:r>
              <a:rPr lang="en-US" dirty="0"/>
              <a:t> Button </a:t>
            </a:r>
            <a:r>
              <a:rPr lang="en-US" dirty="0" err="1"/>
              <a:t>với</a:t>
            </a:r>
            <a:r>
              <a:rPr lang="en-US" dirty="0"/>
              <a:t> </a:t>
            </a:r>
            <a:r>
              <a:rPr lang="en-US" dirty="0" err="1"/>
              <a:t>nội</a:t>
            </a:r>
            <a:r>
              <a:rPr lang="en-US" dirty="0"/>
              <a:t> dung </a:t>
            </a:r>
            <a:r>
              <a:rPr lang="en-US" dirty="0" err="1"/>
              <a:t>nó</a:t>
            </a:r>
            <a:r>
              <a:rPr lang="en-US" dirty="0"/>
              <a:t> </a:t>
            </a:r>
            <a:r>
              <a:rPr lang="en-US" dirty="0" err="1"/>
              <a:t>chứa</a:t>
            </a:r>
            <a:r>
              <a:rPr lang="en-US" dirty="0"/>
              <a:t>: left, right, top or bottom.</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129</a:t>
            </a:fld>
            <a:endParaRPr lang="en-US" altLang="en-US"/>
          </a:p>
        </p:txBody>
      </p:sp>
      <p:sp>
        <p:nvSpPr>
          <p:cNvPr id="6" name="Title 5"/>
          <p:cNvSpPr>
            <a:spLocks noGrp="1"/>
          </p:cNvSpPr>
          <p:nvPr>
            <p:ph type="title"/>
          </p:nvPr>
        </p:nvSpPr>
        <p:spPr/>
        <p:txBody>
          <a:bodyPr/>
          <a:lstStyle/>
          <a:p>
            <a:r>
              <a:rPr lang="en-US"/>
              <a:t>Thuộc tính thường dùng của Button</a:t>
            </a:r>
          </a:p>
        </p:txBody>
      </p:sp>
    </p:spTree>
    <p:extLst>
      <p:ext uri="{BB962C8B-B14F-4D97-AF65-F5344CB8AC3E}">
        <p14:creationId xmlns:p14="http://schemas.microsoft.com/office/powerpoint/2010/main" val="360052345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err="1"/>
              <a:t>Quy</a:t>
            </a:r>
            <a:r>
              <a:rPr lang="en-US"/>
              <a:t> </a:t>
            </a:r>
            <a:r>
              <a:rPr lang="en-US" err="1"/>
              <a:t>tắc</a:t>
            </a:r>
            <a:r>
              <a:rPr lang="en-US"/>
              <a:t> layout </a:t>
            </a:r>
            <a:r>
              <a:rPr lang="en-US" err="1"/>
              <a:t>các</a:t>
            </a:r>
            <a:r>
              <a:rPr lang="en-US"/>
              <a:t> view con </a:t>
            </a:r>
            <a:r>
              <a:rPr lang="en-US" err="1"/>
              <a:t>trong</a:t>
            </a:r>
            <a:r>
              <a:rPr lang="en-US"/>
              <a:t> </a:t>
            </a:r>
            <a:r>
              <a:rPr lang="en-US" err="1"/>
              <a:t>FrameLayout</a:t>
            </a:r>
            <a:r>
              <a:rPr lang="en-US"/>
              <a:t> </a:t>
            </a:r>
            <a:r>
              <a:rPr lang="en-US" err="1"/>
              <a:t>là</a:t>
            </a:r>
            <a:r>
              <a:rPr lang="en-US"/>
              <a:t> </a:t>
            </a:r>
            <a:r>
              <a:rPr lang="en-US" err="1"/>
              <a:t>các</a:t>
            </a:r>
            <a:r>
              <a:rPr lang="en-US"/>
              <a:t> view </a:t>
            </a:r>
            <a:r>
              <a:rPr lang="en-US" err="1"/>
              <a:t>sẽ</a:t>
            </a:r>
            <a:r>
              <a:rPr lang="en-US"/>
              <a:t> </a:t>
            </a:r>
            <a:r>
              <a:rPr lang="en-US" err="1"/>
              <a:t>nằm</a:t>
            </a:r>
            <a:r>
              <a:rPr lang="en-US"/>
              <a:t> </a:t>
            </a:r>
            <a:r>
              <a:rPr lang="en-US" err="1"/>
              <a:t>chồng</a:t>
            </a:r>
            <a:r>
              <a:rPr lang="en-US"/>
              <a:t> </a:t>
            </a:r>
            <a:r>
              <a:rPr lang="en-US" err="1"/>
              <a:t>lên</a:t>
            </a:r>
            <a:r>
              <a:rPr lang="en-US"/>
              <a:t> </a:t>
            </a:r>
            <a:r>
              <a:rPr lang="en-US" err="1"/>
              <a:t>nhau</a:t>
            </a:r>
            <a:r>
              <a:rPr lang="en-US"/>
              <a:t>, view </a:t>
            </a:r>
            <a:r>
              <a:rPr lang="en-US" err="1"/>
              <a:t>thêm</a:t>
            </a:r>
            <a:r>
              <a:rPr lang="en-US"/>
              <a:t> </a:t>
            </a:r>
            <a:r>
              <a:rPr lang="en-US" err="1"/>
              <a:t>vào</a:t>
            </a:r>
            <a:r>
              <a:rPr lang="en-US"/>
              <a:t> </a:t>
            </a:r>
            <a:r>
              <a:rPr lang="en-US" err="1"/>
              <a:t>sau</a:t>
            </a:r>
            <a:r>
              <a:rPr lang="en-US"/>
              <a:t> </a:t>
            </a:r>
            <a:r>
              <a:rPr lang="en-US" err="1"/>
              <a:t>sẽ</a:t>
            </a:r>
            <a:r>
              <a:rPr lang="en-US"/>
              <a:t> </a:t>
            </a:r>
            <a:r>
              <a:rPr lang="en-US" err="1"/>
              <a:t>nằm</a:t>
            </a:r>
            <a:r>
              <a:rPr lang="en-US"/>
              <a:t> </a:t>
            </a:r>
            <a:r>
              <a:rPr lang="en-US" err="1"/>
              <a:t>đè</a:t>
            </a:r>
            <a:r>
              <a:rPr lang="en-US"/>
              <a:t> </a:t>
            </a:r>
            <a:r>
              <a:rPr lang="en-US" err="1"/>
              <a:t>lên</a:t>
            </a:r>
            <a:r>
              <a:rPr lang="en-US"/>
              <a:t> view </a:t>
            </a:r>
            <a:r>
              <a:rPr lang="en-US" err="1"/>
              <a:t>nằm</a:t>
            </a:r>
            <a:r>
              <a:rPr lang="en-US"/>
              <a:t> </a:t>
            </a:r>
            <a:r>
              <a:rPr lang="en-US" err="1"/>
              <a:t>phía</a:t>
            </a:r>
            <a:r>
              <a:rPr lang="en-US"/>
              <a:t> </a:t>
            </a:r>
            <a:r>
              <a:rPr lang="en-US" err="1"/>
              <a:t>dưới</a:t>
            </a:r>
            <a:r>
              <a:rPr lang="en-US"/>
              <a:t>.</a:t>
            </a:r>
          </a:p>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13</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2438400" y="2789560"/>
            <a:ext cx="3782015" cy="2582541"/>
          </a:xfrm>
          <a:prstGeom prst="rect">
            <a:avLst/>
          </a:prstGeom>
        </p:spPr>
      </p:pic>
    </p:spTree>
    <p:extLst>
      <p:ext uri="{BB962C8B-B14F-4D97-AF65-F5344CB8AC3E}">
        <p14:creationId xmlns:p14="http://schemas.microsoft.com/office/powerpoint/2010/main" val="736400949"/>
      </p:ext>
    </p:extLst>
  </p:cSld>
  <p:clrMapOvr>
    <a:masterClrMapping/>
  </p:clrMapOvr>
  <p:transition spd="slow">
    <p:push dir="u"/>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err="1">
                <a:solidFill>
                  <a:srgbClr val="FF0000"/>
                </a:solidFill>
              </a:rPr>
              <a:t>android:drawableBottom</a:t>
            </a:r>
            <a:r>
              <a:rPr lang="en-US" dirty="0"/>
              <a:t>: </a:t>
            </a:r>
            <a:r>
              <a:rPr lang="en-US" dirty="0" err="1"/>
              <a:t>drawableBottom</a:t>
            </a:r>
            <a:r>
              <a:rPr lang="en-US" dirty="0"/>
              <a:t> </a:t>
            </a:r>
            <a:r>
              <a:rPr lang="en-US" dirty="0" err="1"/>
              <a:t>hiển</a:t>
            </a:r>
            <a:r>
              <a:rPr lang="en-US" dirty="0"/>
              <a:t> </a:t>
            </a:r>
            <a:r>
              <a:rPr lang="en-US" dirty="0" err="1"/>
              <a:t>thị</a:t>
            </a:r>
            <a:r>
              <a:rPr lang="en-US" dirty="0"/>
              <a:t> icon </a:t>
            </a:r>
            <a:r>
              <a:rPr lang="en-US" dirty="0" err="1"/>
              <a:t>sau</a:t>
            </a:r>
            <a:r>
              <a:rPr lang="en-US" dirty="0"/>
              <a:t> </a:t>
            </a:r>
            <a:r>
              <a:rPr lang="en-US" dirty="0" err="1"/>
              <a:t>chuỗi</a:t>
            </a:r>
            <a:r>
              <a:rPr lang="en-US" dirty="0"/>
              <a:t> </a:t>
            </a:r>
            <a:r>
              <a:rPr lang="en-US" dirty="0" err="1"/>
              <a:t>văn</a:t>
            </a:r>
            <a:r>
              <a:rPr lang="en-US" dirty="0"/>
              <a:t> </a:t>
            </a:r>
            <a:r>
              <a:rPr lang="en-US" dirty="0" err="1"/>
              <a:t>bản</a:t>
            </a:r>
            <a:r>
              <a:rPr lang="en-US" dirty="0"/>
              <a:t>: </a:t>
            </a:r>
            <a:r>
              <a:rPr lang="en-US" dirty="0" err="1"/>
              <a:t>android:drawableTop</a:t>
            </a:r>
            <a:r>
              <a:rPr lang="en-US" dirty="0"/>
              <a:t>, </a:t>
            </a:r>
            <a:r>
              <a:rPr lang="en-US" dirty="0" err="1"/>
              <a:t>android:drawableRight</a:t>
            </a:r>
            <a:r>
              <a:rPr lang="en-US" dirty="0"/>
              <a:t> </a:t>
            </a:r>
            <a:r>
              <a:rPr lang="en-US" dirty="0" err="1"/>
              <a:t>và</a:t>
            </a:r>
            <a:r>
              <a:rPr lang="en-US" dirty="0"/>
              <a:t> </a:t>
            </a:r>
            <a:r>
              <a:rPr lang="en-US" dirty="0" err="1"/>
              <a:t>android:drawableLeft</a:t>
            </a:r>
            <a:r>
              <a:rPr lang="en-US" dirty="0"/>
              <a:t>: </a:t>
            </a:r>
            <a:r>
              <a:rPr lang="en-US" dirty="0" err="1"/>
              <a:t>Hiển</a:t>
            </a:r>
            <a:r>
              <a:rPr lang="en-US" dirty="0"/>
              <a:t> </a:t>
            </a:r>
            <a:r>
              <a:rPr lang="en-US" dirty="0" err="1"/>
              <a:t>thị</a:t>
            </a:r>
            <a:r>
              <a:rPr lang="en-US" dirty="0"/>
              <a:t> Icon </a:t>
            </a:r>
            <a:r>
              <a:rPr lang="en-US" dirty="0" err="1"/>
              <a:t>bên</a:t>
            </a:r>
            <a:r>
              <a:rPr lang="en-US" dirty="0"/>
              <a:t> </a:t>
            </a:r>
            <a:r>
              <a:rPr lang="en-US" dirty="0" err="1"/>
              <a:t>trái,bên</a:t>
            </a:r>
            <a:r>
              <a:rPr lang="en-US" dirty="0"/>
              <a:t> </a:t>
            </a:r>
            <a:r>
              <a:rPr lang="en-US" dirty="0" err="1"/>
              <a:t>phải</a:t>
            </a:r>
            <a:r>
              <a:rPr lang="en-US" dirty="0"/>
              <a:t> </a:t>
            </a:r>
            <a:r>
              <a:rPr lang="en-US" dirty="0" err="1"/>
              <a:t>hoặc</a:t>
            </a:r>
            <a:r>
              <a:rPr lang="en-US" dirty="0"/>
              <a:t> </a:t>
            </a:r>
            <a:r>
              <a:rPr lang="en-US" dirty="0" err="1"/>
              <a:t>phía</a:t>
            </a:r>
            <a:r>
              <a:rPr lang="en-US" dirty="0"/>
              <a:t> </a:t>
            </a:r>
            <a:r>
              <a:rPr lang="en-US" dirty="0" err="1"/>
              <a:t>trên</a:t>
            </a:r>
            <a:r>
              <a:rPr lang="en-US" dirty="0"/>
              <a:t> </a:t>
            </a:r>
            <a:r>
              <a:rPr lang="en-US" dirty="0" err="1"/>
              <a:t>của</a:t>
            </a:r>
            <a:r>
              <a:rPr lang="en-US" dirty="0"/>
              <a:t> </a:t>
            </a:r>
            <a:r>
              <a:rPr lang="en-US" dirty="0" err="1"/>
              <a:t>chuỗi</a:t>
            </a:r>
            <a:r>
              <a:rPr lang="en-US" dirty="0"/>
              <a:t> </a:t>
            </a:r>
            <a:r>
              <a:rPr lang="en-US" dirty="0" err="1"/>
              <a:t>văn</a:t>
            </a:r>
            <a:r>
              <a:rPr lang="en-US" dirty="0"/>
              <a:t> </a:t>
            </a:r>
            <a:r>
              <a:rPr lang="en-US" dirty="0" err="1"/>
              <a:t>bản</a:t>
            </a:r>
            <a:r>
              <a:rPr lang="en-US" dirty="0"/>
              <a:t>. </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130</a:t>
            </a:fld>
            <a:endParaRPr lang="en-US" altLang="en-US"/>
          </a:p>
        </p:txBody>
      </p:sp>
      <p:sp>
        <p:nvSpPr>
          <p:cNvPr id="6" name="Title 5"/>
          <p:cNvSpPr>
            <a:spLocks noGrp="1"/>
          </p:cNvSpPr>
          <p:nvPr>
            <p:ph type="title"/>
          </p:nvPr>
        </p:nvSpPr>
        <p:spPr/>
        <p:txBody>
          <a:bodyPr/>
          <a:lstStyle/>
          <a:p>
            <a:r>
              <a:rPr lang="en-US"/>
              <a:t>Thuộc tính thường dùng của Button</a:t>
            </a:r>
          </a:p>
        </p:txBody>
      </p:sp>
      <p:pic>
        <p:nvPicPr>
          <p:cNvPr id="7" name="Content Placeholder 6"/>
          <p:cNvPicPr>
            <a:picLocks/>
          </p:cNvPicPr>
          <p:nvPr/>
        </p:nvPicPr>
        <p:blipFill>
          <a:blip r:embed="rId2"/>
          <a:stretch>
            <a:fillRect/>
          </a:stretch>
        </p:blipFill>
        <p:spPr>
          <a:xfrm>
            <a:off x="4786745" y="3133725"/>
            <a:ext cx="3171825" cy="2390775"/>
          </a:xfrm>
          <a:prstGeom prst="rect">
            <a:avLst/>
          </a:prstGeom>
        </p:spPr>
      </p:pic>
    </p:spTree>
    <p:extLst>
      <p:ext uri="{BB962C8B-B14F-4D97-AF65-F5344CB8AC3E}">
        <p14:creationId xmlns:p14="http://schemas.microsoft.com/office/powerpoint/2010/main" val="85497526"/>
      </p:ext>
    </p:extLst>
  </p:cSld>
  <p:clrMapOvr>
    <a:masterClrMapping/>
  </p:clrMapOvr>
  <p:transition spd="slow">
    <p:push dir="u"/>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1483677" y="990600"/>
            <a:ext cx="4231323" cy="451108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131</a:t>
            </a:fld>
            <a:endParaRPr lang="en-US" altLang="en-US"/>
          </a:p>
        </p:txBody>
      </p:sp>
      <p:sp>
        <p:nvSpPr>
          <p:cNvPr id="6" name="Title 5"/>
          <p:cNvSpPr>
            <a:spLocks noGrp="1"/>
          </p:cNvSpPr>
          <p:nvPr>
            <p:ph type="title"/>
          </p:nvPr>
        </p:nvSpPr>
        <p:spPr/>
        <p:txBody>
          <a:bodyPr/>
          <a:lstStyle/>
          <a:p>
            <a:r>
              <a:rPr lang="en-US" smtClean="0"/>
              <a:t>Ví dụ:</a:t>
            </a:r>
            <a:endParaRPr lang="en-US"/>
          </a:p>
        </p:txBody>
      </p:sp>
      <p:pic>
        <p:nvPicPr>
          <p:cNvPr id="8" name="Content Placeholder 6"/>
          <p:cNvPicPr>
            <a:picLocks/>
          </p:cNvPicPr>
          <p:nvPr/>
        </p:nvPicPr>
        <p:blipFill>
          <a:blip r:embed="rId3"/>
          <a:stretch>
            <a:fillRect/>
          </a:stretch>
        </p:blipFill>
        <p:spPr>
          <a:xfrm>
            <a:off x="5784647" y="1676400"/>
            <a:ext cx="3171825" cy="2390775"/>
          </a:xfrm>
          <a:prstGeom prst="rect">
            <a:avLst/>
          </a:prstGeom>
        </p:spPr>
      </p:pic>
    </p:spTree>
    <p:extLst>
      <p:ext uri="{BB962C8B-B14F-4D97-AF65-F5344CB8AC3E}">
        <p14:creationId xmlns:p14="http://schemas.microsoft.com/office/powerpoint/2010/main" val="3326005559"/>
      </p:ext>
    </p:extLst>
  </p:cSld>
  <p:clrMapOvr>
    <a:masterClrMapping/>
  </p:clrMapOvr>
  <p:transition spd="slow">
    <p:push dir="u"/>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132</a:t>
            </a:fld>
            <a:endParaRPr lang="en-US" altLang="en-US"/>
          </a:p>
        </p:txBody>
      </p:sp>
      <p:sp>
        <p:nvSpPr>
          <p:cNvPr id="6" name="Title 5"/>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button </a:t>
            </a:r>
            <a:r>
              <a:rPr lang="en-US" dirty="0" err="1" smtClean="0"/>
              <a:t>có</a:t>
            </a:r>
            <a:r>
              <a:rPr lang="en-US" dirty="0" smtClean="0"/>
              <a:t> </a:t>
            </a:r>
            <a:r>
              <a:rPr lang="en-US" smtClean="0"/>
              <a:t>hình</a:t>
            </a:r>
            <a:endParaRPr lang="en-US"/>
          </a:p>
        </p:txBody>
      </p:sp>
      <p:pic>
        <p:nvPicPr>
          <p:cNvPr id="7" name="Content Placeholder 6"/>
          <p:cNvPicPr>
            <a:picLocks noGrp="1"/>
          </p:cNvPicPr>
          <p:nvPr>
            <p:ph idx="1"/>
          </p:nvPr>
        </p:nvPicPr>
        <p:blipFill>
          <a:blip r:embed="rId2"/>
          <a:stretch>
            <a:fillRect/>
          </a:stretch>
        </p:blipFill>
        <p:spPr>
          <a:xfrm>
            <a:off x="652030" y="1447800"/>
            <a:ext cx="3914775" cy="2790825"/>
          </a:xfrm>
          <a:prstGeom prst="rect">
            <a:avLst/>
          </a:prstGeom>
        </p:spPr>
      </p:pic>
      <p:pic>
        <p:nvPicPr>
          <p:cNvPr id="8" name="Picture 7"/>
          <p:cNvPicPr/>
          <p:nvPr/>
        </p:nvPicPr>
        <p:blipFill>
          <a:blip r:embed="rId3"/>
          <a:stretch>
            <a:fillRect/>
          </a:stretch>
        </p:blipFill>
        <p:spPr>
          <a:xfrm>
            <a:off x="4922577" y="1447800"/>
            <a:ext cx="3943350" cy="2790825"/>
          </a:xfrm>
          <a:prstGeom prst="rect">
            <a:avLst/>
          </a:prstGeom>
        </p:spPr>
      </p:pic>
    </p:spTree>
    <p:extLst>
      <p:ext uri="{BB962C8B-B14F-4D97-AF65-F5344CB8AC3E}">
        <p14:creationId xmlns:p14="http://schemas.microsoft.com/office/powerpoint/2010/main" val="1569098661"/>
      </p:ext>
    </p:extLst>
  </p:cSld>
  <p:clrMapOvr>
    <a:masterClrMapping/>
  </p:clrMapOvr>
  <p:transition spd="slow">
    <p:push dir="u"/>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a:effectLst>
                  <a:outerShdw sx="0" sy="0">
                    <a:srgbClr val="000000"/>
                  </a:outerShdw>
                </a:effectLst>
              </a:rPr>
              <a:t>Tạo một project tên là </a:t>
            </a:r>
            <a:r>
              <a:rPr lang="en-US" smtClean="0">
                <a:effectLst>
                  <a:outerShdw sx="0" sy="0">
                    <a:srgbClr val="000000"/>
                  </a:outerShdw>
                </a:effectLst>
              </a:rPr>
              <a:t>DemoTextView</a:t>
            </a:r>
            <a:r>
              <a:rPr lang="en-US">
                <a:effectLst>
                  <a:outerShdw sx="0" sy="0">
                    <a:srgbClr val="000000"/>
                  </a:outerShdw>
                </a:effectLst>
              </a:rPr>
              <a:t>: File </a:t>
            </a:r>
            <a:r>
              <a:rPr lang="en-US">
                <a:effectLst>
                  <a:outerShdw sx="0" sy="0">
                    <a:srgbClr val="000000"/>
                  </a:outerShdw>
                </a:effectLst>
                <a:sym typeface="Wingdings" panose="05000000000000000000" pitchFamily="2" charset="2"/>
              </a:rPr>
              <a:t></a:t>
            </a:r>
            <a:r>
              <a:rPr lang="en-US">
                <a:effectLst>
                  <a:outerShdw sx="0" sy="0">
                    <a:srgbClr val="000000"/>
                  </a:outerShdw>
                </a:effectLst>
              </a:rPr>
              <a:t> New </a:t>
            </a:r>
            <a:r>
              <a:rPr lang="en-US">
                <a:effectLst>
                  <a:outerShdw sx="0" sy="0">
                    <a:srgbClr val="000000"/>
                  </a:outerShdw>
                </a:effectLst>
                <a:sym typeface="Wingdings" panose="05000000000000000000" pitchFamily="2" charset="2"/>
              </a:rPr>
              <a:t></a:t>
            </a:r>
            <a:r>
              <a:rPr lang="en-US">
                <a:effectLst>
                  <a:outerShdw sx="0" sy="0">
                    <a:srgbClr val="000000"/>
                  </a:outerShdw>
                </a:effectLst>
              </a:rPr>
              <a:t>Android Application Project điền các thông tin </a:t>
            </a:r>
            <a:r>
              <a:rPr lang="en-US">
                <a:effectLst>
                  <a:outerShdw sx="0" sy="0">
                    <a:srgbClr val="000000"/>
                  </a:outerShdw>
                </a:effectLst>
                <a:sym typeface="Wingdings" panose="05000000000000000000" pitchFamily="2" charset="2"/>
              </a:rPr>
              <a:t></a:t>
            </a:r>
            <a:r>
              <a:rPr lang="en-US">
                <a:effectLst>
                  <a:outerShdw sx="0" sy="0">
                    <a:srgbClr val="000000"/>
                  </a:outerShdw>
                </a:effectLst>
              </a:rPr>
              <a:t>Next</a:t>
            </a:r>
            <a:r>
              <a:rPr lang="en-US">
                <a:effectLst>
                  <a:outerShdw sx="0" sy="0">
                    <a:srgbClr val="000000"/>
                  </a:outerShdw>
                </a:effectLst>
                <a:sym typeface="Wingdings" panose="05000000000000000000" pitchFamily="2" charset="2"/>
              </a:rPr>
              <a:t></a:t>
            </a:r>
            <a:r>
              <a:rPr lang="en-US">
                <a:effectLst>
                  <a:outerShdw sx="0" sy="0">
                    <a:srgbClr val="000000"/>
                  </a:outerShdw>
                </a:effectLst>
              </a:rPr>
              <a:t>Finish</a:t>
            </a:r>
          </a:p>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133</a:t>
            </a:fld>
            <a:endParaRPr lang="en-US" altLang="en-US"/>
          </a:p>
        </p:txBody>
      </p:sp>
      <p:sp>
        <p:nvSpPr>
          <p:cNvPr id="6" name="Title 5"/>
          <p:cNvSpPr>
            <a:spLocks noGrp="1"/>
          </p:cNvSpPr>
          <p:nvPr>
            <p:ph type="title"/>
          </p:nvPr>
        </p:nvSpPr>
        <p:spPr/>
        <p:txBody>
          <a:bodyPr/>
          <a:lstStyle/>
          <a:p>
            <a:r>
              <a:rPr lang="en-US" smtClean="0"/>
              <a:t>Bước 1:</a:t>
            </a:r>
            <a:endParaRPr lang="en-US"/>
          </a:p>
        </p:txBody>
      </p:sp>
      <p:pic>
        <p:nvPicPr>
          <p:cNvPr id="7" name="Picture 2" descr="http://giasutinhoc.vn/wp-content/uploads/2017/03/tao-project-android-studio-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6693" y="2247338"/>
            <a:ext cx="4713330" cy="3124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334560"/>
      </p:ext>
    </p:extLst>
  </p:cSld>
  <p:clrMapOvr>
    <a:masterClrMapping/>
  </p:clrMapOvr>
  <p:transition spd="slow">
    <p:push dir="u"/>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a:effectLst>
                  <a:outerShdw sx="0" sy="0">
                    <a:srgbClr val="000000"/>
                  </a:outerShdw>
                </a:effectLst>
              </a:rPr>
              <a:t>Vào thư mục </a:t>
            </a:r>
            <a:r>
              <a:rPr lang="en-US" b="1">
                <a:effectLst>
                  <a:outerShdw sx="0" sy="0">
                    <a:srgbClr val="000000"/>
                  </a:outerShdw>
                </a:effectLst>
              </a:rPr>
              <a:t>res/values</a:t>
            </a:r>
            <a:r>
              <a:rPr lang="en-US">
                <a:effectLst>
                  <a:outerShdw sx="0" sy="0">
                    <a:srgbClr val="000000"/>
                  </a:outerShdw>
                </a:effectLst>
              </a:rPr>
              <a:t> bổ sung</a:t>
            </a:r>
            <a:r>
              <a:rPr lang="en-US" b="1">
                <a:effectLst>
                  <a:outerShdw sx="0" sy="0">
                    <a:srgbClr val="000000"/>
                  </a:outerShdw>
                </a:effectLst>
              </a:rPr>
              <a:t> string.xml</a:t>
            </a:r>
            <a:endParaRPr lang="en-US">
              <a:effectLst>
                <a:outerShdw sx="0" sy="0">
                  <a:srgbClr val="000000"/>
                </a:outerShdw>
              </a:effectLst>
            </a:endParaRPr>
          </a:p>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134</a:t>
            </a:fld>
            <a:endParaRPr lang="en-US" altLang="en-US"/>
          </a:p>
        </p:txBody>
      </p:sp>
      <p:sp>
        <p:nvSpPr>
          <p:cNvPr id="6" name="Title 5"/>
          <p:cNvSpPr>
            <a:spLocks noGrp="1"/>
          </p:cNvSpPr>
          <p:nvPr>
            <p:ph type="title"/>
          </p:nvPr>
        </p:nvSpPr>
        <p:spPr/>
        <p:txBody>
          <a:bodyPr/>
          <a:lstStyle/>
          <a:p>
            <a:r>
              <a:rPr lang="en-US" smtClean="0"/>
              <a:t>Bước 2:</a:t>
            </a:r>
            <a:endParaRPr lang="en-US"/>
          </a:p>
        </p:txBody>
      </p:sp>
      <p:pic>
        <p:nvPicPr>
          <p:cNvPr id="7" name="Picture 6"/>
          <p:cNvPicPr>
            <a:picLocks noChangeAspect="1"/>
          </p:cNvPicPr>
          <p:nvPr/>
        </p:nvPicPr>
        <p:blipFill>
          <a:blip r:embed="rId2"/>
          <a:stretch>
            <a:fillRect/>
          </a:stretch>
        </p:blipFill>
        <p:spPr>
          <a:xfrm>
            <a:off x="971549" y="1706561"/>
            <a:ext cx="5540461" cy="3514916"/>
          </a:xfrm>
          <a:prstGeom prst="rect">
            <a:avLst/>
          </a:prstGeom>
        </p:spPr>
      </p:pic>
    </p:spTree>
    <p:extLst>
      <p:ext uri="{BB962C8B-B14F-4D97-AF65-F5344CB8AC3E}">
        <p14:creationId xmlns:p14="http://schemas.microsoft.com/office/powerpoint/2010/main" val="3050346794"/>
      </p:ext>
    </p:extLst>
  </p:cSld>
  <p:clrMapOvr>
    <a:masterClrMapping/>
  </p:clrMapOvr>
  <p:transition spd="slow">
    <p:push dir="u"/>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a:effectLst>
                  <a:outerShdw sx="0" sy="0">
                    <a:srgbClr val="000000"/>
                  </a:outerShdw>
                </a:effectLst>
              </a:rPr>
              <a:t>Mở res </a:t>
            </a:r>
            <a:r>
              <a:rPr lang="en-US">
                <a:effectLst>
                  <a:outerShdw sx="0" sy="0">
                    <a:srgbClr val="000000"/>
                  </a:outerShdw>
                </a:effectLst>
                <a:sym typeface="Wingdings" panose="05000000000000000000" pitchFamily="2" charset="2"/>
              </a:rPr>
              <a:t></a:t>
            </a:r>
            <a:r>
              <a:rPr lang="en-US">
                <a:effectLst>
                  <a:outerShdw sx="0" sy="0">
                    <a:srgbClr val="000000"/>
                  </a:outerShdw>
                </a:effectLst>
              </a:rPr>
              <a:t> layout </a:t>
            </a:r>
            <a:r>
              <a:rPr lang="en-US">
                <a:effectLst>
                  <a:outerShdw sx="0" sy="0">
                    <a:srgbClr val="000000"/>
                  </a:outerShdw>
                </a:effectLst>
                <a:sym typeface="Wingdings" panose="05000000000000000000" pitchFamily="2" charset="2"/>
              </a:rPr>
              <a:t></a:t>
            </a:r>
            <a:r>
              <a:rPr lang="en-US">
                <a:effectLst>
                  <a:outerShdw sx="0" sy="0">
                    <a:srgbClr val="000000"/>
                  </a:outerShdw>
                </a:effectLst>
              </a:rPr>
              <a:t>xml (hoặc) activity_main.xml và thêm code, chúng ta sẽ tạo các TextView,EditText và Button</a:t>
            </a:r>
          </a:p>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135</a:t>
            </a:fld>
            <a:endParaRPr lang="en-US" altLang="en-US"/>
          </a:p>
        </p:txBody>
      </p:sp>
      <p:sp>
        <p:nvSpPr>
          <p:cNvPr id="6" name="Title 5"/>
          <p:cNvSpPr>
            <a:spLocks noGrp="1"/>
          </p:cNvSpPr>
          <p:nvPr>
            <p:ph type="title"/>
          </p:nvPr>
        </p:nvSpPr>
        <p:spPr/>
        <p:txBody>
          <a:bodyPr/>
          <a:lstStyle/>
          <a:p>
            <a:r>
              <a:rPr lang="en-US" smtClean="0"/>
              <a:t>Bước 3:</a:t>
            </a:r>
            <a:endParaRPr lang="en-US"/>
          </a:p>
        </p:txBody>
      </p:sp>
    </p:spTree>
    <p:extLst>
      <p:ext uri="{BB962C8B-B14F-4D97-AF65-F5344CB8AC3E}">
        <p14:creationId xmlns:p14="http://schemas.microsoft.com/office/powerpoint/2010/main" val="3556164014"/>
      </p:ext>
    </p:extLst>
  </p:cSld>
  <p:clrMapOvr>
    <a:masterClrMapping/>
  </p:clrMapOvr>
  <p:transition spd="slow">
    <p:push dir="u"/>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err="1">
                <a:effectLst>
                  <a:outerShdw sx="0" sy="0">
                    <a:srgbClr val="000000"/>
                  </a:outerShdw>
                </a:effectLst>
              </a:rPr>
              <a:t>Mở</a:t>
            </a:r>
            <a:r>
              <a:rPr lang="en-US" b="1" dirty="0">
                <a:effectLst>
                  <a:outerShdw sx="0" sy="0">
                    <a:srgbClr val="000000"/>
                  </a:outerShdw>
                </a:effectLst>
              </a:rPr>
              <a:t> app </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 src</a:t>
            </a:r>
            <a:r>
              <a:rPr lang="en-US" b="1" dirty="0">
                <a:effectLst>
                  <a:outerShdw sx="0" sy="0">
                    <a:srgbClr val="000000"/>
                  </a:outerShdw>
                </a:effectLst>
                <a:sym typeface="Wingdings" panose="05000000000000000000" pitchFamily="2" charset="2"/>
              </a:rPr>
              <a:t></a:t>
            </a:r>
            <a:r>
              <a:rPr lang="en-US" b="1" dirty="0">
                <a:effectLst>
                  <a:outerShdw sx="0" sy="0">
                    <a:srgbClr val="000000"/>
                  </a:outerShdw>
                </a:effectLst>
              </a:rPr>
              <a:t>MainActivity.java</a:t>
            </a:r>
            <a:r>
              <a:rPr lang="en-US" dirty="0">
                <a:effectLst>
                  <a:outerShdw sx="0" sy="0">
                    <a:srgbClr val="000000"/>
                  </a:outerShdw>
                </a:effectLst>
              </a:rPr>
              <a:t> </a:t>
            </a:r>
            <a:r>
              <a:rPr lang="en-US" dirty="0" err="1">
                <a:effectLst>
                  <a:outerShdw sx="0" sy="0">
                    <a:srgbClr val="000000"/>
                  </a:outerShdw>
                </a:effectLst>
              </a:rPr>
              <a:t>và</a:t>
            </a:r>
            <a:r>
              <a:rPr lang="en-US" dirty="0">
                <a:effectLst>
                  <a:outerShdw sx="0" sy="0">
                    <a:srgbClr val="000000"/>
                  </a:outerShdw>
                </a:effectLst>
              </a:rPr>
              <a:t> </a:t>
            </a:r>
            <a:r>
              <a:rPr lang="en-US" dirty="0" err="1">
                <a:effectLst>
                  <a:outerShdw sx="0" sy="0">
                    <a:srgbClr val="000000"/>
                  </a:outerShdw>
                </a:effectLst>
              </a:rPr>
              <a:t>thêm</a:t>
            </a:r>
            <a:r>
              <a:rPr lang="en-US" dirty="0">
                <a:effectLst>
                  <a:outerShdw sx="0" sy="0">
                    <a:srgbClr val="000000"/>
                  </a:outerShdw>
                </a:effectLst>
              </a:rPr>
              <a:t> code. </a:t>
            </a:r>
            <a:r>
              <a:rPr lang="en-US" dirty="0" err="1">
                <a:effectLst>
                  <a:outerShdw sx="0" sy="0">
                    <a:srgbClr val="000000"/>
                  </a:outerShdw>
                </a:effectLst>
              </a:rPr>
              <a:t>Khi</a:t>
            </a:r>
            <a:r>
              <a:rPr lang="en-US" dirty="0">
                <a:effectLst>
                  <a:outerShdw sx="0" sy="0">
                    <a:srgbClr val="000000"/>
                  </a:outerShdw>
                </a:effectLst>
              </a:rPr>
              <a:t> click </a:t>
            </a:r>
            <a:r>
              <a:rPr lang="en-US" dirty="0" err="1">
                <a:effectLst>
                  <a:outerShdw sx="0" sy="0">
                    <a:srgbClr val="000000"/>
                  </a:outerShdw>
                </a:effectLst>
              </a:rPr>
              <a:t>vào</a:t>
            </a:r>
            <a:r>
              <a:rPr lang="en-US" dirty="0">
                <a:effectLst>
                  <a:outerShdw sx="0" sy="0">
                    <a:srgbClr val="000000"/>
                  </a:outerShdw>
                </a:effectLst>
              </a:rPr>
              <a:t> </a:t>
            </a:r>
            <a:r>
              <a:rPr lang="en-US" b="1" dirty="0">
                <a:effectLst>
                  <a:outerShdw sx="0" sy="0">
                    <a:srgbClr val="000000"/>
                  </a:outerShdw>
                </a:effectLst>
              </a:rPr>
              <a:t>Button </a:t>
            </a:r>
            <a:r>
              <a:rPr lang="en-US" dirty="0" err="1">
                <a:effectLst>
                  <a:outerShdw sx="0" sy="0">
                    <a:srgbClr val="000000"/>
                  </a:outerShdw>
                </a:effectLst>
              </a:rPr>
              <a:t>gọi</a:t>
            </a:r>
            <a:r>
              <a:rPr lang="en-US" dirty="0">
                <a:effectLst>
                  <a:outerShdw sx="0" sy="0">
                    <a:srgbClr val="000000"/>
                  </a:outerShdw>
                </a:effectLst>
              </a:rPr>
              <a:t> </a:t>
            </a:r>
            <a:r>
              <a:rPr lang="en-US" dirty="0" err="1">
                <a:effectLst>
                  <a:outerShdw sx="0" sy="0">
                    <a:srgbClr val="000000"/>
                  </a:outerShdw>
                </a:effectLst>
              </a:rPr>
              <a:t>phương</a:t>
            </a:r>
            <a:r>
              <a:rPr lang="en-US" dirty="0">
                <a:effectLst>
                  <a:outerShdw sx="0" sy="0">
                    <a:srgbClr val="000000"/>
                  </a:outerShdw>
                </a:effectLst>
              </a:rPr>
              <a:t> </a:t>
            </a:r>
            <a:r>
              <a:rPr lang="en-US" dirty="0" err="1">
                <a:effectLst>
                  <a:outerShdw sx="0" sy="0">
                    <a:srgbClr val="000000"/>
                  </a:outerShdw>
                </a:effectLst>
              </a:rPr>
              <a:t>thức</a:t>
            </a:r>
            <a:r>
              <a:rPr lang="en-US" dirty="0">
                <a:effectLst>
                  <a:outerShdw sx="0" sy="0">
                    <a:srgbClr val="000000"/>
                  </a:outerShdw>
                </a:effectLst>
              </a:rPr>
              <a:t> </a:t>
            </a:r>
            <a:r>
              <a:rPr lang="en-US" b="1" dirty="0">
                <a:effectLst>
                  <a:outerShdw sx="0" sy="0">
                    <a:srgbClr val="000000"/>
                  </a:outerShdw>
                </a:effectLst>
              </a:rPr>
              <a:t>sum(</a:t>
            </a:r>
            <a:r>
              <a:rPr lang="en-US" b="1" dirty="0" err="1">
                <a:effectLst>
                  <a:outerShdw sx="0" sy="0">
                    <a:srgbClr val="000000"/>
                  </a:outerShdw>
                </a:effectLst>
              </a:rPr>
              <a:t>a,b</a:t>
            </a:r>
            <a:r>
              <a:rPr lang="en-US" b="1" dirty="0">
                <a:effectLst>
                  <a:outerShdw sx="0" sy="0">
                    <a:srgbClr val="000000"/>
                  </a:outerShdw>
                </a:effectLst>
              </a:rPr>
              <a:t>)</a:t>
            </a:r>
            <a:r>
              <a:rPr lang="en-US" dirty="0">
                <a:effectLst>
                  <a:outerShdw sx="0" sy="0">
                    <a:srgbClr val="000000"/>
                  </a:outerShdw>
                </a:effectLst>
              </a:rPr>
              <a:t>, </a:t>
            </a:r>
            <a:r>
              <a:rPr lang="en-US" dirty="0" err="1">
                <a:effectLst>
                  <a:outerShdw sx="0" sy="0">
                    <a:srgbClr val="000000"/>
                  </a:outerShdw>
                </a:effectLst>
              </a:rPr>
              <a:t>trong</a:t>
            </a:r>
            <a:r>
              <a:rPr lang="en-US" dirty="0">
                <a:effectLst>
                  <a:outerShdw sx="0" sy="0">
                    <a:srgbClr val="000000"/>
                  </a:outerShdw>
                </a:effectLst>
              </a:rPr>
              <a:t> </a:t>
            </a:r>
            <a:r>
              <a:rPr lang="en-US" dirty="0" err="1">
                <a:effectLst>
                  <a:outerShdw sx="0" sy="0">
                    <a:srgbClr val="000000"/>
                  </a:outerShdw>
                </a:effectLst>
              </a:rPr>
              <a:t>phương</a:t>
            </a:r>
            <a:r>
              <a:rPr lang="en-US" dirty="0">
                <a:effectLst>
                  <a:outerShdw sx="0" sy="0">
                    <a:srgbClr val="000000"/>
                  </a:outerShdw>
                </a:effectLst>
              </a:rPr>
              <a:t> </a:t>
            </a:r>
            <a:r>
              <a:rPr lang="en-US" dirty="0" err="1">
                <a:effectLst>
                  <a:outerShdw sx="0" sy="0">
                    <a:srgbClr val="000000"/>
                  </a:outerShdw>
                </a:effectLst>
              </a:rPr>
              <a:t>thức</a:t>
            </a:r>
            <a:r>
              <a:rPr lang="en-US" dirty="0">
                <a:effectLst>
                  <a:outerShdw sx="0" sy="0">
                    <a:srgbClr val="000000"/>
                  </a:outerShdw>
                </a:effectLst>
              </a:rPr>
              <a:t> </a:t>
            </a:r>
            <a:r>
              <a:rPr lang="en-US" dirty="0" err="1">
                <a:effectLst>
                  <a:outerShdw sx="0" sy="0">
                    <a:srgbClr val="000000"/>
                  </a:outerShdw>
                </a:effectLst>
              </a:rPr>
              <a:t>này</a:t>
            </a:r>
            <a:r>
              <a:rPr lang="en-US" dirty="0">
                <a:effectLst>
                  <a:outerShdw sx="0" sy="0">
                    <a:srgbClr val="000000"/>
                  </a:outerShdw>
                </a:effectLst>
              </a:rPr>
              <a:t> </a:t>
            </a:r>
            <a:r>
              <a:rPr lang="en-US" dirty="0" err="1">
                <a:effectLst>
                  <a:outerShdw sx="0" sy="0">
                    <a:srgbClr val="000000"/>
                  </a:outerShdw>
                </a:effectLst>
              </a:rPr>
              <a:t>chúng</a:t>
            </a:r>
            <a:r>
              <a:rPr lang="en-US" dirty="0">
                <a:effectLst>
                  <a:outerShdw sx="0" sy="0">
                    <a:srgbClr val="000000"/>
                  </a:outerShdw>
                </a:effectLst>
              </a:rPr>
              <a:t> ta </a:t>
            </a:r>
            <a:r>
              <a:rPr lang="en-US" dirty="0" err="1">
                <a:effectLst>
                  <a:outerShdw sx="0" sy="0">
                    <a:srgbClr val="000000"/>
                  </a:outerShdw>
                </a:effectLst>
              </a:rPr>
              <a:t>truyền</a:t>
            </a:r>
            <a:r>
              <a:rPr lang="en-US" dirty="0">
                <a:effectLst>
                  <a:outerShdw sx="0" sy="0">
                    <a:srgbClr val="000000"/>
                  </a:outerShdw>
                </a:effectLst>
              </a:rPr>
              <a:t> 2 </a:t>
            </a:r>
            <a:r>
              <a:rPr lang="en-US" dirty="0" err="1">
                <a:effectLst>
                  <a:outerShdw sx="0" sy="0">
                    <a:srgbClr val="000000"/>
                  </a:outerShdw>
                </a:effectLst>
              </a:rPr>
              <a:t>tham</a:t>
            </a:r>
            <a:r>
              <a:rPr lang="en-US" dirty="0">
                <a:effectLst>
                  <a:outerShdw sx="0" sy="0">
                    <a:srgbClr val="000000"/>
                  </a:outerShdw>
                </a:effectLst>
              </a:rPr>
              <a:t> </a:t>
            </a:r>
            <a:r>
              <a:rPr lang="en-US" dirty="0" err="1">
                <a:effectLst>
                  <a:outerShdw sx="0" sy="0">
                    <a:srgbClr val="000000"/>
                  </a:outerShdw>
                </a:effectLst>
              </a:rPr>
              <a:t>số</a:t>
            </a:r>
            <a:r>
              <a:rPr lang="en-US" dirty="0">
                <a:effectLst>
                  <a:outerShdw sx="0" sy="0">
                    <a:srgbClr val="000000"/>
                  </a:outerShdw>
                </a:effectLst>
              </a:rPr>
              <a:t> </a:t>
            </a:r>
            <a:r>
              <a:rPr lang="en-US" dirty="0" err="1">
                <a:effectLst>
                  <a:outerShdw sx="0" sy="0">
                    <a:srgbClr val="000000"/>
                  </a:outerShdw>
                </a:effectLst>
              </a:rPr>
              <a:t>lấy</a:t>
            </a:r>
            <a:r>
              <a:rPr lang="en-US" dirty="0">
                <a:effectLst>
                  <a:outerShdw sx="0" sy="0">
                    <a:srgbClr val="000000"/>
                  </a:outerShdw>
                </a:effectLst>
              </a:rPr>
              <a:t> </a:t>
            </a:r>
            <a:r>
              <a:rPr lang="en-US" dirty="0" err="1">
                <a:effectLst>
                  <a:outerShdw sx="0" sy="0">
                    <a:srgbClr val="000000"/>
                  </a:outerShdw>
                </a:effectLst>
              </a:rPr>
              <a:t>từ</a:t>
            </a:r>
            <a:r>
              <a:rPr lang="en-US" dirty="0">
                <a:effectLst>
                  <a:outerShdw sx="0" sy="0">
                    <a:srgbClr val="000000"/>
                  </a:outerShdw>
                </a:effectLst>
              </a:rPr>
              <a:t> 2 </a:t>
            </a:r>
            <a:r>
              <a:rPr lang="en-US" b="1" dirty="0" err="1">
                <a:effectLst>
                  <a:outerShdw sx="0" sy="0">
                    <a:srgbClr val="000000"/>
                  </a:outerShdw>
                </a:effectLst>
              </a:rPr>
              <a:t>EditText</a:t>
            </a:r>
            <a:r>
              <a:rPr lang="en-US" dirty="0">
                <a:effectLst>
                  <a:outerShdw sx="0" sy="0">
                    <a:srgbClr val="000000"/>
                  </a:outerShdw>
                </a:effectLst>
              </a:rPr>
              <a:t>, </a:t>
            </a:r>
            <a:r>
              <a:rPr lang="en-US" dirty="0" err="1">
                <a:effectLst>
                  <a:outerShdw sx="0" sy="0">
                    <a:srgbClr val="000000"/>
                  </a:outerShdw>
                </a:effectLst>
              </a:rPr>
              <a:t>sau</a:t>
            </a:r>
            <a:r>
              <a:rPr lang="en-US" dirty="0">
                <a:effectLst>
                  <a:outerShdw sx="0" sy="0">
                    <a:srgbClr val="000000"/>
                  </a:outerShdw>
                </a:effectLst>
              </a:rPr>
              <a:t> </a:t>
            </a:r>
            <a:r>
              <a:rPr lang="en-US" dirty="0" err="1">
                <a:effectLst>
                  <a:outerShdw sx="0" sy="0">
                    <a:srgbClr val="000000"/>
                  </a:outerShdw>
                </a:effectLst>
              </a:rPr>
              <a:t>đó</a:t>
            </a:r>
            <a:r>
              <a:rPr lang="en-US" dirty="0">
                <a:effectLst>
                  <a:outerShdw sx="0" sy="0">
                    <a:srgbClr val="000000"/>
                  </a:outerShdw>
                </a:effectLst>
              </a:rPr>
              <a:t> </a:t>
            </a:r>
            <a:r>
              <a:rPr lang="en-US" dirty="0" err="1">
                <a:effectLst>
                  <a:outerShdw sx="0" sy="0">
                    <a:srgbClr val="000000"/>
                  </a:outerShdw>
                </a:effectLst>
              </a:rPr>
              <a:t>hiển</a:t>
            </a:r>
            <a:r>
              <a:rPr lang="en-US" dirty="0">
                <a:effectLst>
                  <a:outerShdw sx="0" sy="0">
                    <a:srgbClr val="000000"/>
                  </a:outerShdw>
                </a:effectLst>
              </a:rPr>
              <a:t> </a:t>
            </a:r>
            <a:r>
              <a:rPr lang="en-US" dirty="0" err="1">
                <a:effectLst>
                  <a:outerShdw sx="0" sy="0">
                    <a:srgbClr val="000000"/>
                  </a:outerShdw>
                </a:effectLst>
              </a:rPr>
              <a:t>thị</a:t>
            </a:r>
            <a:r>
              <a:rPr lang="en-US" dirty="0">
                <a:effectLst>
                  <a:outerShdw sx="0" sy="0">
                    <a:srgbClr val="000000"/>
                  </a:outerShdw>
                </a:effectLst>
              </a:rPr>
              <a:t> </a:t>
            </a:r>
            <a:r>
              <a:rPr lang="en-US" dirty="0" err="1">
                <a:effectLst>
                  <a:outerShdw sx="0" sy="0">
                    <a:srgbClr val="000000"/>
                  </a:outerShdw>
                </a:effectLst>
              </a:rPr>
              <a:t>lên</a:t>
            </a:r>
            <a:r>
              <a:rPr lang="en-US" dirty="0">
                <a:effectLst>
                  <a:outerShdw sx="0" sy="0">
                    <a:srgbClr val="000000"/>
                  </a:outerShdw>
                </a:effectLst>
              </a:rPr>
              <a:t> </a:t>
            </a:r>
            <a:r>
              <a:rPr lang="en-US" b="1" dirty="0" err="1">
                <a:effectLst>
                  <a:outerShdw sx="0" sy="0">
                    <a:srgbClr val="000000"/>
                  </a:outerShdw>
                </a:effectLst>
              </a:rPr>
              <a:t>TextView</a:t>
            </a:r>
            <a:r>
              <a:rPr lang="en-US" dirty="0">
                <a:effectLst>
                  <a:outerShdw sx="0" sy="0">
                    <a:srgbClr val="000000"/>
                  </a:outerShdw>
                </a:effectLst>
              </a:rPr>
              <a:t>.</a:t>
            </a:r>
          </a:p>
          <a:p>
            <a:endParaRPr lang="en-US" dirty="0"/>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136</a:t>
            </a:fld>
            <a:endParaRPr lang="en-US" altLang="en-US"/>
          </a:p>
        </p:txBody>
      </p:sp>
      <p:sp>
        <p:nvSpPr>
          <p:cNvPr id="6" name="Title 5"/>
          <p:cNvSpPr>
            <a:spLocks noGrp="1"/>
          </p:cNvSpPr>
          <p:nvPr>
            <p:ph type="title"/>
          </p:nvPr>
        </p:nvSpPr>
        <p:spPr/>
        <p:txBody>
          <a:bodyPr/>
          <a:lstStyle/>
          <a:p>
            <a:r>
              <a:rPr lang="en-US" smtClean="0"/>
              <a:t>Bước 4:</a:t>
            </a:r>
            <a:endParaRPr lang="en-US"/>
          </a:p>
        </p:txBody>
      </p:sp>
    </p:spTree>
    <p:extLst>
      <p:ext uri="{BB962C8B-B14F-4D97-AF65-F5344CB8AC3E}">
        <p14:creationId xmlns:p14="http://schemas.microsoft.com/office/powerpoint/2010/main" val="3958823625"/>
      </p:ext>
    </p:extLst>
  </p:cSld>
  <p:clrMapOvr>
    <a:masterClrMapping/>
  </p:clrMapOvr>
  <p:transition spd="slow">
    <p:push dir="u"/>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137</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70659"/>
            <a:ext cx="7886700" cy="5301442"/>
          </a:xfrm>
          <a:prstGeom prst="rect">
            <a:avLst/>
          </a:prstGeom>
        </p:spPr>
      </p:pic>
    </p:spTree>
    <p:extLst>
      <p:ext uri="{BB962C8B-B14F-4D97-AF65-F5344CB8AC3E}">
        <p14:creationId xmlns:p14="http://schemas.microsoft.com/office/powerpoint/2010/main" val="3274411580"/>
      </p:ext>
    </p:extLst>
  </p:cSld>
  <p:clrMapOvr>
    <a:masterClrMapping/>
  </p:clrMapOvr>
  <p:transition spd="slow">
    <p:push dir="u"/>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09599" y="990600"/>
            <a:ext cx="7418717" cy="365760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138</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188791208"/>
      </p:ext>
    </p:extLst>
  </p:cSld>
  <p:clrMapOvr>
    <a:masterClrMapping/>
  </p:clrMapOvr>
  <p:transition spd="slow">
    <p:push dir="u"/>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139</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44236" y="34291"/>
            <a:ext cx="6518564" cy="5837520"/>
          </a:xfrm>
          <a:prstGeom prst="rect">
            <a:avLst/>
          </a:prstGeom>
        </p:spPr>
      </p:pic>
    </p:spTree>
    <p:extLst>
      <p:ext uri="{BB962C8B-B14F-4D97-AF65-F5344CB8AC3E}">
        <p14:creationId xmlns:p14="http://schemas.microsoft.com/office/powerpoint/2010/main" val="296766336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14</a:t>
            </a:fld>
            <a:endParaRPr lang="en-US" altLang="en-US"/>
          </a:p>
        </p:txBody>
      </p:sp>
      <p:sp>
        <p:nvSpPr>
          <p:cNvPr id="6" name="Title 5"/>
          <p:cNvSpPr>
            <a:spLocks noGrp="1"/>
          </p:cNvSpPr>
          <p:nvPr>
            <p:ph type="title"/>
          </p:nvPr>
        </p:nvSpPr>
        <p:spPr/>
        <p:txBody>
          <a:bodyPr/>
          <a:lstStyle/>
          <a:p>
            <a:r>
              <a:rPr lang="en-US" err="1" smtClean="0"/>
              <a:t>Ví</a:t>
            </a:r>
            <a:r>
              <a:rPr lang="en-US" smtClean="0"/>
              <a:t> </a:t>
            </a:r>
            <a:r>
              <a:rPr lang="en-US" err="1" smtClean="0"/>
              <a:t>dụ</a:t>
            </a:r>
            <a:r>
              <a:rPr lang="en-US" smtClean="0"/>
              <a:t>:</a:t>
            </a:r>
            <a:endParaRPr lang="en-US"/>
          </a:p>
        </p:txBody>
      </p:sp>
      <p:pic>
        <p:nvPicPr>
          <p:cNvPr id="7" name="Picture 6"/>
          <p:cNvPicPr/>
          <p:nvPr/>
        </p:nvPicPr>
        <p:blipFill rotWithShape="1">
          <a:blip r:embed="rId2"/>
          <a:srcRect t="-1835"/>
          <a:stretch/>
        </p:blipFill>
        <p:spPr>
          <a:xfrm>
            <a:off x="613954" y="914401"/>
            <a:ext cx="7882346" cy="4114800"/>
          </a:xfrm>
          <a:prstGeom prst="rect">
            <a:avLst/>
          </a:prstGeom>
        </p:spPr>
      </p:pic>
    </p:spTree>
    <p:extLst>
      <p:ext uri="{BB962C8B-B14F-4D97-AF65-F5344CB8AC3E}">
        <p14:creationId xmlns:p14="http://schemas.microsoft.com/office/powerpoint/2010/main" val="828800974"/>
      </p:ext>
    </p:extLst>
  </p:cSld>
  <p:clrMapOvr>
    <a:masterClrMapping/>
  </p:clrMapOvr>
  <p:transition spd="slow">
    <p:push dir="u"/>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140</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1033063"/>
            <a:ext cx="6553200" cy="4476672"/>
          </a:xfrm>
          <a:prstGeom prst="rect">
            <a:avLst/>
          </a:prstGeom>
        </p:spPr>
      </p:pic>
    </p:spTree>
    <p:extLst>
      <p:ext uri="{BB962C8B-B14F-4D97-AF65-F5344CB8AC3E}">
        <p14:creationId xmlns:p14="http://schemas.microsoft.com/office/powerpoint/2010/main" val="1330981751"/>
      </p:ext>
    </p:extLst>
  </p:cSld>
  <p:clrMapOvr>
    <a:masterClrMapping/>
  </p:clrMapOvr>
  <p:transition spd="slow">
    <p:push dir="u"/>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a:t>
            </a:r>
            <a:endParaRPr lang="en-US"/>
          </a:p>
        </p:txBody>
      </p:sp>
    </p:spTree>
    <p:extLst>
      <p:ext uri="{BB962C8B-B14F-4D97-AF65-F5344CB8AC3E}">
        <p14:creationId xmlns:p14="http://schemas.microsoft.com/office/powerpoint/2010/main" val="3328414050"/>
      </p:ext>
    </p:extLst>
  </p:cSld>
  <p:clrMapOvr>
    <a:masterClrMapping/>
  </p:clrMapOvr>
  <p:transition spd="slow">
    <p:push dir="u"/>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142</a:t>
            </a:fld>
            <a:endParaRPr lang="en-US" altLang="en-US"/>
          </a:p>
        </p:txBody>
      </p:sp>
      <p:sp>
        <p:nvSpPr>
          <p:cNvPr id="6" name="Title 5"/>
          <p:cNvSpPr>
            <a:spLocks noGrp="1"/>
          </p:cNvSpPr>
          <p:nvPr>
            <p:ph type="title"/>
          </p:nvPr>
        </p:nvSpPr>
        <p:spPr/>
        <p:txBody>
          <a:bodyPr>
            <a:normAutofit fontScale="90000"/>
          </a:bodyPr>
          <a:lstStyle/>
          <a:p>
            <a:pPr lvl="1" algn="l" rtl="0">
              <a:lnSpc>
                <a:spcPct val="90000"/>
              </a:lnSpc>
              <a:spcBef>
                <a:spcPct val="0"/>
              </a:spcBef>
            </a:pPr>
            <a:r>
              <a:rPr lang="en-US" sz="2800" b="1" smtClean="0"/>
              <a:t>1. Sử dụng Linear Layout thiết kế giao diện như sau:</a:t>
            </a:r>
            <a:br>
              <a:rPr lang="en-US" sz="2800" b="1" smtClean="0"/>
            </a:br>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09600" y="990600"/>
            <a:ext cx="3993515" cy="1524000"/>
          </a:xfrm>
          <a:prstGeom prst="rect">
            <a:avLst/>
          </a:prstGeom>
          <a:noFill/>
          <a:ln>
            <a:noFill/>
          </a:ln>
        </p:spPr>
      </p:pic>
      <p:pic>
        <p:nvPicPr>
          <p:cNvPr id="8" name="Content Placeholder 7"/>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968961" y="1004455"/>
            <a:ext cx="2731765" cy="2311969"/>
          </a:xfrm>
          <a:prstGeom prst="rect">
            <a:avLst/>
          </a:prstGeom>
          <a:noFill/>
          <a:ln>
            <a:noFill/>
          </a:ln>
        </p:spPr>
      </p:pic>
      <p:pic>
        <p:nvPicPr>
          <p:cNvPr id="9" name="Picture 8"/>
          <p:cNvPicPr/>
          <p:nvPr/>
        </p:nvPicPr>
        <p:blipFill>
          <a:blip r:embed="rId4"/>
          <a:stretch>
            <a:fillRect/>
          </a:stretch>
        </p:blipFill>
        <p:spPr>
          <a:xfrm>
            <a:off x="609599" y="3124200"/>
            <a:ext cx="3993515" cy="2133600"/>
          </a:xfrm>
          <a:prstGeom prst="rect">
            <a:avLst/>
          </a:prstGeom>
        </p:spPr>
      </p:pic>
    </p:spTree>
    <p:extLst>
      <p:ext uri="{BB962C8B-B14F-4D97-AF65-F5344CB8AC3E}">
        <p14:creationId xmlns:p14="http://schemas.microsoft.com/office/powerpoint/2010/main" val="1063061804"/>
      </p:ext>
    </p:extLst>
  </p:cSld>
  <p:clrMapOvr>
    <a:masterClrMapping/>
  </p:clrMapOvr>
  <p:transition spd="slow">
    <p:push dir="u"/>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143</a:t>
            </a:fld>
            <a:endParaRPr lang="en-US" altLang="en-US"/>
          </a:p>
        </p:txBody>
      </p:sp>
      <p:sp>
        <p:nvSpPr>
          <p:cNvPr id="6" name="Title 5"/>
          <p:cNvSpPr>
            <a:spLocks noGrp="1"/>
          </p:cNvSpPr>
          <p:nvPr>
            <p:ph type="title"/>
          </p:nvPr>
        </p:nvSpPr>
        <p:spPr/>
        <p:txBody>
          <a:bodyPr/>
          <a:lstStyle/>
          <a:p>
            <a:r>
              <a:rPr lang="en-US"/>
              <a:t>Xây dựng màn hình đăng nhập</a:t>
            </a:r>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00569" y="1019445"/>
            <a:ext cx="3704762" cy="4323809"/>
          </a:xfrm>
          <a:prstGeom prst="rect">
            <a:avLst/>
          </a:prstGeom>
          <a:noFill/>
          <a:ln>
            <a:noFill/>
          </a:ln>
        </p:spPr>
      </p:pic>
    </p:spTree>
    <p:extLst>
      <p:ext uri="{BB962C8B-B14F-4D97-AF65-F5344CB8AC3E}">
        <p14:creationId xmlns:p14="http://schemas.microsoft.com/office/powerpoint/2010/main" val="3022692361"/>
      </p:ext>
    </p:extLst>
  </p:cSld>
  <p:clrMapOvr>
    <a:masterClrMapping/>
  </p:clrMapOvr>
  <p:transition spd="slow">
    <p:push dir="u"/>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05200" y="3581400"/>
            <a:ext cx="5467350" cy="1981200"/>
          </a:xfrm>
        </p:spPr>
        <p:txBody>
          <a:bodyPr rtlCol="0">
            <a:normAutofit fontScale="40000" lnSpcReduction="20000"/>
          </a:bodyPr>
          <a:lstStyle/>
          <a:p>
            <a:pPr marL="0" lvl="4" indent="0" eaLnBrk="1" fontAlgn="auto" hangingPunct="1">
              <a:lnSpc>
                <a:spcPct val="145000"/>
              </a:lnSpc>
              <a:spcAft>
                <a:spcPts val="0"/>
              </a:spcAft>
              <a:buFont typeface="Arial" pitchFamily="34" charset="0"/>
              <a:buNone/>
              <a:defRPr/>
            </a:pPr>
            <a:r>
              <a:rPr lang="en-US" sz="11000" b="1" smtClean="0">
                <a:latin typeface="Arial" pitchFamily="34" charset="0"/>
                <a:cs typeface="Arial" pitchFamily="34" charset="0"/>
              </a:rPr>
              <a:t>CẢM ƠN TẤT CẢ ĐÃ LẮNG NGHE</a:t>
            </a:r>
            <a:endParaRPr lang="en-US" sz="11000" b="1">
              <a:latin typeface="Arial" pitchFamily="34" charset="0"/>
              <a:cs typeface="Arial" pitchFamily="34" charset="0"/>
            </a:endParaRPr>
          </a:p>
        </p:txBody>
      </p:sp>
      <p:sp>
        <p:nvSpPr>
          <p:cNvPr id="3" name="Date Placeholder 2"/>
          <p:cNvSpPr>
            <a:spLocks noGrp="1"/>
          </p:cNvSpPr>
          <p:nvPr>
            <p:ph type="dt" sz="quarter" idx="10"/>
          </p:nvPr>
        </p:nvSpPr>
        <p:spPr/>
        <p:txBody>
          <a:bodyPr/>
          <a:lstStyle/>
          <a:p>
            <a:pPr>
              <a:defRPr/>
            </a:pPr>
            <a:fld id="{88C57826-145C-41F3-819E-DE60ABC4AA93}" type="datetime1">
              <a:rPr lang="en-US"/>
              <a:pPr>
                <a:defRPr/>
              </a:pPr>
              <a:t>9/7/2021</a:t>
            </a:fld>
            <a:endParaRPr lang="en-US"/>
          </a:p>
        </p:txBody>
      </p:sp>
      <p:sp>
        <p:nvSpPr>
          <p:cNvPr id="4" name="Footer Placeholder 3"/>
          <p:cNvSpPr>
            <a:spLocks noGrp="1"/>
          </p:cNvSpPr>
          <p:nvPr>
            <p:ph type="ftr" sz="quarter" idx="11"/>
          </p:nvPr>
        </p:nvSpPr>
        <p:spPr/>
        <p:txBody>
          <a:bodyPr/>
          <a:lstStyle/>
          <a:p>
            <a:pPr>
              <a:defRPr/>
            </a:pPr>
            <a:r>
              <a:rPr lang="en-US"/>
              <a:t>Mảng một chiều</a:t>
            </a:r>
          </a:p>
        </p:txBody>
      </p:sp>
      <p:sp>
        <p:nvSpPr>
          <p:cNvPr id="5" name="Slide Number Placeholder 4"/>
          <p:cNvSpPr>
            <a:spLocks noGrp="1"/>
          </p:cNvSpPr>
          <p:nvPr>
            <p:ph type="sldNum" sz="quarter" idx="12"/>
          </p:nvPr>
        </p:nvSpPr>
        <p:spPr/>
        <p:txBody>
          <a:bodyPr/>
          <a:lstStyle/>
          <a:p>
            <a:pPr>
              <a:defRPr/>
            </a:pPr>
            <a:fld id="{79325106-15E9-440A-8786-D7DA38E981ED}" type="slidenum">
              <a:rPr lang="en-US"/>
              <a:pPr>
                <a:defRPr/>
              </a:pPr>
              <a:t>144</a:t>
            </a:fld>
            <a:endParaRPr lang="en-US"/>
          </a:p>
        </p:txBody>
      </p:sp>
      <p:sp>
        <p:nvSpPr>
          <p:cNvPr id="7" name="Smiley Face 6"/>
          <p:cNvSpPr/>
          <p:nvPr/>
        </p:nvSpPr>
        <p:spPr>
          <a:xfrm>
            <a:off x="609600" y="762000"/>
            <a:ext cx="3276600" cy="2667000"/>
          </a:xfrm>
          <a:prstGeom prst="smileyFace">
            <a:avLst/>
          </a:prstGeom>
          <a:ln w="38100">
            <a:solidFill>
              <a:schemeClr val="accent2">
                <a:lumMod val="75000"/>
              </a:schemeClr>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a:p>
        </p:txBody>
      </p:sp>
    </p:spTree>
    <p:extLst>
      <p:ext uri="{BB962C8B-B14F-4D97-AF65-F5344CB8AC3E}">
        <p14:creationId xmlns:p14="http://schemas.microsoft.com/office/powerpoint/2010/main" val="1629062559"/>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15</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576262" y="34291"/>
            <a:ext cx="7805738" cy="5337809"/>
          </a:xfrm>
          <a:prstGeom prst="rect">
            <a:avLst/>
          </a:prstGeom>
        </p:spPr>
      </p:pic>
    </p:spTree>
    <p:extLst>
      <p:ext uri="{BB962C8B-B14F-4D97-AF65-F5344CB8AC3E}">
        <p14:creationId xmlns:p14="http://schemas.microsoft.com/office/powerpoint/2010/main" val="555188638"/>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err="1"/>
              <a:t>Ưu</a:t>
            </a:r>
            <a:r>
              <a:rPr lang="en-US"/>
              <a:t> </a:t>
            </a:r>
            <a:r>
              <a:rPr lang="en-US" err="1"/>
              <a:t>điểm</a:t>
            </a:r>
            <a:r>
              <a:rPr lang="en-US"/>
              <a:t>: </a:t>
            </a:r>
            <a:r>
              <a:rPr lang="en-US" err="1"/>
              <a:t>Là</a:t>
            </a:r>
            <a:r>
              <a:rPr lang="en-US"/>
              <a:t> </a:t>
            </a:r>
            <a:r>
              <a:rPr lang="en-US" err="1"/>
              <a:t>ViewGroup</a:t>
            </a:r>
            <a:r>
              <a:rPr lang="en-US"/>
              <a:t> </a:t>
            </a:r>
            <a:r>
              <a:rPr lang="en-US" err="1"/>
              <a:t>đơn</a:t>
            </a:r>
            <a:r>
              <a:rPr lang="en-US"/>
              <a:t> </a:t>
            </a:r>
            <a:r>
              <a:rPr lang="en-US" err="1"/>
              <a:t>giản</a:t>
            </a:r>
            <a:r>
              <a:rPr lang="en-US"/>
              <a:t> </a:t>
            </a:r>
            <a:r>
              <a:rPr lang="en-US" err="1"/>
              <a:t>nên</a:t>
            </a:r>
            <a:r>
              <a:rPr lang="en-US"/>
              <a:t> </a:t>
            </a:r>
            <a:r>
              <a:rPr lang="en-US" err="1"/>
              <a:t>thời</a:t>
            </a:r>
            <a:r>
              <a:rPr lang="en-US"/>
              <a:t> </a:t>
            </a:r>
            <a:r>
              <a:rPr lang="en-US" err="1"/>
              <a:t>gian</a:t>
            </a:r>
            <a:r>
              <a:rPr lang="en-US"/>
              <a:t> </a:t>
            </a:r>
            <a:r>
              <a:rPr lang="en-US" err="1"/>
              <a:t>tính</a:t>
            </a:r>
            <a:r>
              <a:rPr lang="en-US"/>
              <a:t> </a:t>
            </a:r>
            <a:r>
              <a:rPr lang="en-US" err="1"/>
              <a:t>toán</a:t>
            </a:r>
            <a:r>
              <a:rPr lang="en-US"/>
              <a:t> </a:t>
            </a:r>
            <a:r>
              <a:rPr lang="en-US" err="1"/>
              <a:t>để</a:t>
            </a:r>
            <a:r>
              <a:rPr lang="en-US"/>
              <a:t> layout </a:t>
            </a:r>
            <a:r>
              <a:rPr lang="en-US" err="1"/>
              <a:t>các</a:t>
            </a:r>
            <a:r>
              <a:rPr lang="en-US"/>
              <a:t> view con </a:t>
            </a:r>
            <a:r>
              <a:rPr lang="en-US" err="1"/>
              <a:t>nhanh</a:t>
            </a:r>
            <a:r>
              <a:rPr lang="en-US"/>
              <a:t>.</a:t>
            </a:r>
          </a:p>
          <a:p>
            <a:pPr lvl="0"/>
            <a:r>
              <a:rPr lang="en-US" err="1"/>
              <a:t>Nhược</a:t>
            </a:r>
            <a:r>
              <a:rPr lang="en-US"/>
              <a:t> </a:t>
            </a:r>
            <a:r>
              <a:rPr lang="en-US" err="1"/>
              <a:t>điểm</a:t>
            </a:r>
            <a:r>
              <a:rPr lang="en-US"/>
              <a:t>: </a:t>
            </a:r>
            <a:r>
              <a:rPr lang="en-US" err="1"/>
              <a:t>Không</a:t>
            </a:r>
            <a:r>
              <a:rPr lang="en-US"/>
              <a:t> </a:t>
            </a:r>
            <a:r>
              <a:rPr lang="en-US" err="1"/>
              <a:t>thiết</a:t>
            </a:r>
            <a:r>
              <a:rPr lang="en-US"/>
              <a:t> </a:t>
            </a:r>
            <a:r>
              <a:rPr lang="en-US" err="1"/>
              <a:t>kế</a:t>
            </a:r>
            <a:r>
              <a:rPr lang="en-US"/>
              <a:t> </a:t>
            </a:r>
            <a:r>
              <a:rPr lang="en-US" err="1"/>
              <a:t>được</a:t>
            </a:r>
            <a:r>
              <a:rPr lang="en-US"/>
              <a:t> </a:t>
            </a:r>
            <a:r>
              <a:rPr lang="en-US" err="1"/>
              <a:t>cái</a:t>
            </a:r>
            <a:r>
              <a:rPr lang="en-US"/>
              <a:t> </a:t>
            </a:r>
            <a:r>
              <a:rPr lang="en-US" err="1"/>
              <a:t>giao</a:t>
            </a:r>
            <a:r>
              <a:rPr lang="en-US"/>
              <a:t> </a:t>
            </a:r>
            <a:r>
              <a:rPr lang="en-US" err="1"/>
              <a:t>diện</a:t>
            </a:r>
            <a:r>
              <a:rPr lang="en-US"/>
              <a:t> </a:t>
            </a:r>
            <a:r>
              <a:rPr lang="en-US" err="1"/>
              <a:t>phức</a:t>
            </a:r>
            <a:r>
              <a:rPr lang="en-US"/>
              <a:t> </a:t>
            </a:r>
            <a:r>
              <a:rPr lang="en-US" err="1"/>
              <a:t>tạp</a:t>
            </a:r>
            <a:r>
              <a:rPr lang="en-US"/>
              <a:t>.</a:t>
            </a:r>
          </a:p>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16</a:t>
            </a:fld>
            <a:endParaRPr lang="en-US" altLang="en-US"/>
          </a:p>
        </p:txBody>
      </p:sp>
      <p:sp>
        <p:nvSpPr>
          <p:cNvPr id="6" name="Title 5"/>
          <p:cNvSpPr>
            <a:spLocks noGrp="1"/>
          </p:cNvSpPr>
          <p:nvPr>
            <p:ph type="title"/>
          </p:nvPr>
        </p:nvSpPr>
        <p:spPr/>
        <p:txBody>
          <a:bodyPr/>
          <a:lstStyle/>
          <a:p>
            <a:r>
              <a:rPr lang="en-US" err="1" smtClean="0"/>
              <a:t>Nhận</a:t>
            </a:r>
            <a:r>
              <a:rPr lang="en-US" smtClean="0"/>
              <a:t> </a:t>
            </a:r>
            <a:r>
              <a:rPr lang="en-US" err="1" smtClean="0"/>
              <a:t>xét</a:t>
            </a:r>
            <a:r>
              <a:rPr lang="en-US" smtClean="0"/>
              <a:t>:</a:t>
            </a:r>
            <a:endParaRPr lang="en-US"/>
          </a:p>
        </p:txBody>
      </p:sp>
    </p:spTree>
    <p:extLst>
      <p:ext uri="{BB962C8B-B14F-4D97-AF65-F5344CB8AC3E}">
        <p14:creationId xmlns:p14="http://schemas.microsoft.com/office/powerpoint/2010/main" val="2353394931"/>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RelativeLayout</a:t>
            </a:r>
            <a:endParaRPr lang="en-US"/>
          </a:p>
        </p:txBody>
      </p:sp>
    </p:spTree>
    <p:extLst>
      <p:ext uri="{BB962C8B-B14F-4D97-AF65-F5344CB8AC3E}">
        <p14:creationId xmlns:p14="http://schemas.microsoft.com/office/powerpoint/2010/main" val="2336165195"/>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err="1"/>
              <a:t>Các</a:t>
            </a:r>
            <a:r>
              <a:rPr lang="en-US"/>
              <a:t> View </a:t>
            </a:r>
            <a:r>
              <a:rPr lang="en-US" err="1"/>
              <a:t>khi</a:t>
            </a:r>
            <a:r>
              <a:rPr lang="en-US"/>
              <a:t> </a:t>
            </a:r>
            <a:r>
              <a:rPr lang="en-US" err="1"/>
              <a:t>được</a:t>
            </a:r>
            <a:r>
              <a:rPr lang="en-US"/>
              <a:t> </a:t>
            </a:r>
            <a:r>
              <a:rPr lang="en-US" err="1"/>
              <a:t>đặt</a:t>
            </a:r>
            <a:r>
              <a:rPr lang="en-US"/>
              <a:t> </a:t>
            </a:r>
            <a:r>
              <a:rPr lang="en-US" err="1"/>
              <a:t>lên</a:t>
            </a:r>
            <a:r>
              <a:rPr lang="en-US"/>
              <a:t> Layout </a:t>
            </a:r>
            <a:r>
              <a:rPr lang="en-US" err="1"/>
              <a:t>sẽ</a:t>
            </a:r>
            <a:r>
              <a:rPr lang="en-US"/>
              <a:t> </a:t>
            </a:r>
            <a:r>
              <a:rPr lang="en-US" err="1"/>
              <a:t>có</a:t>
            </a:r>
            <a:r>
              <a:rPr lang="en-US"/>
              <a:t> </a:t>
            </a:r>
            <a:r>
              <a:rPr lang="en-US" err="1"/>
              <a:t>vị</a:t>
            </a:r>
            <a:r>
              <a:rPr lang="en-US"/>
              <a:t> </a:t>
            </a:r>
            <a:r>
              <a:rPr lang="en-US" err="1"/>
              <a:t>trí</a:t>
            </a:r>
            <a:r>
              <a:rPr lang="en-US"/>
              <a:t> </a:t>
            </a:r>
            <a:r>
              <a:rPr lang="en-US" err="1"/>
              <a:t>phụ</a:t>
            </a:r>
            <a:r>
              <a:rPr lang="en-US"/>
              <a:t> </a:t>
            </a:r>
            <a:r>
              <a:rPr lang="en-US" err="1"/>
              <a:t>thuộc</a:t>
            </a:r>
            <a:r>
              <a:rPr lang="en-US"/>
              <a:t> </a:t>
            </a:r>
            <a:r>
              <a:rPr lang="en-US" err="1"/>
              <a:t>vào</a:t>
            </a:r>
            <a:r>
              <a:rPr lang="en-US"/>
              <a:t> View </a:t>
            </a:r>
            <a:r>
              <a:rPr lang="en-US" err="1"/>
              <a:t>đã</a:t>
            </a:r>
            <a:r>
              <a:rPr lang="en-US"/>
              <a:t> </a:t>
            </a:r>
            <a:r>
              <a:rPr lang="en-US" err="1"/>
              <a:t>đặt</a:t>
            </a:r>
            <a:r>
              <a:rPr lang="en-US"/>
              <a:t> </a:t>
            </a:r>
            <a:r>
              <a:rPr lang="en-US" err="1"/>
              <a:t>vào</a:t>
            </a:r>
            <a:r>
              <a:rPr lang="en-US"/>
              <a:t> </a:t>
            </a:r>
            <a:r>
              <a:rPr lang="en-US" err="1"/>
              <a:t>trước</a:t>
            </a:r>
            <a:r>
              <a:rPr lang="en-US"/>
              <a:t> </a:t>
            </a:r>
            <a:r>
              <a:rPr lang="en-US" err="1"/>
              <a:t>nó</a:t>
            </a:r>
            <a:r>
              <a:rPr lang="en-US"/>
              <a:t>, do </a:t>
            </a:r>
            <a:r>
              <a:rPr lang="en-US" err="1"/>
              <a:t>đó</a:t>
            </a:r>
            <a:r>
              <a:rPr lang="en-US"/>
              <a:t> </a:t>
            </a:r>
            <a:r>
              <a:rPr lang="en-US" err="1"/>
              <a:t>khi</a:t>
            </a:r>
            <a:r>
              <a:rPr lang="en-US"/>
              <a:t> </a:t>
            </a:r>
            <a:r>
              <a:rPr lang="en-US" err="1"/>
              <a:t>thay</a:t>
            </a:r>
            <a:r>
              <a:rPr lang="en-US"/>
              <a:t> </a:t>
            </a:r>
            <a:r>
              <a:rPr lang="en-US" err="1"/>
              <a:t>đổi</a:t>
            </a:r>
            <a:r>
              <a:rPr lang="en-US"/>
              <a:t> </a:t>
            </a:r>
            <a:r>
              <a:rPr lang="en-US" err="1"/>
              <a:t>vị</a:t>
            </a:r>
            <a:r>
              <a:rPr lang="en-US"/>
              <a:t> </a:t>
            </a:r>
            <a:r>
              <a:rPr lang="en-US" err="1"/>
              <a:t>trí</a:t>
            </a:r>
            <a:r>
              <a:rPr lang="en-US"/>
              <a:t> </a:t>
            </a:r>
            <a:r>
              <a:rPr lang="en-US" err="1"/>
              <a:t>của</a:t>
            </a:r>
            <a:r>
              <a:rPr lang="en-US"/>
              <a:t> </a:t>
            </a:r>
            <a:r>
              <a:rPr lang="en-US" err="1"/>
              <a:t>một</a:t>
            </a:r>
            <a:r>
              <a:rPr lang="en-US"/>
              <a:t> View </a:t>
            </a:r>
            <a:r>
              <a:rPr lang="en-US" err="1"/>
              <a:t>sẽ</a:t>
            </a:r>
            <a:r>
              <a:rPr lang="en-US"/>
              <a:t> </a:t>
            </a:r>
            <a:r>
              <a:rPr lang="en-US" err="1"/>
              <a:t>làm</a:t>
            </a:r>
            <a:r>
              <a:rPr lang="en-US"/>
              <a:t> </a:t>
            </a:r>
            <a:r>
              <a:rPr lang="en-US" err="1"/>
              <a:t>thay</a:t>
            </a:r>
            <a:r>
              <a:rPr lang="en-US"/>
              <a:t> </a:t>
            </a:r>
            <a:r>
              <a:rPr lang="en-US" err="1"/>
              <a:t>đổi</a:t>
            </a:r>
            <a:r>
              <a:rPr lang="en-US"/>
              <a:t> </a:t>
            </a:r>
            <a:r>
              <a:rPr lang="en-US" err="1"/>
              <a:t>vị</a:t>
            </a:r>
            <a:r>
              <a:rPr lang="en-US"/>
              <a:t> </a:t>
            </a:r>
            <a:r>
              <a:rPr lang="en-US" err="1"/>
              <a:t>trí</a:t>
            </a:r>
            <a:r>
              <a:rPr lang="en-US"/>
              <a:t> </a:t>
            </a:r>
            <a:r>
              <a:rPr lang="en-US" err="1"/>
              <a:t>của</a:t>
            </a:r>
            <a:r>
              <a:rPr lang="en-US"/>
              <a:t> </a:t>
            </a:r>
            <a:r>
              <a:rPr lang="en-US" err="1"/>
              <a:t>các</a:t>
            </a:r>
            <a:r>
              <a:rPr lang="en-US"/>
              <a:t> View </a:t>
            </a:r>
            <a:r>
              <a:rPr lang="en-US" err="1"/>
              <a:t>còn</a:t>
            </a:r>
            <a:r>
              <a:rPr lang="en-US"/>
              <a:t> </a:t>
            </a:r>
            <a:r>
              <a:rPr lang="en-US" err="1"/>
              <a:t>lại</a:t>
            </a:r>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18</a:t>
            </a:fld>
            <a:endParaRPr lang="en-US" altLang="en-US"/>
          </a:p>
        </p:txBody>
      </p:sp>
      <p:sp>
        <p:nvSpPr>
          <p:cNvPr id="6" name="Title 5"/>
          <p:cNvSpPr>
            <a:spLocks noGrp="1"/>
          </p:cNvSpPr>
          <p:nvPr>
            <p:ph type="title"/>
          </p:nvPr>
        </p:nvSpPr>
        <p:spPr/>
        <p:txBody>
          <a:bodyPr/>
          <a:lstStyle/>
          <a:p>
            <a:r>
              <a:rPr lang="en-US" err="1"/>
              <a:t>RelativeLayout</a:t>
            </a:r>
            <a:endParaRPr lang="en-US"/>
          </a:p>
        </p:txBody>
      </p:sp>
      <p:pic>
        <p:nvPicPr>
          <p:cNvPr id="7" name="Picture 6"/>
          <p:cNvPicPr>
            <a:picLocks noChangeAspect="1"/>
          </p:cNvPicPr>
          <p:nvPr/>
        </p:nvPicPr>
        <p:blipFill>
          <a:blip r:embed="rId2"/>
          <a:stretch>
            <a:fillRect/>
          </a:stretch>
        </p:blipFill>
        <p:spPr>
          <a:xfrm>
            <a:off x="4267200" y="2820431"/>
            <a:ext cx="3581400" cy="3106198"/>
          </a:xfrm>
          <a:prstGeom prst="rect">
            <a:avLst/>
          </a:prstGeom>
        </p:spPr>
      </p:pic>
    </p:spTree>
    <p:extLst>
      <p:ext uri="{BB962C8B-B14F-4D97-AF65-F5344CB8AC3E}">
        <p14:creationId xmlns:p14="http://schemas.microsoft.com/office/powerpoint/2010/main" val="923331210"/>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19</a:t>
            </a:fld>
            <a:endParaRPr lang="en-US" altLang="en-US"/>
          </a:p>
        </p:txBody>
      </p:sp>
      <p:sp>
        <p:nvSpPr>
          <p:cNvPr id="6" name="Title 5"/>
          <p:cNvSpPr>
            <a:spLocks noGrp="1"/>
          </p:cNvSpPr>
          <p:nvPr>
            <p:ph type="title"/>
          </p:nvPr>
        </p:nvSpPr>
        <p:spPr/>
        <p:txBody>
          <a:bodyPr/>
          <a:lstStyle/>
          <a:p>
            <a:r>
              <a:rPr lang="en-US" err="1" smtClean="0"/>
              <a:t>Ví</a:t>
            </a:r>
            <a:r>
              <a:rPr lang="en-US" smtClean="0"/>
              <a:t> </a:t>
            </a:r>
            <a:r>
              <a:rPr lang="en-US" err="1" smtClean="0"/>
              <a:t>dụ</a:t>
            </a:r>
            <a:r>
              <a:rPr lang="en-US" smtClean="0"/>
              <a:t>:</a:t>
            </a:r>
            <a:endParaRPr lang="en-US"/>
          </a:p>
        </p:txBody>
      </p:sp>
      <p:pic>
        <p:nvPicPr>
          <p:cNvPr id="7" name="Picture 6"/>
          <p:cNvPicPr/>
          <p:nvPr/>
        </p:nvPicPr>
        <p:blipFill>
          <a:blip r:embed="rId2"/>
          <a:stretch>
            <a:fillRect/>
          </a:stretch>
        </p:blipFill>
        <p:spPr>
          <a:xfrm>
            <a:off x="609600" y="1023374"/>
            <a:ext cx="7886700" cy="4082025"/>
          </a:xfrm>
          <a:prstGeom prst="rect">
            <a:avLst/>
          </a:prstGeom>
        </p:spPr>
      </p:pic>
    </p:spTree>
    <p:extLst>
      <p:ext uri="{BB962C8B-B14F-4D97-AF65-F5344CB8AC3E}">
        <p14:creationId xmlns:p14="http://schemas.microsoft.com/office/powerpoint/2010/main" val="279537816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err="1"/>
              <a:t>Xây</a:t>
            </a:r>
            <a:r>
              <a:rPr lang="en-US"/>
              <a:t> </a:t>
            </a:r>
            <a:r>
              <a:rPr lang="en-US" err="1"/>
              <a:t>dựng</a:t>
            </a:r>
            <a:r>
              <a:rPr lang="en-US"/>
              <a:t> </a:t>
            </a:r>
            <a:r>
              <a:rPr lang="en-US" err="1"/>
              <a:t>được</a:t>
            </a:r>
            <a:r>
              <a:rPr lang="en-US"/>
              <a:t> </a:t>
            </a:r>
            <a:r>
              <a:rPr lang="en-US" err="1"/>
              <a:t>giao</a:t>
            </a:r>
            <a:r>
              <a:rPr lang="en-US"/>
              <a:t> </a:t>
            </a:r>
            <a:r>
              <a:rPr lang="en-US" err="1"/>
              <a:t>diện</a:t>
            </a:r>
            <a:r>
              <a:rPr lang="en-US"/>
              <a:t> </a:t>
            </a:r>
            <a:r>
              <a:rPr lang="en-US" err="1"/>
              <a:t>cho</a:t>
            </a:r>
            <a:r>
              <a:rPr lang="en-US"/>
              <a:t> </a:t>
            </a:r>
            <a:r>
              <a:rPr lang="en-US" err="1"/>
              <a:t>ứng</a:t>
            </a:r>
            <a:r>
              <a:rPr lang="en-US"/>
              <a:t> </a:t>
            </a:r>
            <a:r>
              <a:rPr lang="en-US" err="1"/>
              <a:t>dụng</a:t>
            </a:r>
            <a:endParaRPr lang="en-US"/>
          </a:p>
          <a:p>
            <a:pPr lvl="0"/>
            <a:r>
              <a:rPr lang="en-US" err="1"/>
              <a:t>Xử</a:t>
            </a:r>
            <a:r>
              <a:rPr lang="en-US"/>
              <a:t> </a:t>
            </a:r>
            <a:r>
              <a:rPr lang="en-US" err="1"/>
              <a:t>lý</a:t>
            </a:r>
            <a:r>
              <a:rPr lang="en-US"/>
              <a:t> </a:t>
            </a:r>
            <a:r>
              <a:rPr lang="en-US" err="1"/>
              <a:t>được</a:t>
            </a:r>
            <a:r>
              <a:rPr lang="en-US"/>
              <a:t> </a:t>
            </a:r>
            <a:r>
              <a:rPr lang="en-US" err="1"/>
              <a:t>các</a:t>
            </a:r>
            <a:r>
              <a:rPr lang="en-US"/>
              <a:t> </a:t>
            </a:r>
            <a:r>
              <a:rPr lang="en-US" err="1"/>
              <a:t>sự</a:t>
            </a:r>
            <a:r>
              <a:rPr lang="en-US"/>
              <a:t> </a:t>
            </a:r>
            <a:r>
              <a:rPr lang="en-US" err="1"/>
              <a:t>kiện</a:t>
            </a:r>
            <a:r>
              <a:rPr lang="en-US"/>
              <a:t> </a:t>
            </a:r>
            <a:r>
              <a:rPr lang="en-US" err="1"/>
              <a:t>cho</a:t>
            </a:r>
            <a:r>
              <a:rPr lang="en-US"/>
              <a:t> </a:t>
            </a:r>
            <a:r>
              <a:rPr lang="en-US" err="1"/>
              <a:t>ứng</a:t>
            </a:r>
            <a:r>
              <a:rPr lang="en-US"/>
              <a:t> </a:t>
            </a:r>
            <a:r>
              <a:rPr lang="en-US" err="1"/>
              <a:t>dụng</a:t>
            </a:r>
            <a:endParaRPr lang="en-US"/>
          </a:p>
          <a:p>
            <a:pPr lvl="0"/>
            <a:r>
              <a:rPr lang="en-US" err="1"/>
              <a:t>Sử</a:t>
            </a:r>
            <a:r>
              <a:rPr lang="en-US"/>
              <a:t> </a:t>
            </a:r>
            <a:r>
              <a:rPr lang="en-US" err="1"/>
              <a:t>dụng</a:t>
            </a:r>
            <a:r>
              <a:rPr lang="en-US"/>
              <a:t> </a:t>
            </a:r>
            <a:r>
              <a:rPr lang="en-US" err="1"/>
              <a:t>thành</a:t>
            </a:r>
            <a:r>
              <a:rPr lang="en-US"/>
              <a:t> </a:t>
            </a:r>
            <a:r>
              <a:rPr lang="en-US" err="1"/>
              <a:t>thạo</a:t>
            </a:r>
            <a:r>
              <a:rPr lang="en-US"/>
              <a:t> IDE Android Studio </a:t>
            </a:r>
            <a:r>
              <a:rPr lang="en-US" err="1"/>
              <a:t>để</a:t>
            </a:r>
            <a:r>
              <a:rPr lang="en-US"/>
              <a:t> </a:t>
            </a:r>
            <a:r>
              <a:rPr lang="en-US" err="1"/>
              <a:t>viết</a:t>
            </a:r>
            <a:r>
              <a:rPr lang="en-US"/>
              <a:t> </a:t>
            </a:r>
            <a:r>
              <a:rPr lang="en-US" err="1"/>
              <a:t>chương</a:t>
            </a:r>
            <a:r>
              <a:rPr lang="en-US"/>
              <a:t> </a:t>
            </a:r>
            <a:r>
              <a:rPr lang="en-US" err="1"/>
              <a:t>trình</a:t>
            </a:r>
            <a:r>
              <a:rPr lang="en-US"/>
              <a:t> Android</a:t>
            </a:r>
          </a:p>
          <a:p>
            <a:pPr lvl="0"/>
            <a:r>
              <a:rPr lang="en-US" err="1"/>
              <a:t>Hình</a:t>
            </a:r>
            <a:r>
              <a:rPr lang="en-US"/>
              <a:t> </a:t>
            </a:r>
            <a:r>
              <a:rPr lang="en-US" err="1"/>
              <a:t>thành</a:t>
            </a:r>
            <a:r>
              <a:rPr lang="en-US"/>
              <a:t> </a:t>
            </a:r>
            <a:r>
              <a:rPr lang="en-US" err="1"/>
              <a:t>thói</a:t>
            </a:r>
            <a:r>
              <a:rPr lang="en-US"/>
              <a:t> </a:t>
            </a:r>
            <a:r>
              <a:rPr lang="en-US" err="1"/>
              <a:t>quen</a:t>
            </a:r>
            <a:r>
              <a:rPr lang="en-US"/>
              <a:t> </a:t>
            </a:r>
            <a:r>
              <a:rPr lang="en-US" err="1"/>
              <a:t>thiết</a:t>
            </a:r>
            <a:r>
              <a:rPr lang="en-US"/>
              <a:t> </a:t>
            </a:r>
            <a:r>
              <a:rPr lang="en-US" err="1"/>
              <a:t>kế</a:t>
            </a:r>
            <a:r>
              <a:rPr lang="en-US"/>
              <a:t> </a:t>
            </a:r>
            <a:r>
              <a:rPr lang="en-US" err="1"/>
              <a:t>chương</a:t>
            </a:r>
            <a:r>
              <a:rPr lang="en-US"/>
              <a:t> </a:t>
            </a:r>
            <a:r>
              <a:rPr lang="en-US" err="1"/>
              <a:t>trình</a:t>
            </a:r>
            <a:r>
              <a:rPr lang="en-US"/>
              <a:t> </a:t>
            </a:r>
            <a:r>
              <a:rPr lang="en-US" err="1"/>
              <a:t>theo</a:t>
            </a:r>
            <a:r>
              <a:rPr lang="en-US"/>
              <a:t> </a:t>
            </a:r>
            <a:r>
              <a:rPr lang="en-US" err="1"/>
              <a:t>tiếp</a:t>
            </a:r>
            <a:r>
              <a:rPr lang="en-US"/>
              <a:t> </a:t>
            </a:r>
            <a:r>
              <a:rPr lang="en-US" err="1"/>
              <a:t>cận</a:t>
            </a:r>
            <a:r>
              <a:rPr lang="en-US"/>
              <a:t> Top-Down</a:t>
            </a:r>
          </a:p>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a:t>
            </a:fld>
            <a:endParaRPr lang="en-US" altLang="en-US"/>
          </a:p>
        </p:txBody>
      </p:sp>
      <p:sp>
        <p:nvSpPr>
          <p:cNvPr id="6" name="Title 5"/>
          <p:cNvSpPr>
            <a:spLocks noGrp="1"/>
          </p:cNvSpPr>
          <p:nvPr>
            <p:ph type="title"/>
          </p:nvPr>
        </p:nvSpPr>
        <p:spPr/>
        <p:txBody>
          <a:bodyPr/>
          <a:lstStyle/>
          <a:p>
            <a:r>
              <a:rPr lang="en-US"/>
              <a:t>MỤC TIÊU THỰC HIỆN</a:t>
            </a:r>
          </a:p>
        </p:txBody>
      </p:sp>
    </p:spTree>
    <p:extLst>
      <p:ext uri="{BB962C8B-B14F-4D97-AF65-F5344CB8AC3E}">
        <p14:creationId xmlns:p14="http://schemas.microsoft.com/office/powerpoint/2010/main" val="4306832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20</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44610" y="158926"/>
            <a:ext cx="7851689" cy="5687097"/>
          </a:xfrm>
          <a:prstGeom prst="rect">
            <a:avLst/>
          </a:prstGeom>
        </p:spPr>
      </p:pic>
    </p:spTree>
    <p:extLst>
      <p:ext uri="{BB962C8B-B14F-4D97-AF65-F5344CB8AC3E}">
        <p14:creationId xmlns:p14="http://schemas.microsoft.com/office/powerpoint/2010/main" val="19645711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21</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64770"/>
            <a:ext cx="7886700" cy="5446295"/>
          </a:xfrm>
          <a:prstGeom prst="rect">
            <a:avLst/>
          </a:prstGeom>
        </p:spPr>
      </p:pic>
    </p:spTree>
    <p:extLst>
      <p:ext uri="{BB962C8B-B14F-4D97-AF65-F5344CB8AC3E}">
        <p14:creationId xmlns:p14="http://schemas.microsoft.com/office/powerpoint/2010/main" val="5405307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22</a:t>
            </a:fld>
            <a:endParaRPr lang="en-US" altLang="en-US"/>
          </a:p>
        </p:txBody>
      </p:sp>
      <p:sp>
        <p:nvSpPr>
          <p:cNvPr id="6" name="Title 5"/>
          <p:cNvSpPr>
            <a:spLocks noGrp="1"/>
          </p:cNvSpPr>
          <p:nvPr>
            <p:ph type="title"/>
          </p:nvPr>
        </p:nvSpPr>
        <p:spPr/>
        <p:txBody>
          <a:bodyPr/>
          <a:lstStyle/>
          <a:p>
            <a:r>
              <a:rPr lang="en-US" err="1" smtClean="0"/>
              <a:t>Ví</a:t>
            </a:r>
            <a:r>
              <a:rPr lang="en-US" smtClean="0"/>
              <a:t> </a:t>
            </a:r>
            <a:r>
              <a:rPr lang="en-US" err="1" smtClean="0"/>
              <a:t>dụ</a:t>
            </a:r>
            <a:r>
              <a:rPr lang="en-US" smtClean="0"/>
              <a:t>:</a:t>
            </a:r>
            <a:endParaRPr lang="en-US"/>
          </a:p>
        </p:txBody>
      </p:sp>
      <p:pic>
        <p:nvPicPr>
          <p:cNvPr id="7" name="Content Placeholder 6"/>
          <p:cNvPicPr>
            <a:picLocks noGrp="1"/>
          </p:cNvPicPr>
          <p:nvPr>
            <p:ph idx="1"/>
          </p:nvPr>
        </p:nvPicPr>
        <p:blipFill>
          <a:blip r:embed="rId2"/>
          <a:stretch>
            <a:fillRect/>
          </a:stretch>
        </p:blipFill>
        <p:spPr>
          <a:xfrm>
            <a:off x="473160" y="1066800"/>
            <a:ext cx="8023139" cy="4267200"/>
          </a:xfrm>
          <a:prstGeom prst="rect">
            <a:avLst/>
          </a:prstGeom>
        </p:spPr>
      </p:pic>
    </p:spTree>
    <p:extLst>
      <p:ext uri="{BB962C8B-B14F-4D97-AF65-F5344CB8AC3E}">
        <p14:creationId xmlns:p14="http://schemas.microsoft.com/office/powerpoint/2010/main" val="210902820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457200" y="15241"/>
            <a:ext cx="8039100" cy="577596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23</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66138247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24</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60417"/>
            <a:ext cx="8001000" cy="5457825"/>
          </a:xfrm>
          <a:prstGeom prst="rect">
            <a:avLst/>
          </a:prstGeom>
        </p:spPr>
      </p:pic>
    </p:spTree>
    <p:extLst>
      <p:ext uri="{BB962C8B-B14F-4D97-AF65-F5344CB8AC3E}">
        <p14:creationId xmlns:p14="http://schemas.microsoft.com/office/powerpoint/2010/main" val="1223053939"/>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err="1"/>
              <a:t>Ưu</a:t>
            </a:r>
            <a:r>
              <a:rPr lang="en-US"/>
              <a:t> </a:t>
            </a:r>
            <a:r>
              <a:rPr lang="en-US" err="1"/>
              <a:t>điểm</a:t>
            </a:r>
            <a:r>
              <a:rPr lang="en-US"/>
              <a:t>: </a:t>
            </a:r>
            <a:r>
              <a:rPr lang="en-US" err="1"/>
              <a:t>Thiết</a:t>
            </a:r>
            <a:r>
              <a:rPr lang="en-US"/>
              <a:t> </a:t>
            </a:r>
            <a:r>
              <a:rPr lang="en-US" err="1"/>
              <a:t>kế</a:t>
            </a:r>
            <a:r>
              <a:rPr lang="en-US"/>
              <a:t> </a:t>
            </a:r>
            <a:r>
              <a:rPr lang="en-US" err="1"/>
              <a:t>được</a:t>
            </a:r>
            <a:r>
              <a:rPr lang="en-US"/>
              <a:t> </a:t>
            </a:r>
            <a:r>
              <a:rPr lang="en-US" err="1"/>
              <a:t>các</a:t>
            </a:r>
            <a:r>
              <a:rPr lang="en-US"/>
              <a:t> </a:t>
            </a:r>
            <a:r>
              <a:rPr lang="en-US" err="1"/>
              <a:t>giao</a:t>
            </a:r>
            <a:r>
              <a:rPr lang="en-US"/>
              <a:t> </a:t>
            </a:r>
            <a:r>
              <a:rPr lang="en-US" err="1"/>
              <a:t>diện</a:t>
            </a:r>
            <a:r>
              <a:rPr lang="en-US"/>
              <a:t> </a:t>
            </a:r>
            <a:r>
              <a:rPr lang="en-US" err="1"/>
              <a:t>phức</a:t>
            </a:r>
            <a:r>
              <a:rPr lang="en-US"/>
              <a:t> </a:t>
            </a:r>
            <a:r>
              <a:rPr lang="en-US" err="1"/>
              <a:t>tạp</a:t>
            </a:r>
            <a:r>
              <a:rPr lang="en-US"/>
              <a:t>.</a:t>
            </a:r>
          </a:p>
          <a:p>
            <a:pPr lvl="0"/>
            <a:r>
              <a:rPr lang="en-US" err="1"/>
              <a:t>Nhược</a:t>
            </a:r>
            <a:r>
              <a:rPr lang="en-US"/>
              <a:t> </a:t>
            </a:r>
            <a:r>
              <a:rPr lang="en-US" err="1"/>
              <a:t>điểm</a:t>
            </a:r>
            <a:r>
              <a:rPr lang="en-US"/>
              <a:t>: </a:t>
            </a:r>
            <a:r>
              <a:rPr lang="en-US" err="1"/>
              <a:t>Muốn</a:t>
            </a:r>
            <a:r>
              <a:rPr lang="en-US"/>
              <a:t> </a:t>
            </a:r>
            <a:r>
              <a:rPr lang="en-US" err="1"/>
              <a:t>sử</a:t>
            </a:r>
            <a:r>
              <a:rPr lang="en-US"/>
              <a:t> </a:t>
            </a:r>
            <a:r>
              <a:rPr lang="en-US" err="1"/>
              <a:t>dụng</a:t>
            </a:r>
            <a:r>
              <a:rPr lang="en-US"/>
              <a:t> </a:t>
            </a:r>
            <a:r>
              <a:rPr lang="en-US" err="1"/>
              <a:t>các</a:t>
            </a:r>
            <a:r>
              <a:rPr lang="en-US"/>
              <a:t> </a:t>
            </a:r>
            <a:r>
              <a:rPr lang="en-US" err="1"/>
              <a:t>thuộc</a:t>
            </a:r>
            <a:r>
              <a:rPr lang="en-US"/>
              <a:t> </a:t>
            </a:r>
            <a:r>
              <a:rPr lang="en-US" err="1"/>
              <a:t>tính</a:t>
            </a:r>
            <a:r>
              <a:rPr lang="en-US"/>
              <a:t> </a:t>
            </a:r>
            <a:r>
              <a:rPr lang="en-US" err="1"/>
              <a:t>như</a:t>
            </a:r>
            <a:r>
              <a:rPr lang="en-US"/>
              <a:t>  </a:t>
            </a:r>
            <a:r>
              <a:rPr lang="en-US" err="1" smtClean="0"/>
              <a:t>android:layout_above</a:t>
            </a:r>
            <a:r>
              <a:rPr lang="en-US" smtClean="0"/>
              <a:t>, </a:t>
            </a:r>
            <a:r>
              <a:rPr lang="en-US" err="1" smtClean="0"/>
              <a:t>android:layout_toLeftOf</a:t>
            </a:r>
            <a:r>
              <a:rPr lang="en-US" smtClean="0"/>
              <a:t> </a:t>
            </a:r>
            <a:r>
              <a:rPr lang="en-US" err="1"/>
              <a:t>thì</a:t>
            </a:r>
            <a:r>
              <a:rPr lang="en-US"/>
              <a:t> </a:t>
            </a:r>
            <a:r>
              <a:rPr lang="en-US" err="1"/>
              <a:t>phải</a:t>
            </a:r>
            <a:r>
              <a:rPr lang="en-US"/>
              <a:t> </a:t>
            </a:r>
            <a:r>
              <a:rPr lang="en-US" err="1"/>
              <a:t>đặt</a:t>
            </a:r>
            <a:r>
              <a:rPr lang="en-US"/>
              <a:t> id </a:t>
            </a:r>
            <a:r>
              <a:rPr lang="en-US" err="1"/>
              <a:t>cho</a:t>
            </a:r>
            <a:r>
              <a:rPr lang="en-US"/>
              <a:t> </a:t>
            </a:r>
            <a:r>
              <a:rPr lang="en-US" err="1"/>
              <a:t>các</a:t>
            </a:r>
            <a:r>
              <a:rPr lang="en-US"/>
              <a:t> view </a:t>
            </a:r>
            <a:r>
              <a:rPr lang="en-US" err="1"/>
              <a:t>mà</a:t>
            </a:r>
            <a:r>
              <a:rPr lang="en-US"/>
              <a:t> view </a:t>
            </a:r>
            <a:r>
              <a:rPr lang="en-US" err="1"/>
              <a:t>hiện</a:t>
            </a:r>
            <a:r>
              <a:rPr lang="en-US"/>
              <a:t> </a:t>
            </a:r>
            <a:r>
              <a:rPr lang="en-US" err="1"/>
              <a:t>tại</a:t>
            </a:r>
            <a:r>
              <a:rPr lang="en-US"/>
              <a:t> </a:t>
            </a:r>
            <a:r>
              <a:rPr lang="en-US" err="1"/>
              <a:t>xác</a:t>
            </a:r>
            <a:r>
              <a:rPr lang="en-US"/>
              <a:t> </a:t>
            </a:r>
            <a:r>
              <a:rPr lang="en-US" err="1"/>
              <a:t>định</a:t>
            </a:r>
            <a:r>
              <a:rPr lang="en-US"/>
              <a:t> </a:t>
            </a:r>
            <a:r>
              <a:rPr lang="en-US" err="1"/>
              <a:t>vị</a:t>
            </a:r>
            <a:r>
              <a:rPr lang="en-US"/>
              <a:t> </a:t>
            </a:r>
            <a:r>
              <a:rPr lang="en-US" err="1"/>
              <a:t>trí</a:t>
            </a:r>
            <a:r>
              <a:rPr lang="en-US"/>
              <a:t> </a:t>
            </a:r>
            <a:r>
              <a:rPr lang="en-US" err="1"/>
              <a:t>tương</a:t>
            </a:r>
            <a:r>
              <a:rPr lang="en-US"/>
              <a:t> </a:t>
            </a:r>
            <a:r>
              <a:rPr lang="en-US" err="1"/>
              <a:t>đối</a:t>
            </a:r>
            <a:r>
              <a:rPr lang="en-US"/>
              <a:t> </a:t>
            </a:r>
            <a:r>
              <a:rPr lang="en-US" err="1"/>
              <a:t>đối</a:t>
            </a:r>
            <a:r>
              <a:rPr lang="en-US"/>
              <a:t> </a:t>
            </a:r>
            <a:r>
              <a:rPr lang="en-US" err="1"/>
              <a:t>với</a:t>
            </a:r>
            <a:r>
              <a:rPr lang="en-US"/>
              <a:t> </a:t>
            </a:r>
            <a:r>
              <a:rPr lang="en-US" err="1"/>
              <a:t>các</a:t>
            </a:r>
            <a:r>
              <a:rPr lang="en-US"/>
              <a:t> view </a:t>
            </a:r>
            <a:r>
              <a:rPr lang="en-US" err="1"/>
              <a:t>đó</a:t>
            </a:r>
            <a:r>
              <a:rPr lang="en-US"/>
              <a:t>.</a:t>
            </a:r>
          </a:p>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25</a:t>
            </a:fld>
            <a:endParaRPr lang="en-US" altLang="en-US"/>
          </a:p>
        </p:txBody>
      </p:sp>
      <p:sp>
        <p:nvSpPr>
          <p:cNvPr id="6" name="Title 5"/>
          <p:cNvSpPr>
            <a:spLocks noGrp="1"/>
          </p:cNvSpPr>
          <p:nvPr>
            <p:ph type="title"/>
          </p:nvPr>
        </p:nvSpPr>
        <p:spPr/>
        <p:txBody>
          <a:bodyPr/>
          <a:lstStyle/>
          <a:p>
            <a:r>
              <a:rPr lang="en-US" err="1" smtClean="0"/>
              <a:t>Nhận</a:t>
            </a:r>
            <a:r>
              <a:rPr lang="en-US" smtClean="0"/>
              <a:t> </a:t>
            </a:r>
            <a:r>
              <a:rPr lang="en-US" err="1" smtClean="0"/>
              <a:t>xét</a:t>
            </a:r>
            <a:r>
              <a:rPr lang="en-US" smtClean="0"/>
              <a:t>:</a:t>
            </a:r>
            <a:endParaRPr lang="en-US"/>
          </a:p>
        </p:txBody>
      </p:sp>
    </p:spTree>
    <p:extLst>
      <p:ext uri="{BB962C8B-B14F-4D97-AF65-F5344CB8AC3E}">
        <p14:creationId xmlns:p14="http://schemas.microsoft.com/office/powerpoint/2010/main" val="3177010957"/>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LinearLayout</a:t>
            </a:r>
            <a:endParaRPr lang="en-US"/>
          </a:p>
        </p:txBody>
      </p:sp>
    </p:spTree>
    <p:extLst>
      <p:ext uri="{BB962C8B-B14F-4D97-AF65-F5344CB8AC3E}">
        <p14:creationId xmlns:p14="http://schemas.microsoft.com/office/powerpoint/2010/main" val="2094671211"/>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err="1"/>
              <a:t>LinearLayout</a:t>
            </a:r>
            <a:r>
              <a:rPr lang="en-US"/>
              <a:t> </a:t>
            </a:r>
            <a:r>
              <a:rPr lang="en-US" err="1"/>
              <a:t>sắp</a:t>
            </a:r>
            <a:r>
              <a:rPr lang="en-US"/>
              <a:t> </a:t>
            </a:r>
            <a:r>
              <a:rPr lang="en-US" err="1"/>
              <a:t>sếp</a:t>
            </a:r>
            <a:r>
              <a:rPr lang="en-US"/>
              <a:t> </a:t>
            </a:r>
            <a:r>
              <a:rPr lang="en-US" err="1"/>
              <a:t>các</a:t>
            </a:r>
            <a:r>
              <a:rPr lang="en-US"/>
              <a:t> view con </a:t>
            </a:r>
            <a:r>
              <a:rPr lang="en-US" err="1"/>
              <a:t>theo</a:t>
            </a:r>
            <a:r>
              <a:rPr lang="en-US"/>
              <a:t> </a:t>
            </a:r>
            <a:r>
              <a:rPr lang="en-US" err="1"/>
              <a:t>hai</a:t>
            </a:r>
            <a:r>
              <a:rPr lang="en-US"/>
              <a:t> </a:t>
            </a:r>
            <a:r>
              <a:rPr lang="en-US" err="1"/>
              <a:t>hướng</a:t>
            </a:r>
            <a:r>
              <a:rPr lang="en-US"/>
              <a:t>:</a:t>
            </a:r>
          </a:p>
          <a:p>
            <a:pPr lvl="0"/>
            <a:r>
              <a:rPr lang="en-US" b="1"/>
              <a:t>Vertical</a:t>
            </a:r>
            <a:r>
              <a:rPr lang="en-US"/>
              <a:t>: </a:t>
            </a:r>
            <a:r>
              <a:rPr lang="en-US" err="1"/>
              <a:t>Sắp</a:t>
            </a:r>
            <a:r>
              <a:rPr lang="en-US"/>
              <a:t> </a:t>
            </a:r>
            <a:r>
              <a:rPr lang="en-US" err="1"/>
              <a:t>sếp</a:t>
            </a:r>
            <a:r>
              <a:rPr lang="en-US"/>
              <a:t> view con </a:t>
            </a:r>
            <a:r>
              <a:rPr lang="en-US" err="1"/>
              <a:t>theo</a:t>
            </a:r>
            <a:r>
              <a:rPr lang="en-US"/>
              <a:t> </a:t>
            </a:r>
            <a:r>
              <a:rPr lang="en-US" err="1"/>
              <a:t>chiều</a:t>
            </a:r>
            <a:r>
              <a:rPr lang="en-US"/>
              <a:t> </a:t>
            </a:r>
            <a:r>
              <a:rPr lang="en-US" err="1"/>
              <a:t>dọc</a:t>
            </a:r>
            <a:r>
              <a:rPr lang="en-US"/>
              <a:t>.</a:t>
            </a:r>
          </a:p>
          <a:p>
            <a:pPr lvl="0"/>
            <a:r>
              <a:rPr lang="en-US" b="1"/>
              <a:t>Horizontal</a:t>
            </a:r>
            <a:r>
              <a:rPr lang="en-US"/>
              <a:t>: </a:t>
            </a:r>
            <a:r>
              <a:rPr lang="en-US" err="1"/>
              <a:t>Sắp</a:t>
            </a:r>
            <a:r>
              <a:rPr lang="en-US"/>
              <a:t> </a:t>
            </a:r>
            <a:r>
              <a:rPr lang="en-US" err="1"/>
              <a:t>sếp</a:t>
            </a:r>
            <a:r>
              <a:rPr lang="en-US"/>
              <a:t> </a:t>
            </a:r>
            <a:r>
              <a:rPr lang="en-US" err="1"/>
              <a:t>các</a:t>
            </a:r>
            <a:r>
              <a:rPr lang="en-US"/>
              <a:t> view con </a:t>
            </a:r>
            <a:r>
              <a:rPr lang="en-US" err="1"/>
              <a:t>theo</a:t>
            </a:r>
            <a:r>
              <a:rPr lang="en-US"/>
              <a:t> </a:t>
            </a:r>
            <a:r>
              <a:rPr lang="en-US" err="1"/>
              <a:t>chiều</a:t>
            </a:r>
            <a:r>
              <a:rPr lang="en-US"/>
              <a:t> </a:t>
            </a:r>
            <a:r>
              <a:rPr lang="en-US" err="1"/>
              <a:t>ngang</a:t>
            </a:r>
            <a:r>
              <a:rPr lang="en-US"/>
              <a:t>:</a:t>
            </a:r>
          </a:p>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27</a:t>
            </a:fld>
            <a:endParaRPr lang="en-US" altLang="en-US"/>
          </a:p>
        </p:txBody>
      </p:sp>
      <p:sp>
        <p:nvSpPr>
          <p:cNvPr id="6" name="Title 5"/>
          <p:cNvSpPr>
            <a:spLocks noGrp="1"/>
          </p:cNvSpPr>
          <p:nvPr>
            <p:ph type="title"/>
          </p:nvPr>
        </p:nvSpPr>
        <p:spPr/>
        <p:txBody>
          <a:bodyPr/>
          <a:lstStyle/>
          <a:p>
            <a:r>
              <a:rPr lang="en-US" err="1"/>
              <a:t>LinearLayout</a:t>
            </a:r>
            <a:endParaRPr lang="en-US"/>
          </a:p>
        </p:txBody>
      </p:sp>
      <p:pic>
        <p:nvPicPr>
          <p:cNvPr id="7" name="Picture 6"/>
          <p:cNvPicPr>
            <a:picLocks noChangeAspect="1"/>
          </p:cNvPicPr>
          <p:nvPr/>
        </p:nvPicPr>
        <p:blipFill>
          <a:blip r:embed="rId2"/>
          <a:stretch>
            <a:fillRect/>
          </a:stretch>
        </p:blipFill>
        <p:spPr>
          <a:xfrm>
            <a:off x="2811116" y="3394397"/>
            <a:ext cx="6067425" cy="2409825"/>
          </a:xfrm>
          <a:prstGeom prst="rect">
            <a:avLst/>
          </a:prstGeom>
        </p:spPr>
      </p:pic>
    </p:spTree>
    <p:extLst>
      <p:ext uri="{BB962C8B-B14F-4D97-AF65-F5344CB8AC3E}">
        <p14:creationId xmlns:p14="http://schemas.microsoft.com/office/powerpoint/2010/main" val="126791756"/>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err="1"/>
              <a:t>weightSum</a:t>
            </a:r>
            <a:r>
              <a:rPr lang="en-US"/>
              <a:t>: </a:t>
            </a:r>
            <a:r>
              <a:rPr lang="en-US" err="1"/>
              <a:t>Xác</a:t>
            </a:r>
            <a:r>
              <a:rPr lang="en-US"/>
              <a:t> </a:t>
            </a:r>
            <a:r>
              <a:rPr lang="en-US" err="1"/>
              <a:t>định</a:t>
            </a:r>
            <a:r>
              <a:rPr lang="en-US"/>
              <a:t> </a:t>
            </a:r>
            <a:r>
              <a:rPr lang="en-US" err="1"/>
              <a:t>trọng</a:t>
            </a:r>
            <a:r>
              <a:rPr lang="en-US"/>
              <a:t> </a:t>
            </a:r>
            <a:r>
              <a:rPr lang="en-US" err="1"/>
              <a:t>số</a:t>
            </a:r>
            <a:r>
              <a:rPr lang="en-US"/>
              <a:t> </a:t>
            </a:r>
            <a:r>
              <a:rPr lang="en-US" err="1"/>
              <a:t>của</a:t>
            </a:r>
            <a:r>
              <a:rPr lang="en-US"/>
              <a:t> </a:t>
            </a:r>
            <a:r>
              <a:rPr lang="en-US" b="1" err="1"/>
              <a:t>LinearLayout</a:t>
            </a:r>
            <a:r>
              <a:rPr lang="en-US" b="1"/>
              <a:t> </a:t>
            </a:r>
            <a:r>
              <a:rPr lang="en-US" err="1"/>
              <a:t>hiện</a:t>
            </a:r>
            <a:r>
              <a:rPr lang="en-US"/>
              <a:t> </a:t>
            </a:r>
            <a:r>
              <a:rPr lang="en-US" err="1"/>
              <a:t>tại</a:t>
            </a:r>
            <a:r>
              <a:rPr lang="en-US"/>
              <a:t>.</a:t>
            </a:r>
          </a:p>
          <a:p>
            <a:pPr lvl="0"/>
            <a:r>
              <a:rPr lang="en-US" b="1" err="1"/>
              <a:t>layout_weight</a:t>
            </a:r>
            <a:r>
              <a:rPr lang="en-US" b="1"/>
              <a:t>:</a:t>
            </a:r>
            <a:r>
              <a:rPr lang="en-US"/>
              <a:t> </a:t>
            </a:r>
            <a:r>
              <a:rPr lang="en-US" err="1"/>
              <a:t>Trọng</a:t>
            </a:r>
            <a:r>
              <a:rPr lang="en-US"/>
              <a:t> </a:t>
            </a:r>
            <a:r>
              <a:rPr lang="en-US" err="1"/>
              <a:t>số</a:t>
            </a:r>
            <a:r>
              <a:rPr lang="en-US"/>
              <a:t> </a:t>
            </a:r>
            <a:r>
              <a:rPr lang="en-US" err="1"/>
              <a:t>mà</a:t>
            </a:r>
            <a:r>
              <a:rPr lang="en-US"/>
              <a:t> view con </a:t>
            </a:r>
            <a:r>
              <a:rPr lang="en-US" err="1"/>
              <a:t>trong</a:t>
            </a:r>
            <a:r>
              <a:rPr lang="en-US"/>
              <a:t> </a:t>
            </a:r>
            <a:r>
              <a:rPr lang="en-US" b="1" err="1"/>
              <a:t>LinearLayout</a:t>
            </a:r>
            <a:r>
              <a:rPr lang="en-US" b="1"/>
              <a:t> </a:t>
            </a:r>
            <a:r>
              <a:rPr lang="en-US" err="1"/>
              <a:t>chiếm</a:t>
            </a:r>
            <a:r>
              <a:rPr lang="en-US"/>
              <a:t> </a:t>
            </a:r>
            <a:r>
              <a:rPr lang="en-US" err="1"/>
              <a:t>giữ</a:t>
            </a:r>
            <a:r>
              <a:rPr lang="en-US"/>
              <a:t>.</a:t>
            </a:r>
          </a:p>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28</a:t>
            </a:fld>
            <a:endParaRPr lang="en-US" altLang="en-US"/>
          </a:p>
        </p:txBody>
      </p:sp>
      <p:sp>
        <p:nvSpPr>
          <p:cNvPr id="6" name="Title 5"/>
          <p:cNvSpPr>
            <a:spLocks noGrp="1"/>
          </p:cNvSpPr>
          <p:nvPr>
            <p:ph type="title"/>
          </p:nvPr>
        </p:nvSpPr>
        <p:spPr/>
        <p:txBody>
          <a:bodyPr>
            <a:normAutofit/>
          </a:bodyPr>
          <a:lstStyle/>
          <a:p>
            <a:pPr lvl="0"/>
            <a:r>
              <a:rPr lang="en-US"/>
              <a:t>Chia </a:t>
            </a:r>
            <a:r>
              <a:rPr lang="en-US" err="1"/>
              <a:t>tỉ</a:t>
            </a:r>
            <a:r>
              <a:rPr lang="en-US"/>
              <a:t> </a:t>
            </a:r>
            <a:r>
              <a:rPr lang="en-US" err="1"/>
              <a:t>lệ</a:t>
            </a:r>
            <a:r>
              <a:rPr lang="en-US"/>
              <a:t> </a:t>
            </a:r>
            <a:r>
              <a:rPr lang="en-US" smtClean="0"/>
              <a:t>layout</a:t>
            </a:r>
            <a:endParaRPr lang="en-US"/>
          </a:p>
        </p:txBody>
      </p:sp>
    </p:spTree>
    <p:extLst>
      <p:ext uri="{BB962C8B-B14F-4D97-AF65-F5344CB8AC3E}">
        <p14:creationId xmlns:p14="http://schemas.microsoft.com/office/powerpoint/2010/main" val="3883585661"/>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29</a:t>
            </a:fld>
            <a:endParaRPr lang="en-US" altLang="en-US"/>
          </a:p>
        </p:txBody>
      </p:sp>
      <p:sp>
        <p:nvSpPr>
          <p:cNvPr id="6" name="Title 5"/>
          <p:cNvSpPr>
            <a:spLocks noGrp="1"/>
          </p:cNvSpPr>
          <p:nvPr>
            <p:ph type="title"/>
          </p:nvPr>
        </p:nvSpPr>
        <p:spPr/>
        <p:txBody>
          <a:bodyPr/>
          <a:lstStyle/>
          <a:p>
            <a:r>
              <a:rPr lang="en-US" err="1" smtClean="0"/>
              <a:t>Ví</a:t>
            </a:r>
            <a:r>
              <a:rPr lang="en-US" smtClean="0"/>
              <a:t> </a:t>
            </a:r>
            <a:r>
              <a:rPr lang="en-US" err="1" smtClean="0"/>
              <a:t>dụ</a:t>
            </a:r>
            <a:r>
              <a:rPr lang="en-US" smtClean="0"/>
              <a:t>:</a:t>
            </a:r>
            <a:endParaRPr lang="en-US"/>
          </a:p>
        </p:txBody>
      </p:sp>
      <p:pic>
        <p:nvPicPr>
          <p:cNvPr id="7" name="Content Placeholder 6"/>
          <p:cNvPicPr>
            <a:picLocks noGrp="1"/>
          </p:cNvPicPr>
          <p:nvPr>
            <p:ph idx="1"/>
          </p:nvPr>
        </p:nvPicPr>
        <p:blipFill>
          <a:blip r:embed="rId2"/>
          <a:stretch>
            <a:fillRect/>
          </a:stretch>
        </p:blipFill>
        <p:spPr>
          <a:xfrm>
            <a:off x="2209800" y="1143000"/>
            <a:ext cx="4419600" cy="4495800"/>
          </a:xfrm>
          <a:prstGeom prst="rect">
            <a:avLst/>
          </a:prstGeom>
        </p:spPr>
      </p:pic>
    </p:spTree>
    <p:extLst>
      <p:ext uri="{BB962C8B-B14F-4D97-AF65-F5344CB8AC3E}">
        <p14:creationId xmlns:p14="http://schemas.microsoft.com/office/powerpoint/2010/main" val="3370463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Giao</a:t>
            </a:r>
            <a:r>
              <a:rPr lang="en-US"/>
              <a:t> </a:t>
            </a:r>
            <a:r>
              <a:rPr lang="en-US" err="1"/>
              <a:t>diện</a:t>
            </a:r>
            <a:r>
              <a:rPr lang="en-US"/>
              <a:t> </a:t>
            </a:r>
            <a:r>
              <a:rPr lang="en-US" err="1"/>
              <a:t>người</a:t>
            </a:r>
            <a:r>
              <a:rPr lang="en-US"/>
              <a:t> </a:t>
            </a:r>
            <a:r>
              <a:rPr lang="en-US" err="1"/>
              <a:t>dùng</a:t>
            </a:r>
            <a:endParaRPr lang="en-US"/>
          </a:p>
        </p:txBody>
      </p:sp>
    </p:spTree>
    <p:extLst>
      <p:ext uri="{BB962C8B-B14F-4D97-AF65-F5344CB8AC3E}">
        <p14:creationId xmlns:p14="http://schemas.microsoft.com/office/powerpoint/2010/main" val="2270485472"/>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30</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533400" y="79697"/>
            <a:ext cx="5610225" cy="5724525"/>
          </a:xfrm>
          <a:prstGeom prst="rect">
            <a:avLst/>
          </a:prstGeom>
        </p:spPr>
      </p:pic>
    </p:spTree>
    <p:extLst>
      <p:ext uri="{BB962C8B-B14F-4D97-AF65-F5344CB8AC3E}">
        <p14:creationId xmlns:p14="http://schemas.microsoft.com/office/powerpoint/2010/main" val="389399581"/>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31</a:t>
            </a:fld>
            <a:endParaRPr lang="en-US" altLang="en-US"/>
          </a:p>
        </p:txBody>
      </p:sp>
      <p:sp>
        <p:nvSpPr>
          <p:cNvPr id="6" name="Title 5"/>
          <p:cNvSpPr>
            <a:spLocks noGrp="1"/>
          </p:cNvSpPr>
          <p:nvPr>
            <p:ph type="title"/>
          </p:nvPr>
        </p:nvSpPr>
        <p:spPr/>
        <p:txBody>
          <a:bodyPr/>
          <a:lstStyle/>
          <a:p>
            <a:r>
              <a:rPr lang="en-US" err="1" smtClean="0"/>
              <a:t>Ví</a:t>
            </a:r>
            <a:r>
              <a:rPr lang="en-US" smtClean="0"/>
              <a:t> </a:t>
            </a:r>
            <a:r>
              <a:rPr lang="en-US" err="1" smtClean="0"/>
              <a:t>dụ</a:t>
            </a:r>
            <a:r>
              <a:rPr lang="en-US" smtClean="0"/>
              <a:t>:</a:t>
            </a: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6375" y="1566862"/>
            <a:ext cx="6153150" cy="322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9302382"/>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32</a:t>
            </a:fld>
            <a:endParaRPr lang="en-US"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
            <a:ext cx="7010400" cy="5516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4104009"/>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33</a:t>
            </a:fld>
            <a:endParaRPr lang="en-US" altLang="en-US"/>
          </a:p>
        </p:txBody>
      </p:sp>
      <p:sp>
        <p:nvSpPr>
          <p:cNvPr id="6" name="Title 5"/>
          <p:cNvSpPr>
            <a:spLocks noGrp="1"/>
          </p:cNvSpPr>
          <p:nvPr>
            <p:ph type="title"/>
          </p:nvPr>
        </p:nvSpPr>
        <p:spPr/>
        <p:txBody>
          <a:bodyPr/>
          <a:lstStyle/>
          <a:p>
            <a:r>
              <a:rPr lang="en-US" err="1" smtClean="0"/>
              <a:t>Ví</a:t>
            </a:r>
            <a:r>
              <a:rPr lang="en-US" smtClean="0"/>
              <a:t> </a:t>
            </a:r>
            <a:r>
              <a:rPr lang="en-US" err="1" smtClean="0"/>
              <a:t>dụ</a:t>
            </a:r>
            <a:r>
              <a:rPr lang="en-US" smtClean="0"/>
              <a:t>:</a:t>
            </a:r>
            <a:endParaRPr lang="en-US"/>
          </a:p>
        </p:txBody>
      </p:sp>
      <p:pic>
        <p:nvPicPr>
          <p:cNvPr id="7" name="Content Placeholder 6"/>
          <p:cNvPicPr>
            <a:picLocks noGrp="1"/>
          </p:cNvPicPr>
          <p:nvPr>
            <p:ph idx="1"/>
          </p:nvPr>
        </p:nvPicPr>
        <p:blipFill rotWithShape="1">
          <a:blip r:embed="rId2" cstate="email">
            <a:extLst>
              <a:ext uri="{28A0092B-C50C-407E-A947-70E740481C1C}">
                <a14:useLocalDpi xmlns:a14="http://schemas.microsoft.com/office/drawing/2010/main"/>
              </a:ext>
            </a:extLst>
          </a:blip>
          <a:srcRect/>
          <a:stretch/>
        </p:blipFill>
        <p:spPr>
          <a:xfrm>
            <a:off x="914400" y="990600"/>
            <a:ext cx="7315200" cy="3962400"/>
          </a:xfrm>
          <a:prstGeom prst="rect">
            <a:avLst/>
          </a:prstGeom>
        </p:spPr>
      </p:pic>
      <p:sp>
        <p:nvSpPr>
          <p:cNvPr id="8" name="Rectangle 7"/>
          <p:cNvSpPr/>
          <p:nvPr/>
        </p:nvSpPr>
        <p:spPr>
          <a:xfrm>
            <a:off x="838200" y="1219200"/>
            <a:ext cx="7696200" cy="1524000"/>
          </a:xfrm>
          <a:prstGeom prst="rect">
            <a:avLst/>
          </a:prstGeom>
          <a:solidFill>
            <a:schemeClr val="accent1">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8200" y="2895600"/>
            <a:ext cx="7696200" cy="1524000"/>
          </a:xfrm>
          <a:prstGeom prst="rect">
            <a:avLst/>
          </a:prstGeom>
          <a:solidFill>
            <a:schemeClr val="accent1">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57200" y="914400"/>
            <a:ext cx="8382000" cy="4114800"/>
          </a:xfrm>
          <a:prstGeom prst="rect">
            <a:avLst/>
          </a:prstGeom>
          <a:solidFill>
            <a:srgbClr val="FFFF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9517899"/>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34</a:t>
            </a:fld>
            <a:endParaRPr lang="en-US"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14400"/>
            <a:ext cx="8504663" cy="3573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6241456"/>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35</a:t>
            </a:fld>
            <a:endParaRPr lang="en-US"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184" y="304800"/>
            <a:ext cx="7637297"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157251"/>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36</a:t>
            </a:fld>
            <a:endParaRPr lang="en-US" altLang="en-US"/>
          </a:p>
        </p:txBody>
      </p:sp>
      <p:pic>
        <p:nvPicPr>
          <p:cNvPr id="614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762000" y="713984"/>
            <a:ext cx="6934200" cy="5704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6938098"/>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err="1"/>
              <a:t>Ưu</a:t>
            </a:r>
            <a:r>
              <a:rPr lang="en-US"/>
              <a:t> </a:t>
            </a:r>
            <a:r>
              <a:rPr lang="en-US" err="1"/>
              <a:t>điểm</a:t>
            </a:r>
            <a:endParaRPr lang="en-US"/>
          </a:p>
          <a:p>
            <a:pPr lvl="1"/>
            <a:r>
              <a:rPr lang="en-US" err="1"/>
              <a:t>Thiết</a:t>
            </a:r>
            <a:r>
              <a:rPr lang="en-US"/>
              <a:t> </a:t>
            </a:r>
            <a:r>
              <a:rPr lang="en-US" err="1"/>
              <a:t>kế</a:t>
            </a:r>
            <a:r>
              <a:rPr lang="en-US"/>
              <a:t> </a:t>
            </a:r>
            <a:r>
              <a:rPr lang="en-US" err="1"/>
              <a:t>được</a:t>
            </a:r>
            <a:r>
              <a:rPr lang="en-US"/>
              <a:t> </a:t>
            </a:r>
            <a:r>
              <a:rPr lang="en-US" err="1"/>
              <a:t>các</a:t>
            </a:r>
            <a:r>
              <a:rPr lang="en-US"/>
              <a:t> </a:t>
            </a:r>
            <a:r>
              <a:rPr lang="en-US" err="1"/>
              <a:t>giao</a:t>
            </a:r>
            <a:r>
              <a:rPr lang="en-US"/>
              <a:t> </a:t>
            </a:r>
            <a:r>
              <a:rPr lang="en-US" err="1"/>
              <a:t>diện</a:t>
            </a:r>
            <a:r>
              <a:rPr lang="en-US"/>
              <a:t> </a:t>
            </a:r>
            <a:r>
              <a:rPr lang="en-US" err="1"/>
              <a:t>phức</a:t>
            </a:r>
            <a:r>
              <a:rPr lang="en-US"/>
              <a:t> </a:t>
            </a:r>
            <a:r>
              <a:rPr lang="en-US" err="1"/>
              <a:t>tạp</a:t>
            </a:r>
            <a:r>
              <a:rPr lang="en-US"/>
              <a:t>.</a:t>
            </a:r>
          </a:p>
          <a:p>
            <a:pPr lvl="1"/>
            <a:r>
              <a:rPr lang="en-US"/>
              <a:t>Chia </a:t>
            </a:r>
            <a:r>
              <a:rPr lang="en-US" err="1"/>
              <a:t>tỉ</a:t>
            </a:r>
            <a:r>
              <a:rPr lang="en-US"/>
              <a:t> </a:t>
            </a:r>
            <a:r>
              <a:rPr lang="en-US" err="1"/>
              <a:t>lệ</a:t>
            </a:r>
            <a:r>
              <a:rPr lang="en-US"/>
              <a:t> layout, </a:t>
            </a:r>
            <a:r>
              <a:rPr lang="en-US" err="1"/>
              <a:t>phù</a:t>
            </a:r>
            <a:r>
              <a:rPr lang="en-US"/>
              <a:t> </a:t>
            </a:r>
            <a:r>
              <a:rPr lang="en-US" err="1"/>
              <a:t>hợp</a:t>
            </a:r>
            <a:r>
              <a:rPr lang="en-US"/>
              <a:t> </a:t>
            </a:r>
            <a:r>
              <a:rPr lang="en-US" err="1"/>
              <a:t>với</a:t>
            </a:r>
            <a:r>
              <a:rPr lang="en-US"/>
              <a:t> </a:t>
            </a:r>
            <a:r>
              <a:rPr lang="en-US" err="1"/>
              <a:t>việc</a:t>
            </a:r>
            <a:r>
              <a:rPr lang="en-US"/>
              <a:t> </a:t>
            </a:r>
            <a:r>
              <a:rPr lang="en-US" err="1"/>
              <a:t>phát</a:t>
            </a:r>
            <a:r>
              <a:rPr lang="en-US"/>
              <a:t> </a:t>
            </a:r>
            <a:r>
              <a:rPr lang="en-US" err="1"/>
              <a:t>triển</a:t>
            </a:r>
            <a:r>
              <a:rPr lang="en-US"/>
              <a:t> UI </a:t>
            </a:r>
            <a:r>
              <a:rPr lang="en-US" err="1"/>
              <a:t>trên</a:t>
            </a:r>
            <a:r>
              <a:rPr lang="en-US"/>
              <a:t> </a:t>
            </a:r>
            <a:r>
              <a:rPr lang="en-US" err="1"/>
              <a:t>nhiều</a:t>
            </a:r>
            <a:r>
              <a:rPr lang="en-US"/>
              <a:t> device </a:t>
            </a:r>
            <a:r>
              <a:rPr lang="en-US" err="1"/>
              <a:t>có</a:t>
            </a:r>
            <a:r>
              <a:rPr lang="en-US"/>
              <a:t> </a:t>
            </a:r>
            <a:r>
              <a:rPr lang="en-US" err="1"/>
              <a:t>kích</a:t>
            </a:r>
            <a:r>
              <a:rPr lang="en-US"/>
              <a:t> </a:t>
            </a:r>
            <a:r>
              <a:rPr lang="en-US" err="1"/>
              <a:t>thước</a:t>
            </a:r>
            <a:r>
              <a:rPr lang="en-US"/>
              <a:t> </a:t>
            </a:r>
            <a:r>
              <a:rPr lang="en-US" err="1"/>
              <a:t>màn</a:t>
            </a:r>
            <a:r>
              <a:rPr lang="en-US"/>
              <a:t> </a:t>
            </a:r>
            <a:r>
              <a:rPr lang="en-US" err="1"/>
              <a:t>hình</a:t>
            </a:r>
            <a:r>
              <a:rPr lang="en-US"/>
              <a:t> </a:t>
            </a:r>
            <a:r>
              <a:rPr lang="en-US" err="1"/>
              <a:t>khác</a:t>
            </a:r>
            <a:r>
              <a:rPr lang="en-US"/>
              <a:t> </a:t>
            </a:r>
            <a:r>
              <a:rPr lang="en-US" err="1"/>
              <a:t>nhau</a:t>
            </a:r>
            <a:r>
              <a:rPr lang="en-US"/>
              <a:t>.</a:t>
            </a:r>
          </a:p>
          <a:p>
            <a:pPr lvl="0"/>
            <a:r>
              <a:rPr lang="en-US" err="1"/>
              <a:t>Nhược</a:t>
            </a:r>
            <a:r>
              <a:rPr lang="en-US"/>
              <a:t> </a:t>
            </a:r>
            <a:r>
              <a:rPr lang="en-US" err="1"/>
              <a:t>điểm</a:t>
            </a:r>
            <a:endParaRPr lang="en-US"/>
          </a:p>
          <a:p>
            <a:pPr lvl="1"/>
            <a:r>
              <a:rPr lang="en-US"/>
              <a:t>Thời gian tính toán và layout view con tốn chi phí hơn so với FrameLayout và </a:t>
            </a:r>
            <a:r>
              <a:rPr lang="en-US" smtClean="0"/>
              <a:t>RelativeLayout</a:t>
            </a:r>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37</a:t>
            </a:fld>
            <a:endParaRPr lang="en-US" altLang="en-US"/>
          </a:p>
        </p:txBody>
      </p:sp>
      <p:sp>
        <p:nvSpPr>
          <p:cNvPr id="6" name="Title 5"/>
          <p:cNvSpPr>
            <a:spLocks noGrp="1"/>
          </p:cNvSpPr>
          <p:nvPr>
            <p:ph type="title"/>
          </p:nvPr>
        </p:nvSpPr>
        <p:spPr/>
        <p:txBody>
          <a:bodyPr/>
          <a:lstStyle/>
          <a:p>
            <a:r>
              <a:rPr lang="en-US" err="1" smtClean="0"/>
              <a:t>Nhận</a:t>
            </a:r>
            <a:r>
              <a:rPr lang="en-US" smtClean="0"/>
              <a:t> </a:t>
            </a:r>
            <a:r>
              <a:rPr lang="en-US" err="1" smtClean="0"/>
              <a:t>xét</a:t>
            </a:r>
            <a:r>
              <a:rPr lang="en-US" smtClean="0"/>
              <a:t>:</a:t>
            </a:r>
            <a:endParaRPr lang="en-US"/>
          </a:p>
        </p:txBody>
      </p:sp>
    </p:spTree>
    <p:extLst>
      <p:ext uri="{BB962C8B-B14F-4D97-AF65-F5344CB8AC3E}">
        <p14:creationId xmlns:p14="http://schemas.microsoft.com/office/powerpoint/2010/main" val="3994539970"/>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ConstraintLayout</a:t>
            </a:r>
            <a:endParaRPr lang="en-US"/>
          </a:p>
        </p:txBody>
      </p:sp>
    </p:spTree>
    <p:extLst>
      <p:ext uri="{BB962C8B-B14F-4D97-AF65-F5344CB8AC3E}">
        <p14:creationId xmlns:p14="http://schemas.microsoft.com/office/powerpoint/2010/main" val="1293952165"/>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vi-VN" b="1"/>
              <a:t>ConstraintLayout</a:t>
            </a:r>
            <a:r>
              <a:rPr lang="vi-VN"/>
              <a:t> là một layout mạnh, </a:t>
            </a:r>
            <a:r>
              <a:rPr lang="vi-VN" smtClean="0"/>
              <a:t>vì </a:t>
            </a:r>
            <a:r>
              <a:rPr lang="vi-VN"/>
              <a:t>nó giúp tạo ra các giao diện phức tạp, mềm dẻo (hạn chế tối đa sử dụng các layout lồng nhau). </a:t>
            </a:r>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39</a:t>
            </a:fld>
            <a:endParaRPr lang="en-US" altLang="en-US"/>
          </a:p>
        </p:txBody>
      </p:sp>
      <p:sp>
        <p:nvSpPr>
          <p:cNvPr id="6" name="Title 5"/>
          <p:cNvSpPr>
            <a:spLocks noGrp="1"/>
          </p:cNvSpPr>
          <p:nvPr>
            <p:ph type="title"/>
          </p:nvPr>
        </p:nvSpPr>
        <p:spPr/>
        <p:txBody>
          <a:bodyPr/>
          <a:lstStyle/>
          <a:p>
            <a:r>
              <a:rPr lang="vi-VN"/>
              <a:t>ConstraintLayout</a:t>
            </a:r>
            <a:endParaRPr lang="en-US"/>
          </a:p>
        </p:txBody>
      </p:sp>
      <p:pic>
        <p:nvPicPr>
          <p:cNvPr id="7" name="Picture 6"/>
          <p:cNvPicPr>
            <a:picLocks noChangeAspect="1"/>
          </p:cNvPicPr>
          <p:nvPr/>
        </p:nvPicPr>
        <p:blipFill>
          <a:blip r:embed="rId3"/>
          <a:stretch>
            <a:fillRect/>
          </a:stretch>
        </p:blipFill>
        <p:spPr>
          <a:xfrm>
            <a:off x="3124200" y="2714474"/>
            <a:ext cx="5100638" cy="3089748"/>
          </a:xfrm>
          <a:prstGeom prst="rect">
            <a:avLst/>
          </a:prstGeom>
        </p:spPr>
      </p:pic>
    </p:spTree>
    <p:extLst>
      <p:ext uri="{BB962C8B-B14F-4D97-AF65-F5344CB8AC3E}">
        <p14:creationId xmlns:p14="http://schemas.microsoft.com/office/powerpoint/2010/main" val="418952019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err="1"/>
              <a:t>Giao</a:t>
            </a:r>
            <a:r>
              <a:rPr lang="en-US"/>
              <a:t> </a:t>
            </a:r>
            <a:r>
              <a:rPr lang="en-US" err="1"/>
              <a:t>diện</a:t>
            </a:r>
            <a:r>
              <a:rPr lang="en-US"/>
              <a:t> </a:t>
            </a:r>
            <a:r>
              <a:rPr lang="en-US" err="1"/>
              <a:t>người</a:t>
            </a:r>
            <a:r>
              <a:rPr lang="en-US"/>
              <a:t> </a:t>
            </a:r>
            <a:r>
              <a:rPr lang="en-US" err="1"/>
              <a:t>dùng</a:t>
            </a:r>
            <a:r>
              <a:rPr lang="en-US"/>
              <a:t> </a:t>
            </a:r>
            <a:r>
              <a:rPr lang="en-US" err="1"/>
              <a:t>là</a:t>
            </a:r>
            <a:r>
              <a:rPr lang="en-US"/>
              <a:t> </a:t>
            </a:r>
            <a:r>
              <a:rPr lang="en-US" err="1"/>
              <a:t>một</a:t>
            </a:r>
            <a:r>
              <a:rPr lang="en-US"/>
              <a:t> </a:t>
            </a:r>
            <a:r>
              <a:rPr lang="en-US" err="1"/>
              <a:t>trong</a:t>
            </a:r>
            <a:r>
              <a:rPr lang="en-US"/>
              <a:t> </a:t>
            </a:r>
            <a:r>
              <a:rPr lang="en-US" err="1"/>
              <a:t>những</a:t>
            </a:r>
            <a:r>
              <a:rPr lang="en-US"/>
              <a:t> </a:t>
            </a:r>
            <a:r>
              <a:rPr lang="en-US" err="1"/>
              <a:t>yếu</a:t>
            </a:r>
            <a:r>
              <a:rPr lang="en-US"/>
              <a:t> </a:t>
            </a:r>
            <a:r>
              <a:rPr lang="en-US" err="1"/>
              <a:t>tố</a:t>
            </a:r>
            <a:r>
              <a:rPr lang="en-US"/>
              <a:t> </a:t>
            </a:r>
            <a:r>
              <a:rPr lang="en-US" err="1"/>
              <a:t>quan</a:t>
            </a:r>
            <a:r>
              <a:rPr lang="en-US"/>
              <a:t> </a:t>
            </a:r>
            <a:r>
              <a:rPr lang="en-US" err="1"/>
              <a:t>trọng</a:t>
            </a:r>
            <a:r>
              <a:rPr lang="en-US"/>
              <a:t>, </a:t>
            </a:r>
            <a:r>
              <a:rPr lang="en-US" err="1"/>
              <a:t>quyết</a:t>
            </a:r>
            <a:r>
              <a:rPr lang="en-US"/>
              <a:t> </a:t>
            </a:r>
            <a:r>
              <a:rPr lang="en-US" err="1"/>
              <a:t>định</a:t>
            </a:r>
            <a:r>
              <a:rPr lang="en-US"/>
              <a:t> </a:t>
            </a:r>
            <a:r>
              <a:rPr lang="en-US" err="1"/>
              <a:t>sự</a:t>
            </a:r>
            <a:r>
              <a:rPr lang="en-US"/>
              <a:t> </a:t>
            </a:r>
            <a:r>
              <a:rPr lang="en-US" err="1"/>
              <a:t>thành</a:t>
            </a:r>
            <a:r>
              <a:rPr lang="en-US"/>
              <a:t> </a:t>
            </a:r>
            <a:r>
              <a:rPr lang="en-US" err="1"/>
              <a:t>công</a:t>
            </a:r>
            <a:r>
              <a:rPr lang="en-US"/>
              <a:t> </a:t>
            </a:r>
            <a:r>
              <a:rPr lang="en-US" err="1"/>
              <a:t>của</a:t>
            </a:r>
            <a:r>
              <a:rPr lang="en-US"/>
              <a:t> </a:t>
            </a:r>
            <a:r>
              <a:rPr lang="en-US" err="1"/>
              <a:t>một</a:t>
            </a:r>
            <a:r>
              <a:rPr lang="en-US"/>
              <a:t> </a:t>
            </a:r>
            <a:r>
              <a:rPr lang="en-US" err="1"/>
              <a:t>ứng</a:t>
            </a:r>
            <a:r>
              <a:rPr lang="en-US"/>
              <a:t> </a:t>
            </a:r>
            <a:r>
              <a:rPr lang="en-US" err="1"/>
              <a:t>dụng</a:t>
            </a:r>
            <a:r>
              <a:rPr lang="en-US"/>
              <a:t> Android. </a:t>
            </a:r>
            <a:r>
              <a:rPr lang="en-US" err="1"/>
              <a:t>Ứng</a:t>
            </a:r>
            <a:r>
              <a:rPr lang="en-US"/>
              <a:t> </a:t>
            </a:r>
            <a:r>
              <a:rPr lang="en-US" err="1"/>
              <a:t>dụng</a:t>
            </a:r>
            <a:r>
              <a:rPr lang="en-US"/>
              <a:t> Android </a:t>
            </a:r>
            <a:r>
              <a:rPr lang="en-US" err="1"/>
              <a:t>muốn</a:t>
            </a:r>
            <a:r>
              <a:rPr lang="en-US"/>
              <a:t> </a:t>
            </a:r>
            <a:r>
              <a:rPr lang="en-US" err="1"/>
              <a:t>thành</a:t>
            </a:r>
            <a:r>
              <a:rPr lang="en-US"/>
              <a:t> </a:t>
            </a:r>
            <a:r>
              <a:rPr lang="en-US" err="1"/>
              <a:t>công</a:t>
            </a:r>
            <a:r>
              <a:rPr lang="en-US"/>
              <a:t> </a:t>
            </a:r>
            <a:r>
              <a:rPr lang="en-US" err="1"/>
              <a:t>thì</a:t>
            </a:r>
            <a:r>
              <a:rPr lang="en-US"/>
              <a:t> </a:t>
            </a:r>
            <a:r>
              <a:rPr lang="en-US" err="1"/>
              <a:t>phải</a:t>
            </a:r>
            <a:r>
              <a:rPr lang="en-US"/>
              <a:t> </a:t>
            </a:r>
            <a:r>
              <a:rPr lang="en-US" err="1"/>
              <a:t>có</a:t>
            </a:r>
            <a:r>
              <a:rPr lang="en-US"/>
              <a:t> </a:t>
            </a:r>
            <a:r>
              <a:rPr lang="en-US" err="1"/>
              <a:t>giao</a:t>
            </a:r>
            <a:r>
              <a:rPr lang="en-US"/>
              <a:t> </a:t>
            </a:r>
            <a:r>
              <a:rPr lang="en-US" err="1"/>
              <a:t>diện</a:t>
            </a:r>
            <a:r>
              <a:rPr lang="en-US"/>
              <a:t> </a:t>
            </a:r>
            <a:r>
              <a:rPr lang="en-US" err="1"/>
              <a:t>trực</a:t>
            </a:r>
            <a:r>
              <a:rPr lang="en-US"/>
              <a:t> </a:t>
            </a:r>
            <a:r>
              <a:rPr lang="en-US" err="1"/>
              <a:t>quan</a:t>
            </a:r>
            <a:r>
              <a:rPr lang="en-US"/>
              <a:t>, </a:t>
            </a:r>
            <a:r>
              <a:rPr lang="en-US" err="1"/>
              <a:t>dễ</a:t>
            </a:r>
            <a:r>
              <a:rPr lang="en-US"/>
              <a:t> </a:t>
            </a:r>
            <a:r>
              <a:rPr lang="en-US" err="1"/>
              <a:t>hiểu</a:t>
            </a:r>
            <a:r>
              <a:rPr lang="en-US"/>
              <a:t> </a:t>
            </a:r>
            <a:r>
              <a:rPr lang="en-US" err="1"/>
              <a:t>và</a:t>
            </a:r>
            <a:r>
              <a:rPr lang="en-US"/>
              <a:t> </a:t>
            </a:r>
            <a:r>
              <a:rPr lang="en-US" err="1"/>
              <a:t>dễ</a:t>
            </a:r>
            <a:r>
              <a:rPr lang="en-US"/>
              <a:t> </a:t>
            </a:r>
            <a:r>
              <a:rPr lang="en-US" err="1"/>
              <a:t>sử</a:t>
            </a:r>
            <a:r>
              <a:rPr lang="en-US"/>
              <a:t> </a:t>
            </a:r>
            <a:r>
              <a:rPr lang="en-US" err="1"/>
              <a:t>dụng</a:t>
            </a:r>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a:t>
            </a:fld>
            <a:endParaRPr lang="en-US" altLang="en-US"/>
          </a:p>
        </p:txBody>
      </p:sp>
      <p:sp>
        <p:nvSpPr>
          <p:cNvPr id="6" name="Title 5"/>
          <p:cNvSpPr>
            <a:spLocks noGrp="1"/>
          </p:cNvSpPr>
          <p:nvPr>
            <p:ph type="title"/>
          </p:nvPr>
        </p:nvSpPr>
        <p:spPr/>
        <p:txBody>
          <a:bodyPr/>
          <a:lstStyle/>
          <a:p>
            <a:r>
              <a:rPr lang="en-US" err="1"/>
              <a:t>Giao</a:t>
            </a:r>
            <a:r>
              <a:rPr lang="en-US"/>
              <a:t> </a:t>
            </a:r>
            <a:r>
              <a:rPr lang="en-US" err="1"/>
              <a:t>diện</a:t>
            </a:r>
            <a:r>
              <a:rPr lang="en-US"/>
              <a:t> </a:t>
            </a:r>
            <a:r>
              <a:rPr lang="en-US" err="1"/>
              <a:t>người</a:t>
            </a:r>
            <a:r>
              <a:rPr lang="en-US"/>
              <a:t> </a:t>
            </a:r>
            <a:r>
              <a:rPr lang="en-US" err="1"/>
              <a:t>dùng</a:t>
            </a:r>
            <a:endParaRPr lang="en-US"/>
          </a:p>
        </p:txBody>
      </p:sp>
    </p:spTree>
    <p:extLst>
      <p:ext uri="{BB962C8B-B14F-4D97-AF65-F5344CB8AC3E}">
        <p14:creationId xmlns:p14="http://schemas.microsoft.com/office/powerpoint/2010/main" val="1324672938"/>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5350" y="1243012"/>
            <a:ext cx="7315200" cy="3876675"/>
          </a:xfr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40</a:t>
            </a:fld>
            <a:endParaRPr lang="en-US" altLang="en-US"/>
          </a:p>
        </p:txBody>
      </p:sp>
      <p:sp>
        <p:nvSpPr>
          <p:cNvPr id="6" name="Title 5"/>
          <p:cNvSpPr>
            <a:spLocks noGrp="1"/>
          </p:cNvSpPr>
          <p:nvPr>
            <p:ph type="title"/>
          </p:nvPr>
        </p:nvSpPr>
        <p:spPr/>
        <p:txBody>
          <a:bodyPr>
            <a:normAutofit/>
          </a:bodyPr>
          <a:lstStyle/>
          <a:p>
            <a:r>
              <a:rPr lang="en-US" b="0" err="1"/>
              <a:t>Làm</a:t>
            </a:r>
            <a:r>
              <a:rPr lang="en-US" b="0"/>
              <a:t> </a:t>
            </a:r>
            <a:r>
              <a:rPr lang="en-US" b="0" err="1"/>
              <a:t>Quen</a:t>
            </a:r>
            <a:r>
              <a:rPr lang="en-US" b="0"/>
              <a:t> </a:t>
            </a:r>
            <a:r>
              <a:rPr lang="en-US" b="0" err="1"/>
              <a:t>Với</a:t>
            </a:r>
            <a:r>
              <a:rPr lang="en-US" b="0"/>
              <a:t> </a:t>
            </a:r>
            <a:r>
              <a:rPr lang="en-US" b="0" err="1" smtClean="0"/>
              <a:t>ConstraintLayout</a:t>
            </a:r>
            <a:endParaRPr lang="en-US"/>
          </a:p>
        </p:txBody>
      </p:sp>
    </p:spTree>
    <p:extLst>
      <p:ext uri="{BB962C8B-B14F-4D97-AF65-F5344CB8AC3E}">
        <p14:creationId xmlns:p14="http://schemas.microsoft.com/office/powerpoint/2010/main" val="2933785937"/>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vi-VN" b="1" i="1"/>
              <a:t>1. Toolbar</a:t>
            </a:r>
            <a:r>
              <a:rPr lang="vi-VN"/>
              <a:t>: Thanh công cụ, nơi đây chứa một số công cụ quan trọng, lát nữa ở bên dưới chúng ta sẽ tìm hiểu kỹ.</a:t>
            </a:r>
            <a:br>
              <a:rPr lang="vi-VN"/>
            </a:br>
            <a:r>
              <a:rPr lang="vi-VN" b="1" i="1"/>
              <a:t>2. Palette</a:t>
            </a:r>
            <a:r>
              <a:rPr lang="vi-VN"/>
              <a:t>: Bảng lựa chọn các view. Bạn có thể thấy các widget, layout và nhiều thành phần giao diện khác ở đây.</a:t>
            </a:r>
            <a:br>
              <a:rPr lang="vi-VN"/>
            </a:br>
            <a:r>
              <a:rPr lang="vi-VN" b="1" i="1"/>
              <a:t>3. Design view</a:t>
            </a:r>
            <a:r>
              <a:rPr lang="vi-VN"/>
              <a:t>:  Màn hình trực quan. Bạn có thể sử dụng màn hình này để thiết kế và xem luôn kết quả thiết kế như thế nào.</a:t>
            </a:r>
            <a:br>
              <a:rPr lang="vi-VN"/>
            </a:br>
            <a:r>
              <a:rPr lang="vi-VN" b="1" i="1"/>
              <a:t>4. Blueprint view</a:t>
            </a:r>
            <a:r>
              <a:rPr lang="vi-VN"/>
              <a:t>: Màn hình xanh đặc biệt dùng cho thiết kế.</a:t>
            </a:r>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41</a:t>
            </a:fld>
            <a:endParaRPr lang="en-US" altLang="en-US"/>
          </a:p>
        </p:txBody>
      </p:sp>
      <p:sp>
        <p:nvSpPr>
          <p:cNvPr id="6" name="Title 5"/>
          <p:cNvSpPr>
            <a:spLocks noGrp="1"/>
          </p:cNvSpPr>
          <p:nvPr>
            <p:ph type="title"/>
          </p:nvPr>
        </p:nvSpPr>
        <p:spPr/>
        <p:txBody>
          <a:bodyPr>
            <a:normAutofit/>
          </a:bodyPr>
          <a:lstStyle/>
          <a:p>
            <a:r>
              <a:rPr lang="vi-VN" b="0"/>
              <a:t>Các thành </a:t>
            </a:r>
            <a:r>
              <a:rPr lang="vi-VN" b="0" smtClean="0"/>
              <a:t>phần</a:t>
            </a:r>
            <a:r>
              <a:rPr lang="en-US" b="0" smtClean="0"/>
              <a:t>:</a:t>
            </a:r>
            <a:endParaRPr lang="en-US"/>
          </a:p>
        </p:txBody>
      </p:sp>
    </p:spTree>
    <p:extLst>
      <p:ext uri="{BB962C8B-B14F-4D97-AF65-F5344CB8AC3E}">
        <p14:creationId xmlns:p14="http://schemas.microsoft.com/office/powerpoint/2010/main" val="4203669269"/>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vi-VN" b="1" i="1"/>
              <a:t>5. Attribute</a:t>
            </a:r>
            <a:r>
              <a:rPr lang="vi-VN"/>
              <a:t>: Nơi chứa đựng các thông số cho việc canh chỉnh giao diện, và một số các thuộc tính khác.</a:t>
            </a:r>
            <a:br>
              <a:rPr lang="vi-VN"/>
            </a:br>
            <a:r>
              <a:rPr lang="vi-VN" b="1" i="1"/>
              <a:t>6. Component tree</a:t>
            </a:r>
            <a:r>
              <a:rPr lang="vi-VN"/>
              <a:t>: Các view hiển thị ở </a:t>
            </a:r>
            <a:r>
              <a:rPr lang="vi-VN" i="1"/>
              <a:t>Design view</a:t>
            </a:r>
            <a:r>
              <a:rPr lang="vi-VN"/>
              <a:t> và </a:t>
            </a:r>
            <a:r>
              <a:rPr lang="vi-VN" i="1"/>
              <a:t>Blueprint view</a:t>
            </a:r>
            <a:r>
              <a:rPr lang="vi-VN"/>
              <a:t> cũng sẽ được hiển thị ở </a:t>
            </a:r>
            <a:r>
              <a:rPr lang="vi-VN" i="1"/>
              <a:t>Component tree</a:t>
            </a:r>
            <a:r>
              <a:rPr lang="vi-VN"/>
              <a:t> và được sắp xếp trực quan theo dạng cây để chúng ta dễ dàng theo dõi và quản lý.</a:t>
            </a:r>
            <a:br>
              <a:rPr lang="vi-VN"/>
            </a:br>
            <a:r>
              <a:rPr lang="vi-VN" b="1" i="1"/>
              <a:t>7. Design &amp; Text</a:t>
            </a:r>
            <a:r>
              <a:rPr lang="vi-VN"/>
              <a:t>: Hai tab này chắc hẳn quen thuộc với các bạn rồi. Chúng giúp thay đổi cách thức editor hiển thị giao diện ở dạng kéo thả (tab </a:t>
            </a:r>
            <a:r>
              <a:rPr lang="vi-VN" b="1" i="1"/>
              <a:t>Design</a:t>
            </a:r>
            <a:r>
              <a:rPr lang="vi-VN"/>
              <a:t>) hoặc code XML (tab </a:t>
            </a:r>
            <a:r>
              <a:rPr lang="vi-VN" b="1" i="1"/>
              <a:t>Text</a:t>
            </a:r>
            <a:r>
              <a:rPr lang="vi-VN"/>
              <a:t>).</a:t>
            </a:r>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42</a:t>
            </a:fld>
            <a:endParaRPr lang="en-US" altLang="en-US"/>
          </a:p>
        </p:txBody>
      </p:sp>
      <p:sp>
        <p:nvSpPr>
          <p:cNvPr id="6" name="Title 5"/>
          <p:cNvSpPr>
            <a:spLocks noGrp="1"/>
          </p:cNvSpPr>
          <p:nvPr>
            <p:ph type="title"/>
          </p:nvPr>
        </p:nvSpPr>
        <p:spPr/>
        <p:txBody>
          <a:bodyPr/>
          <a:lstStyle/>
          <a:p>
            <a:r>
              <a:rPr lang="vi-VN" b="0"/>
              <a:t>Các thành phần</a:t>
            </a:r>
            <a:r>
              <a:rPr lang="en-US" b="0"/>
              <a:t>:</a:t>
            </a:r>
            <a:endParaRPr lang="en-US"/>
          </a:p>
        </p:txBody>
      </p:sp>
    </p:spTree>
    <p:extLst>
      <p:ext uri="{BB962C8B-B14F-4D97-AF65-F5344CB8AC3E}">
        <p14:creationId xmlns:p14="http://schemas.microsoft.com/office/powerpoint/2010/main" val="4294873145"/>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Với </a:t>
            </a:r>
            <a:r>
              <a:rPr lang="en-US" i="1"/>
              <a:t>toolbar</a:t>
            </a:r>
            <a:r>
              <a:rPr lang="en-US"/>
              <a:t>, bạn có thể chỉ định cho phép hiển thị </a:t>
            </a:r>
            <a:r>
              <a:rPr lang="en-US" i="1"/>
              <a:t>Design view</a:t>
            </a:r>
            <a:r>
              <a:rPr lang="en-US"/>
              <a:t>, hoặc </a:t>
            </a:r>
            <a:r>
              <a:rPr lang="en-US" i="1"/>
              <a:t>Blueprint view</a:t>
            </a:r>
            <a:r>
              <a:rPr lang="en-US"/>
              <a:t>, hoặc cả </a:t>
            </a:r>
            <a:r>
              <a:rPr lang="en-US" smtClean="0"/>
              <a:t>hai.</a:t>
            </a:r>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43</a:t>
            </a:fld>
            <a:endParaRPr lang="en-US" altLang="en-US"/>
          </a:p>
        </p:txBody>
      </p:sp>
      <p:sp>
        <p:nvSpPr>
          <p:cNvPr id="6" name="Title 5"/>
          <p:cNvSpPr>
            <a:spLocks noGrp="1"/>
          </p:cNvSpPr>
          <p:nvPr>
            <p:ph type="title"/>
          </p:nvPr>
        </p:nvSpPr>
        <p:spPr/>
        <p:txBody>
          <a:bodyPr>
            <a:normAutofit/>
          </a:bodyPr>
          <a:lstStyle/>
          <a:p>
            <a:r>
              <a:rPr lang="en-US" b="0"/>
              <a:t>Toolbar</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71800"/>
            <a:ext cx="9144000" cy="1961931"/>
          </a:xfrm>
          <a:prstGeom prst="rect">
            <a:avLst/>
          </a:prstGeom>
        </p:spPr>
      </p:pic>
    </p:spTree>
    <p:extLst>
      <p:ext uri="{BB962C8B-B14F-4D97-AF65-F5344CB8AC3E}">
        <p14:creationId xmlns:p14="http://schemas.microsoft.com/office/powerpoint/2010/main" val="4134200339"/>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err="1" smtClean="0"/>
              <a:t>Giả</a:t>
            </a:r>
            <a:r>
              <a:rPr lang="en-US" smtClean="0"/>
              <a:t> </a:t>
            </a:r>
            <a:r>
              <a:rPr lang="en-US" err="1"/>
              <a:t>lập</a:t>
            </a:r>
            <a:r>
              <a:rPr lang="en-US"/>
              <a:t> </a:t>
            </a:r>
            <a:r>
              <a:rPr lang="en-US" err="1"/>
              <a:t>xoay</a:t>
            </a:r>
            <a:r>
              <a:rPr lang="en-US"/>
              <a:t> </a:t>
            </a:r>
            <a:r>
              <a:rPr lang="en-US" err="1"/>
              <a:t>màn</a:t>
            </a:r>
            <a:r>
              <a:rPr lang="en-US"/>
              <a:t> </a:t>
            </a:r>
            <a:r>
              <a:rPr lang="en-US" err="1"/>
              <a:t>hình</a:t>
            </a:r>
            <a:r>
              <a:rPr lang="en-US"/>
              <a:t> </a:t>
            </a:r>
            <a:r>
              <a:rPr lang="en-US" err="1"/>
              <a:t>ngang</a:t>
            </a:r>
            <a:r>
              <a:rPr lang="en-US"/>
              <a:t>/</a:t>
            </a:r>
            <a:r>
              <a:rPr lang="en-US" err="1"/>
              <a:t>dọc</a:t>
            </a:r>
            <a:r>
              <a:rPr lang="en-US" smtClean="0"/>
              <a:t>.</a:t>
            </a:r>
          </a:p>
          <a:p>
            <a:r>
              <a:rPr lang="en-US" err="1" smtClean="0"/>
              <a:t>Chọn</a:t>
            </a:r>
            <a:r>
              <a:rPr lang="en-US" smtClean="0"/>
              <a:t> </a:t>
            </a:r>
            <a:r>
              <a:rPr lang="en-US" err="1"/>
              <a:t>loại</a:t>
            </a:r>
            <a:r>
              <a:rPr lang="en-US"/>
              <a:t> </a:t>
            </a:r>
            <a:r>
              <a:rPr lang="en-US" err="1"/>
              <a:t>thiết</a:t>
            </a:r>
            <a:r>
              <a:rPr lang="en-US"/>
              <a:t> </a:t>
            </a:r>
            <a:r>
              <a:rPr lang="en-US" err="1"/>
              <a:t>bị</a:t>
            </a:r>
            <a:r>
              <a:rPr lang="en-US"/>
              <a:t> </a:t>
            </a:r>
            <a:r>
              <a:rPr lang="en-US" err="1"/>
              <a:t>phần</a:t>
            </a:r>
            <a:r>
              <a:rPr lang="en-US"/>
              <a:t> </a:t>
            </a:r>
            <a:r>
              <a:rPr lang="en-US" err="1"/>
              <a:t>cứng</a:t>
            </a:r>
            <a:r>
              <a:rPr lang="en-US"/>
              <a:t> </a:t>
            </a:r>
            <a:r>
              <a:rPr lang="en-US" err="1"/>
              <a:t>giả</a:t>
            </a:r>
            <a:r>
              <a:rPr lang="en-US"/>
              <a:t> </a:t>
            </a:r>
            <a:r>
              <a:rPr lang="en-US" err="1"/>
              <a:t>lập</a:t>
            </a:r>
            <a:r>
              <a:rPr lang="en-US"/>
              <a:t> (</a:t>
            </a:r>
            <a:r>
              <a:rPr lang="en-US" err="1"/>
              <a:t>để</a:t>
            </a:r>
            <a:r>
              <a:rPr lang="en-US"/>
              <a:t> </a:t>
            </a:r>
            <a:r>
              <a:rPr lang="en-US" err="1"/>
              <a:t>xem</a:t>
            </a:r>
            <a:r>
              <a:rPr lang="en-US"/>
              <a:t> </a:t>
            </a:r>
            <a:r>
              <a:rPr lang="en-US" err="1"/>
              <a:t>ngay</a:t>
            </a:r>
            <a:r>
              <a:rPr lang="en-US"/>
              <a:t> </a:t>
            </a:r>
            <a:r>
              <a:rPr lang="en-US" err="1"/>
              <a:t>mà</a:t>
            </a:r>
            <a:r>
              <a:rPr lang="en-US"/>
              <a:t> </a:t>
            </a:r>
            <a:r>
              <a:rPr lang="en-US" err="1"/>
              <a:t>không</a:t>
            </a:r>
            <a:r>
              <a:rPr lang="en-US"/>
              <a:t> </a:t>
            </a:r>
            <a:r>
              <a:rPr lang="en-US" err="1"/>
              <a:t>cần</a:t>
            </a:r>
            <a:r>
              <a:rPr lang="en-US"/>
              <a:t> </a:t>
            </a:r>
            <a:r>
              <a:rPr lang="en-US" err="1"/>
              <a:t>thực</a:t>
            </a:r>
            <a:r>
              <a:rPr lang="en-US"/>
              <a:t> </a:t>
            </a:r>
            <a:r>
              <a:rPr lang="en-US" err="1"/>
              <a:t>thi</a:t>
            </a:r>
            <a:r>
              <a:rPr lang="en-US"/>
              <a:t> </a:t>
            </a:r>
            <a:r>
              <a:rPr lang="en-US" err="1"/>
              <a:t>ứng</a:t>
            </a:r>
            <a:r>
              <a:rPr lang="en-US"/>
              <a:t> </a:t>
            </a:r>
            <a:r>
              <a:rPr lang="en-US" err="1"/>
              <a:t>dụng</a:t>
            </a:r>
            <a:r>
              <a:rPr lang="en-US" smtClean="0"/>
              <a:t>).</a:t>
            </a:r>
          </a:p>
          <a:p>
            <a:r>
              <a:rPr lang="en-US" err="1"/>
              <a:t>C</a:t>
            </a:r>
            <a:r>
              <a:rPr lang="en-US" err="1" smtClean="0"/>
              <a:t>họn</a:t>
            </a:r>
            <a:r>
              <a:rPr lang="en-US" smtClean="0"/>
              <a:t> </a:t>
            </a:r>
            <a:r>
              <a:rPr lang="en-US" err="1"/>
              <a:t>phiên</a:t>
            </a:r>
            <a:r>
              <a:rPr lang="en-US"/>
              <a:t> </a:t>
            </a:r>
            <a:r>
              <a:rPr lang="en-US" err="1"/>
              <a:t>bản</a:t>
            </a:r>
            <a:r>
              <a:rPr lang="en-US"/>
              <a:t> </a:t>
            </a:r>
            <a:r>
              <a:rPr lang="en-US" err="1"/>
              <a:t>hệ</a:t>
            </a:r>
            <a:r>
              <a:rPr lang="en-US"/>
              <a:t> </a:t>
            </a:r>
            <a:r>
              <a:rPr lang="en-US" err="1"/>
              <a:t>điều</a:t>
            </a:r>
            <a:r>
              <a:rPr lang="en-US"/>
              <a:t> </a:t>
            </a:r>
            <a:r>
              <a:rPr lang="en-US" err="1"/>
              <a:t>hành</a:t>
            </a:r>
            <a:r>
              <a:rPr lang="en-US" smtClean="0"/>
              <a:t>.</a:t>
            </a:r>
          </a:p>
          <a:p>
            <a:r>
              <a:rPr lang="en-US" err="1"/>
              <a:t>C</a:t>
            </a:r>
            <a:r>
              <a:rPr lang="en-US" err="1" smtClean="0"/>
              <a:t>họn</a:t>
            </a:r>
            <a:r>
              <a:rPr lang="en-US"/>
              <a:t> </a:t>
            </a:r>
            <a:r>
              <a:rPr lang="en-US" smtClean="0"/>
              <a:t>theme</a:t>
            </a:r>
          </a:p>
          <a:p>
            <a:r>
              <a:rPr lang="en-US" err="1"/>
              <a:t>C</a:t>
            </a:r>
            <a:r>
              <a:rPr lang="en-US" err="1" smtClean="0"/>
              <a:t>họn</a:t>
            </a:r>
            <a:r>
              <a:rPr lang="en-US" smtClean="0"/>
              <a:t> </a:t>
            </a:r>
            <a:r>
              <a:rPr lang="en-US" err="1"/>
              <a:t>ngôn</a:t>
            </a:r>
            <a:r>
              <a:rPr lang="en-US"/>
              <a:t> </a:t>
            </a:r>
            <a:r>
              <a:rPr lang="en-US" err="1"/>
              <a:t>ngữ</a:t>
            </a:r>
            <a:r>
              <a:rPr lang="en-US"/>
              <a:t> </a:t>
            </a:r>
            <a:r>
              <a:rPr lang="en-US" err="1"/>
              <a:t>hiển</a:t>
            </a:r>
            <a:r>
              <a:rPr lang="en-US"/>
              <a:t> </a:t>
            </a:r>
            <a:r>
              <a:rPr lang="en-US" err="1"/>
              <a:t>thị</a:t>
            </a:r>
            <a:r>
              <a:rPr lang="en-US"/>
              <a:t>.</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44</a:t>
            </a:fld>
            <a:endParaRPr lang="en-US" altLang="en-US"/>
          </a:p>
        </p:txBody>
      </p:sp>
      <p:sp>
        <p:nvSpPr>
          <p:cNvPr id="6" name="Title 5"/>
          <p:cNvSpPr>
            <a:spLocks noGrp="1"/>
          </p:cNvSpPr>
          <p:nvPr>
            <p:ph type="title"/>
          </p:nvPr>
        </p:nvSpPr>
        <p:spPr/>
        <p:txBody>
          <a:bodyPr/>
          <a:lstStyle/>
          <a:p>
            <a:r>
              <a:rPr lang="en-US" b="0"/>
              <a:t>Toolbar</a:t>
            </a:r>
            <a:endParaRPr lang="en-US"/>
          </a:p>
        </p:txBody>
      </p:sp>
      <p:pic>
        <p:nvPicPr>
          <p:cNvPr id="18" name="Picture 17" descr="ConstraintLayout - Nút xoay màn hình">
            <a:hlinkClick r:id="rId2" tooltip="&quot;&quo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73860" y="1152289"/>
            <a:ext cx="784139" cy="371711"/>
          </a:xfrm>
          <a:prstGeom prst="rect">
            <a:avLst/>
          </a:prstGeom>
          <a:noFill/>
          <a:ln>
            <a:noFill/>
          </a:ln>
        </p:spPr>
      </p:pic>
      <p:pic>
        <p:nvPicPr>
          <p:cNvPr id="19" name="Picture 18" descr="ConstraintLayout - Nút chọn thiết bị giả lập">
            <a:hlinkClick r:id="rId4" tooltip="&quot;&quot;"/>
          </p:cNvPr>
          <p:cNvPicPr/>
          <p:nvPr/>
        </p:nvPicPr>
        <p:blipFill>
          <a:blip r:embed="rId5">
            <a:extLst>
              <a:ext uri="{28A0092B-C50C-407E-A947-70E740481C1C}">
                <a14:useLocalDpi xmlns:a14="http://schemas.microsoft.com/office/drawing/2010/main" val="0"/>
              </a:ext>
            </a:extLst>
          </a:blip>
          <a:srcRect/>
          <a:stretch>
            <a:fillRect/>
          </a:stretch>
        </p:blipFill>
        <p:spPr bwMode="auto">
          <a:xfrm>
            <a:off x="5943599" y="2271238"/>
            <a:ext cx="1082762" cy="471962"/>
          </a:xfrm>
          <a:prstGeom prst="rect">
            <a:avLst/>
          </a:prstGeom>
          <a:noFill/>
          <a:ln>
            <a:noFill/>
          </a:ln>
        </p:spPr>
      </p:pic>
      <p:pic>
        <p:nvPicPr>
          <p:cNvPr id="20" name="Picture 19" descr="ConstraintLayout - Chọn hệ điều hành">
            <a:hlinkClick r:id="rId6" tooltip="&quot;&quot;"/>
          </p:cNvPr>
          <p:cNvPicPr/>
          <p:nvPr/>
        </p:nvPicPr>
        <p:blipFill>
          <a:blip r:embed="rId7">
            <a:extLst>
              <a:ext uri="{28A0092B-C50C-407E-A947-70E740481C1C}">
                <a14:useLocalDpi xmlns:a14="http://schemas.microsoft.com/office/drawing/2010/main" val="0"/>
              </a:ext>
            </a:extLst>
          </a:blip>
          <a:srcRect/>
          <a:stretch>
            <a:fillRect/>
          </a:stretch>
        </p:blipFill>
        <p:spPr bwMode="auto">
          <a:xfrm>
            <a:off x="5897605" y="2895599"/>
            <a:ext cx="1128756" cy="381001"/>
          </a:xfrm>
          <a:prstGeom prst="rect">
            <a:avLst/>
          </a:prstGeom>
          <a:noFill/>
          <a:ln>
            <a:noFill/>
          </a:ln>
        </p:spPr>
      </p:pic>
      <p:pic>
        <p:nvPicPr>
          <p:cNvPr id="21" name="Picture 20" descr="ConstraintLayout - Chọn theme">
            <a:hlinkClick r:id="rId8" tooltip="&quot;&quot;"/>
          </p:cNvPr>
          <p:cNvPicPr/>
          <p:nvPr/>
        </p:nvPicPr>
        <p:blipFill>
          <a:blip r:embed="rId9">
            <a:extLst>
              <a:ext uri="{28A0092B-C50C-407E-A947-70E740481C1C}">
                <a14:useLocalDpi xmlns:a14="http://schemas.microsoft.com/office/drawing/2010/main" val="0"/>
              </a:ext>
            </a:extLst>
          </a:blip>
          <a:srcRect/>
          <a:stretch>
            <a:fillRect/>
          </a:stretch>
        </p:blipFill>
        <p:spPr bwMode="auto">
          <a:xfrm>
            <a:off x="2886075" y="3429000"/>
            <a:ext cx="1076325" cy="381000"/>
          </a:xfrm>
          <a:prstGeom prst="rect">
            <a:avLst/>
          </a:prstGeom>
          <a:noFill/>
          <a:ln>
            <a:noFill/>
          </a:ln>
        </p:spPr>
      </p:pic>
      <p:pic>
        <p:nvPicPr>
          <p:cNvPr id="22" name="Picture 21" descr="ConstraintLayout - Chọn ngôn ngữ hiển thị">
            <a:hlinkClick r:id="rId10" tooltip="&quot;&quot;"/>
          </p:cNvPr>
          <p:cNvPicPr/>
          <p:nvPr/>
        </p:nvPicPr>
        <p:blipFill>
          <a:blip r:embed="rId11">
            <a:extLst>
              <a:ext uri="{28A0092B-C50C-407E-A947-70E740481C1C}">
                <a14:useLocalDpi xmlns:a14="http://schemas.microsoft.com/office/drawing/2010/main" val="0"/>
              </a:ext>
            </a:extLst>
          </a:blip>
          <a:srcRect/>
          <a:stretch>
            <a:fillRect/>
          </a:stretch>
        </p:blipFill>
        <p:spPr bwMode="auto">
          <a:xfrm>
            <a:off x="4552950" y="4191000"/>
            <a:ext cx="1162050" cy="381000"/>
          </a:xfrm>
          <a:prstGeom prst="rect">
            <a:avLst/>
          </a:prstGeom>
          <a:noFill/>
          <a:ln>
            <a:noFill/>
          </a:ln>
        </p:spPr>
      </p:pic>
    </p:spTree>
    <p:extLst>
      <p:ext uri="{BB962C8B-B14F-4D97-AF65-F5344CB8AC3E}">
        <p14:creationId xmlns:p14="http://schemas.microsoft.com/office/powerpoint/2010/main" val="2929589918"/>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45</a:t>
            </a:fld>
            <a:endParaRPr lang="en-US" altLang="en-US"/>
          </a:p>
        </p:txBody>
      </p:sp>
      <p:sp>
        <p:nvSpPr>
          <p:cNvPr id="6" name="Title 5"/>
          <p:cNvSpPr>
            <a:spLocks noGrp="1"/>
          </p:cNvSpPr>
          <p:nvPr>
            <p:ph type="title"/>
          </p:nvPr>
        </p:nvSpPr>
        <p:spPr/>
        <p:txBody>
          <a:bodyPr>
            <a:normAutofit/>
          </a:bodyPr>
          <a:lstStyle/>
          <a:p>
            <a:r>
              <a:rPr lang="en-US" b="0" smtClean="0"/>
              <a:t>Palette</a:t>
            </a:r>
            <a:endParaRPr lang="en-US"/>
          </a:p>
        </p:txBody>
      </p:sp>
      <p:sp>
        <p:nvSpPr>
          <p:cNvPr id="9" name="Content Placeholder 8"/>
          <p:cNvSpPr>
            <a:spLocks noGrp="1"/>
          </p:cNvSpPr>
          <p:nvPr>
            <p:ph idx="1"/>
          </p:nvPr>
        </p:nvSpPr>
        <p:spPr/>
        <p:txBody>
          <a:bodyPr/>
          <a:lstStyle/>
          <a:p>
            <a:r>
              <a:rPr lang="en-US" i="1"/>
              <a:t>P</a:t>
            </a:r>
            <a:r>
              <a:rPr lang="vi-VN" i="1" smtClean="0"/>
              <a:t>alette</a:t>
            </a:r>
            <a:r>
              <a:rPr lang="vi-VN"/>
              <a:t> là bảng chứa đựng các view, mà bạn có thể kéo thả chúng vào </a:t>
            </a:r>
            <a:r>
              <a:rPr lang="vi-VN" i="1"/>
              <a:t>Design view</a:t>
            </a:r>
            <a:r>
              <a:rPr lang="vi-VN"/>
              <a:t> hoặc </a:t>
            </a:r>
            <a:r>
              <a:rPr lang="vi-VN" i="1"/>
              <a:t>Blueprint view</a:t>
            </a:r>
            <a:r>
              <a:rPr lang="vi-VN"/>
              <a:t> một cách thoải mái.</a:t>
            </a: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7550" y="2026315"/>
            <a:ext cx="4381500" cy="4407349"/>
          </a:xfrm>
          <a:prstGeom prst="rect">
            <a:avLst/>
          </a:prstGeom>
        </p:spPr>
      </p:pic>
    </p:spTree>
    <p:extLst>
      <p:ext uri="{BB962C8B-B14F-4D97-AF65-F5344CB8AC3E}">
        <p14:creationId xmlns:p14="http://schemas.microsoft.com/office/powerpoint/2010/main" val="4073595432"/>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i="1"/>
              <a:t>Design view</a:t>
            </a:r>
            <a:r>
              <a:rPr lang="vi-VN"/>
              <a:t> sẽ cho bạn một kiểu xem trước một cách trực quan. Trong khi </a:t>
            </a:r>
            <a:r>
              <a:rPr lang="vi-VN" i="1"/>
              <a:t>Blueprint view</a:t>
            </a:r>
            <a:r>
              <a:rPr lang="vi-VN"/>
              <a:t> sẽ giúp loại bỏ hết các giao diện mà chỉ tập trung vào các đường bao của các view, giúp bạn dễ dàng hơn trong việc thiết kế.</a:t>
            </a:r>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46</a:t>
            </a:fld>
            <a:endParaRPr lang="en-US" altLang="en-US"/>
          </a:p>
        </p:txBody>
      </p:sp>
      <p:sp>
        <p:nvSpPr>
          <p:cNvPr id="6" name="Title 5"/>
          <p:cNvSpPr>
            <a:spLocks noGrp="1"/>
          </p:cNvSpPr>
          <p:nvPr>
            <p:ph type="title"/>
          </p:nvPr>
        </p:nvSpPr>
        <p:spPr/>
        <p:txBody>
          <a:bodyPr>
            <a:normAutofit/>
          </a:bodyPr>
          <a:lstStyle/>
          <a:p>
            <a:r>
              <a:rPr lang="en-US" b="0"/>
              <a:t>Design View &amp; Blueprint </a:t>
            </a:r>
            <a:r>
              <a:rPr lang="en-US" b="0" smtClean="0"/>
              <a:t>View</a:t>
            </a:r>
            <a:endParaRPr lang="en-US"/>
          </a:p>
        </p:txBody>
      </p:sp>
    </p:spTree>
    <p:extLst>
      <p:ext uri="{BB962C8B-B14F-4D97-AF65-F5344CB8AC3E}">
        <p14:creationId xmlns:p14="http://schemas.microsoft.com/office/powerpoint/2010/main" val="3582932182"/>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a:t>Ở mỗi góc của các </a:t>
            </a:r>
            <a:r>
              <a:rPr lang="vi-VN" smtClean="0"/>
              <a:t>view</a:t>
            </a:r>
            <a:r>
              <a:rPr lang="vi-VN"/>
              <a:t> đều có </a:t>
            </a:r>
            <a:r>
              <a:rPr lang="vi-VN" b="1" i="1"/>
              <a:t>các ô vuông</a:t>
            </a:r>
            <a:r>
              <a:rPr lang="vi-VN"/>
              <a:t>. Nếu đưa trỏ chuột vào một ô vuông nào đó bạn có thể thay đổi kích thước các </a:t>
            </a:r>
            <a:r>
              <a:rPr lang="vi-VN" smtClean="0"/>
              <a:t>view</a:t>
            </a:r>
            <a:r>
              <a:rPr lang="en-US" smtClean="0"/>
              <a:t>.</a:t>
            </a:r>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47</a:t>
            </a:fld>
            <a:endParaRPr lang="en-US" altLang="en-US"/>
          </a:p>
        </p:txBody>
      </p:sp>
      <p:sp>
        <p:nvSpPr>
          <p:cNvPr id="6" name="Title 5"/>
          <p:cNvSpPr>
            <a:spLocks noGrp="1"/>
          </p:cNvSpPr>
          <p:nvPr>
            <p:ph type="title"/>
          </p:nvPr>
        </p:nvSpPr>
        <p:spPr/>
        <p:txBody>
          <a:bodyPr>
            <a:normAutofit/>
          </a:bodyPr>
          <a:lstStyle/>
          <a:p>
            <a:r>
              <a:rPr lang="vi-VN" b="0"/>
              <a:t>Thay Đổi Kích Thước Cho </a:t>
            </a:r>
            <a:r>
              <a:rPr lang="vi-VN" b="0" smtClean="0"/>
              <a:t>View</a:t>
            </a:r>
            <a:endParaRPr lang="en-US"/>
          </a:p>
        </p:txBody>
      </p:sp>
      <p:pic>
        <p:nvPicPr>
          <p:cNvPr id="7" name="Picture 6"/>
          <p:cNvPicPr>
            <a:picLocks noChangeAspect="1"/>
          </p:cNvPicPr>
          <p:nvPr/>
        </p:nvPicPr>
        <p:blipFill rotWithShape="1">
          <a:blip r:embed="rId2"/>
          <a:srcRect t="27826"/>
          <a:stretch/>
        </p:blipFill>
        <p:spPr>
          <a:xfrm>
            <a:off x="1650241" y="3009197"/>
            <a:ext cx="6300718" cy="2362904"/>
          </a:xfrm>
          <a:prstGeom prst="rect">
            <a:avLst/>
          </a:prstGeom>
        </p:spPr>
      </p:pic>
    </p:spTree>
    <p:extLst>
      <p:ext uri="{BB962C8B-B14F-4D97-AF65-F5344CB8AC3E}">
        <p14:creationId xmlns:p14="http://schemas.microsoft.com/office/powerpoint/2010/main" val="3153371952"/>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b="1" i="1"/>
              <a:t>Constraint</a:t>
            </a:r>
            <a:r>
              <a:rPr lang="vi-VN"/>
              <a:t> ở đây được hiểu là các ràng buộc, các nguyên tắc cho các thành phần</a:t>
            </a:r>
            <a:r>
              <a:rPr lang="vi-VN" smtClean="0"/>
              <a:t>.</a:t>
            </a:r>
            <a:endParaRPr lang="en-US" smtClean="0"/>
          </a:p>
          <a:p>
            <a:r>
              <a:rPr lang="vi-VN" b="1" i="1"/>
              <a:t>Mỗi một view như vậy phải có ít nhất một điểm neo theo chiều ngang và một điểm neo theo chiều dọc</a:t>
            </a:r>
            <a:r>
              <a:rPr lang="vi-VN"/>
              <a:t>, nếu không đủ các điểm neo tối thiểu, hệ thống sẽ báo lỗi ở cửa sổ </a:t>
            </a:r>
            <a:r>
              <a:rPr lang="vi-VN" i="1"/>
              <a:t>Component </a:t>
            </a:r>
            <a:r>
              <a:rPr lang="vi-VN" i="1" smtClean="0"/>
              <a:t>tree</a:t>
            </a:r>
            <a:r>
              <a:rPr lang="en-US"/>
              <a:t>.</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48</a:t>
            </a:fld>
            <a:endParaRPr lang="en-US" altLang="en-US"/>
          </a:p>
        </p:txBody>
      </p:sp>
      <p:sp>
        <p:nvSpPr>
          <p:cNvPr id="6" name="Title 5"/>
          <p:cNvSpPr>
            <a:spLocks noGrp="1"/>
          </p:cNvSpPr>
          <p:nvPr>
            <p:ph type="title"/>
          </p:nvPr>
        </p:nvSpPr>
        <p:spPr/>
        <p:txBody>
          <a:bodyPr>
            <a:normAutofit/>
          </a:bodyPr>
          <a:lstStyle/>
          <a:p>
            <a:r>
              <a:rPr lang="en-US" b="0" err="1"/>
              <a:t>Tạo</a:t>
            </a:r>
            <a:r>
              <a:rPr lang="en-US" b="0"/>
              <a:t> Constraint Cho </a:t>
            </a:r>
            <a:r>
              <a:rPr lang="en-US" b="0" smtClean="0"/>
              <a:t>View</a:t>
            </a:r>
            <a:endParaRPr lang="en-US"/>
          </a:p>
        </p:txBody>
      </p:sp>
    </p:spTree>
    <p:extLst>
      <p:ext uri="{BB962C8B-B14F-4D97-AF65-F5344CB8AC3E}">
        <p14:creationId xmlns:p14="http://schemas.microsoft.com/office/powerpoint/2010/main" val="3278973127"/>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err="1"/>
              <a:t>Để</a:t>
            </a:r>
            <a:r>
              <a:rPr lang="en-US"/>
              <a:t> </a:t>
            </a:r>
            <a:r>
              <a:rPr lang="en-US" err="1"/>
              <a:t>tạo</a:t>
            </a:r>
            <a:r>
              <a:rPr lang="en-US"/>
              <a:t> constraint </a:t>
            </a:r>
            <a:r>
              <a:rPr lang="en-US" err="1"/>
              <a:t>cho</a:t>
            </a:r>
            <a:r>
              <a:rPr lang="en-US"/>
              <a:t> view, </a:t>
            </a:r>
            <a:r>
              <a:rPr lang="en-US" err="1"/>
              <a:t>thì</a:t>
            </a:r>
            <a:r>
              <a:rPr lang="en-US"/>
              <a:t> </a:t>
            </a:r>
            <a:r>
              <a:rPr lang="en-US" err="1"/>
              <a:t>bạn</a:t>
            </a:r>
            <a:r>
              <a:rPr lang="en-US"/>
              <a:t> </a:t>
            </a:r>
            <a:r>
              <a:rPr lang="en-US" err="1"/>
              <a:t>hãy</a:t>
            </a:r>
            <a:r>
              <a:rPr lang="en-US"/>
              <a:t> </a:t>
            </a:r>
            <a:r>
              <a:rPr lang="en-US" err="1"/>
              <a:t>để</a:t>
            </a:r>
            <a:r>
              <a:rPr lang="en-US"/>
              <a:t> ý </a:t>
            </a:r>
            <a:r>
              <a:rPr lang="en-US" err="1"/>
              <a:t>đến</a:t>
            </a:r>
            <a:r>
              <a:rPr lang="en-US"/>
              <a:t> </a:t>
            </a:r>
            <a:r>
              <a:rPr lang="en-US" b="1" i="1" err="1"/>
              <a:t>các</a:t>
            </a:r>
            <a:r>
              <a:rPr lang="en-US" b="1" i="1"/>
              <a:t> </a:t>
            </a:r>
            <a:r>
              <a:rPr lang="en-US" b="1" i="1" err="1"/>
              <a:t>chấm</a:t>
            </a:r>
            <a:r>
              <a:rPr lang="en-US" b="1" i="1"/>
              <a:t> </a:t>
            </a:r>
            <a:r>
              <a:rPr lang="en-US" b="1" i="1" err="1"/>
              <a:t>tròn</a:t>
            </a:r>
            <a:r>
              <a:rPr lang="en-US"/>
              <a:t> ở </a:t>
            </a:r>
            <a:r>
              <a:rPr lang="en-US" err="1"/>
              <a:t>mỗi</a:t>
            </a:r>
            <a:r>
              <a:rPr lang="en-US"/>
              <a:t> </a:t>
            </a:r>
            <a:r>
              <a:rPr lang="en-US" err="1"/>
              <a:t>cạnh</a:t>
            </a:r>
            <a:r>
              <a:rPr lang="en-US"/>
              <a:t> </a:t>
            </a:r>
            <a:r>
              <a:rPr lang="en-US" err="1"/>
              <a:t>của</a:t>
            </a:r>
            <a:r>
              <a:rPr lang="en-US"/>
              <a:t> view.</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49</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4552950" y="2060897"/>
            <a:ext cx="3457575" cy="3743325"/>
          </a:xfrm>
          <a:prstGeom prst="rect">
            <a:avLst/>
          </a:prstGeom>
        </p:spPr>
      </p:pic>
    </p:spTree>
    <p:extLst>
      <p:ext uri="{BB962C8B-B14F-4D97-AF65-F5344CB8AC3E}">
        <p14:creationId xmlns:p14="http://schemas.microsoft.com/office/powerpoint/2010/main" val="183735145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a:t>
            </a:fld>
            <a:endParaRPr lang="en-US" altLang="en-US"/>
          </a:p>
        </p:txBody>
      </p:sp>
      <p:sp>
        <p:nvSpPr>
          <p:cNvPr id="6" name="Title 5"/>
          <p:cNvSpPr>
            <a:spLocks noGrp="1"/>
          </p:cNvSpPr>
          <p:nvPr>
            <p:ph type="title"/>
          </p:nvPr>
        </p:nvSpPr>
        <p:spPr/>
        <p:txBody>
          <a:bodyPr>
            <a:normAutofit/>
          </a:bodyPr>
          <a:lstStyle/>
          <a:p>
            <a:r>
              <a:rPr lang="en-US" err="1"/>
              <a:t>Các</a:t>
            </a:r>
            <a:r>
              <a:rPr lang="en-US"/>
              <a:t> </a:t>
            </a:r>
            <a:r>
              <a:rPr lang="en-US" err="1"/>
              <a:t>loại</a:t>
            </a:r>
            <a:r>
              <a:rPr lang="en-US"/>
              <a:t> Layout </a:t>
            </a:r>
            <a:r>
              <a:rPr lang="en-US" err="1"/>
              <a:t>trong</a:t>
            </a:r>
            <a:r>
              <a:rPr lang="en-US"/>
              <a:t> </a:t>
            </a:r>
            <a:r>
              <a:rPr lang="en-US" smtClean="0"/>
              <a:t>Android</a:t>
            </a:r>
            <a:endParaRPr lang="en-US"/>
          </a:p>
        </p:txBody>
      </p:sp>
      <p:pic>
        <p:nvPicPr>
          <p:cNvPr id="8" name="Picture 7"/>
          <p:cNvPicPr>
            <a:picLocks noChangeAspect="1"/>
          </p:cNvPicPr>
          <p:nvPr/>
        </p:nvPicPr>
        <p:blipFill>
          <a:blip r:embed="rId2"/>
          <a:stretch>
            <a:fillRect/>
          </a:stretch>
        </p:blipFill>
        <p:spPr>
          <a:xfrm>
            <a:off x="609599" y="1029730"/>
            <a:ext cx="8104187" cy="3999469"/>
          </a:xfrm>
          <a:prstGeom prst="rect">
            <a:avLst/>
          </a:prstGeom>
        </p:spPr>
      </p:pic>
    </p:spTree>
    <p:extLst>
      <p:ext uri="{BB962C8B-B14F-4D97-AF65-F5344CB8AC3E}">
        <p14:creationId xmlns:p14="http://schemas.microsoft.com/office/powerpoint/2010/main" val="112152964"/>
      </p:ext>
    </p:extLst>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err="1"/>
              <a:t>Để</a:t>
            </a:r>
            <a:r>
              <a:rPr lang="en-US"/>
              <a:t> </a:t>
            </a:r>
            <a:r>
              <a:rPr lang="en-US" err="1"/>
              <a:t>xóa</a:t>
            </a:r>
            <a:r>
              <a:rPr lang="en-US"/>
              <a:t> </a:t>
            </a:r>
            <a:r>
              <a:rPr lang="en-US" err="1"/>
              <a:t>nhiều</a:t>
            </a:r>
            <a:r>
              <a:rPr lang="en-US"/>
              <a:t> constraint </a:t>
            </a:r>
            <a:r>
              <a:rPr lang="en-US" err="1"/>
              <a:t>một</a:t>
            </a:r>
            <a:r>
              <a:rPr lang="en-US"/>
              <a:t> </a:t>
            </a:r>
            <a:r>
              <a:rPr lang="en-US" err="1"/>
              <a:t>lúc</a:t>
            </a:r>
            <a:r>
              <a:rPr lang="en-US" smtClean="0"/>
              <a:t>.</a:t>
            </a:r>
          </a:p>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50</a:t>
            </a:fld>
            <a:endParaRPr lang="en-US" altLang="en-US"/>
          </a:p>
        </p:txBody>
      </p:sp>
      <p:sp>
        <p:nvSpPr>
          <p:cNvPr id="6" name="Title 5"/>
          <p:cNvSpPr>
            <a:spLocks noGrp="1"/>
          </p:cNvSpPr>
          <p:nvPr>
            <p:ph type="title"/>
          </p:nvPr>
        </p:nvSpPr>
        <p:spPr/>
        <p:txBody>
          <a:bodyPr/>
          <a:lstStyle/>
          <a:p>
            <a:endParaRPr lang="en-US"/>
          </a:p>
        </p:txBody>
      </p:sp>
      <p:pic>
        <p:nvPicPr>
          <p:cNvPr id="4098" name="Picture 2" descr="https://i0.wp.com/yellowcodebooks.com/wp-content/uploads/2017/10/Screen-Shot-2017-10-02-at-15.49.49_2.png?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9" y="1704502"/>
            <a:ext cx="9299489" cy="213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26003"/>
      </p:ext>
    </p:extLst>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a:t>Nếu như constraint cho view trên kia là các điểm neo giữa view với view. Thì </a:t>
            </a:r>
            <a:r>
              <a:rPr lang="vi-VN" i="1"/>
              <a:t>Baseline constraint</a:t>
            </a:r>
            <a:r>
              <a:rPr lang="vi-VN"/>
              <a:t> thì lại là sự canh chỉnh các text bên trong một view với nhau. Việc canh chỉnh dựa trên baseline rất thích hợp cho các widget như </a:t>
            </a:r>
            <a:r>
              <a:rPr lang="vi-VN" i="1"/>
              <a:t>TextView</a:t>
            </a:r>
            <a:r>
              <a:rPr lang="vi-VN"/>
              <a:t>, </a:t>
            </a:r>
            <a:r>
              <a:rPr lang="vi-VN" i="1"/>
              <a:t>EditText</a:t>
            </a:r>
            <a:r>
              <a:rPr lang="vi-VN"/>
              <a:t> hay </a:t>
            </a:r>
            <a:r>
              <a:rPr lang="vi-VN" i="1"/>
              <a:t>Button</a:t>
            </a:r>
            <a:r>
              <a:rPr lang="vi-VN" smtClean="0"/>
              <a:t>.</a:t>
            </a:r>
            <a:endParaRPr lang="en-US" smtClean="0"/>
          </a:p>
          <a:p>
            <a:r>
              <a:rPr lang="en-US" err="1"/>
              <a:t>Để</a:t>
            </a:r>
            <a:r>
              <a:rPr lang="en-US"/>
              <a:t> </a:t>
            </a:r>
            <a:r>
              <a:rPr lang="en-US" err="1"/>
              <a:t>tạo</a:t>
            </a:r>
            <a:r>
              <a:rPr lang="en-US"/>
              <a:t> </a:t>
            </a:r>
            <a:r>
              <a:rPr lang="en-US" err="1"/>
              <a:t>ra</a:t>
            </a:r>
            <a:r>
              <a:rPr lang="en-US"/>
              <a:t> baseline constraint, </a:t>
            </a:r>
            <a:r>
              <a:rPr lang="en-US" err="1"/>
              <a:t>bạn</a:t>
            </a:r>
            <a:r>
              <a:rPr lang="en-US"/>
              <a:t> </a:t>
            </a:r>
            <a:r>
              <a:rPr lang="en-US" err="1"/>
              <a:t>hãy</a:t>
            </a:r>
            <a:r>
              <a:rPr lang="en-US"/>
              <a:t> </a:t>
            </a:r>
            <a:r>
              <a:rPr lang="en-US" err="1"/>
              <a:t>nhấn</a:t>
            </a:r>
            <a:r>
              <a:rPr lang="en-US"/>
              <a:t> </a:t>
            </a:r>
            <a:r>
              <a:rPr lang="en-US" err="1"/>
              <a:t>vào</a:t>
            </a:r>
            <a:r>
              <a:rPr lang="en-US"/>
              <a:t> </a:t>
            </a:r>
            <a:r>
              <a:rPr lang="en-US" err="1"/>
              <a:t>một</a:t>
            </a:r>
            <a:r>
              <a:rPr lang="en-US"/>
              <a:t> view, </a:t>
            </a:r>
            <a:r>
              <a:rPr lang="en-US" err="1"/>
              <a:t>rồi</a:t>
            </a:r>
            <a:r>
              <a:rPr lang="en-US"/>
              <a:t> </a:t>
            </a:r>
            <a:r>
              <a:rPr lang="en-US" err="1"/>
              <a:t>nhấn</a:t>
            </a:r>
            <a:r>
              <a:rPr lang="en-US"/>
              <a:t> </a:t>
            </a:r>
            <a:r>
              <a:rPr lang="en-US" err="1"/>
              <a:t>vào</a:t>
            </a:r>
            <a:r>
              <a:rPr lang="en-US"/>
              <a:t> </a:t>
            </a:r>
            <a:r>
              <a:rPr lang="en-US" err="1"/>
              <a:t>nút</a:t>
            </a:r>
            <a:r>
              <a:rPr lang="en-US"/>
              <a:t> </a:t>
            </a:r>
            <a:r>
              <a:rPr lang="en-US" err="1"/>
              <a:t>có</a:t>
            </a:r>
            <a:r>
              <a:rPr lang="en-US"/>
              <a:t> </a:t>
            </a:r>
            <a:r>
              <a:rPr lang="en-US" err="1"/>
              <a:t>ký</a:t>
            </a:r>
            <a:r>
              <a:rPr lang="en-US"/>
              <a:t> </a:t>
            </a:r>
            <a:r>
              <a:rPr lang="en-US" err="1"/>
              <a:t>hiệu</a:t>
            </a:r>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51</a:t>
            </a:fld>
            <a:endParaRPr lang="en-US" altLang="en-US"/>
          </a:p>
        </p:txBody>
      </p:sp>
      <p:sp>
        <p:nvSpPr>
          <p:cNvPr id="6" name="Title 5"/>
          <p:cNvSpPr>
            <a:spLocks noGrp="1"/>
          </p:cNvSpPr>
          <p:nvPr>
            <p:ph type="title"/>
          </p:nvPr>
        </p:nvSpPr>
        <p:spPr/>
        <p:txBody>
          <a:bodyPr>
            <a:normAutofit/>
          </a:bodyPr>
          <a:lstStyle/>
          <a:p>
            <a:r>
              <a:rPr lang="en-US" b="0" err="1"/>
              <a:t>Tạo</a:t>
            </a:r>
            <a:r>
              <a:rPr lang="en-US" b="0"/>
              <a:t> Baseline Constraint Cho </a:t>
            </a:r>
            <a:r>
              <a:rPr lang="en-US" b="0" smtClean="0"/>
              <a:t>View</a:t>
            </a:r>
            <a:endParaRPr lang="en-US"/>
          </a:p>
        </p:txBody>
      </p:sp>
      <p:pic>
        <p:nvPicPr>
          <p:cNvPr id="5122" name="Picture 2" descr="https://i0.wp.com/yellowcodebooks.com/wp-content/uploads/2017/10/Screen-Shot-2017-10-03-at-05.48.41-copy.png?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9661" y="4601604"/>
            <a:ext cx="533400" cy="51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819189"/>
      </p:ext>
    </p:extLst>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52</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1011236"/>
            <a:ext cx="7048362" cy="3560764"/>
          </a:xfrm>
          <a:prstGeom prst="rect">
            <a:avLst/>
          </a:prstGeom>
        </p:spPr>
      </p:pic>
    </p:spTree>
    <p:extLst>
      <p:ext uri="{BB962C8B-B14F-4D97-AF65-F5344CB8AC3E}">
        <p14:creationId xmlns:p14="http://schemas.microsoft.com/office/powerpoint/2010/main" val="3344345217"/>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53</a:t>
            </a:fld>
            <a:endParaRPr lang="en-US" altLang="en-US"/>
          </a:p>
        </p:txBody>
      </p:sp>
      <p:sp>
        <p:nvSpPr>
          <p:cNvPr id="6" name="Title 5"/>
          <p:cNvSpPr>
            <a:spLocks noGrp="1"/>
          </p:cNvSpPr>
          <p:nvPr>
            <p:ph type="title"/>
          </p:nvPr>
        </p:nvSpPr>
        <p:spPr/>
        <p:txBody>
          <a:bodyPr>
            <a:normAutofit/>
          </a:bodyPr>
          <a:lstStyle/>
          <a:p>
            <a:r>
              <a:rPr lang="en-US" b="0" smtClean="0"/>
              <a:t>Attribute</a:t>
            </a:r>
            <a:endParaRPr lang="en-US"/>
          </a:p>
        </p:txBody>
      </p:sp>
      <p:pic>
        <p:nvPicPr>
          <p:cNvPr id="6146" name="Picture 2" descr="https://i1.wp.com/yellowcodebooks.com/wp-content/uploads/2017/10/Screen-Shot-2017-10-03-at-11.09.08.png?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0075" y="152399"/>
            <a:ext cx="6003492" cy="608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657035"/>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i="1"/>
              <a:t>Attribute</a:t>
            </a:r>
            <a:r>
              <a:rPr lang="vi-VN"/>
              <a:t> của </a:t>
            </a:r>
            <a:r>
              <a:rPr lang="vi-VN" i="1"/>
              <a:t>ConstraintLayout</a:t>
            </a:r>
            <a:r>
              <a:rPr lang="vi-VN"/>
              <a:t> khá linh hoạt. </a:t>
            </a:r>
            <a:r>
              <a:rPr lang="en-US" smtClean="0"/>
              <a:t>Đ</a:t>
            </a:r>
            <a:r>
              <a:rPr lang="vi-VN" smtClean="0"/>
              <a:t>ược </a:t>
            </a:r>
            <a:r>
              <a:rPr lang="vi-VN"/>
              <a:t>chia ra làm hai phần. Phần bên dưới là các thuộc tính quen thuộc với bạn từ các layout trước. Bên trên các thuộc tính này là một </a:t>
            </a:r>
            <a:r>
              <a:rPr lang="vi-VN" smtClean="0"/>
              <a:t>view</a:t>
            </a:r>
            <a:r>
              <a:rPr lang="en-US" smtClean="0"/>
              <a:t> </a:t>
            </a:r>
            <a:r>
              <a:rPr lang="vi-VN" smtClean="0"/>
              <a:t>được </a:t>
            </a:r>
            <a:r>
              <a:rPr lang="vi-VN"/>
              <a:t>gọi là </a:t>
            </a:r>
            <a:r>
              <a:rPr lang="vi-VN" b="1" i="1"/>
              <a:t>View Inspector</a:t>
            </a:r>
            <a:r>
              <a:rPr lang="vi-VN"/>
              <a:t>.</a:t>
            </a:r>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54</a:t>
            </a:fld>
            <a:endParaRPr lang="en-US" altLang="en-US"/>
          </a:p>
        </p:txBody>
      </p:sp>
      <p:sp>
        <p:nvSpPr>
          <p:cNvPr id="6" name="Title 5"/>
          <p:cNvSpPr>
            <a:spLocks noGrp="1"/>
          </p:cNvSpPr>
          <p:nvPr>
            <p:ph type="title"/>
          </p:nvPr>
        </p:nvSpPr>
        <p:spPr/>
        <p:txBody>
          <a:bodyPr/>
          <a:lstStyle/>
          <a:p>
            <a:r>
              <a:rPr lang="en-US" b="0"/>
              <a:t>Attribute</a:t>
            </a:r>
            <a:endParaRPr lang="en-US"/>
          </a:p>
        </p:txBody>
      </p:sp>
    </p:spTree>
    <p:extLst>
      <p:ext uri="{BB962C8B-B14F-4D97-AF65-F5344CB8AC3E}">
        <p14:creationId xmlns:p14="http://schemas.microsoft.com/office/powerpoint/2010/main" val="1689960901"/>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55</a:t>
            </a:fld>
            <a:endParaRPr lang="en-US" altLang="en-US"/>
          </a:p>
        </p:txBody>
      </p:sp>
      <p:sp>
        <p:nvSpPr>
          <p:cNvPr id="6" name="Title 5"/>
          <p:cNvSpPr>
            <a:spLocks noGrp="1"/>
          </p:cNvSpPr>
          <p:nvPr>
            <p:ph type="title"/>
          </p:nvPr>
        </p:nvSpPr>
        <p:spPr/>
        <p:txBody>
          <a:bodyPr/>
          <a:lstStyle/>
          <a:p>
            <a:r>
              <a:rPr lang="en-US" b="0"/>
              <a:t>Attribute</a:t>
            </a:r>
            <a:endParaRPr lang="en-US"/>
          </a:p>
        </p:txBody>
      </p:sp>
      <p:pic>
        <p:nvPicPr>
          <p:cNvPr id="7170" name="Picture 2" descr="https://i0.wp.com/yellowcodebooks.com/wp-content/uploads/2017/10/viewinspector.png?ssl=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7218" y="990600"/>
            <a:ext cx="4051464"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739075"/>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K</a:t>
            </a:r>
            <a:r>
              <a:rPr lang="vi-VN" smtClean="0"/>
              <a:t>hi </a:t>
            </a:r>
            <a:r>
              <a:rPr lang="vi-VN"/>
              <a:t>một view được tạo ra bên trong </a:t>
            </a:r>
            <a:r>
              <a:rPr lang="vi-VN" i="1"/>
              <a:t>ConstraintLayout</a:t>
            </a:r>
            <a:r>
              <a:rPr lang="vi-VN"/>
              <a:t> sẽ có một </a:t>
            </a:r>
            <a:r>
              <a:rPr lang="vi-VN" i="1"/>
              <a:t>ID</a:t>
            </a:r>
            <a:r>
              <a:rPr lang="vi-VN"/>
              <a:t> mặc </a:t>
            </a:r>
            <a:r>
              <a:rPr lang="vi-VN" smtClean="0"/>
              <a:t>định, </a:t>
            </a:r>
            <a:r>
              <a:rPr lang="vi-VN"/>
              <a:t>nhưng </a:t>
            </a:r>
            <a:r>
              <a:rPr lang="vi-VN" smtClean="0"/>
              <a:t>hoàn </a:t>
            </a:r>
            <a:r>
              <a:rPr lang="vi-VN"/>
              <a:t>toàn có thể thay đổi </a:t>
            </a:r>
            <a:r>
              <a:rPr lang="vi-VN" i="1" smtClean="0"/>
              <a:t>ID</a:t>
            </a:r>
            <a:r>
              <a:rPr lang="en-US"/>
              <a:t>.</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56</a:t>
            </a:fld>
            <a:endParaRPr lang="en-US" altLang="en-US"/>
          </a:p>
        </p:txBody>
      </p:sp>
      <p:sp>
        <p:nvSpPr>
          <p:cNvPr id="6" name="Title 5"/>
          <p:cNvSpPr>
            <a:spLocks noGrp="1"/>
          </p:cNvSpPr>
          <p:nvPr>
            <p:ph type="title"/>
          </p:nvPr>
        </p:nvSpPr>
        <p:spPr/>
        <p:txBody>
          <a:bodyPr>
            <a:normAutofit/>
          </a:bodyPr>
          <a:lstStyle/>
          <a:p>
            <a:r>
              <a:rPr lang="en-US" b="0"/>
              <a:t>1. ID </a:t>
            </a:r>
            <a:r>
              <a:rPr lang="en-US" b="0" err="1"/>
              <a:t>Của</a:t>
            </a:r>
            <a:r>
              <a:rPr lang="en-US" b="0"/>
              <a:t> </a:t>
            </a:r>
            <a:r>
              <a:rPr lang="en-US" b="0" smtClean="0"/>
              <a:t>View</a:t>
            </a:r>
            <a:endParaRPr lang="en-US"/>
          </a:p>
        </p:txBody>
      </p:sp>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l="3549"/>
          <a:stretch/>
        </p:blipFill>
        <p:spPr>
          <a:xfrm>
            <a:off x="1295399" y="2971800"/>
            <a:ext cx="7331161" cy="1447800"/>
          </a:xfrm>
          <a:prstGeom prst="rect">
            <a:avLst/>
          </a:prstGeom>
        </p:spPr>
      </p:pic>
    </p:spTree>
    <p:extLst>
      <p:ext uri="{BB962C8B-B14F-4D97-AF65-F5344CB8AC3E}">
        <p14:creationId xmlns:p14="http://schemas.microsoft.com/office/powerpoint/2010/main" val="2551929263"/>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a:t>Margin</a:t>
            </a:r>
            <a:r>
              <a:rPr lang="en-US"/>
              <a:t> chính là khoảng cách của một view đến các view khác. </a:t>
            </a:r>
            <a:r>
              <a:rPr lang="en-US" smtClean="0"/>
              <a:t>Có </a:t>
            </a:r>
            <a:r>
              <a:rPr lang="en-US"/>
              <a:t>thể chỉ định giá trị </a:t>
            </a:r>
            <a:r>
              <a:rPr lang="en-US" i="1"/>
              <a:t>margin</a:t>
            </a:r>
            <a:r>
              <a:rPr lang="en-US"/>
              <a:t> mặc định cho tất cả các view bên trong ứng dụng của bạn bằng cách thay đổi con số này ở </a:t>
            </a:r>
            <a:r>
              <a:rPr lang="en-US" i="1"/>
              <a:t>toolbar</a:t>
            </a:r>
            <a:r>
              <a:rPr lang="en-US"/>
              <a:t>.</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57</a:t>
            </a:fld>
            <a:endParaRPr lang="en-US" altLang="en-US"/>
          </a:p>
        </p:txBody>
      </p:sp>
      <p:sp>
        <p:nvSpPr>
          <p:cNvPr id="6" name="Title 5"/>
          <p:cNvSpPr>
            <a:spLocks noGrp="1"/>
          </p:cNvSpPr>
          <p:nvPr>
            <p:ph type="title"/>
          </p:nvPr>
        </p:nvSpPr>
        <p:spPr/>
        <p:txBody>
          <a:bodyPr>
            <a:normAutofit/>
          </a:bodyPr>
          <a:lstStyle/>
          <a:p>
            <a:r>
              <a:rPr lang="en-US" b="0"/>
              <a:t>2. Margin </a:t>
            </a:r>
            <a:r>
              <a:rPr lang="en-US" b="0" err="1"/>
              <a:t>Của</a:t>
            </a:r>
            <a:r>
              <a:rPr lang="en-US" b="0"/>
              <a:t> </a:t>
            </a:r>
            <a:r>
              <a:rPr lang="en-US" b="0" smtClean="0"/>
              <a:t>View</a:t>
            </a:r>
            <a:endParaRPr lang="en-US"/>
          </a:p>
        </p:txBody>
      </p:sp>
      <p:pic>
        <p:nvPicPr>
          <p:cNvPr id="8194" name="Picture 2" descr="https://i1.wp.com/yellowcodebooks.com/wp-content/uploads/2017/10/Screen-Shot-2017-10-02-at-15.49.49-copy.png?ssl=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794" t="12530" r="4241" b="26756"/>
          <a:stretch/>
        </p:blipFill>
        <p:spPr bwMode="auto">
          <a:xfrm>
            <a:off x="931718" y="4508822"/>
            <a:ext cx="78486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931718" y="3181350"/>
            <a:ext cx="7543800" cy="1175377"/>
          </a:xfrm>
          <a:prstGeom prst="rect">
            <a:avLst/>
          </a:prstGeom>
        </p:spPr>
      </p:pic>
    </p:spTree>
    <p:extLst>
      <p:ext uri="{BB962C8B-B14F-4D97-AF65-F5344CB8AC3E}">
        <p14:creationId xmlns:p14="http://schemas.microsoft.com/office/powerpoint/2010/main" val="2734527631"/>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a:t>Fixed</a:t>
            </a:r>
            <a:r>
              <a:rPr lang="en-US"/>
              <a:t>: </a:t>
            </a:r>
            <a:r>
              <a:rPr lang="en-US" err="1"/>
              <a:t>Nếu</a:t>
            </a:r>
            <a:r>
              <a:rPr lang="en-US"/>
              <a:t> </a:t>
            </a:r>
            <a:r>
              <a:rPr lang="en-US" err="1"/>
              <a:t>bạn</a:t>
            </a:r>
            <a:r>
              <a:rPr lang="en-US"/>
              <a:t> </a:t>
            </a:r>
            <a:r>
              <a:rPr lang="en-US" err="1"/>
              <a:t>chỉ</a:t>
            </a:r>
            <a:r>
              <a:rPr lang="en-US"/>
              <a:t> </a:t>
            </a:r>
            <a:r>
              <a:rPr lang="en-US" err="1"/>
              <a:t>định</a:t>
            </a:r>
            <a:r>
              <a:rPr lang="en-US"/>
              <a:t> </a:t>
            </a:r>
            <a:r>
              <a:rPr lang="en-US" err="1"/>
              <a:t>khoảng</a:t>
            </a:r>
            <a:r>
              <a:rPr lang="en-US"/>
              <a:t> </a:t>
            </a:r>
            <a:r>
              <a:rPr lang="en-US" err="1"/>
              <a:t>cách</a:t>
            </a:r>
            <a:r>
              <a:rPr lang="en-US"/>
              <a:t> </a:t>
            </a:r>
            <a:r>
              <a:rPr lang="en-US" err="1"/>
              <a:t>kiểu</a:t>
            </a:r>
            <a:r>
              <a:rPr lang="en-US"/>
              <a:t> </a:t>
            </a:r>
            <a:r>
              <a:rPr lang="en-US" err="1"/>
              <a:t>này</a:t>
            </a:r>
            <a:r>
              <a:rPr lang="en-US"/>
              <a:t>, </a:t>
            </a:r>
            <a:r>
              <a:rPr lang="en-US" err="1"/>
              <a:t>bạn</a:t>
            </a:r>
            <a:r>
              <a:rPr lang="en-US"/>
              <a:t> </a:t>
            </a:r>
            <a:r>
              <a:rPr lang="en-US" err="1"/>
              <a:t>có</a:t>
            </a:r>
            <a:r>
              <a:rPr lang="en-US"/>
              <a:t> </a:t>
            </a:r>
            <a:r>
              <a:rPr lang="en-US" err="1"/>
              <a:t>thể</a:t>
            </a:r>
            <a:r>
              <a:rPr lang="en-US"/>
              <a:t> </a:t>
            </a:r>
            <a:r>
              <a:rPr lang="en-US" err="1"/>
              <a:t>điền</a:t>
            </a:r>
            <a:r>
              <a:rPr lang="en-US"/>
              <a:t> </a:t>
            </a:r>
            <a:r>
              <a:rPr lang="en-US" err="1"/>
              <a:t>giá</a:t>
            </a:r>
            <a:r>
              <a:rPr lang="en-US"/>
              <a:t> </a:t>
            </a:r>
            <a:r>
              <a:rPr lang="en-US" err="1"/>
              <a:t>trị</a:t>
            </a:r>
            <a:r>
              <a:rPr lang="en-US"/>
              <a:t> ở field </a:t>
            </a:r>
            <a:r>
              <a:rPr lang="en-US" b="1" i="1" err="1"/>
              <a:t>layout_width</a:t>
            </a:r>
            <a:r>
              <a:rPr lang="en-US"/>
              <a:t> </a:t>
            </a:r>
            <a:r>
              <a:rPr lang="en-US" err="1"/>
              <a:t>và</a:t>
            </a:r>
            <a:r>
              <a:rPr lang="en-US"/>
              <a:t> </a:t>
            </a:r>
            <a:r>
              <a:rPr lang="en-US" b="1" i="1" err="1"/>
              <a:t>layout_height</a:t>
            </a:r>
            <a:r>
              <a:rPr lang="en-US" smtClean="0"/>
              <a:t>.</a:t>
            </a:r>
          </a:p>
          <a:p>
            <a:r>
              <a:rPr lang="en-US" b="1" i="1"/>
              <a:t>Match Constraint</a:t>
            </a:r>
            <a:r>
              <a:rPr lang="en-US"/>
              <a:t>: </a:t>
            </a:r>
            <a:r>
              <a:rPr lang="en-US" err="1"/>
              <a:t>kiểu</a:t>
            </a:r>
            <a:r>
              <a:rPr lang="en-US"/>
              <a:t> </a:t>
            </a:r>
            <a:r>
              <a:rPr lang="en-US" err="1"/>
              <a:t>khoảng</a:t>
            </a:r>
            <a:r>
              <a:rPr lang="en-US"/>
              <a:t> </a:t>
            </a:r>
            <a:r>
              <a:rPr lang="en-US" err="1"/>
              <a:t>cách</a:t>
            </a:r>
            <a:r>
              <a:rPr lang="en-US"/>
              <a:t> </a:t>
            </a:r>
            <a:r>
              <a:rPr lang="en-US" err="1"/>
              <a:t>này</a:t>
            </a:r>
            <a:r>
              <a:rPr lang="en-US"/>
              <a:t> </a:t>
            </a:r>
            <a:r>
              <a:rPr lang="en-US" err="1"/>
              <a:t>gần</a:t>
            </a:r>
            <a:r>
              <a:rPr lang="en-US"/>
              <a:t> </a:t>
            </a:r>
            <a:r>
              <a:rPr lang="en-US" err="1"/>
              <a:t>gần</a:t>
            </a:r>
            <a:r>
              <a:rPr lang="en-US"/>
              <a:t> </a:t>
            </a:r>
            <a:r>
              <a:rPr lang="en-US" err="1"/>
              <a:t>giống</a:t>
            </a:r>
            <a:r>
              <a:rPr lang="en-US"/>
              <a:t> </a:t>
            </a:r>
            <a:r>
              <a:rPr lang="en-US" err="1"/>
              <a:t>với</a:t>
            </a:r>
            <a:r>
              <a:rPr lang="en-US"/>
              <a:t> </a:t>
            </a:r>
            <a:r>
              <a:rPr lang="en-US" b="1" i="1" err="1"/>
              <a:t>match_parent</a:t>
            </a:r>
            <a:r>
              <a:rPr lang="en-US"/>
              <a:t> </a:t>
            </a:r>
            <a:r>
              <a:rPr lang="en-US" err="1"/>
              <a:t>quen</a:t>
            </a:r>
            <a:r>
              <a:rPr lang="en-US"/>
              <a:t> </a:t>
            </a:r>
            <a:r>
              <a:rPr lang="en-US" err="1"/>
              <a:t>thuộc</a:t>
            </a:r>
            <a:r>
              <a:rPr lang="en-US"/>
              <a:t> ở </a:t>
            </a:r>
            <a:r>
              <a:rPr lang="en-US" err="1"/>
              <a:t>các</a:t>
            </a:r>
            <a:r>
              <a:rPr lang="en-US"/>
              <a:t> layout </a:t>
            </a:r>
            <a:r>
              <a:rPr lang="en-US" err="1" smtClean="0"/>
              <a:t>khác</a:t>
            </a:r>
            <a:endParaRPr lang="en-US" smtClean="0"/>
          </a:p>
          <a:p>
            <a:r>
              <a:rPr lang="vi-VN" b="1" i="1"/>
              <a:t>Wrap Content</a:t>
            </a:r>
            <a:r>
              <a:rPr lang="vi-VN"/>
              <a:t>: khoảng cách này thì tương tự với </a:t>
            </a:r>
            <a:r>
              <a:rPr lang="vi-VN" b="1" i="1"/>
              <a:t>wrap_content</a:t>
            </a:r>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58</a:t>
            </a:fld>
            <a:endParaRPr lang="en-US" altLang="en-US"/>
          </a:p>
        </p:txBody>
      </p:sp>
      <p:sp>
        <p:nvSpPr>
          <p:cNvPr id="6" name="Title 5"/>
          <p:cNvSpPr>
            <a:spLocks noGrp="1"/>
          </p:cNvSpPr>
          <p:nvPr>
            <p:ph type="title"/>
          </p:nvPr>
        </p:nvSpPr>
        <p:spPr/>
        <p:txBody>
          <a:bodyPr>
            <a:normAutofit fontScale="90000"/>
          </a:bodyPr>
          <a:lstStyle/>
          <a:p>
            <a:r>
              <a:rPr lang="en-US" b="0"/>
              <a:t>3. </a:t>
            </a:r>
            <a:r>
              <a:rPr lang="en-US" b="0" err="1"/>
              <a:t>Các</a:t>
            </a:r>
            <a:r>
              <a:rPr lang="en-US" b="0"/>
              <a:t> </a:t>
            </a:r>
            <a:r>
              <a:rPr lang="en-US" b="0" err="1"/>
              <a:t>Khoảng</a:t>
            </a:r>
            <a:r>
              <a:rPr lang="en-US" b="0"/>
              <a:t> </a:t>
            </a:r>
            <a:r>
              <a:rPr lang="en-US" b="0" err="1"/>
              <a:t>Cách</a:t>
            </a:r>
            <a:r>
              <a:rPr lang="en-US" b="0"/>
              <a:t> </a:t>
            </a:r>
            <a:r>
              <a:rPr lang="en-US" b="0" err="1"/>
              <a:t>Tới</a:t>
            </a:r>
            <a:r>
              <a:rPr lang="en-US" b="0"/>
              <a:t> </a:t>
            </a:r>
            <a:r>
              <a:rPr lang="en-US" b="0" err="1"/>
              <a:t>Các</a:t>
            </a:r>
            <a:r>
              <a:rPr lang="en-US" b="0"/>
              <a:t> </a:t>
            </a:r>
            <a:r>
              <a:rPr lang="en-US" b="0" err="1"/>
              <a:t>Thành</a:t>
            </a:r>
            <a:r>
              <a:rPr lang="en-US" b="0"/>
              <a:t> </a:t>
            </a:r>
            <a:r>
              <a:rPr lang="en-US" b="0" err="1"/>
              <a:t>Viên</a:t>
            </a:r>
            <a:r>
              <a:rPr lang="en-US" b="0"/>
              <a:t> </a:t>
            </a:r>
            <a:r>
              <a:rPr lang="en-US" b="0" err="1"/>
              <a:t>Bên</a:t>
            </a:r>
            <a:r>
              <a:rPr lang="en-US" b="0"/>
              <a:t> </a:t>
            </a:r>
            <a:r>
              <a:rPr lang="en-US" b="0" err="1" smtClean="0"/>
              <a:t>Trong</a:t>
            </a:r>
            <a:endParaRPr lang="en-US"/>
          </a:p>
        </p:txBody>
      </p:sp>
      <p:pic>
        <p:nvPicPr>
          <p:cNvPr id="9218" name="Picture 2" descr="https://i2.wp.com/yellowcodebooks.com/wp-content/uploads/2017/10/Screen-Shot-2017-10-02-at-16.32.13-1.png?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4423" y="2133599"/>
            <a:ext cx="1084177" cy="47309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i1.wp.com/yellowcodebooks.com/wp-content/uploads/2017/10/Screen-Shot-2017-10-02-at-16.32.19.png?ss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733799"/>
            <a:ext cx="914400" cy="399011"/>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ttps://i1.wp.com/yellowcodebooks.com/wp-content/uploads/2017/10/Screen-Shot-2017-10-02-at-16.32.25.png?ssl=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400" y="4800600"/>
            <a:ext cx="104775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994825"/>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59</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609600" y="988541"/>
            <a:ext cx="7886700" cy="2019300"/>
          </a:xfrm>
          <a:prstGeom prst="rect">
            <a:avLst/>
          </a:prstGeom>
        </p:spPr>
      </p:pic>
    </p:spTree>
    <p:extLst>
      <p:ext uri="{BB962C8B-B14F-4D97-AF65-F5344CB8AC3E}">
        <p14:creationId xmlns:p14="http://schemas.microsoft.com/office/powerpoint/2010/main" val="203986058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a:t>
            </a:fld>
            <a:endParaRPr lang="en-US" altLang="en-US"/>
          </a:p>
        </p:txBody>
      </p:sp>
      <p:sp>
        <p:nvSpPr>
          <p:cNvPr id="6" name="Title 5"/>
          <p:cNvSpPr>
            <a:spLocks noGrp="1"/>
          </p:cNvSpPr>
          <p:nvPr>
            <p:ph type="title"/>
          </p:nvPr>
        </p:nvSpPr>
        <p:spPr/>
        <p:txBody>
          <a:bodyPr/>
          <a:lstStyle/>
          <a:p>
            <a:r>
              <a:rPr lang="en-US"/>
              <a:t>Các loại Layout trong Android</a:t>
            </a:r>
          </a:p>
        </p:txBody>
      </p:sp>
      <p:pic>
        <p:nvPicPr>
          <p:cNvPr id="7" name="Picture 6"/>
          <p:cNvPicPr>
            <a:picLocks noChangeAspect="1"/>
          </p:cNvPicPr>
          <p:nvPr/>
        </p:nvPicPr>
        <p:blipFill>
          <a:blip r:embed="rId2"/>
          <a:stretch>
            <a:fillRect/>
          </a:stretch>
        </p:blipFill>
        <p:spPr>
          <a:xfrm>
            <a:off x="620838" y="988541"/>
            <a:ext cx="7761161" cy="4400528"/>
          </a:xfrm>
          <a:prstGeom prst="rect">
            <a:avLst/>
          </a:prstGeom>
        </p:spPr>
      </p:pic>
    </p:spTree>
    <p:extLst>
      <p:ext uri="{BB962C8B-B14F-4D97-AF65-F5344CB8AC3E}">
        <p14:creationId xmlns:p14="http://schemas.microsoft.com/office/powerpoint/2010/main" val="1733098668"/>
      </p:ext>
    </p:extLst>
  </p:cSld>
  <p:clrMapOvr>
    <a:masterClrMapping/>
  </p:clrMapOvr>
  <p:transition spd="slow">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a:t>Nó mang ý nghĩa giống như trọng số trong </a:t>
            </a:r>
            <a:r>
              <a:rPr lang="vi-VN" i="1"/>
              <a:t>LinearLayout</a:t>
            </a:r>
            <a:r>
              <a:rPr lang="vi-VN"/>
              <a:t> vậy. </a:t>
            </a:r>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60</a:t>
            </a:fld>
            <a:endParaRPr lang="en-US" altLang="en-US"/>
          </a:p>
        </p:txBody>
      </p:sp>
      <p:sp>
        <p:nvSpPr>
          <p:cNvPr id="6" name="Title 5"/>
          <p:cNvSpPr>
            <a:spLocks noGrp="1"/>
          </p:cNvSpPr>
          <p:nvPr>
            <p:ph type="title"/>
          </p:nvPr>
        </p:nvSpPr>
        <p:spPr/>
        <p:txBody>
          <a:bodyPr>
            <a:normAutofit/>
          </a:bodyPr>
          <a:lstStyle/>
          <a:p>
            <a:r>
              <a:rPr lang="en-US" b="0"/>
              <a:t>4. </a:t>
            </a:r>
            <a:r>
              <a:rPr lang="en-US" b="0" smtClean="0"/>
              <a:t>Bias</a:t>
            </a:r>
            <a:endParaRPr lang="en-US"/>
          </a:p>
        </p:txBody>
      </p:sp>
      <p:pic>
        <p:nvPicPr>
          <p:cNvPr id="7" name="Picture 6"/>
          <p:cNvPicPr>
            <a:picLocks noChangeAspect="1"/>
          </p:cNvPicPr>
          <p:nvPr/>
        </p:nvPicPr>
        <p:blipFill>
          <a:blip r:embed="rId2"/>
          <a:stretch>
            <a:fillRect/>
          </a:stretch>
        </p:blipFill>
        <p:spPr>
          <a:xfrm>
            <a:off x="1590675" y="2662237"/>
            <a:ext cx="5962650" cy="1533525"/>
          </a:xfrm>
          <a:prstGeom prst="rect">
            <a:avLst/>
          </a:prstGeom>
        </p:spPr>
      </p:pic>
      <p:pic>
        <p:nvPicPr>
          <p:cNvPr id="8" name="Picture 7"/>
          <p:cNvPicPr>
            <a:picLocks noChangeAspect="1"/>
          </p:cNvPicPr>
          <p:nvPr/>
        </p:nvPicPr>
        <p:blipFill>
          <a:blip r:embed="rId3"/>
          <a:stretch>
            <a:fillRect/>
          </a:stretch>
        </p:blipFill>
        <p:spPr>
          <a:xfrm>
            <a:off x="1693227" y="4766788"/>
            <a:ext cx="4791075" cy="590550"/>
          </a:xfrm>
          <a:prstGeom prst="rect">
            <a:avLst/>
          </a:prstGeom>
        </p:spPr>
      </p:pic>
    </p:spTree>
    <p:extLst>
      <p:ext uri="{BB962C8B-B14F-4D97-AF65-F5344CB8AC3E}">
        <p14:creationId xmlns:p14="http://schemas.microsoft.com/office/powerpoint/2010/main" val="1582600487"/>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a:t>Phần này chỉ hữu dụng khi bạn chỉ định kích thước cứng (</a:t>
            </a:r>
            <a:r>
              <a:rPr lang="vi-VN" b="1" i="1"/>
              <a:t>Fixed</a:t>
            </a:r>
            <a:r>
              <a:rPr lang="vi-VN"/>
              <a:t>) </a:t>
            </a:r>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61</a:t>
            </a:fld>
            <a:endParaRPr lang="en-US" altLang="en-US"/>
          </a:p>
        </p:txBody>
      </p:sp>
      <p:sp>
        <p:nvSpPr>
          <p:cNvPr id="6" name="Title 5"/>
          <p:cNvSpPr>
            <a:spLocks noGrp="1"/>
          </p:cNvSpPr>
          <p:nvPr>
            <p:ph type="title"/>
          </p:nvPr>
        </p:nvSpPr>
        <p:spPr/>
        <p:txBody>
          <a:bodyPr>
            <a:normAutofit fontScale="90000"/>
          </a:bodyPr>
          <a:lstStyle/>
          <a:p>
            <a:r>
              <a:rPr lang="en-US" b="0"/>
              <a:t>5. </a:t>
            </a:r>
            <a:r>
              <a:rPr lang="en-US" b="0" err="1"/>
              <a:t>Chỉ</a:t>
            </a:r>
            <a:r>
              <a:rPr lang="en-US" b="0"/>
              <a:t> </a:t>
            </a:r>
            <a:r>
              <a:rPr lang="en-US" b="0" err="1"/>
              <a:t>Định</a:t>
            </a:r>
            <a:r>
              <a:rPr lang="en-US" b="0"/>
              <a:t> </a:t>
            </a:r>
            <a:r>
              <a:rPr lang="en-US" b="0" err="1"/>
              <a:t>layout_width</a:t>
            </a:r>
            <a:r>
              <a:rPr lang="en-US" b="0"/>
              <a:t> </a:t>
            </a:r>
            <a:r>
              <a:rPr lang="en-US" b="0" err="1"/>
              <a:t>Và</a:t>
            </a:r>
            <a:r>
              <a:rPr lang="en-US" b="0"/>
              <a:t> </a:t>
            </a:r>
            <a:r>
              <a:rPr lang="en-US" b="0" err="1" smtClean="0"/>
              <a:t>layout_height</a:t>
            </a:r>
            <a:endParaRPr lang="en-US"/>
          </a:p>
        </p:txBody>
      </p:sp>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l="6061"/>
          <a:stretch/>
        </p:blipFill>
        <p:spPr>
          <a:xfrm>
            <a:off x="1219200" y="2819400"/>
            <a:ext cx="7086600" cy="1676400"/>
          </a:xfrm>
          <a:prstGeom prst="rect">
            <a:avLst/>
          </a:prstGeom>
        </p:spPr>
      </p:pic>
    </p:spTree>
    <p:extLst>
      <p:ext uri="{BB962C8B-B14F-4D97-AF65-F5344CB8AC3E}">
        <p14:creationId xmlns:p14="http://schemas.microsoft.com/office/powerpoint/2010/main" val="1535194346"/>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6100" y="990600"/>
            <a:ext cx="7886700" cy="4381501"/>
          </a:xfrm>
        </p:spPr>
        <p:txBody>
          <a:bodyPr/>
          <a:lstStyle/>
          <a:p>
            <a:r>
              <a:rPr lang="en-US" err="1"/>
              <a:t>C</a:t>
            </a:r>
            <a:r>
              <a:rPr lang="en-US" err="1" smtClean="0"/>
              <a:t>ảnh</a:t>
            </a:r>
            <a:r>
              <a:rPr lang="en-US" smtClean="0"/>
              <a:t> </a:t>
            </a:r>
            <a:r>
              <a:rPr lang="en-US" err="1" smtClean="0"/>
              <a:t>báo</a:t>
            </a:r>
            <a:endParaRPr lang="en-US" smtClean="0"/>
          </a:p>
          <a:p>
            <a:r>
              <a:rPr lang="en-US" err="1"/>
              <a:t>B</a:t>
            </a:r>
            <a:r>
              <a:rPr lang="en-US" err="1" smtClean="0"/>
              <a:t>áo</a:t>
            </a:r>
            <a:r>
              <a:rPr lang="en-US" smtClean="0"/>
              <a:t> </a:t>
            </a:r>
            <a:r>
              <a:rPr lang="en-US" err="1"/>
              <a:t>lỗi</a:t>
            </a:r>
            <a:r>
              <a:rPr lang="en-US"/>
              <a:t>  </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62</a:t>
            </a:fld>
            <a:endParaRPr lang="en-US" altLang="en-US"/>
          </a:p>
        </p:txBody>
      </p:sp>
      <p:sp>
        <p:nvSpPr>
          <p:cNvPr id="6" name="Title 5"/>
          <p:cNvSpPr>
            <a:spLocks noGrp="1"/>
          </p:cNvSpPr>
          <p:nvPr>
            <p:ph type="title"/>
          </p:nvPr>
        </p:nvSpPr>
        <p:spPr/>
        <p:txBody>
          <a:bodyPr/>
          <a:lstStyle/>
          <a:p>
            <a:r>
              <a:rPr lang="en-US" b="0"/>
              <a:t>Component Tree</a:t>
            </a:r>
            <a:endParaRPr lang="en-US"/>
          </a:p>
        </p:txBody>
      </p:sp>
      <p:pic>
        <p:nvPicPr>
          <p:cNvPr id="10" name="Picture 9" descr="ConstraintLayout - Icon báo lỗi">
            <a:hlinkClick r:id="rId2" tooltip="&quot;&quo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625599"/>
            <a:ext cx="762000" cy="532050"/>
          </a:xfrm>
          <a:prstGeom prst="rect">
            <a:avLst/>
          </a:prstGeom>
          <a:noFill/>
          <a:ln>
            <a:noFill/>
          </a:ln>
        </p:spPr>
      </p:pic>
      <p:pic>
        <p:nvPicPr>
          <p:cNvPr id="11" name="Picture 10" descr="ConstraintLayout - Icon cảnh báo">
            <a:hlinkClick r:id="rId4" tooltip="&quot;&quot;"/>
          </p:cNvPr>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016000"/>
            <a:ext cx="609600" cy="457200"/>
          </a:xfrm>
          <a:prstGeom prst="rect">
            <a:avLst/>
          </a:prstGeom>
          <a:noFill/>
          <a:ln>
            <a:noFill/>
          </a:ln>
        </p:spPr>
      </p:pic>
      <p:pic>
        <p:nvPicPr>
          <p:cNvPr id="12" name="Picture 2" descr="https://i1.wp.com/yellowcodebooks.com/wp-content/uploads/2017/10/Screen-Shot-2017-10-02-at-17.06.46.png?ssl=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6500" y="800743"/>
            <a:ext cx="5362602"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423468"/>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63</a:t>
            </a:fld>
            <a:endParaRPr lang="en-US" altLang="en-US"/>
          </a:p>
        </p:txBody>
      </p:sp>
      <p:sp>
        <p:nvSpPr>
          <p:cNvPr id="6" name="Title 5"/>
          <p:cNvSpPr>
            <a:spLocks noGrp="1"/>
          </p:cNvSpPr>
          <p:nvPr>
            <p:ph type="title"/>
          </p:nvPr>
        </p:nvSpPr>
        <p:spPr/>
        <p:txBody>
          <a:bodyPr/>
          <a:lstStyle/>
          <a:p>
            <a:r>
              <a:rPr lang="en-US" b="0"/>
              <a:t>Component Tree</a:t>
            </a:r>
            <a:endParaRPr lang="en-US"/>
          </a:p>
        </p:txBody>
      </p:sp>
      <p:pic>
        <p:nvPicPr>
          <p:cNvPr id="12290" name="Picture 2" descr="https://i2.wp.com/yellowcodebooks.com/wp-content/uploads/2017/10/Screen-Shot-2017-10-03-at-05.28.26.png?ssl=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587" y="838201"/>
            <a:ext cx="8340725" cy="5208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466831"/>
      </p:ext>
    </p:extLst>
  </p:cSld>
  <p:clrMapOvr>
    <a:masterClrMapping/>
  </p:clrMapOvr>
  <p:transition spd="slow">
    <p:push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64</a:t>
            </a:fld>
            <a:endParaRPr lang="en-US" altLang="en-US"/>
          </a:p>
        </p:txBody>
      </p:sp>
      <p:sp>
        <p:nvSpPr>
          <p:cNvPr id="6" name="Title 5"/>
          <p:cNvSpPr>
            <a:spLocks noGrp="1"/>
          </p:cNvSpPr>
          <p:nvPr>
            <p:ph type="title"/>
          </p:nvPr>
        </p:nvSpPr>
        <p:spPr/>
        <p:txBody>
          <a:bodyPr>
            <a:normAutofit fontScale="90000"/>
          </a:bodyPr>
          <a:lstStyle/>
          <a:p>
            <a:r>
              <a:rPr lang="en-US" b="0" err="1"/>
              <a:t>Chức</a:t>
            </a:r>
            <a:r>
              <a:rPr lang="en-US" b="0"/>
              <a:t> </a:t>
            </a:r>
            <a:r>
              <a:rPr lang="en-US" b="0" err="1"/>
              <a:t>Năng</a:t>
            </a:r>
            <a:r>
              <a:rPr lang="en-US" b="0"/>
              <a:t> </a:t>
            </a:r>
            <a:r>
              <a:rPr lang="en-US" b="0" err="1"/>
              <a:t>Autoconnect</a:t>
            </a:r>
            <a:r>
              <a:rPr lang="en-US" b="0"/>
              <a:t> (</a:t>
            </a:r>
            <a:r>
              <a:rPr lang="en-US" b="0" err="1"/>
              <a:t>Tạo</a:t>
            </a:r>
            <a:r>
              <a:rPr lang="en-US" b="0"/>
              <a:t> Constraint </a:t>
            </a:r>
            <a:r>
              <a:rPr lang="en-US" b="0" err="1"/>
              <a:t>Tự</a:t>
            </a:r>
            <a:r>
              <a:rPr lang="en-US" b="0"/>
              <a:t> </a:t>
            </a:r>
            <a:r>
              <a:rPr lang="en-US" b="0" err="1"/>
              <a:t>Động</a:t>
            </a:r>
            <a:r>
              <a:rPr lang="en-US" b="0" smtClean="0"/>
              <a:t>)</a:t>
            </a:r>
            <a:endParaRPr lang="en-US"/>
          </a:p>
        </p:txBody>
      </p:sp>
      <p:pic>
        <p:nvPicPr>
          <p:cNvPr id="13314" name="Picture 2" descr="https://i0.wp.com/yellowcodebooks.com/wp-content/uploads/2017/10/Screen-Shot-2017-10-03-at-17.39.17.png?ssl=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7886700" cy="16738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14400" y="3045450"/>
            <a:ext cx="7162800" cy="1754326"/>
          </a:xfrm>
          <a:prstGeom prst="rect">
            <a:avLst/>
          </a:prstGeom>
        </p:spPr>
        <p:txBody>
          <a:bodyPr wrap="square">
            <a:spAutoFit/>
          </a:bodyPr>
          <a:lstStyle/>
          <a:p>
            <a:r>
              <a:rPr lang="en-US" sz="3600" smtClean="0">
                <a:solidFill>
                  <a:srgbClr val="303030"/>
                </a:solidFill>
                <a:latin typeface="proxima-nova-1"/>
              </a:rPr>
              <a:t>Tự </a:t>
            </a:r>
            <a:r>
              <a:rPr lang="en-US" sz="3600">
                <a:solidFill>
                  <a:srgbClr val="303030"/>
                </a:solidFill>
                <a:latin typeface="proxima-nova-1"/>
              </a:rPr>
              <a:t>tạo các constraint ngay khi </a:t>
            </a:r>
            <a:r>
              <a:rPr lang="en-US" sz="3600" smtClean="0">
                <a:solidFill>
                  <a:srgbClr val="303030"/>
                </a:solidFill>
                <a:latin typeface="proxima-nova-1"/>
              </a:rPr>
              <a:t>thả </a:t>
            </a:r>
            <a:r>
              <a:rPr lang="en-US" sz="3600">
                <a:solidFill>
                  <a:srgbClr val="303030"/>
                </a:solidFill>
                <a:latin typeface="proxima-nova-1"/>
              </a:rPr>
              <a:t>một view từ </a:t>
            </a:r>
            <a:r>
              <a:rPr lang="en-US" sz="3600" i="1">
                <a:solidFill>
                  <a:srgbClr val="846A00"/>
                </a:solidFill>
                <a:latin typeface="proxima-nova-1"/>
              </a:rPr>
              <a:t>palette</a:t>
            </a:r>
            <a:r>
              <a:rPr lang="en-US" sz="3600">
                <a:solidFill>
                  <a:srgbClr val="303030"/>
                </a:solidFill>
                <a:latin typeface="proxima-nova-1"/>
              </a:rPr>
              <a:t> vào </a:t>
            </a:r>
            <a:r>
              <a:rPr lang="en-US" sz="3600" i="1">
                <a:solidFill>
                  <a:srgbClr val="846A00"/>
                </a:solidFill>
                <a:latin typeface="proxima-nova-1"/>
              </a:rPr>
              <a:t>design view hoặc blueprint view</a:t>
            </a:r>
            <a:r>
              <a:rPr lang="en-US" sz="3600">
                <a:solidFill>
                  <a:srgbClr val="303030"/>
                </a:solidFill>
                <a:latin typeface="proxima-nova-1"/>
              </a:rPr>
              <a:t>.</a:t>
            </a:r>
            <a:endParaRPr lang="en-US" sz="3600"/>
          </a:p>
        </p:txBody>
      </p:sp>
    </p:spTree>
    <p:extLst>
      <p:ext uri="{BB962C8B-B14F-4D97-AF65-F5344CB8AC3E}">
        <p14:creationId xmlns:p14="http://schemas.microsoft.com/office/powerpoint/2010/main" val="4290379113"/>
      </p:ext>
    </p:extLst>
  </p:cSld>
  <p:clrMapOvr>
    <a:masterClrMapping/>
  </p:clrMapOvr>
  <p:transition spd="slow">
    <p:push di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65</a:t>
            </a:fld>
            <a:endParaRPr lang="en-US" altLang="en-US"/>
          </a:p>
        </p:txBody>
      </p:sp>
      <p:sp>
        <p:nvSpPr>
          <p:cNvPr id="6" name="Title 5"/>
          <p:cNvSpPr>
            <a:spLocks noGrp="1"/>
          </p:cNvSpPr>
          <p:nvPr>
            <p:ph type="title"/>
          </p:nvPr>
        </p:nvSpPr>
        <p:spPr/>
        <p:txBody>
          <a:bodyPr>
            <a:normAutofit/>
          </a:bodyPr>
          <a:lstStyle/>
          <a:p>
            <a:r>
              <a:rPr lang="en-US" b="0" err="1"/>
              <a:t>Chức</a:t>
            </a:r>
            <a:r>
              <a:rPr lang="en-US" b="0"/>
              <a:t> </a:t>
            </a:r>
            <a:r>
              <a:rPr lang="en-US" b="0" err="1"/>
              <a:t>Năng</a:t>
            </a:r>
            <a:r>
              <a:rPr lang="en-US" b="0"/>
              <a:t> Infer Constraints </a:t>
            </a:r>
            <a:endParaRPr lang="en-US"/>
          </a:p>
        </p:txBody>
      </p:sp>
      <p:pic>
        <p:nvPicPr>
          <p:cNvPr id="14338" name="Picture 2" descr="https://i1.wp.com/yellowcodebooks.com/wp-content/uploads/2017/10/Screen-Shot-2017-10-02-at-15.49.49_2-1.png?ssl=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985170"/>
            <a:ext cx="7886700" cy="169216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9600" y="2690336"/>
            <a:ext cx="7315200" cy="2246769"/>
          </a:xfrm>
          <a:prstGeom prst="rect">
            <a:avLst/>
          </a:prstGeom>
        </p:spPr>
        <p:txBody>
          <a:bodyPr wrap="square">
            <a:spAutoFit/>
          </a:bodyPr>
          <a:lstStyle/>
          <a:p>
            <a:pPr algn="just"/>
            <a:r>
              <a:rPr lang="en-US" sz="2800">
                <a:solidFill>
                  <a:srgbClr val="303030"/>
                </a:solidFill>
                <a:latin typeface="proxima-nova-1"/>
              </a:rPr>
              <a:t>C</a:t>
            </a:r>
            <a:r>
              <a:rPr lang="vi-VN" sz="2800" smtClean="0">
                <a:solidFill>
                  <a:srgbClr val="303030"/>
                </a:solidFill>
                <a:latin typeface="proxima-nova-1"/>
              </a:rPr>
              <a:t>hức </a:t>
            </a:r>
            <a:r>
              <a:rPr lang="vi-VN" sz="2800">
                <a:solidFill>
                  <a:srgbClr val="303030"/>
                </a:solidFill>
                <a:latin typeface="proxima-nova-1"/>
              </a:rPr>
              <a:t>năng này khi được kích hoạt sẽ tự nó tính toán, suy luận ra các constraint để khớp với bố cục hiện thời của layout. Để sử dụng tính năng này, </a:t>
            </a:r>
            <a:r>
              <a:rPr lang="vi-VN" sz="2800" smtClean="0">
                <a:solidFill>
                  <a:srgbClr val="303030"/>
                </a:solidFill>
                <a:latin typeface="proxima-nova-1"/>
              </a:rPr>
              <a:t>hãy </a:t>
            </a:r>
            <a:r>
              <a:rPr lang="vi-VN" sz="2800">
                <a:solidFill>
                  <a:srgbClr val="303030"/>
                </a:solidFill>
                <a:latin typeface="proxima-nova-1"/>
              </a:rPr>
              <a:t>tìm đến icon toolbar được khoanh đỏ như trên.</a:t>
            </a:r>
            <a:endParaRPr lang="en-US" sz="2800"/>
          </a:p>
        </p:txBody>
      </p:sp>
    </p:spTree>
    <p:extLst>
      <p:ext uri="{BB962C8B-B14F-4D97-AF65-F5344CB8AC3E}">
        <p14:creationId xmlns:p14="http://schemas.microsoft.com/office/powerpoint/2010/main" val="1933712604"/>
      </p:ext>
    </p:extLst>
  </p:cSld>
  <p:clrMapOvr>
    <a:masterClrMapping/>
  </p:clrMapOvr>
  <p:transition spd="slow">
    <p:push di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66</a:t>
            </a:fld>
            <a:endParaRPr lang="en-US" altLang="en-US"/>
          </a:p>
        </p:txBody>
      </p:sp>
      <p:sp>
        <p:nvSpPr>
          <p:cNvPr id="6" name="Title 5"/>
          <p:cNvSpPr>
            <a:spLocks noGrp="1"/>
          </p:cNvSpPr>
          <p:nvPr>
            <p:ph type="title"/>
          </p:nvPr>
        </p:nvSpPr>
        <p:spPr/>
        <p:txBody>
          <a:bodyPr>
            <a:normAutofit/>
          </a:bodyPr>
          <a:lstStyle/>
          <a:p>
            <a:r>
              <a:rPr lang="en-US" b="0" err="1"/>
              <a:t>Chức</a:t>
            </a:r>
            <a:r>
              <a:rPr lang="en-US" b="0"/>
              <a:t> </a:t>
            </a:r>
            <a:r>
              <a:rPr lang="en-US" b="0" err="1"/>
              <a:t>Năng</a:t>
            </a:r>
            <a:r>
              <a:rPr lang="en-US" b="0"/>
              <a:t> </a:t>
            </a:r>
            <a:r>
              <a:rPr lang="en-US" b="0" smtClean="0"/>
              <a:t>Pack</a:t>
            </a:r>
            <a:endParaRPr lang="en-US"/>
          </a:p>
        </p:txBody>
      </p:sp>
      <p:pic>
        <p:nvPicPr>
          <p:cNvPr id="15362" name="Picture 2" descr="https://i0.wp.com/yellowcodebooks.com/wp-content/uploads/2017/10/Screen-Shot-2017-10-02-at-15.49.49_2-2.png?ssl=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999025"/>
            <a:ext cx="7886700" cy="169216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14400" y="2691190"/>
            <a:ext cx="7010400" cy="2246769"/>
          </a:xfrm>
          <a:prstGeom prst="rect">
            <a:avLst/>
          </a:prstGeom>
        </p:spPr>
        <p:txBody>
          <a:bodyPr wrap="square">
            <a:spAutoFit/>
          </a:bodyPr>
          <a:lstStyle/>
          <a:p>
            <a:pPr algn="just"/>
            <a:r>
              <a:rPr lang="vi-VN" sz="2800">
                <a:solidFill>
                  <a:srgbClr val="303030"/>
                </a:solidFill>
                <a:latin typeface="proxima-nova-1"/>
              </a:rPr>
              <a:t>Ý nghĩa của chức năng này là </a:t>
            </a:r>
            <a:r>
              <a:rPr lang="vi-VN" sz="2800" i="1">
                <a:solidFill>
                  <a:srgbClr val="003573"/>
                </a:solidFill>
                <a:latin typeface="proxima-nova-1"/>
              </a:rPr>
              <a:t>Đóng gói</a:t>
            </a:r>
            <a:r>
              <a:rPr lang="vi-VN" sz="2800">
                <a:solidFill>
                  <a:srgbClr val="303030"/>
                </a:solidFill>
                <a:latin typeface="proxima-nova-1"/>
              </a:rPr>
              <a:t>. </a:t>
            </a:r>
            <a:r>
              <a:rPr lang="en-US" sz="2800" smtClean="0">
                <a:solidFill>
                  <a:srgbClr val="303030"/>
                </a:solidFill>
                <a:latin typeface="proxima-nova-1"/>
              </a:rPr>
              <a:t>C</a:t>
            </a:r>
            <a:r>
              <a:rPr lang="vi-VN" sz="2800" smtClean="0">
                <a:solidFill>
                  <a:srgbClr val="303030"/>
                </a:solidFill>
                <a:latin typeface="proxima-nova-1"/>
              </a:rPr>
              <a:t>hức </a:t>
            </a:r>
            <a:r>
              <a:rPr lang="vi-VN" sz="2800">
                <a:solidFill>
                  <a:srgbClr val="303030"/>
                </a:solidFill>
                <a:latin typeface="proxima-nova-1"/>
              </a:rPr>
              <a:t>năng này thực chất giúp </a:t>
            </a:r>
            <a:r>
              <a:rPr lang="vi-VN" sz="2800" smtClean="0">
                <a:solidFill>
                  <a:srgbClr val="303030"/>
                </a:solidFill>
                <a:latin typeface="proxima-nova-1"/>
              </a:rPr>
              <a:t>kéo </a:t>
            </a:r>
            <a:r>
              <a:rPr lang="vi-VN" sz="2800">
                <a:solidFill>
                  <a:srgbClr val="303030"/>
                </a:solidFill>
                <a:latin typeface="proxima-nova-1"/>
              </a:rPr>
              <a:t>dãn hết không gian của view theo chiều ngang hay dọc, sự kéo dãn này không đẩy các view khác đi khỏi vị trí của </a:t>
            </a:r>
            <a:r>
              <a:rPr lang="vi-VN" sz="2800" smtClean="0">
                <a:solidFill>
                  <a:srgbClr val="303030"/>
                </a:solidFill>
                <a:latin typeface="proxima-nova-1"/>
              </a:rPr>
              <a:t>chúng</a:t>
            </a:r>
            <a:endParaRPr lang="en-US" sz="2800"/>
          </a:p>
        </p:txBody>
      </p:sp>
    </p:spTree>
    <p:extLst>
      <p:ext uri="{BB962C8B-B14F-4D97-AF65-F5344CB8AC3E}">
        <p14:creationId xmlns:p14="http://schemas.microsoft.com/office/powerpoint/2010/main" val="4153259864"/>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67</a:t>
            </a:fld>
            <a:endParaRPr lang="en-US" altLang="en-US"/>
          </a:p>
        </p:txBody>
      </p:sp>
      <p:sp>
        <p:nvSpPr>
          <p:cNvPr id="6" name="Title 5"/>
          <p:cNvSpPr>
            <a:spLocks noGrp="1"/>
          </p:cNvSpPr>
          <p:nvPr>
            <p:ph type="title"/>
          </p:nvPr>
        </p:nvSpPr>
        <p:spPr/>
        <p:txBody>
          <a:bodyPr>
            <a:normAutofit/>
          </a:bodyPr>
          <a:lstStyle/>
          <a:p>
            <a:r>
              <a:rPr lang="en-US" b="0" err="1"/>
              <a:t>Chức</a:t>
            </a:r>
            <a:r>
              <a:rPr lang="en-US" b="0"/>
              <a:t> </a:t>
            </a:r>
            <a:r>
              <a:rPr lang="en-US" b="0" err="1"/>
              <a:t>Năng</a:t>
            </a:r>
            <a:r>
              <a:rPr lang="en-US" b="0"/>
              <a:t> </a:t>
            </a:r>
            <a:r>
              <a:rPr lang="en-US" b="0" smtClean="0"/>
              <a:t>Ratio</a:t>
            </a:r>
            <a:endParaRPr lang="en-US"/>
          </a:p>
        </p:txBody>
      </p:sp>
      <p:pic>
        <p:nvPicPr>
          <p:cNvPr id="16386" name="Picture 2" descr="https://i2.wp.com/yellowcodebooks.com/wp-content/uploads/2017/10/Screen-Shot-2017-10-04-at-16.16.54.png?ssl=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5911" y="838201"/>
            <a:ext cx="5604668" cy="4381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57497" y="1355712"/>
            <a:ext cx="3276303" cy="1569660"/>
          </a:xfrm>
          <a:prstGeom prst="rect">
            <a:avLst/>
          </a:prstGeom>
        </p:spPr>
        <p:txBody>
          <a:bodyPr wrap="square">
            <a:spAutoFit/>
          </a:bodyPr>
          <a:lstStyle/>
          <a:p>
            <a:r>
              <a:rPr lang="en-US" sz="3200">
                <a:solidFill>
                  <a:srgbClr val="003573"/>
                </a:solidFill>
                <a:latin typeface="Roboto Slab"/>
              </a:rPr>
              <a:t>Điều Chỉnh Kích Cỡ View Theo Tỷ Lệ</a:t>
            </a:r>
            <a:endParaRPr lang="en-US" sz="3200" b="0" i="0">
              <a:solidFill>
                <a:srgbClr val="003573"/>
              </a:solidFill>
              <a:effectLst/>
              <a:latin typeface="Roboto Slab"/>
            </a:endParaRPr>
          </a:p>
        </p:txBody>
      </p:sp>
    </p:spTree>
    <p:extLst>
      <p:ext uri="{BB962C8B-B14F-4D97-AF65-F5344CB8AC3E}">
        <p14:creationId xmlns:p14="http://schemas.microsoft.com/office/powerpoint/2010/main" val="2312476877"/>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68</a:t>
            </a:fld>
            <a:endParaRPr lang="en-US" altLang="en-US"/>
          </a:p>
        </p:txBody>
      </p:sp>
      <p:sp>
        <p:nvSpPr>
          <p:cNvPr id="6" name="Title 5"/>
          <p:cNvSpPr>
            <a:spLocks noGrp="1"/>
          </p:cNvSpPr>
          <p:nvPr>
            <p:ph type="title"/>
          </p:nvPr>
        </p:nvSpPr>
        <p:spPr/>
        <p:txBody>
          <a:bodyPr>
            <a:normAutofit/>
          </a:bodyPr>
          <a:lstStyle/>
          <a:p>
            <a:r>
              <a:rPr lang="en-US" b="0" err="1"/>
              <a:t>Chức</a:t>
            </a:r>
            <a:r>
              <a:rPr lang="en-US" b="0"/>
              <a:t> </a:t>
            </a:r>
            <a:r>
              <a:rPr lang="en-US" b="0" err="1"/>
              <a:t>Năng</a:t>
            </a:r>
            <a:r>
              <a:rPr lang="en-US" b="0"/>
              <a:t> Guideline </a:t>
            </a:r>
            <a:endParaRPr lang="en-US"/>
          </a:p>
        </p:txBody>
      </p:sp>
      <p:pic>
        <p:nvPicPr>
          <p:cNvPr id="17410" name="Picture 2" descr="https://i2.wp.com/yellowcodebooks.com/wp-content/uploads/2017/10/Screen-Shot-2017-10-04-at-16.11.28.png?ssl=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766433"/>
            <a:ext cx="7886700" cy="354373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09600" y="1111461"/>
            <a:ext cx="6228977" cy="523220"/>
          </a:xfrm>
          <a:prstGeom prst="rect">
            <a:avLst/>
          </a:prstGeom>
        </p:spPr>
        <p:txBody>
          <a:bodyPr wrap="square">
            <a:spAutoFit/>
          </a:bodyPr>
          <a:lstStyle/>
          <a:p>
            <a:r>
              <a:rPr lang="vi-VN" sz="2800">
                <a:solidFill>
                  <a:srgbClr val="003573"/>
                </a:solidFill>
                <a:latin typeface="Roboto Slab"/>
              </a:rPr>
              <a:t>Neo Constraint Vào Đường Biên</a:t>
            </a:r>
            <a:endParaRPr lang="vi-VN" sz="2800" b="0" i="0">
              <a:solidFill>
                <a:srgbClr val="003573"/>
              </a:solidFill>
              <a:effectLst/>
              <a:latin typeface="Roboto Slab"/>
            </a:endParaRPr>
          </a:p>
        </p:txBody>
      </p:sp>
    </p:spTree>
    <p:extLst>
      <p:ext uri="{BB962C8B-B14F-4D97-AF65-F5344CB8AC3E}">
        <p14:creationId xmlns:p14="http://schemas.microsoft.com/office/powerpoint/2010/main" val="1425125472"/>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69</a:t>
            </a:fld>
            <a:endParaRPr lang="en-US" altLang="en-US"/>
          </a:p>
        </p:txBody>
      </p:sp>
      <p:sp>
        <p:nvSpPr>
          <p:cNvPr id="6" name="Title 5"/>
          <p:cNvSpPr>
            <a:spLocks noGrp="1"/>
          </p:cNvSpPr>
          <p:nvPr>
            <p:ph type="title"/>
          </p:nvPr>
        </p:nvSpPr>
        <p:spPr/>
        <p:txBody>
          <a:bodyPr>
            <a:normAutofit/>
          </a:bodyPr>
          <a:lstStyle/>
          <a:p>
            <a:r>
              <a:rPr lang="en-US" b="0" err="1"/>
              <a:t>Chức</a:t>
            </a:r>
            <a:r>
              <a:rPr lang="en-US" b="0"/>
              <a:t> </a:t>
            </a:r>
            <a:r>
              <a:rPr lang="en-US" b="0" err="1"/>
              <a:t>Năng</a:t>
            </a:r>
            <a:r>
              <a:rPr lang="en-US" b="0"/>
              <a:t> </a:t>
            </a:r>
            <a:r>
              <a:rPr lang="en-US" b="0" smtClean="0"/>
              <a:t>Barrier</a:t>
            </a:r>
            <a:endParaRPr lang="en-US"/>
          </a:p>
        </p:txBody>
      </p:sp>
      <p:pic>
        <p:nvPicPr>
          <p:cNvPr id="18434" name="Picture 2" descr="https://i0.wp.com/yellowcodebooks.com/wp-content/uploads/2017/10/Screen-Shot-2017-10-04-at-16.11.28_2.png?ssl=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7886700" cy="354373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38200" y="926795"/>
            <a:ext cx="6567195" cy="523220"/>
          </a:xfrm>
          <a:prstGeom prst="rect">
            <a:avLst/>
          </a:prstGeom>
        </p:spPr>
        <p:txBody>
          <a:bodyPr wrap="square">
            <a:spAutoFit/>
          </a:bodyPr>
          <a:lstStyle/>
          <a:p>
            <a:r>
              <a:rPr lang="vi-VN" sz="2800">
                <a:solidFill>
                  <a:srgbClr val="003573"/>
                </a:solidFill>
                <a:latin typeface="Roboto Slab"/>
              </a:rPr>
              <a:t>Neo Constraint Vào Đường Biên Động</a:t>
            </a:r>
            <a:endParaRPr lang="vi-VN" sz="2800" b="0" i="0">
              <a:solidFill>
                <a:srgbClr val="003573"/>
              </a:solidFill>
              <a:effectLst/>
              <a:latin typeface="Roboto Slab"/>
            </a:endParaRPr>
          </a:p>
        </p:txBody>
      </p:sp>
      <p:pic>
        <p:nvPicPr>
          <p:cNvPr id="7" name="Picture 6"/>
          <p:cNvPicPr>
            <a:picLocks noChangeAspect="1"/>
          </p:cNvPicPr>
          <p:nvPr/>
        </p:nvPicPr>
        <p:blipFill>
          <a:blip r:embed="rId3"/>
          <a:stretch>
            <a:fillRect/>
          </a:stretch>
        </p:blipFill>
        <p:spPr>
          <a:xfrm>
            <a:off x="1162050" y="2895600"/>
            <a:ext cx="3162300" cy="1828800"/>
          </a:xfrm>
          <a:prstGeom prst="rect">
            <a:avLst/>
          </a:prstGeom>
        </p:spPr>
      </p:pic>
    </p:spTree>
    <p:extLst>
      <p:ext uri="{BB962C8B-B14F-4D97-AF65-F5344CB8AC3E}">
        <p14:creationId xmlns:p14="http://schemas.microsoft.com/office/powerpoint/2010/main" val="231235493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1749879" y="990600"/>
            <a:ext cx="5606142" cy="438150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a:t>
            </a:fld>
            <a:endParaRPr lang="en-US" altLang="en-US"/>
          </a:p>
        </p:txBody>
      </p:sp>
      <p:sp>
        <p:nvSpPr>
          <p:cNvPr id="6" name="Title 5"/>
          <p:cNvSpPr>
            <a:spLocks noGrp="1"/>
          </p:cNvSpPr>
          <p:nvPr>
            <p:ph type="title"/>
          </p:nvPr>
        </p:nvSpPr>
        <p:spPr/>
        <p:txBody>
          <a:bodyPr>
            <a:normAutofit/>
          </a:bodyPr>
          <a:lstStyle/>
          <a:p>
            <a:r>
              <a:rPr lang="en-US" err="1"/>
              <a:t>Các</a:t>
            </a:r>
            <a:r>
              <a:rPr lang="en-US"/>
              <a:t> </a:t>
            </a:r>
            <a:r>
              <a:rPr lang="en-US" err="1"/>
              <a:t>thuộc</a:t>
            </a:r>
            <a:r>
              <a:rPr lang="en-US"/>
              <a:t> </a:t>
            </a:r>
            <a:r>
              <a:rPr lang="en-US" err="1"/>
              <a:t>tinh</a:t>
            </a:r>
            <a:r>
              <a:rPr lang="en-US"/>
              <a:t> </a:t>
            </a:r>
            <a:r>
              <a:rPr lang="en-US" err="1"/>
              <a:t>trong</a:t>
            </a:r>
            <a:r>
              <a:rPr lang="en-US"/>
              <a:t> </a:t>
            </a:r>
            <a:r>
              <a:rPr lang="en-US" smtClean="0"/>
              <a:t>Android</a:t>
            </a:r>
            <a:endParaRPr lang="en-US"/>
          </a:p>
        </p:txBody>
      </p:sp>
    </p:spTree>
    <p:extLst>
      <p:ext uri="{BB962C8B-B14F-4D97-AF65-F5344CB8AC3E}">
        <p14:creationId xmlns:p14="http://schemas.microsoft.com/office/powerpoint/2010/main" val="2400820323"/>
      </p:ext>
    </p:extLst>
  </p:cSld>
  <p:clrMapOvr>
    <a:masterClrMapping/>
  </p:clrMapOvr>
  <p:transition spd="slow">
    <p:push di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err="1"/>
              <a:t>Xâu</a:t>
            </a:r>
            <a:r>
              <a:rPr lang="en-US"/>
              <a:t> </a:t>
            </a:r>
            <a:r>
              <a:rPr lang="en-US" err="1"/>
              <a:t>Chuỗi</a:t>
            </a:r>
            <a:r>
              <a:rPr lang="en-US"/>
              <a:t> </a:t>
            </a:r>
            <a:r>
              <a:rPr lang="en-US" err="1"/>
              <a:t>Các</a:t>
            </a:r>
            <a:r>
              <a:rPr lang="en-US"/>
              <a:t> View </a:t>
            </a:r>
            <a:r>
              <a:rPr lang="en-US" err="1"/>
              <a:t>Lại</a:t>
            </a:r>
            <a:r>
              <a:rPr lang="en-US"/>
              <a:t>, Hay </a:t>
            </a:r>
            <a:r>
              <a:rPr lang="en-US" err="1"/>
              <a:t>Xích</a:t>
            </a:r>
            <a:r>
              <a:rPr lang="en-US"/>
              <a:t> </a:t>
            </a:r>
            <a:r>
              <a:rPr lang="en-US" err="1"/>
              <a:t>Các</a:t>
            </a:r>
            <a:r>
              <a:rPr lang="en-US"/>
              <a:t> View </a:t>
            </a:r>
            <a:r>
              <a:rPr lang="en-US" err="1"/>
              <a:t>Lại</a:t>
            </a:r>
            <a:endParaRPr lang="en-US"/>
          </a:p>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70</a:t>
            </a:fld>
            <a:endParaRPr lang="en-US" altLang="en-US"/>
          </a:p>
        </p:txBody>
      </p:sp>
      <p:sp>
        <p:nvSpPr>
          <p:cNvPr id="6" name="Title 5"/>
          <p:cNvSpPr>
            <a:spLocks noGrp="1"/>
          </p:cNvSpPr>
          <p:nvPr>
            <p:ph type="title"/>
          </p:nvPr>
        </p:nvSpPr>
        <p:spPr/>
        <p:txBody>
          <a:bodyPr>
            <a:normAutofit/>
          </a:bodyPr>
          <a:lstStyle/>
          <a:p>
            <a:r>
              <a:rPr lang="en-US" b="0" err="1"/>
              <a:t>Chức</a:t>
            </a:r>
            <a:r>
              <a:rPr lang="en-US" b="0"/>
              <a:t> </a:t>
            </a:r>
            <a:r>
              <a:rPr lang="en-US" b="0" err="1"/>
              <a:t>Năng</a:t>
            </a:r>
            <a:r>
              <a:rPr lang="en-US" b="0"/>
              <a:t> </a:t>
            </a:r>
            <a:r>
              <a:rPr lang="en-US" b="0" smtClean="0"/>
              <a:t>Chain</a:t>
            </a:r>
            <a:endParaRPr lang="en-US"/>
          </a:p>
        </p:txBody>
      </p:sp>
      <p:pic>
        <p:nvPicPr>
          <p:cNvPr id="19458" name="Picture 2" descr="https://i1.wp.com/yellowcodebooks.com/wp-content/uploads/2017/10/Screen-Shot-2017-10-05-at-13.08.16-1.png?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34514"/>
            <a:ext cx="7200900" cy="2693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294992"/>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err="1"/>
              <a:t>Để</a:t>
            </a:r>
            <a:r>
              <a:rPr lang="en-US"/>
              <a:t> </a:t>
            </a:r>
            <a:r>
              <a:rPr lang="en-US" err="1"/>
              <a:t>gom</a:t>
            </a:r>
            <a:r>
              <a:rPr lang="en-US"/>
              <a:t> </a:t>
            </a:r>
            <a:r>
              <a:rPr lang="en-US" err="1"/>
              <a:t>các</a:t>
            </a:r>
            <a:r>
              <a:rPr lang="en-US"/>
              <a:t> view </a:t>
            </a:r>
            <a:r>
              <a:rPr lang="en-US" err="1"/>
              <a:t>vào</a:t>
            </a:r>
            <a:r>
              <a:rPr lang="en-US"/>
              <a:t> </a:t>
            </a:r>
            <a:r>
              <a:rPr lang="en-US" err="1"/>
              <a:t>trong</a:t>
            </a:r>
            <a:r>
              <a:rPr lang="en-US"/>
              <a:t> </a:t>
            </a:r>
            <a:r>
              <a:rPr lang="en-US" err="1"/>
              <a:t>một</a:t>
            </a:r>
            <a:r>
              <a:rPr lang="en-US"/>
              <a:t> </a:t>
            </a:r>
            <a:r>
              <a:rPr lang="en-US" i="1" smtClean="0"/>
              <a:t>chain, </a:t>
            </a:r>
            <a:r>
              <a:rPr lang="en-US" err="1" smtClean="0"/>
              <a:t>chọn</a:t>
            </a:r>
            <a:r>
              <a:rPr lang="en-US" smtClean="0"/>
              <a:t> </a:t>
            </a:r>
            <a:r>
              <a:rPr lang="en-US" err="1"/>
              <a:t>hết</a:t>
            </a:r>
            <a:r>
              <a:rPr lang="en-US"/>
              <a:t> </a:t>
            </a:r>
            <a:r>
              <a:rPr lang="en-US" err="1"/>
              <a:t>các</a:t>
            </a:r>
            <a:r>
              <a:rPr lang="en-US"/>
              <a:t> view </a:t>
            </a:r>
            <a:r>
              <a:rPr lang="en-US" err="1"/>
              <a:t>muốn</a:t>
            </a:r>
            <a:r>
              <a:rPr lang="en-US"/>
              <a:t> </a:t>
            </a:r>
            <a:r>
              <a:rPr lang="en-US" err="1"/>
              <a:t>gom</a:t>
            </a:r>
            <a:r>
              <a:rPr lang="en-US"/>
              <a:t> </a:t>
            </a:r>
            <a:r>
              <a:rPr lang="en-US" err="1"/>
              <a:t>bằng</a:t>
            </a:r>
            <a:r>
              <a:rPr lang="en-US"/>
              <a:t> </a:t>
            </a:r>
            <a:r>
              <a:rPr lang="en-US" err="1"/>
              <a:t>cách</a:t>
            </a:r>
            <a:r>
              <a:rPr lang="en-US"/>
              <a:t> </a:t>
            </a:r>
            <a:r>
              <a:rPr lang="en-US" err="1"/>
              <a:t>nhấn</a:t>
            </a:r>
            <a:r>
              <a:rPr lang="en-US"/>
              <a:t> </a:t>
            </a:r>
            <a:r>
              <a:rPr lang="en-US" err="1"/>
              <a:t>giữ</a:t>
            </a:r>
            <a:r>
              <a:rPr lang="en-US"/>
              <a:t> </a:t>
            </a:r>
            <a:r>
              <a:rPr lang="en-US" err="1"/>
              <a:t>phím</a:t>
            </a:r>
            <a:r>
              <a:rPr lang="en-US"/>
              <a:t> </a:t>
            </a:r>
            <a:r>
              <a:rPr lang="en-US" b="1" i="1"/>
              <a:t>Shift</a:t>
            </a:r>
            <a:r>
              <a:rPr lang="en-US"/>
              <a:t> </a:t>
            </a:r>
            <a:r>
              <a:rPr lang="en-US" err="1"/>
              <a:t>trong</a:t>
            </a:r>
            <a:r>
              <a:rPr lang="en-US"/>
              <a:t> </a:t>
            </a:r>
            <a:r>
              <a:rPr lang="en-US" err="1"/>
              <a:t>lúc</a:t>
            </a:r>
            <a:r>
              <a:rPr lang="en-US"/>
              <a:t> click </a:t>
            </a:r>
            <a:r>
              <a:rPr lang="en-US" err="1"/>
              <a:t>chọn</a:t>
            </a:r>
            <a:r>
              <a:rPr lang="en-US"/>
              <a:t> </a:t>
            </a:r>
            <a:r>
              <a:rPr lang="en-US" err="1"/>
              <a:t>từng</a:t>
            </a:r>
            <a:r>
              <a:rPr lang="en-US"/>
              <a:t> view. </a:t>
            </a:r>
            <a:r>
              <a:rPr lang="en-US" err="1"/>
              <a:t>Rồi</a:t>
            </a:r>
            <a:r>
              <a:rPr lang="en-US"/>
              <a:t> click </a:t>
            </a:r>
            <a:r>
              <a:rPr lang="en-US" err="1"/>
              <a:t>phải</a:t>
            </a:r>
            <a:r>
              <a:rPr lang="en-US"/>
              <a:t> </a:t>
            </a:r>
            <a:r>
              <a:rPr lang="en-US" err="1"/>
              <a:t>lên</a:t>
            </a:r>
            <a:r>
              <a:rPr lang="en-US"/>
              <a:t> </a:t>
            </a:r>
            <a:r>
              <a:rPr lang="en-US" err="1"/>
              <a:t>bất</a:t>
            </a:r>
            <a:r>
              <a:rPr lang="en-US"/>
              <a:t> </a:t>
            </a:r>
            <a:r>
              <a:rPr lang="en-US" err="1"/>
              <a:t>kỳ</a:t>
            </a:r>
            <a:r>
              <a:rPr lang="en-US"/>
              <a:t> view </a:t>
            </a:r>
            <a:r>
              <a:rPr lang="en-US" err="1"/>
              <a:t>nào</a:t>
            </a:r>
            <a:r>
              <a:rPr lang="en-US"/>
              <a:t> </a:t>
            </a:r>
            <a:r>
              <a:rPr lang="en-US" err="1"/>
              <a:t>trong</a:t>
            </a:r>
            <a:r>
              <a:rPr lang="en-US"/>
              <a:t> </a:t>
            </a:r>
            <a:r>
              <a:rPr lang="en-US" err="1"/>
              <a:t>số</a:t>
            </a:r>
            <a:r>
              <a:rPr lang="en-US"/>
              <a:t> </a:t>
            </a:r>
            <a:r>
              <a:rPr lang="en-US" err="1"/>
              <a:t>chúng</a:t>
            </a:r>
            <a:r>
              <a:rPr lang="en-US"/>
              <a:t>, </a:t>
            </a:r>
            <a:r>
              <a:rPr lang="en-US" err="1"/>
              <a:t>và</a:t>
            </a:r>
            <a:r>
              <a:rPr lang="en-US"/>
              <a:t> </a:t>
            </a:r>
            <a:r>
              <a:rPr lang="en-US" err="1"/>
              <a:t>chọn</a:t>
            </a:r>
            <a:r>
              <a:rPr lang="en-US"/>
              <a:t> </a:t>
            </a:r>
            <a:r>
              <a:rPr lang="en-US" b="1" i="1"/>
              <a:t>Chain &gt; Create Horizontal Chain</a:t>
            </a:r>
            <a:r>
              <a:rPr lang="en-US"/>
              <a:t> (hay </a:t>
            </a:r>
            <a:r>
              <a:rPr lang="en-US" b="1" i="1"/>
              <a:t>Create Vertical Chain</a:t>
            </a:r>
            <a:r>
              <a:rPr lang="en-US"/>
              <a:t>).</a:t>
            </a:r>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71</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3771900" y="4114800"/>
            <a:ext cx="5210175" cy="1924050"/>
          </a:xfrm>
          <a:prstGeom prst="rect">
            <a:avLst/>
          </a:prstGeom>
        </p:spPr>
      </p:pic>
    </p:spTree>
    <p:extLst>
      <p:ext uri="{BB962C8B-B14F-4D97-AF65-F5344CB8AC3E}">
        <p14:creationId xmlns:p14="http://schemas.microsoft.com/office/powerpoint/2010/main" val="1315322671"/>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72</a:t>
            </a:fld>
            <a:endParaRPr lang="en-US" altLang="en-US"/>
          </a:p>
        </p:txBody>
      </p:sp>
      <p:sp>
        <p:nvSpPr>
          <p:cNvPr id="6" name="Title 5"/>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1285038" y="685801"/>
            <a:ext cx="6535824" cy="5029200"/>
          </a:xfrm>
          <a:prstGeom prst="rect">
            <a:avLst/>
          </a:prstGeom>
        </p:spPr>
      </p:pic>
    </p:spTree>
    <p:extLst>
      <p:ext uri="{BB962C8B-B14F-4D97-AF65-F5344CB8AC3E}">
        <p14:creationId xmlns:p14="http://schemas.microsoft.com/office/powerpoint/2010/main" val="4122980608"/>
      </p:ext>
    </p:extLst>
  </p:cSld>
  <p:clrMapOvr>
    <a:masterClrMapping/>
  </p:clrMapOvr>
  <p:transition spd="slow">
    <p:push di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b="1" i="1"/>
              <a:t>1. Spread</a:t>
            </a:r>
            <a:r>
              <a:rPr lang="vi-VN"/>
              <a:t>: Đây là kiểu dàn đều các view dựa vào không gian của chúng theo phương ngang hoặc dọc. Đây là kiểu sắp xếp mặc định khi bạn tạo mới một </a:t>
            </a:r>
            <a:r>
              <a:rPr lang="vi-VN" i="1"/>
              <a:t>chain</a:t>
            </a:r>
            <a:r>
              <a:rPr lang="vi-VN"/>
              <a:t>. Bạn có thể xem lại minh họa kiểu </a:t>
            </a:r>
            <a:r>
              <a:rPr lang="vi-VN" i="1"/>
              <a:t>chain</a:t>
            </a:r>
            <a:r>
              <a:rPr lang="vi-VN"/>
              <a:t> này ở trên kia.</a:t>
            </a:r>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73</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1328408272"/>
      </p:ext>
    </p:extLst>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b="1" i="1"/>
              <a:t>2. Spread inside</a:t>
            </a:r>
            <a:r>
              <a:rPr lang="vi-VN"/>
              <a:t>: Kiểu này cũng sẽ dàn đều các view, nhưng nó sẽ tôn trọng constraint của view đầu và cuối trong một </a:t>
            </a:r>
            <a:r>
              <a:rPr lang="vi-VN" i="1"/>
              <a:t>chain</a:t>
            </a:r>
            <a:r>
              <a:rPr lang="vi-VN"/>
              <a:t>. Như bạn thấy trên hình, nếu các view </a:t>
            </a:r>
            <a:r>
              <a:rPr lang="vi-VN" b="1" i="1"/>
              <a:t>A</a:t>
            </a:r>
            <a:r>
              <a:rPr lang="vi-VN"/>
              <a:t> và </a:t>
            </a:r>
            <a:r>
              <a:rPr lang="vi-VN" b="1" i="1"/>
              <a:t>C</a:t>
            </a:r>
            <a:r>
              <a:rPr lang="vi-VN"/>
              <a:t> đều set </a:t>
            </a:r>
            <a:r>
              <a:rPr lang="vi-VN" b="1" i="1"/>
              <a:t>margin</a:t>
            </a:r>
            <a:r>
              <a:rPr lang="vi-VN"/>
              <a:t> ở các biên là </a:t>
            </a:r>
            <a:r>
              <a:rPr lang="vi-VN" b="1" i="1"/>
              <a:t>0dp</a:t>
            </a:r>
            <a:r>
              <a:rPr lang="vi-VN"/>
              <a:t> thì chúng sẽ dính chặt vào biên như vậy.</a:t>
            </a:r>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74</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812786267"/>
      </p:ext>
    </p:extLst>
  </p:cSld>
  <p:clrMapOvr>
    <a:masterClrMapping/>
  </p:clrMapOvr>
  <p:transition spd="slow">
    <p:push di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vi-VN" b="1" i="1"/>
              <a:t>3. Weight</a:t>
            </a:r>
            <a:r>
              <a:rPr lang="vi-VN"/>
              <a:t>: Cách này tương tự như bạn chỉ định trọng số </a:t>
            </a:r>
            <a:r>
              <a:rPr lang="vi-VN" b="1" i="1"/>
              <a:t>layout_weight</a:t>
            </a:r>
            <a:r>
              <a:rPr lang="vi-VN"/>
              <a:t> trong </a:t>
            </a:r>
            <a:r>
              <a:rPr lang="vi-VN">
                <a:hlinkClick r:id="rId2"/>
              </a:rPr>
              <a:t>LinearLayout</a:t>
            </a:r>
            <a:r>
              <a:rPr lang="vi-VN"/>
              <a:t> vậy. Để sử dụng được </a:t>
            </a:r>
            <a:r>
              <a:rPr lang="vi-VN" b="1" i="1"/>
              <a:t>weight</a:t>
            </a:r>
            <a:r>
              <a:rPr lang="vi-VN"/>
              <a:t> trong </a:t>
            </a:r>
            <a:r>
              <a:rPr lang="vi-VN" i="1"/>
              <a:t>ConstraintLayout</a:t>
            </a:r>
            <a:r>
              <a:rPr lang="vi-VN"/>
              <a:t> thì bạn phải chỉ định các view trong chain về </a:t>
            </a:r>
            <a:r>
              <a:rPr lang="vi-VN" i="1">
                <a:hlinkClick r:id="rId3"/>
              </a:rPr>
              <a:t>match_constraint</a:t>
            </a:r>
            <a:r>
              <a:rPr lang="vi-VN"/>
              <a:t>, rồi tìm đến thuộc tính </a:t>
            </a:r>
            <a:r>
              <a:rPr lang="vi-VN" b="1" i="1"/>
              <a:t>horizontal_weight</a:t>
            </a:r>
            <a:r>
              <a:rPr lang="vi-VN"/>
              <a:t> hoặc </a:t>
            </a:r>
            <a:r>
              <a:rPr lang="vi-VN" b="1" i="1"/>
              <a:t>vertical_weight</a:t>
            </a:r>
            <a:r>
              <a:rPr lang="vi-VN"/>
              <a:t> để thiết lập trọng số này cho từng view. Bạn sẽ hiểu rõ hơn ở minh họa phía dưới đây.</a:t>
            </a:r>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75</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071330938"/>
      </p:ext>
    </p:extLst>
  </p:cSld>
  <p:clrMapOvr>
    <a:masterClrMapping/>
  </p:clrMapOvr>
  <p:transition spd="slow">
    <p:push dir="u"/>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b="1" i="1"/>
              <a:t>4. Packed</a:t>
            </a:r>
            <a:r>
              <a:rPr lang="vi-VN"/>
              <a:t>: Kiểu </a:t>
            </a:r>
            <a:r>
              <a:rPr lang="vi-VN" i="1"/>
              <a:t>“đóng gói”</a:t>
            </a:r>
            <a:r>
              <a:rPr lang="vi-VN"/>
              <a:t> các view lại thành một </a:t>
            </a:r>
            <a:r>
              <a:rPr lang="vi-VN" i="1"/>
              <a:t>“cục”</a:t>
            </a:r>
            <a:r>
              <a:rPr lang="vi-VN"/>
              <a:t> sát vào nhau. Sau khi đóng gói các view lại xong, bạn có thể sử dụng </a:t>
            </a:r>
            <a:r>
              <a:rPr lang="vi-VN" i="1">
                <a:hlinkClick r:id="rId2"/>
              </a:rPr>
              <a:t>bias</a:t>
            </a:r>
            <a:r>
              <a:rPr lang="vi-VN"/>
              <a:t> để thay đổi độ lệch theo chiều ngang hoặc dọc cho các gói này (bạn nhớ để ý xem minh họa cho việc thay đổi </a:t>
            </a:r>
            <a:r>
              <a:rPr lang="vi-VN" i="1"/>
              <a:t>bias</a:t>
            </a:r>
            <a:r>
              <a:rPr lang="vi-VN"/>
              <a:t> với kiểu </a:t>
            </a:r>
            <a:r>
              <a:rPr lang="vi-VN" i="1"/>
              <a:t>packed</a:t>
            </a:r>
            <a:r>
              <a:rPr lang="vi-VN"/>
              <a:t> này ở dưới đây).</a:t>
            </a:r>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76</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886640926"/>
      </p:ext>
    </p:extLst>
  </p:cSld>
  <p:clrMapOvr>
    <a:masterClrMapping/>
  </p:clrMapOvr>
  <p:transition spd="slow">
    <p:push dir="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77</a:t>
            </a:fld>
            <a:endParaRPr lang="en-US" altLang="en-US"/>
          </a:p>
        </p:txBody>
      </p:sp>
      <p:sp>
        <p:nvSpPr>
          <p:cNvPr id="6" name="Title 5"/>
          <p:cNvSpPr>
            <a:spLocks noGrp="1"/>
          </p:cNvSpPr>
          <p:nvPr>
            <p:ph type="title"/>
          </p:nvPr>
        </p:nvSpPr>
        <p:spPr/>
        <p:txBody>
          <a:bodyPr>
            <a:normAutofit/>
          </a:bodyPr>
          <a:lstStyle/>
          <a:p>
            <a:r>
              <a:rPr lang="en-US" b="0" err="1"/>
              <a:t>Chức</a:t>
            </a:r>
            <a:r>
              <a:rPr lang="en-US" b="0"/>
              <a:t> </a:t>
            </a:r>
            <a:r>
              <a:rPr lang="en-US" b="0" err="1"/>
              <a:t>Năng</a:t>
            </a:r>
            <a:r>
              <a:rPr lang="en-US" b="0"/>
              <a:t> Group (</a:t>
            </a:r>
            <a:r>
              <a:rPr lang="en-US" b="0" err="1"/>
              <a:t>Gom</a:t>
            </a:r>
            <a:r>
              <a:rPr lang="en-US" b="0"/>
              <a:t> </a:t>
            </a:r>
            <a:r>
              <a:rPr lang="en-US" b="0" err="1"/>
              <a:t>Nhóm</a:t>
            </a:r>
            <a:r>
              <a:rPr lang="en-US" b="0" smtClean="0"/>
              <a:t>)</a:t>
            </a:r>
            <a:endParaRPr lang="en-US"/>
          </a:p>
        </p:txBody>
      </p:sp>
      <p:pic>
        <p:nvPicPr>
          <p:cNvPr id="20482" name="Picture 2" descr="https://i2.wp.com/yellowcodebooks.com/wp-content/uploads/2017/10/Screen-Shot-2017-10-04-at-16.11.28_1.png?ssl=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409481"/>
            <a:ext cx="7886700" cy="3543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507539"/>
      </p:ext>
    </p:extLst>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78</a:t>
            </a:fld>
            <a:endParaRPr lang="en-US" altLang="en-US"/>
          </a:p>
        </p:txBody>
      </p:sp>
      <p:sp>
        <p:nvSpPr>
          <p:cNvPr id="6" name="Title 5"/>
          <p:cNvSpPr>
            <a:spLocks noGrp="1"/>
          </p:cNvSpPr>
          <p:nvPr>
            <p:ph type="title"/>
          </p:nvPr>
        </p:nvSpPr>
        <p:spPr/>
        <p:txBody>
          <a:bodyPr>
            <a:normAutofit/>
          </a:bodyPr>
          <a:lstStyle/>
          <a:p>
            <a:endParaRPr lang="en-US"/>
          </a:p>
        </p:txBody>
      </p:sp>
      <p:pic>
        <p:nvPicPr>
          <p:cNvPr id="717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838199"/>
            <a:ext cx="7164888" cy="5029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7240762"/>
      </p:ext>
    </p:extLst>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Các</a:t>
            </a:r>
            <a:r>
              <a:rPr lang="en-US"/>
              <a:t> </a:t>
            </a:r>
            <a:r>
              <a:rPr lang="en-US" err="1"/>
              <a:t>điều</a:t>
            </a:r>
            <a:r>
              <a:rPr lang="en-US"/>
              <a:t> </a:t>
            </a:r>
            <a:r>
              <a:rPr lang="en-US" err="1"/>
              <a:t>khiển</a:t>
            </a:r>
            <a:r>
              <a:rPr lang="en-US"/>
              <a:t> </a:t>
            </a:r>
            <a:r>
              <a:rPr lang="en-US" err="1"/>
              <a:t>cơ</a:t>
            </a:r>
            <a:r>
              <a:rPr lang="en-US"/>
              <a:t> </a:t>
            </a:r>
            <a:r>
              <a:rPr lang="en-US" err="1"/>
              <a:t>bản</a:t>
            </a:r>
            <a:endParaRPr lang="en-US"/>
          </a:p>
        </p:txBody>
      </p:sp>
    </p:spTree>
    <p:extLst>
      <p:ext uri="{BB962C8B-B14F-4D97-AF65-F5344CB8AC3E}">
        <p14:creationId xmlns:p14="http://schemas.microsoft.com/office/powerpoint/2010/main" val="143215830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a:t>
            </a:fld>
            <a:endParaRPr lang="en-US" altLang="en-US"/>
          </a:p>
        </p:txBody>
      </p:sp>
      <p:sp>
        <p:nvSpPr>
          <p:cNvPr id="6" name="Title 5"/>
          <p:cNvSpPr>
            <a:spLocks noGrp="1"/>
          </p:cNvSpPr>
          <p:nvPr>
            <p:ph type="title"/>
          </p:nvPr>
        </p:nvSpPr>
        <p:spPr/>
        <p:txBody>
          <a:bodyPr/>
          <a:lstStyle/>
          <a:p>
            <a:r>
              <a:rPr lang="en-US" err="1"/>
              <a:t>Các</a:t>
            </a:r>
            <a:r>
              <a:rPr lang="en-US"/>
              <a:t> </a:t>
            </a:r>
            <a:r>
              <a:rPr lang="en-US" err="1"/>
              <a:t>thuộc</a:t>
            </a:r>
            <a:r>
              <a:rPr lang="en-US"/>
              <a:t> </a:t>
            </a:r>
            <a:r>
              <a:rPr lang="en-US" err="1"/>
              <a:t>tinh</a:t>
            </a:r>
            <a:r>
              <a:rPr lang="en-US"/>
              <a:t> </a:t>
            </a:r>
            <a:r>
              <a:rPr lang="en-US" err="1"/>
              <a:t>trong</a:t>
            </a:r>
            <a:r>
              <a:rPr lang="en-US"/>
              <a:t> Android</a:t>
            </a:r>
          </a:p>
        </p:txBody>
      </p:sp>
      <p:pic>
        <p:nvPicPr>
          <p:cNvPr id="7" name="Picture 6"/>
          <p:cNvPicPr>
            <a:picLocks noChangeAspect="1"/>
          </p:cNvPicPr>
          <p:nvPr/>
        </p:nvPicPr>
        <p:blipFill>
          <a:blip r:embed="rId2"/>
          <a:stretch>
            <a:fillRect/>
          </a:stretch>
        </p:blipFill>
        <p:spPr>
          <a:xfrm>
            <a:off x="477923" y="927729"/>
            <a:ext cx="8132677" cy="4579209"/>
          </a:xfrm>
          <a:prstGeom prst="rect">
            <a:avLst/>
          </a:prstGeom>
        </p:spPr>
      </p:pic>
    </p:spTree>
    <p:extLst>
      <p:ext uri="{BB962C8B-B14F-4D97-AF65-F5344CB8AC3E}">
        <p14:creationId xmlns:p14="http://schemas.microsoft.com/office/powerpoint/2010/main" val="943482199"/>
      </p:ext>
    </p:extLst>
  </p:cSld>
  <p:clrMapOvr>
    <a:masterClrMapping/>
  </p:clrMapOvr>
  <p:transition spd="slow">
    <p:push di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714374" y="1066799"/>
            <a:ext cx="7439025" cy="4936175"/>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80</a:t>
            </a:fld>
            <a:endParaRPr lang="en-US" altLang="en-US"/>
          </a:p>
        </p:txBody>
      </p:sp>
      <p:sp>
        <p:nvSpPr>
          <p:cNvPr id="6" name="Title 5"/>
          <p:cNvSpPr>
            <a:spLocks noGrp="1"/>
          </p:cNvSpPr>
          <p:nvPr>
            <p:ph type="title"/>
          </p:nvPr>
        </p:nvSpPr>
        <p:spPr/>
        <p:txBody>
          <a:bodyPr/>
          <a:lstStyle/>
          <a:p>
            <a:r>
              <a:rPr lang="en-US" err="1"/>
              <a:t>Các</a:t>
            </a:r>
            <a:r>
              <a:rPr lang="en-US"/>
              <a:t> </a:t>
            </a:r>
            <a:r>
              <a:rPr lang="en-US" err="1"/>
              <a:t>điều</a:t>
            </a:r>
            <a:r>
              <a:rPr lang="en-US"/>
              <a:t> </a:t>
            </a:r>
            <a:r>
              <a:rPr lang="en-US" err="1"/>
              <a:t>khiển</a:t>
            </a:r>
            <a:r>
              <a:rPr lang="en-US"/>
              <a:t> </a:t>
            </a:r>
            <a:r>
              <a:rPr lang="en-US" err="1"/>
              <a:t>cơ</a:t>
            </a:r>
            <a:r>
              <a:rPr lang="en-US"/>
              <a:t> </a:t>
            </a:r>
            <a:r>
              <a:rPr lang="en-US" err="1"/>
              <a:t>bản</a:t>
            </a:r>
            <a:endParaRPr lang="en-US"/>
          </a:p>
        </p:txBody>
      </p:sp>
    </p:spTree>
    <p:extLst>
      <p:ext uri="{BB962C8B-B14F-4D97-AF65-F5344CB8AC3E}">
        <p14:creationId xmlns:p14="http://schemas.microsoft.com/office/powerpoint/2010/main" val="2400946875"/>
      </p:ext>
    </p:extLst>
  </p:cSld>
  <p:clrMapOvr>
    <a:masterClrMapping/>
  </p:clrMapOvr>
  <p:transition spd="slow">
    <p:push dir="u"/>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719137" y="1066800"/>
            <a:ext cx="7777163" cy="4828878"/>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81</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4018343273"/>
      </p:ext>
    </p:extLst>
  </p:cSld>
  <p:clrMapOvr>
    <a:masterClrMapping/>
  </p:clrMapOvr>
  <p:transition spd="slow">
    <p:push dir="u"/>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609600" y="990600"/>
            <a:ext cx="7886700" cy="438150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82</a:t>
            </a:fld>
            <a:endParaRPr lang="en-US" altLang="en-US"/>
          </a:p>
        </p:txBody>
      </p:sp>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4281559517"/>
      </p:ext>
    </p:extLst>
  </p:cSld>
  <p:clrMapOvr>
    <a:masterClrMapping/>
  </p:clrMapOvr>
  <p:transition spd="slow">
    <p:push dir="u"/>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Quy Trình thiết kế ứng dụng</a:t>
            </a:r>
            <a:endParaRPr lang="en-US"/>
          </a:p>
        </p:txBody>
      </p:sp>
    </p:spTree>
    <p:extLst>
      <p:ext uri="{BB962C8B-B14F-4D97-AF65-F5344CB8AC3E}">
        <p14:creationId xmlns:p14="http://schemas.microsoft.com/office/powerpoint/2010/main" val="3664168141"/>
      </p:ext>
    </p:extLst>
  </p:cSld>
  <p:clrMapOvr>
    <a:masterClrMapping/>
  </p:clrMapOvr>
  <p:transition spd="slow">
    <p:push di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84</a:t>
            </a:fld>
            <a:endParaRPr lang="en-US" altLang="en-US"/>
          </a:p>
        </p:txBody>
      </p:sp>
      <p:sp>
        <p:nvSpPr>
          <p:cNvPr id="6" name="Title 5"/>
          <p:cNvSpPr>
            <a:spLocks noGrp="1"/>
          </p:cNvSpPr>
          <p:nvPr>
            <p:ph type="title"/>
          </p:nvPr>
        </p:nvSpPr>
        <p:spPr/>
        <p:txBody>
          <a:bodyPr/>
          <a:lstStyle/>
          <a:p>
            <a:r>
              <a:rPr lang="en-US" smtClean="0"/>
              <a:t>1.Xây </a:t>
            </a:r>
            <a:r>
              <a:rPr lang="en-US" err="1" smtClean="0"/>
              <a:t>dựng</a:t>
            </a:r>
            <a:r>
              <a:rPr lang="en-US" smtClean="0"/>
              <a:t> </a:t>
            </a:r>
            <a:r>
              <a:rPr lang="en-US" err="1" smtClean="0"/>
              <a:t>giao</a:t>
            </a:r>
            <a:r>
              <a:rPr lang="en-US" smtClean="0"/>
              <a:t> </a:t>
            </a:r>
            <a:r>
              <a:rPr lang="en-US" err="1" smtClean="0"/>
              <a:t>diện</a:t>
            </a:r>
            <a:endParaRPr lang="en-US"/>
          </a:p>
        </p:txBody>
      </p:sp>
      <p:pic>
        <p:nvPicPr>
          <p:cNvPr id="7" name="Picture 6"/>
          <p:cNvPicPr>
            <a:picLocks noChangeAspect="1"/>
          </p:cNvPicPr>
          <p:nvPr/>
        </p:nvPicPr>
        <p:blipFill>
          <a:blip r:embed="rId2"/>
          <a:stretch>
            <a:fillRect/>
          </a:stretch>
        </p:blipFill>
        <p:spPr>
          <a:xfrm>
            <a:off x="609600" y="990600"/>
            <a:ext cx="7467600" cy="4157424"/>
          </a:xfrm>
          <a:prstGeom prst="rect">
            <a:avLst/>
          </a:prstGeom>
        </p:spPr>
      </p:pic>
    </p:spTree>
    <p:extLst>
      <p:ext uri="{BB962C8B-B14F-4D97-AF65-F5344CB8AC3E}">
        <p14:creationId xmlns:p14="http://schemas.microsoft.com/office/powerpoint/2010/main" val="2420555451"/>
      </p:ext>
    </p:extLst>
  </p:cSld>
  <p:clrMapOvr>
    <a:masterClrMapping/>
  </p:clrMapOvr>
  <p:transition spd="slow">
    <p:push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85</a:t>
            </a:fld>
            <a:endParaRPr lang="en-US" altLang="en-US"/>
          </a:p>
        </p:txBody>
      </p:sp>
      <p:sp>
        <p:nvSpPr>
          <p:cNvPr id="6" name="Title 5"/>
          <p:cNvSpPr>
            <a:spLocks noGrp="1"/>
          </p:cNvSpPr>
          <p:nvPr>
            <p:ph type="title"/>
          </p:nvPr>
        </p:nvSpPr>
        <p:spPr/>
        <p:txBody>
          <a:bodyPr/>
          <a:lstStyle/>
          <a:p>
            <a:r>
              <a:rPr lang="en-US" smtClean="0"/>
              <a:t>2. </a:t>
            </a:r>
            <a:r>
              <a:rPr lang="en-US" err="1" smtClean="0"/>
              <a:t>Ánh</a:t>
            </a:r>
            <a:r>
              <a:rPr lang="en-US" smtClean="0"/>
              <a:t> </a:t>
            </a:r>
            <a:r>
              <a:rPr lang="en-US" err="1" smtClean="0"/>
              <a:t>Xạ</a:t>
            </a:r>
            <a:endParaRPr lang="en-US"/>
          </a:p>
        </p:txBody>
      </p:sp>
      <p:pic>
        <p:nvPicPr>
          <p:cNvPr id="7" name="Picture 6"/>
          <p:cNvPicPr>
            <a:picLocks noChangeAspect="1"/>
          </p:cNvPicPr>
          <p:nvPr/>
        </p:nvPicPr>
        <p:blipFill>
          <a:blip r:embed="rId2"/>
          <a:stretch>
            <a:fillRect/>
          </a:stretch>
        </p:blipFill>
        <p:spPr>
          <a:xfrm>
            <a:off x="692236" y="1033030"/>
            <a:ext cx="7748851" cy="3157970"/>
          </a:xfrm>
          <a:prstGeom prst="rect">
            <a:avLst/>
          </a:prstGeom>
        </p:spPr>
      </p:pic>
    </p:spTree>
    <p:extLst>
      <p:ext uri="{BB962C8B-B14F-4D97-AF65-F5344CB8AC3E}">
        <p14:creationId xmlns:p14="http://schemas.microsoft.com/office/powerpoint/2010/main" val="2193145979"/>
      </p:ext>
    </p:extLst>
  </p:cSld>
  <p:clrMapOvr>
    <a:masterClrMapping/>
  </p:clrMapOvr>
  <p:transition spd="slow">
    <p:push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820823" y="1041722"/>
            <a:ext cx="7529555" cy="3606478"/>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86</a:t>
            </a:fld>
            <a:endParaRPr lang="en-US" altLang="en-US"/>
          </a:p>
        </p:txBody>
      </p:sp>
      <p:sp>
        <p:nvSpPr>
          <p:cNvPr id="6" name="Title 5"/>
          <p:cNvSpPr>
            <a:spLocks noGrp="1"/>
          </p:cNvSpPr>
          <p:nvPr>
            <p:ph type="title"/>
          </p:nvPr>
        </p:nvSpPr>
        <p:spPr/>
        <p:txBody>
          <a:bodyPr/>
          <a:lstStyle/>
          <a:p>
            <a:r>
              <a:rPr lang="en-US" smtClean="0"/>
              <a:t>3. </a:t>
            </a:r>
            <a:r>
              <a:rPr lang="en-US" err="1" smtClean="0"/>
              <a:t>Viết</a:t>
            </a:r>
            <a:r>
              <a:rPr lang="en-US" smtClean="0"/>
              <a:t> Code</a:t>
            </a:r>
            <a:endParaRPr lang="en-US"/>
          </a:p>
        </p:txBody>
      </p:sp>
    </p:spTree>
    <p:extLst>
      <p:ext uri="{BB962C8B-B14F-4D97-AF65-F5344CB8AC3E}">
        <p14:creationId xmlns:p14="http://schemas.microsoft.com/office/powerpoint/2010/main" val="281710908"/>
      </p:ext>
    </p:extLst>
  </p:cSld>
  <p:clrMapOvr>
    <a:masterClrMapping/>
  </p:clrMapOvr>
  <p:transition spd="slow">
    <p:push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TextView</a:t>
            </a:r>
            <a:endParaRPr lang="en-US"/>
          </a:p>
        </p:txBody>
      </p:sp>
    </p:spTree>
    <p:extLst>
      <p:ext uri="{BB962C8B-B14F-4D97-AF65-F5344CB8AC3E}">
        <p14:creationId xmlns:p14="http://schemas.microsoft.com/office/powerpoint/2010/main" val="1149960751"/>
      </p:ext>
    </p:extLst>
  </p:cSld>
  <p:clrMapOvr>
    <a:masterClrMapping/>
  </p:clrMapOvr>
  <p:transition spd="slow">
    <p:push dir="u"/>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err="1"/>
              <a:t>TextView</a:t>
            </a:r>
            <a:r>
              <a:rPr lang="en-US" b="1"/>
              <a:t> </a:t>
            </a:r>
            <a:r>
              <a:rPr lang="en-US" b="1" err="1"/>
              <a:t>dùng</a:t>
            </a:r>
            <a:r>
              <a:rPr lang="en-US" b="1"/>
              <a:t> </a:t>
            </a:r>
            <a:r>
              <a:rPr lang="en-US" err="1"/>
              <a:t>để</a:t>
            </a:r>
            <a:r>
              <a:rPr lang="en-US"/>
              <a:t> </a:t>
            </a:r>
            <a:r>
              <a:rPr lang="en-US" err="1"/>
              <a:t>hiển</a:t>
            </a:r>
            <a:r>
              <a:rPr lang="en-US"/>
              <a:t> </a:t>
            </a:r>
            <a:r>
              <a:rPr lang="en-US" err="1"/>
              <a:t>thị</a:t>
            </a:r>
            <a:r>
              <a:rPr lang="en-US"/>
              <a:t> </a:t>
            </a:r>
            <a:r>
              <a:rPr lang="en-US" err="1"/>
              <a:t>các</a:t>
            </a:r>
            <a:r>
              <a:rPr lang="en-US"/>
              <a:t> </a:t>
            </a:r>
            <a:r>
              <a:rPr lang="en-US" err="1"/>
              <a:t>đoạn</a:t>
            </a:r>
            <a:r>
              <a:rPr lang="en-US"/>
              <a:t> </a:t>
            </a:r>
            <a:r>
              <a:rPr lang="en-US" err="1"/>
              <a:t>văn</a:t>
            </a:r>
            <a:r>
              <a:rPr lang="en-US"/>
              <a:t> </a:t>
            </a:r>
            <a:r>
              <a:rPr lang="en-US" err="1"/>
              <a:t>bản</a:t>
            </a:r>
            <a:r>
              <a:rPr lang="en-US"/>
              <a:t> </a:t>
            </a:r>
            <a:r>
              <a:rPr lang="en-US" err="1"/>
              <a:t>mà</a:t>
            </a:r>
            <a:r>
              <a:rPr lang="en-US"/>
              <a:t> </a:t>
            </a:r>
            <a:r>
              <a:rPr lang="en-US" err="1"/>
              <a:t>không</a:t>
            </a:r>
            <a:r>
              <a:rPr lang="en-US"/>
              <a:t> </a:t>
            </a:r>
            <a:r>
              <a:rPr lang="en-US" err="1"/>
              <a:t>muốn</a:t>
            </a:r>
            <a:r>
              <a:rPr lang="en-US"/>
              <a:t> </a:t>
            </a:r>
            <a:r>
              <a:rPr lang="en-US" err="1"/>
              <a:t>người</a:t>
            </a:r>
            <a:r>
              <a:rPr lang="en-US"/>
              <a:t> </a:t>
            </a:r>
            <a:r>
              <a:rPr lang="en-US" err="1"/>
              <a:t>dùng</a:t>
            </a:r>
            <a:r>
              <a:rPr lang="en-US"/>
              <a:t> </a:t>
            </a:r>
            <a:r>
              <a:rPr lang="en-US" err="1"/>
              <a:t>có</a:t>
            </a:r>
            <a:r>
              <a:rPr lang="en-US"/>
              <a:t> </a:t>
            </a:r>
            <a:r>
              <a:rPr lang="en-US" err="1"/>
              <a:t>thể</a:t>
            </a:r>
            <a:r>
              <a:rPr lang="en-US"/>
              <a:t> </a:t>
            </a:r>
            <a:r>
              <a:rPr lang="en-US" err="1"/>
              <a:t>chỉnh</a:t>
            </a:r>
            <a:r>
              <a:rPr lang="en-US"/>
              <a:t> </a:t>
            </a:r>
            <a:r>
              <a:rPr lang="en-US" err="1"/>
              <a:t>sửa</a:t>
            </a:r>
            <a:r>
              <a:rPr lang="en-US"/>
              <a:t> </a:t>
            </a:r>
            <a:r>
              <a:rPr lang="en-US" err="1"/>
              <a:t>được</a:t>
            </a:r>
            <a:r>
              <a:rPr lang="en-US"/>
              <a:t> </a:t>
            </a:r>
            <a:r>
              <a:rPr lang="en-US" err="1"/>
              <a:t>nội</a:t>
            </a:r>
            <a:r>
              <a:rPr lang="en-US"/>
              <a:t> dung, </a:t>
            </a:r>
            <a:r>
              <a:rPr lang="en-US" err="1"/>
              <a:t>có</a:t>
            </a:r>
            <a:r>
              <a:rPr lang="en-US"/>
              <a:t> </a:t>
            </a:r>
            <a:r>
              <a:rPr lang="en-US" err="1"/>
              <a:t>thể</a:t>
            </a:r>
            <a:r>
              <a:rPr lang="en-US"/>
              <a:t> </a:t>
            </a:r>
            <a:r>
              <a:rPr lang="en-US" err="1"/>
              <a:t>khai</a:t>
            </a:r>
            <a:r>
              <a:rPr lang="en-US"/>
              <a:t> </a:t>
            </a:r>
            <a:r>
              <a:rPr lang="en-US" err="1"/>
              <a:t>báo</a:t>
            </a:r>
            <a:r>
              <a:rPr lang="en-US"/>
              <a:t> </a:t>
            </a:r>
            <a:r>
              <a:rPr lang="en-US" b="1" err="1"/>
              <a:t>TextView</a:t>
            </a:r>
            <a:r>
              <a:rPr lang="en-US" b="1"/>
              <a:t> </a:t>
            </a:r>
            <a:r>
              <a:rPr lang="en-US" err="1"/>
              <a:t>trong</a:t>
            </a:r>
            <a:r>
              <a:rPr lang="en-US"/>
              <a:t> file layout </a:t>
            </a:r>
            <a:r>
              <a:rPr lang="en-US" b="1"/>
              <a:t>XML </a:t>
            </a:r>
            <a:r>
              <a:rPr lang="en-US" err="1"/>
              <a:t>hoặc</a:t>
            </a:r>
            <a:r>
              <a:rPr lang="en-US"/>
              <a:t> </a:t>
            </a:r>
            <a:r>
              <a:rPr lang="en-US" err="1"/>
              <a:t>trong</a:t>
            </a:r>
            <a:r>
              <a:rPr lang="en-US"/>
              <a:t> </a:t>
            </a:r>
            <a:r>
              <a:rPr lang="en-US" err="1"/>
              <a:t>đoạn</a:t>
            </a:r>
            <a:r>
              <a:rPr lang="en-US"/>
              <a:t> code </a:t>
            </a:r>
            <a:r>
              <a:rPr lang="en-US" smtClean="0"/>
              <a:t>Java.</a:t>
            </a:r>
          </a:p>
          <a:p>
            <a:pPr lvl="1"/>
            <a:r>
              <a:rPr lang="en-US"/>
              <a:t>Normal: : </a:t>
            </a:r>
            <a:r>
              <a:rPr lang="en-US" err="1"/>
              <a:t>dạng</a:t>
            </a:r>
            <a:r>
              <a:rPr lang="en-US"/>
              <a:t> </a:t>
            </a:r>
            <a:r>
              <a:rPr lang="en-US" err="1"/>
              <a:t>văn</a:t>
            </a:r>
            <a:r>
              <a:rPr lang="en-US"/>
              <a:t> </a:t>
            </a:r>
            <a:r>
              <a:rPr lang="en-US" err="1"/>
              <a:t>bản</a:t>
            </a:r>
            <a:r>
              <a:rPr lang="en-US"/>
              <a:t> </a:t>
            </a:r>
            <a:r>
              <a:rPr lang="en-US" err="1"/>
              <a:t>kích</a:t>
            </a:r>
            <a:r>
              <a:rPr lang="en-US"/>
              <a:t> </a:t>
            </a:r>
            <a:r>
              <a:rPr lang="en-US" err="1"/>
              <a:t>thước</a:t>
            </a:r>
            <a:r>
              <a:rPr lang="en-US"/>
              <a:t> font </a:t>
            </a:r>
            <a:r>
              <a:rPr lang="en-US" err="1"/>
              <a:t>chữ</a:t>
            </a:r>
            <a:r>
              <a:rPr lang="en-US"/>
              <a:t> </a:t>
            </a:r>
            <a:r>
              <a:rPr lang="en-US" err="1"/>
              <a:t>mặc</a:t>
            </a:r>
            <a:r>
              <a:rPr lang="en-US"/>
              <a:t> </a:t>
            </a:r>
            <a:r>
              <a:rPr lang="en-US" err="1"/>
              <a:t>đinh</a:t>
            </a:r>
            <a:r>
              <a:rPr lang="en-US"/>
              <a:t>. </a:t>
            </a:r>
          </a:p>
          <a:p>
            <a:pPr lvl="1"/>
            <a:r>
              <a:rPr lang="en-US" err="1"/>
              <a:t>SmallText</a:t>
            </a:r>
            <a:r>
              <a:rPr lang="en-US"/>
              <a:t>: </a:t>
            </a:r>
            <a:r>
              <a:rPr lang="en-US" err="1"/>
              <a:t>dạng</a:t>
            </a:r>
            <a:r>
              <a:rPr lang="en-US"/>
              <a:t> </a:t>
            </a:r>
            <a:r>
              <a:rPr lang="en-US" err="1"/>
              <a:t>văn</a:t>
            </a:r>
            <a:r>
              <a:rPr lang="en-US"/>
              <a:t> </a:t>
            </a:r>
            <a:r>
              <a:rPr lang="en-US" err="1"/>
              <a:t>bản</a:t>
            </a:r>
            <a:r>
              <a:rPr lang="en-US"/>
              <a:t> </a:t>
            </a:r>
            <a:r>
              <a:rPr lang="en-US" err="1"/>
              <a:t>kích</a:t>
            </a:r>
            <a:r>
              <a:rPr lang="en-US"/>
              <a:t> </a:t>
            </a:r>
            <a:r>
              <a:rPr lang="en-US" err="1"/>
              <a:t>thước</a:t>
            </a:r>
            <a:r>
              <a:rPr lang="en-US"/>
              <a:t> font </a:t>
            </a:r>
            <a:r>
              <a:rPr lang="en-US" err="1"/>
              <a:t>chữ</a:t>
            </a:r>
            <a:r>
              <a:rPr lang="en-US"/>
              <a:t> </a:t>
            </a:r>
            <a:r>
              <a:rPr lang="en-US" err="1"/>
              <a:t>nhỏ</a:t>
            </a:r>
            <a:r>
              <a:rPr lang="en-US"/>
              <a:t>. </a:t>
            </a:r>
          </a:p>
          <a:p>
            <a:pPr lvl="1"/>
            <a:r>
              <a:rPr lang="en-US" err="1"/>
              <a:t>MediumText</a:t>
            </a:r>
            <a:r>
              <a:rPr lang="en-US"/>
              <a:t>: </a:t>
            </a:r>
            <a:r>
              <a:rPr lang="en-US" err="1"/>
              <a:t>dạng</a:t>
            </a:r>
            <a:r>
              <a:rPr lang="en-US"/>
              <a:t> </a:t>
            </a:r>
            <a:r>
              <a:rPr lang="en-US" err="1"/>
              <a:t>văn</a:t>
            </a:r>
            <a:r>
              <a:rPr lang="en-US"/>
              <a:t> </a:t>
            </a:r>
            <a:r>
              <a:rPr lang="en-US" err="1"/>
              <a:t>bản</a:t>
            </a:r>
            <a:r>
              <a:rPr lang="en-US"/>
              <a:t> </a:t>
            </a:r>
            <a:r>
              <a:rPr lang="en-US" err="1"/>
              <a:t>kích</a:t>
            </a:r>
            <a:r>
              <a:rPr lang="en-US"/>
              <a:t> </a:t>
            </a:r>
            <a:r>
              <a:rPr lang="en-US" err="1"/>
              <a:t>thước</a:t>
            </a:r>
            <a:r>
              <a:rPr lang="en-US"/>
              <a:t> font </a:t>
            </a:r>
            <a:r>
              <a:rPr lang="en-US" err="1"/>
              <a:t>chữ</a:t>
            </a:r>
            <a:r>
              <a:rPr lang="en-US"/>
              <a:t> </a:t>
            </a:r>
            <a:r>
              <a:rPr lang="en-US" err="1"/>
              <a:t>vừa</a:t>
            </a:r>
            <a:r>
              <a:rPr lang="en-US"/>
              <a:t>. </a:t>
            </a:r>
          </a:p>
          <a:p>
            <a:pPr lvl="1"/>
            <a:r>
              <a:rPr lang="en-US" err="1"/>
              <a:t>LargeText</a:t>
            </a:r>
            <a:r>
              <a:rPr lang="en-US"/>
              <a:t>: </a:t>
            </a:r>
            <a:r>
              <a:rPr lang="en-US" err="1"/>
              <a:t>dạng</a:t>
            </a:r>
            <a:r>
              <a:rPr lang="en-US"/>
              <a:t> </a:t>
            </a:r>
            <a:r>
              <a:rPr lang="en-US" err="1"/>
              <a:t>văn</a:t>
            </a:r>
            <a:r>
              <a:rPr lang="en-US"/>
              <a:t> </a:t>
            </a:r>
            <a:r>
              <a:rPr lang="en-US" err="1"/>
              <a:t>bản</a:t>
            </a:r>
            <a:r>
              <a:rPr lang="en-US"/>
              <a:t> </a:t>
            </a:r>
            <a:r>
              <a:rPr lang="en-US" err="1"/>
              <a:t>kích</a:t>
            </a:r>
            <a:r>
              <a:rPr lang="en-US"/>
              <a:t> </a:t>
            </a:r>
            <a:r>
              <a:rPr lang="en-US" err="1"/>
              <a:t>thước</a:t>
            </a:r>
            <a:r>
              <a:rPr lang="en-US"/>
              <a:t> font </a:t>
            </a:r>
            <a:r>
              <a:rPr lang="en-US" err="1"/>
              <a:t>chữ</a:t>
            </a:r>
            <a:r>
              <a:rPr lang="en-US"/>
              <a:t> to.</a:t>
            </a:r>
          </a:p>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88</a:t>
            </a:fld>
            <a:endParaRPr lang="en-US" altLang="en-US"/>
          </a:p>
        </p:txBody>
      </p:sp>
      <p:sp>
        <p:nvSpPr>
          <p:cNvPr id="6" name="Title 5"/>
          <p:cNvSpPr>
            <a:spLocks noGrp="1"/>
          </p:cNvSpPr>
          <p:nvPr>
            <p:ph type="title"/>
          </p:nvPr>
        </p:nvSpPr>
        <p:spPr/>
        <p:txBody>
          <a:bodyPr/>
          <a:lstStyle/>
          <a:p>
            <a:r>
              <a:rPr lang="en-US" err="1"/>
              <a:t>TextView</a:t>
            </a:r>
            <a:endParaRPr lang="en-US"/>
          </a:p>
        </p:txBody>
      </p:sp>
    </p:spTree>
    <p:extLst>
      <p:ext uri="{BB962C8B-B14F-4D97-AF65-F5344CB8AC3E}">
        <p14:creationId xmlns:p14="http://schemas.microsoft.com/office/powerpoint/2010/main" val="3182622969"/>
      </p:ext>
    </p:extLst>
  </p:cSld>
  <p:clrMapOvr>
    <a:masterClrMapping/>
  </p:clrMapOvr>
  <p:transition spd="slow">
    <p:push dir="u"/>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89</a:t>
            </a:fld>
            <a:endParaRPr lang="en-US" altLang="en-US"/>
          </a:p>
        </p:txBody>
      </p:sp>
      <p:sp>
        <p:nvSpPr>
          <p:cNvPr id="6" name="Title 5"/>
          <p:cNvSpPr>
            <a:spLocks noGrp="1"/>
          </p:cNvSpPr>
          <p:nvPr>
            <p:ph type="title"/>
          </p:nvPr>
        </p:nvSpPr>
        <p:spPr/>
        <p:txBody>
          <a:bodyPr/>
          <a:lstStyle/>
          <a:p>
            <a:r>
              <a:rPr lang="en-US"/>
              <a:t>TextView</a:t>
            </a: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09323"/>
            <a:ext cx="7162800" cy="4248477"/>
          </a:xfrm>
          <a:prstGeom prst="rect">
            <a:avLst/>
          </a:prstGeom>
          <a:noFill/>
          <a:ln>
            <a:noFill/>
          </a:ln>
          <a:effectLst/>
          <a:extLst/>
        </p:spPr>
      </p:pic>
    </p:spTree>
    <p:extLst>
      <p:ext uri="{BB962C8B-B14F-4D97-AF65-F5344CB8AC3E}">
        <p14:creationId xmlns:p14="http://schemas.microsoft.com/office/powerpoint/2010/main" val="152529389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a:t>
            </a:fld>
            <a:endParaRPr lang="en-US" altLang="en-US"/>
          </a:p>
        </p:txBody>
      </p:sp>
      <p:sp>
        <p:nvSpPr>
          <p:cNvPr id="6" name="Title 5"/>
          <p:cNvSpPr>
            <a:spLocks noGrp="1"/>
          </p:cNvSpPr>
          <p:nvPr>
            <p:ph type="title"/>
          </p:nvPr>
        </p:nvSpPr>
        <p:spPr/>
        <p:txBody>
          <a:bodyPr/>
          <a:lstStyle/>
          <a:p>
            <a:r>
              <a:rPr lang="en-US" err="1"/>
              <a:t>Các</a:t>
            </a:r>
            <a:r>
              <a:rPr lang="en-US"/>
              <a:t> </a:t>
            </a:r>
            <a:r>
              <a:rPr lang="en-US" err="1"/>
              <a:t>thuộc</a:t>
            </a:r>
            <a:r>
              <a:rPr lang="en-US"/>
              <a:t> </a:t>
            </a:r>
            <a:r>
              <a:rPr lang="en-US" err="1"/>
              <a:t>tinh</a:t>
            </a:r>
            <a:r>
              <a:rPr lang="en-US"/>
              <a:t> </a:t>
            </a:r>
            <a:r>
              <a:rPr lang="en-US" err="1"/>
              <a:t>trong</a:t>
            </a:r>
            <a:r>
              <a:rPr lang="en-US"/>
              <a:t> Android</a:t>
            </a:r>
          </a:p>
        </p:txBody>
      </p:sp>
      <p:pic>
        <p:nvPicPr>
          <p:cNvPr id="7" name="Picture 6"/>
          <p:cNvPicPr>
            <a:picLocks noChangeAspect="1"/>
          </p:cNvPicPr>
          <p:nvPr/>
        </p:nvPicPr>
        <p:blipFill>
          <a:blip r:embed="rId2"/>
          <a:stretch>
            <a:fillRect/>
          </a:stretch>
        </p:blipFill>
        <p:spPr>
          <a:xfrm>
            <a:off x="634270" y="988540"/>
            <a:ext cx="7854038" cy="2973859"/>
          </a:xfrm>
          <a:prstGeom prst="rect">
            <a:avLst/>
          </a:prstGeom>
        </p:spPr>
      </p:pic>
    </p:spTree>
    <p:extLst>
      <p:ext uri="{BB962C8B-B14F-4D97-AF65-F5344CB8AC3E}">
        <p14:creationId xmlns:p14="http://schemas.microsoft.com/office/powerpoint/2010/main" val="3127581936"/>
      </p:ext>
    </p:extLst>
  </p:cSld>
  <p:clrMapOvr>
    <a:masterClrMapping/>
  </p:clrMapOvr>
  <p:transition spd="slow">
    <p:push dir="u"/>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713509" y="1219200"/>
            <a:ext cx="7735824" cy="358140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90</a:t>
            </a:fld>
            <a:endParaRPr lang="en-US" altLang="en-US"/>
          </a:p>
        </p:txBody>
      </p:sp>
      <p:sp>
        <p:nvSpPr>
          <p:cNvPr id="6" name="Title 5"/>
          <p:cNvSpPr>
            <a:spLocks noGrp="1"/>
          </p:cNvSpPr>
          <p:nvPr>
            <p:ph type="title"/>
          </p:nvPr>
        </p:nvSpPr>
        <p:spPr/>
        <p:txBody>
          <a:bodyPr>
            <a:normAutofit/>
          </a:bodyPr>
          <a:lstStyle/>
          <a:p>
            <a:pPr lvl="0"/>
            <a:r>
              <a:rPr lang="en-US"/>
              <a:t>Code </a:t>
            </a:r>
            <a:r>
              <a:rPr lang="en-US" err="1"/>
              <a:t>TextView</a:t>
            </a:r>
            <a:r>
              <a:rPr lang="en-US"/>
              <a:t> </a:t>
            </a:r>
            <a:r>
              <a:rPr lang="en-US" err="1"/>
              <a:t>trong</a:t>
            </a:r>
            <a:r>
              <a:rPr lang="en-US"/>
              <a:t> </a:t>
            </a:r>
            <a:r>
              <a:rPr lang="en-US" smtClean="0"/>
              <a:t>XML</a:t>
            </a:r>
            <a:endParaRPr lang="en-US"/>
          </a:p>
        </p:txBody>
      </p:sp>
    </p:spTree>
    <p:extLst>
      <p:ext uri="{BB962C8B-B14F-4D97-AF65-F5344CB8AC3E}">
        <p14:creationId xmlns:p14="http://schemas.microsoft.com/office/powerpoint/2010/main" val="1938807527"/>
      </p:ext>
    </p:extLst>
  </p:cSld>
  <p:clrMapOvr>
    <a:masterClrMapping/>
  </p:clrMapOvr>
  <p:transition spd="slow">
    <p:push dir="u"/>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768436" y="1295400"/>
            <a:ext cx="7906871" cy="1219200"/>
          </a:xfrm>
          <a:prstGeom prst="rect">
            <a:avLst/>
          </a:prstGeom>
        </p:spPr>
      </p:pic>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91</a:t>
            </a:fld>
            <a:endParaRPr lang="en-US" altLang="en-US"/>
          </a:p>
        </p:txBody>
      </p:sp>
      <p:sp>
        <p:nvSpPr>
          <p:cNvPr id="6" name="Title 5"/>
          <p:cNvSpPr>
            <a:spLocks noGrp="1"/>
          </p:cNvSpPr>
          <p:nvPr>
            <p:ph type="title"/>
          </p:nvPr>
        </p:nvSpPr>
        <p:spPr/>
        <p:txBody>
          <a:bodyPr>
            <a:normAutofit/>
          </a:bodyPr>
          <a:lstStyle/>
          <a:p>
            <a:pPr lvl="0"/>
            <a:r>
              <a:rPr lang="en-US"/>
              <a:t>Code </a:t>
            </a:r>
            <a:r>
              <a:rPr lang="en-US" err="1"/>
              <a:t>TextView</a:t>
            </a:r>
            <a:r>
              <a:rPr lang="en-US"/>
              <a:t> </a:t>
            </a:r>
            <a:r>
              <a:rPr lang="en-US" err="1"/>
              <a:t>trong</a:t>
            </a:r>
            <a:r>
              <a:rPr lang="en-US"/>
              <a:t> </a:t>
            </a:r>
            <a:r>
              <a:rPr lang="en-US" smtClean="0"/>
              <a:t>JAVA</a:t>
            </a:r>
            <a:endParaRPr lang="en-US"/>
          </a:p>
        </p:txBody>
      </p:sp>
    </p:spTree>
    <p:extLst>
      <p:ext uri="{BB962C8B-B14F-4D97-AF65-F5344CB8AC3E}">
        <p14:creationId xmlns:p14="http://schemas.microsoft.com/office/powerpoint/2010/main" val="2320979384"/>
      </p:ext>
    </p:extLst>
  </p:cSld>
  <p:clrMapOvr>
    <a:masterClrMapping/>
  </p:clrMapOvr>
  <p:transition spd="slow">
    <p:push dir="u"/>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i="1" err="1"/>
              <a:t>setTextColor</a:t>
            </a:r>
            <a:r>
              <a:rPr lang="en-US"/>
              <a:t>: </a:t>
            </a:r>
            <a:r>
              <a:rPr lang="en-US" err="1"/>
              <a:t>android:textColor</a:t>
            </a:r>
            <a:r>
              <a:rPr lang="en-US"/>
              <a:t>: </a:t>
            </a:r>
            <a:r>
              <a:rPr lang="en-US" err="1"/>
              <a:t>thiết</a:t>
            </a:r>
            <a:r>
              <a:rPr lang="en-US"/>
              <a:t> </a:t>
            </a:r>
            <a:r>
              <a:rPr lang="en-US" err="1"/>
              <a:t>lập</a:t>
            </a:r>
            <a:r>
              <a:rPr lang="en-US"/>
              <a:t> </a:t>
            </a:r>
            <a:r>
              <a:rPr lang="en-US" err="1"/>
              <a:t>màu</a:t>
            </a:r>
            <a:r>
              <a:rPr lang="en-US"/>
              <a:t> </a:t>
            </a:r>
            <a:r>
              <a:rPr lang="en-US" err="1"/>
              <a:t>chữ</a:t>
            </a:r>
            <a:r>
              <a:rPr lang="en-US"/>
              <a:t>. </a:t>
            </a:r>
          </a:p>
          <a:p>
            <a:pPr lvl="0"/>
            <a:r>
              <a:rPr lang="en-US" b="1" i="1" err="1"/>
              <a:t>setTextSize</a:t>
            </a:r>
            <a:r>
              <a:rPr lang="en-US"/>
              <a:t>: </a:t>
            </a:r>
            <a:r>
              <a:rPr lang="en-US" err="1"/>
              <a:t>android:textSize</a:t>
            </a:r>
            <a:r>
              <a:rPr lang="en-US"/>
              <a:t>: </a:t>
            </a:r>
            <a:r>
              <a:rPr lang="en-US" err="1"/>
              <a:t>thiết</a:t>
            </a:r>
            <a:r>
              <a:rPr lang="en-US"/>
              <a:t> </a:t>
            </a:r>
            <a:r>
              <a:rPr lang="en-US" err="1"/>
              <a:t>lập</a:t>
            </a:r>
            <a:r>
              <a:rPr lang="en-US"/>
              <a:t> </a:t>
            </a:r>
            <a:r>
              <a:rPr lang="en-US" err="1"/>
              <a:t>kích</a:t>
            </a:r>
            <a:r>
              <a:rPr lang="en-US"/>
              <a:t> </a:t>
            </a:r>
            <a:r>
              <a:rPr lang="en-US" err="1"/>
              <a:t>cỡ</a:t>
            </a:r>
            <a:r>
              <a:rPr lang="en-US"/>
              <a:t> </a:t>
            </a:r>
            <a:r>
              <a:rPr lang="en-US" err="1"/>
              <a:t>chữ</a:t>
            </a:r>
            <a:r>
              <a:rPr lang="en-US"/>
              <a:t>.</a:t>
            </a:r>
          </a:p>
          <a:p>
            <a:pPr lvl="0"/>
            <a:r>
              <a:rPr lang="en-US" b="1" i="1" err="1"/>
              <a:t>setTypeFace</a:t>
            </a:r>
            <a:r>
              <a:rPr lang="en-US"/>
              <a:t>: </a:t>
            </a:r>
            <a:r>
              <a:rPr lang="en-US" err="1"/>
              <a:t>android:typeface</a:t>
            </a:r>
            <a:r>
              <a:rPr lang="en-US"/>
              <a:t>: </a:t>
            </a:r>
            <a:r>
              <a:rPr lang="en-US" err="1"/>
              <a:t>thiết</a:t>
            </a:r>
            <a:r>
              <a:rPr lang="en-US"/>
              <a:t> </a:t>
            </a:r>
            <a:r>
              <a:rPr lang="en-US" err="1"/>
              <a:t>lập</a:t>
            </a:r>
            <a:r>
              <a:rPr lang="en-US"/>
              <a:t> </a:t>
            </a:r>
            <a:r>
              <a:rPr lang="en-US" err="1"/>
              <a:t>các</a:t>
            </a:r>
            <a:r>
              <a:rPr lang="en-US"/>
              <a:t> </a:t>
            </a:r>
            <a:r>
              <a:rPr lang="en-US" err="1"/>
              <a:t>tuỳ</a:t>
            </a:r>
            <a:r>
              <a:rPr lang="en-US"/>
              <a:t> </a:t>
            </a:r>
            <a:r>
              <a:rPr lang="en-US" err="1"/>
              <a:t>chọn</a:t>
            </a:r>
            <a:r>
              <a:rPr lang="en-US"/>
              <a:t> </a:t>
            </a:r>
            <a:r>
              <a:rPr lang="en-US" err="1"/>
              <a:t>khác</a:t>
            </a:r>
            <a:r>
              <a:rPr lang="en-US"/>
              <a:t> </a:t>
            </a:r>
            <a:r>
              <a:rPr lang="en-US" err="1"/>
              <a:t>về</a:t>
            </a:r>
            <a:r>
              <a:rPr lang="en-US"/>
              <a:t> font hay </a:t>
            </a:r>
            <a:r>
              <a:rPr lang="en-US" err="1"/>
              <a:t>áp</a:t>
            </a:r>
            <a:r>
              <a:rPr lang="en-US"/>
              <a:t> </a:t>
            </a:r>
            <a:r>
              <a:rPr lang="en-US" err="1"/>
              <a:t>dụng</a:t>
            </a:r>
            <a:r>
              <a:rPr lang="en-US"/>
              <a:t> </a:t>
            </a:r>
            <a:r>
              <a:rPr lang="en-US" err="1"/>
              <a:t>một</a:t>
            </a:r>
            <a:r>
              <a:rPr lang="en-US"/>
              <a:t> </a:t>
            </a:r>
            <a:r>
              <a:rPr lang="en-US" err="1"/>
              <a:t>định</a:t>
            </a:r>
            <a:r>
              <a:rPr lang="en-US"/>
              <a:t> </a:t>
            </a:r>
            <a:r>
              <a:rPr lang="en-US" err="1"/>
              <a:t>dạng</a:t>
            </a:r>
            <a:r>
              <a:rPr lang="en-US"/>
              <a:t> font </a:t>
            </a:r>
            <a:r>
              <a:rPr lang="en-US" err="1"/>
              <a:t>ngoài</a:t>
            </a:r>
            <a:r>
              <a:rPr lang="en-US"/>
              <a:t> </a:t>
            </a:r>
            <a:r>
              <a:rPr lang="en-US" err="1"/>
              <a:t>cho</a:t>
            </a:r>
            <a:r>
              <a:rPr lang="en-US"/>
              <a:t> </a:t>
            </a:r>
            <a:r>
              <a:rPr lang="en-US" err="1"/>
              <a:t>TextView</a:t>
            </a:r>
            <a:r>
              <a:rPr lang="en-US"/>
              <a:t>.</a:t>
            </a:r>
          </a:p>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92</a:t>
            </a:fld>
            <a:endParaRPr lang="en-US" altLang="en-US"/>
          </a:p>
        </p:txBody>
      </p:sp>
      <p:sp>
        <p:nvSpPr>
          <p:cNvPr id="6" name="Title 5"/>
          <p:cNvSpPr>
            <a:spLocks noGrp="1"/>
          </p:cNvSpPr>
          <p:nvPr>
            <p:ph type="title"/>
          </p:nvPr>
        </p:nvSpPr>
        <p:spPr/>
        <p:txBody>
          <a:bodyPr/>
          <a:lstStyle/>
          <a:p>
            <a:r>
              <a:rPr lang="en-US" err="1"/>
              <a:t>Một</a:t>
            </a:r>
            <a:r>
              <a:rPr lang="en-US"/>
              <a:t> </a:t>
            </a:r>
            <a:r>
              <a:rPr lang="en-US" err="1"/>
              <a:t>số</a:t>
            </a:r>
            <a:r>
              <a:rPr lang="en-US"/>
              <a:t> </a:t>
            </a:r>
            <a:r>
              <a:rPr lang="en-US" err="1"/>
              <a:t>phương</a:t>
            </a:r>
            <a:r>
              <a:rPr lang="en-US"/>
              <a:t> </a:t>
            </a:r>
            <a:r>
              <a:rPr lang="en-US" err="1"/>
              <a:t>thức</a:t>
            </a:r>
            <a:r>
              <a:rPr lang="en-US"/>
              <a:t> </a:t>
            </a:r>
            <a:r>
              <a:rPr lang="en-US" err="1"/>
              <a:t>quan</a:t>
            </a:r>
            <a:r>
              <a:rPr lang="en-US"/>
              <a:t> </a:t>
            </a:r>
            <a:r>
              <a:rPr lang="en-US" err="1"/>
              <a:t>trọng</a:t>
            </a:r>
            <a:r>
              <a:rPr lang="en-US"/>
              <a:t> </a:t>
            </a:r>
            <a:r>
              <a:rPr lang="en-US" err="1"/>
              <a:t>khác</a:t>
            </a:r>
            <a:endParaRPr lang="en-US"/>
          </a:p>
        </p:txBody>
      </p:sp>
    </p:spTree>
    <p:extLst>
      <p:ext uri="{BB962C8B-B14F-4D97-AF65-F5344CB8AC3E}">
        <p14:creationId xmlns:p14="http://schemas.microsoft.com/office/powerpoint/2010/main" val="2474037"/>
      </p:ext>
    </p:extLst>
  </p:cSld>
  <p:clrMapOvr>
    <a:masterClrMapping/>
  </p:clrMapOvr>
  <p:transition spd="slow">
    <p:push dir="u"/>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0"/>
            <a:r>
              <a:rPr lang="en-US" b="1" err="1"/>
              <a:t>android:id</a:t>
            </a:r>
            <a:r>
              <a:rPr lang="en-US" b="1"/>
              <a:t>: </a:t>
            </a:r>
            <a:r>
              <a:rPr lang="en-US" err="1"/>
              <a:t>Là</a:t>
            </a:r>
            <a:r>
              <a:rPr lang="en-US"/>
              <a:t> </a:t>
            </a:r>
            <a:r>
              <a:rPr lang="en-US" err="1"/>
              <a:t>thuộc</a:t>
            </a:r>
            <a:r>
              <a:rPr lang="en-US"/>
              <a:t> </a:t>
            </a:r>
            <a:r>
              <a:rPr lang="en-US" err="1"/>
              <a:t>tính</a:t>
            </a:r>
            <a:r>
              <a:rPr lang="en-US"/>
              <a:t> </a:t>
            </a:r>
            <a:r>
              <a:rPr lang="en-US" err="1"/>
              <a:t>duy</a:t>
            </a:r>
            <a:r>
              <a:rPr lang="en-US"/>
              <a:t> </a:t>
            </a:r>
            <a:r>
              <a:rPr lang="en-US" err="1"/>
              <a:t>nhất</a:t>
            </a:r>
            <a:r>
              <a:rPr lang="en-US"/>
              <a:t> </a:t>
            </a:r>
            <a:r>
              <a:rPr lang="en-US" err="1"/>
              <a:t>của</a:t>
            </a:r>
            <a:r>
              <a:rPr lang="en-US"/>
              <a:t> </a:t>
            </a:r>
            <a:r>
              <a:rPr lang="en-US" b="1" err="1"/>
              <a:t>TextView</a:t>
            </a:r>
            <a:r>
              <a:rPr lang="en-US"/>
              <a:t>.</a:t>
            </a:r>
          </a:p>
          <a:p>
            <a:pPr lvl="0"/>
            <a:r>
              <a:rPr lang="en-US" b="1" err="1"/>
              <a:t>android:gravity</a:t>
            </a:r>
            <a:r>
              <a:rPr lang="en-US" b="1"/>
              <a:t>: </a:t>
            </a:r>
            <a:r>
              <a:rPr lang="en-US" err="1"/>
              <a:t>Thuộc</a:t>
            </a:r>
            <a:r>
              <a:rPr lang="en-US"/>
              <a:t> </a:t>
            </a:r>
            <a:r>
              <a:rPr lang="en-US" err="1"/>
              <a:t>tính</a:t>
            </a:r>
            <a:r>
              <a:rPr lang="en-US"/>
              <a:t> </a:t>
            </a:r>
            <a:r>
              <a:rPr lang="en-US" err="1"/>
              <a:t>này</a:t>
            </a:r>
            <a:r>
              <a:rPr lang="en-US"/>
              <a:t> </a:t>
            </a:r>
            <a:r>
              <a:rPr lang="en-US" err="1"/>
              <a:t>thường</a:t>
            </a:r>
            <a:r>
              <a:rPr lang="en-US"/>
              <a:t> </a:t>
            </a:r>
            <a:r>
              <a:rPr lang="en-US" err="1"/>
              <a:t>sử</a:t>
            </a:r>
            <a:r>
              <a:rPr lang="en-US"/>
              <a:t> </a:t>
            </a:r>
            <a:r>
              <a:rPr lang="en-US" err="1"/>
              <a:t>dụng</a:t>
            </a:r>
            <a:r>
              <a:rPr lang="en-US"/>
              <a:t> </a:t>
            </a:r>
            <a:r>
              <a:rPr lang="en-US" err="1"/>
              <a:t>để</a:t>
            </a:r>
            <a:r>
              <a:rPr lang="en-US"/>
              <a:t> </a:t>
            </a:r>
            <a:r>
              <a:rPr lang="en-US" err="1"/>
              <a:t>canh</a:t>
            </a:r>
            <a:r>
              <a:rPr lang="en-US"/>
              <a:t> </a:t>
            </a:r>
            <a:r>
              <a:rPr lang="en-US" err="1"/>
              <a:t>nội</a:t>
            </a:r>
            <a:r>
              <a:rPr lang="en-US"/>
              <a:t> dung </a:t>
            </a:r>
            <a:r>
              <a:rPr lang="en-US" err="1"/>
              <a:t>trên</a:t>
            </a:r>
            <a:r>
              <a:rPr lang="en-US"/>
              <a:t> </a:t>
            </a:r>
            <a:r>
              <a:rPr lang="en-US" err="1"/>
              <a:t>TextView</a:t>
            </a:r>
            <a:r>
              <a:rPr lang="en-US"/>
              <a:t>:</a:t>
            </a:r>
            <a:r>
              <a:rPr lang="en-US" b="1"/>
              <a:t> left, right, center, top, bottom, </a:t>
            </a:r>
            <a:r>
              <a:rPr lang="en-US" b="1" err="1"/>
              <a:t>center_vertical</a:t>
            </a:r>
            <a:r>
              <a:rPr lang="en-US" b="1"/>
              <a:t>, </a:t>
            </a:r>
            <a:r>
              <a:rPr lang="en-US" b="1" err="1"/>
              <a:t>center_horizontal</a:t>
            </a:r>
            <a:endParaRPr lang="en-US"/>
          </a:p>
          <a:p>
            <a:pPr lvl="0"/>
            <a:r>
              <a:rPr lang="en-US" b="1" err="1"/>
              <a:t>android:text</a:t>
            </a:r>
            <a:r>
              <a:rPr lang="en-US" b="1"/>
              <a:t>:</a:t>
            </a:r>
            <a:r>
              <a:rPr lang="en-US"/>
              <a:t> </a:t>
            </a:r>
            <a:r>
              <a:rPr lang="en-US" err="1"/>
              <a:t>Thuộc</a:t>
            </a:r>
            <a:r>
              <a:rPr lang="en-US"/>
              <a:t> </a:t>
            </a:r>
            <a:r>
              <a:rPr lang="en-US" err="1"/>
              <a:t>tính</a:t>
            </a:r>
            <a:r>
              <a:rPr lang="en-US"/>
              <a:t> </a:t>
            </a:r>
            <a:r>
              <a:rPr lang="en-US" err="1"/>
              <a:t>này</a:t>
            </a:r>
            <a:r>
              <a:rPr lang="en-US"/>
              <a:t> </a:t>
            </a:r>
            <a:r>
              <a:rPr lang="en-US" err="1"/>
              <a:t>dùng</a:t>
            </a:r>
            <a:r>
              <a:rPr lang="en-US"/>
              <a:t> </a:t>
            </a:r>
            <a:r>
              <a:rPr lang="en-US" err="1"/>
              <a:t>xuất</a:t>
            </a:r>
            <a:r>
              <a:rPr lang="en-US"/>
              <a:t> </a:t>
            </a:r>
            <a:r>
              <a:rPr lang="en-US" err="1"/>
              <a:t>chuỗi</a:t>
            </a:r>
            <a:r>
              <a:rPr lang="en-US"/>
              <a:t> </a:t>
            </a:r>
            <a:r>
              <a:rPr lang="en-US" err="1"/>
              <a:t>văn</a:t>
            </a:r>
            <a:r>
              <a:rPr lang="en-US"/>
              <a:t> </a:t>
            </a:r>
            <a:r>
              <a:rPr lang="en-US" err="1"/>
              <a:t>bản</a:t>
            </a:r>
            <a:r>
              <a:rPr lang="en-US"/>
              <a:t> </a:t>
            </a:r>
            <a:r>
              <a:rPr lang="en-US" err="1"/>
              <a:t>lên</a:t>
            </a:r>
            <a:r>
              <a:rPr lang="en-US"/>
              <a:t> </a:t>
            </a:r>
            <a:r>
              <a:rPr lang="en-US" b="1" err="1"/>
              <a:t>TextView</a:t>
            </a:r>
            <a:r>
              <a:rPr lang="en-US"/>
              <a:t>, </a:t>
            </a:r>
            <a:r>
              <a:rPr lang="en-US" err="1"/>
              <a:t>Chúng</a:t>
            </a:r>
            <a:r>
              <a:rPr lang="en-US"/>
              <a:t> ta </a:t>
            </a:r>
            <a:r>
              <a:rPr lang="en-US" err="1"/>
              <a:t>có</a:t>
            </a:r>
            <a:r>
              <a:rPr lang="en-US"/>
              <a:t> </a:t>
            </a:r>
            <a:r>
              <a:rPr lang="en-US" err="1"/>
              <a:t>thể</a:t>
            </a:r>
            <a:r>
              <a:rPr lang="en-US"/>
              <a:t> </a:t>
            </a:r>
            <a:r>
              <a:rPr lang="en-US" err="1"/>
              <a:t>khai</a:t>
            </a:r>
            <a:r>
              <a:rPr lang="en-US"/>
              <a:t> </a:t>
            </a:r>
            <a:r>
              <a:rPr lang="en-US" err="1"/>
              <a:t>báo</a:t>
            </a:r>
            <a:r>
              <a:rPr lang="en-US"/>
              <a:t> </a:t>
            </a:r>
            <a:r>
              <a:rPr lang="en-US" err="1"/>
              <a:t>trong</a:t>
            </a:r>
            <a:r>
              <a:rPr lang="en-US"/>
              <a:t> XML </a:t>
            </a:r>
            <a:r>
              <a:rPr lang="en-US" err="1"/>
              <a:t>hoặc</a:t>
            </a:r>
            <a:r>
              <a:rPr lang="en-US"/>
              <a:t> code Java</a:t>
            </a:r>
          </a:p>
          <a:p>
            <a:pPr lvl="0"/>
            <a:r>
              <a:rPr lang="en-US" b="1" err="1"/>
              <a:t>android:textColor</a:t>
            </a:r>
            <a:r>
              <a:rPr lang="en-US" b="1"/>
              <a:t>: </a:t>
            </a:r>
            <a:r>
              <a:rPr lang="en-US" err="1"/>
              <a:t>Thuộc</a:t>
            </a:r>
            <a:r>
              <a:rPr lang="en-US"/>
              <a:t> </a:t>
            </a:r>
            <a:r>
              <a:rPr lang="en-US" err="1"/>
              <a:t>tính</a:t>
            </a:r>
            <a:r>
              <a:rPr lang="en-US"/>
              <a:t> </a:t>
            </a:r>
            <a:r>
              <a:rPr lang="en-US" err="1"/>
              <a:t>này</a:t>
            </a:r>
            <a:r>
              <a:rPr lang="en-US"/>
              <a:t> </a:t>
            </a:r>
            <a:r>
              <a:rPr lang="en-US" err="1"/>
              <a:t>dùng</a:t>
            </a:r>
            <a:r>
              <a:rPr lang="en-US"/>
              <a:t> </a:t>
            </a:r>
            <a:r>
              <a:rPr lang="en-US" err="1"/>
              <a:t>xác</a:t>
            </a:r>
            <a:r>
              <a:rPr lang="en-US"/>
              <a:t> </a:t>
            </a:r>
            <a:r>
              <a:rPr lang="en-US" err="1"/>
              <a:t>định</a:t>
            </a:r>
            <a:r>
              <a:rPr lang="en-US"/>
              <a:t> </a:t>
            </a:r>
            <a:r>
              <a:rPr lang="en-US" err="1"/>
              <a:t>màu</a:t>
            </a:r>
            <a:r>
              <a:rPr lang="en-US"/>
              <a:t> </a:t>
            </a:r>
            <a:r>
              <a:rPr lang="en-US" err="1"/>
              <a:t>chữ</a:t>
            </a:r>
            <a:r>
              <a:rPr lang="en-US"/>
              <a:t>, </a:t>
            </a:r>
            <a:r>
              <a:rPr lang="en-US" err="1"/>
              <a:t>dạng</a:t>
            </a:r>
            <a:r>
              <a:rPr lang="en-US"/>
              <a:t> </a:t>
            </a:r>
            <a:r>
              <a:rPr lang="en-US" err="1"/>
              <a:t>màu</a:t>
            </a:r>
            <a:r>
              <a:rPr lang="en-US"/>
              <a:t> </a:t>
            </a:r>
            <a:r>
              <a:rPr lang="en-US" err="1"/>
              <a:t>chữ</a:t>
            </a:r>
            <a:r>
              <a:rPr lang="en-US"/>
              <a:t>: “#</a:t>
            </a:r>
            <a:r>
              <a:rPr lang="en-US" err="1"/>
              <a:t>argb</a:t>
            </a:r>
            <a:r>
              <a:rPr lang="en-US"/>
              <a:t>”, “#</a:t>
            </a:r>
            <a:r>
              <a:rPr lang="en-US" err="1"/>
              <a:t>rgb</a:t>
            </a:r>
            <a:r>
              <a:rPr lang="en-US"/>
              <a:t>”, “#</a:t>
            </a:r>
            <a:r>
              <a:rPr lang="en-US" err="1"/>
              <a:t>rrggbb</a:t>
            </a:r>
            <a:r>
              <a:rPr lang="en-US"/>
              <a:t>”, </a:t>
            </a:r>
            <a:r>
              <a:rPr lang="en-US" err="1"/>
              <a:t>hoặc</a:t>
            </a:r>
            <a:r>
              <a:rPr lang="en-US"/>
              <a:t> “#</a:t>
            </a:r>
            <a:r>
              <a:rPr lang="en-US" err="1"/>
              <a:t>aarrggbb</a:t>
            </a:r>
            <a:r>
              <a:rPr lang="en-US"/>
              <a:t>”.</a:t>
            </a:r>
          </a:p>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93</a:t>
            </a:fld>
            <a:endParaRPr lang="en-US" altLang="en-US"/>
          </a:p>
        </p:txBody>
      </p:sp>
      <p:sp>
        <p:nvSpPr>
          <p:cNvPr id="6" name="Title 5"/>
          <p:cNvSpPr>
            <a:spLocks noGrp="1"/>
          </p:cNvSpPr>
          <p:nvPr>
            <p:ph type="title"/>
          </p:nvPr>
        </p:nvSpPr>
        <p:spPr/>
        <p:txBody>
          <a:bodyPr>
            <a:normAutofit/>
          </a:bodyPr>
          <a:lstStyle/>
          <a:p>
            <a:pPr lvl="0"/>
            <a:r>
              <a:rPr lang="en-US" err="1"/>
              <a:t>Thuộc</a:t>
            </a:r>
            <a:r>
              <a:rPr lang="en-US"/>
              <a:t> </a:t>
            </a:r>
            <a:r>
              <a:rPr lang="en-US" err="1"/>
              <a:t>tính</a:t>
            </a:r>
            <a:r>
              <a:rPr lang="en-US"/>
              <a:t> </a:t>
            </a:r>
            <a:r>
              <a:rPr lang="en-US" err="1"/>
              <a:t>thường</a:t>
            </a:r>
            <a:r>
              <a:rPr lang="en-US"/>
              <a:t> </a:t>
            </a:r>
            <a:r>
              <a:rPr lang="en-US" err="1"/>
              <a:t>dùng</a:t>
            </a:r>
            <a:r>
              <a:rPr lang="en-US"/>
              <a:t> </a:t>
            </a:r>
            <a:r>
              <a:rPr lang="en-US" err="1"/>
              <a:t>của</a:t>
            </a:r>
            <a:r>
              <a:rPr lang="en-US"/>
              <a:t> </a:t>
            </a:r>
            <a:r>
              <a:rPr lang="en-US" err="1" smtClean="0"/>
              <a:t>TextView</a:t>
            </a:r>
            <a:endParaRPr lang="en-US"/>
          </a:p>
        </p:txBody>
      </p:sp>
    </p:spTree>
    <p:extLst>
      <p:ext uri="{BB962C8B-B14F-4D97-AF65-F5344CB8AC3E}">
        <p14:creationId xmlns:p14="http://schemas.microsoft.com/office/powerpoint/2010/main" val="9476705"/>
      </p:ext>
    </p:extLst>
  </p:cSld>
  <p:clrMapOvr>
    <a:masterClrMapping/>
  </p:clrMapOvr>
  <p:transition spd="slow">
    <p:push dir="u"/>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US" b="1" err="1"/>
              <a:t>android:textSize</a:t>
            </a:r>
            <a:r>
              <a:rPr lang="en-US" b="1"/>
              <a:t>:</a:t>
            </a:r>
            <a:r>
              <a:rPr lang="en-US"/>
              <a:t> </a:t>
            </a:r>
            <a:r>
              <a:rPr lang="en-US" err="1"/>
              <a:t>Thuộc</a:t>
            </a:r>
            <a:r>
              <a:rPr lang="en-US"/>
              <a:t> </a:t>
            </a:r>
            <a:r>
              <a:rPr lang="en-US" err="1"/>
              <a:t>tính</a:t>
            </a:r>
            <a:r>
              <a:rPr lang="en-US"/>
              <a:t> </a:t>
            </a:r>
            <a:r>
              <a:rPr lang="en-US" err="1"/>
              <a:t>textSize</a:t>
            </a:r>
            <a:r>
              <a:rPr lang="en-US"/>
              <a:t> </a:t>
            </a:r>
            <a:r>
              <a:rPr lang="en-US" err="1"/>
              <a:t>xác</a:t>
            </a:r>
            <a:r>
              <a:rPr lang="en-US"/>
              <a:t> </a:t>
            </a:r>
            <a:r>
              <a:rPr lang="en-US" err="1"/>
              <a:t>định</a:t>
            </a:r>
            <a:r>
              <a:rPr lang="en-US"/>
              <a:t> </a:t>
            </a:r>
            <a:r>
              <a:rPr lang="en-US" err="1"/>
              <a:t>kích</a:t>
            </a:r>
            <a:r>
              <a:rPr lang="en-US"/>
              <a:t> </a:t>
            </a:r>
            <a:r>
              <a:rPr lang="en-US" err="1"/>
              <a:t>thước</a:t>
            </a:r>
            <a:r>
              <a:rPr lang="en-US"/>
              <a:t> </a:t>
            </a:r>
            <a:r>
              <a:rPr lang="en-US" err="1"/>
              <a:t>văn</a:t>
            </a:r>
            <a:r>
              <a:rPr lang="en-US"/>
              <a:t> </a:t>
            </a:r>
            <a:r>
              <a:rPr lang="en-US" err="1"/>
              <a:t>bản</a:t>
            </a:r>
            <a:r>
              <a:rPr lang="en-US"/>
              <a:t> </a:t>
            </a:r>
            <a:r>
              <a:rPr lang="en-US" err="1"/>
              <a:t>của</a:t>
            </a:r>
            <a:r>
              <a:rPr lang="en-US"/>
              <a:t> </a:t>
            </a:r>
            <a:r>
              <a:rPr lang="en-US" b="1" err="1"/>
              <a:t>TextView</a:t>
            </a:r>
            <a:r>
              <a:rPr lang="en-US"/>
              <a:t>. </a:t>
            </a:r>
            <a:r>
              <a:rPr lang="en-US" err="1"/>
              <a:t>Chúng</a:t>
            </a:r>
            <a:r>
              <a:rPr lang="en-US"/>
              <a:t> ta </a:t>
            </a:r>
            <a:r>
              <a:rPr lang="en-US" err="1"/>
              <a:t>có</a:t>
            </a:r>
            <a:r>
              <a:rPr lang="en-US"/>
              <a:t> </a:t>
            </a:r>
            <a:r>
              <a:rPr lang="en-US" err="1"/>
              <a:t>thể</a:t>
            </a:r>
            <a:r>
              <a:rPr lang="en-US"/>
              <a:t> </a:t>
            </a:r>
            <a:r>
              <a:rPr lang="en-US" smtClean="0"/>
              <a:t>đặt </a:t>
            </a:r>
            <a:r>
              <a:rPr lang="en-US" err="1"/>
              <a:t>kích</a:t>
            </a:r>
            <a:r>
              <a:rPr lang="en-US"/>
              <a:t> </a:t>
            </a:r>
            <a:r>
              <a:rPr lang="en-US" err="1"/>
              <a:t>thước</a:t>
            </a:r>
            <a:r>
              <a:rPr lang="en-US"/>
              <a:t> </a:t>
            </a:r>
            <a:r>
              <a:rPr lang="en-US" err="1"/>
              <a:t>văn</a:t>
            </a:r>
            <a:r>
              <a:rPr lang="en-US"/>
              <a:t> </a:t>
            </a:r>
            <a:r>
              <a:rPr lang="en-US" err="1"/>
              <a:t>bản</a:t>
            </a:r>
            <a:r>
              <a:rPr lang="en-US"/>
              <a:t> </a:t>
            </a:r>
            <a:r>
              <a:rPr lang="en-US" err="1"/>
              <a:t>theo</a:t>
            </a:r>
            <a:r>
              <a:rPr lang="en-US"/>
              <a:t> </a:t>
            </a:r>
            <a:r>
              <a:rPr lang="en-US" err="1">
                <a:solidFill>
                  <a:srgbClr val="FF0000"/>
                </a:solidFill>
              </a:rPr>
              <a:t>sp</a:t>
            </a:r>
            <a:r>
              <a:rPr lang="en-US"/>
              <a:t>(scale independent pixel) </a:t>
            </a:r>
            <a:r>
              <a:rPr lang="en-US" err="1"/>
              <a:t>hoặc</a:t>
            </a:r>
            <a:r>
              <a:rPr lang="en-US"/>
              <a:t> </a:t>
            </a:r>
            <a:r>
              <a:rPr lang="en-US" err="1"/>
              <a:t>dp</a:t>
            </a:r>
            <a:r>
              <a:rPr lang="en-US"/>
              <a:t>(density pixel). </a:t>
            </a:r>
          </a:p>
          <a:p>
            <a:pPr lvl="0"/>
            <a:r>
              <a:rPr lang="en-US" b="1"/>
              <a:t>android: </a:t>
            </a:r>
            <a:r>
              <a:rPr lang="en-US" b="1" err="1"/>
              <a:t>textStyle</a:t>
            </a:r>
            <a:r>
              <a:rPr lang="en-US" b="1"/>
              <a:t>:</a:t>
            </a:r>
            <a:r>
              <a:rPr lang="en-US"/>
              <a:t> </a:t>
            </a:r>
            <a:r>
              <a:rPr lang="en-US" err="1"/>
              <a:t>Thuộc</a:t>
            </a:r>
            <a:r>
              <a:rPr lang="en-US"/>
              <a:t> </a:t>
            </a:r>
            <a:r>
              <a:rPr lang="en-US" err="1"/>
              <a:t>tính</a:t>
            </a:r>
            <a:r>
              <a:rPr lang="en-US"/>
              <a:t> </a:t>
            </a:r>
            <a:r>
              <a:rPr lang="en-US" err="1"/>
              <a:t>xác</a:t>
            </a:r>
            <a:r>
              <a:rPr lang="en-US"/>
              <a:t> </a:t>
            </a:r>
            <a:r>
              <a:rPr lang="en-US" err="1"/>
              <a:t>định</a:t>
            </a:r>
            <a:r>
              <a:rPr lang="en-US"/>
              <a:t> </a:t>
            </a:r>
            <a:r>
              <a:rPr lang="en-US" err="1"/>
              <a:t>loại</a:t>
            </a:r>
            <a:r>
              <a:rPr lang="en-US"/>
              <a:t> </a:t>
            </a:r>
            <a:r>
              <a:rPr lang="en-US" err="1"/>
              <a:t>văn</a:t>
            </a:r>
            <a:r>
              <a:rPr lang="en-US"/>
              <a:t> </a:t>
            </a:r>
            <a:r>
              <a:rPr lang="en-US" err="1"/>
              <a:t>bản</a:t>
            </a:r>
            <a:r>
              <a:rPr lang="en-US"/>
              <a:t> </a:t>
            </a:r>
            <a:r>
              <a:rPr lang="en-US" err="1"/>
              <a:t>của</a:t>
            </a:r>
            <a:r>
              <a:rPr lang="en-US" b="1" err="1"/>
              <a:t>TextView</a:t>
            </a:r>
            <a:r>
              <a:rPr lang="en-US"/>
              <a:t>, </a:t>
            </a:r>
            <a:r>
              <a:rPr lang="en-US" err="1"/>
              <a:t>thông</a:t>
            </a:r>
            <a:r>
              <a:rPr lang="en-US"/>
              <a:t> </a:t>
            </a:r>
            <a:r>
              <a:rPr lang="en-US" err="1"/>
              <a:t>thường</a:t>
            </a:r>
            <a:r>
              <a:rPr lang="en-US"/>
              <a:t> </a:t>
            </a:r>
            <a:r>
              <a:rPr lang="en-US" err="1"/>
              <a:t>có</a:t>
            </a:r>
            <a:r>
              <a:rPr lang="en-US"/>
              <a:t> </a:t>
            </a:r>
            <a:r>
              <a:rPr lang="en-US" err="1"/>
              <a:t>các</a:t>
            </a:r>
            <a:r>
              <a:rPr lang="en-US"/>
              <a:t> </a:t>
            </a:r>
            <a:r>
              <a:rPr lang="en-US" err="1"/>
              <a:t>loại</a:t>
            </a:r>
            <a:r>
              <a:rPr lang="en-US"/>
              <a:t> </a:t>
            </a:r>
            <a:r>
              <a:rPr lang="en-US" err="1"/>
              <a:t>văn</a:t>
            </a:r>
            <a:r>
              <a:rPr lang="en-US"/>
              <a:t> </a:t>
            </a:r>
            <a:r>
              <a:rPr lang="en-US" err="1"/>
              <a:t>bản:</a:t>
            </a:r>
            <a:r>
              <a:rPr lang="en-US" b="1" err="1"/>
              <a:t>bold</a:t>
            </a:r>
            <a:r>
              <a:rPr lang="en-US" b="1"/>
              <a:t>, italic </a:t>
            </a:r>
            <a:r>
              <a:rPr lang="en-US" err="1"/>
              <a:t>và</a:t>
            </a:r>
            <a:r>
              <a:rPr lang="en-US"/>
              <a:t> </a:t>
            </a:r>
            <a:r>
              <a:rPr lang="en-US" b="1"/>
              <a:t>normal.</a:t>
            </a:r>
            <a:r>
              <a:rPr lang="en-US"/>
              <a:t> </a:t>
            </a:r>
            <a:r>
              <a:rPr lang="en-US" err="1"/>
              <a:t>Nếu</a:t>
            </a:r>
            <a:r>
              <a:rPr lang="en-US"/>
              <a:t> </a:t>
            </a:r>
            <a:r>
              <a:rPr lang="en-US" err="1"/>
              <a:t>chúng</a:t>
            </a:r>
            <a:r>
              <a:rPr lang="en-US"/>
              <a:t> ta </a:t>
            </a:r>
            <a:r>
              <a:rPr lang="en-US" err="1"/>
              <a:t>muốn</a:t>
            </a:r>
            <a:r>
              <a:rPr lang="en-US"/>
              <a:t> </a:t>
            </a:r>
            <a:r>
              <a:rPr lang="en-US" err="1"/>
              <a:t>sử</a:t>
            </a:r>
            <a:r>
              <a:rPr lang="en-US"/>
              <a:t> </a:t>
            </a:r>
            <a:r>
              <a:rPr lang="en-US" err="1"/>
              <a:t>nhiều</a:t>
            </a:r>
            <a:r>
              <a:rPr lang="en-US"/>
              <a:t> </a:t>
            </a:r>
            <a:r>
              <a:rPr lang="en-US" err="1"/>
              <a:t>hơn</a:t>
            </a:r>
            <a:r>
              <a:rPr lang="en-US"/>
              <a:t> </a:t>
            </a:r>
            <a:r>
              <a:rPr lang="en-US" err="1"/>
              <a:t>một</a:t>
            </a:r>
            <a:r>
              <a:rPr lang="en-US"/>
              <a:t> </a:t>
            </a:r>
            <a:r>
              <a:rPr lang="en-US" err="1"/>
              <a:t>loại</a:t>
            </a:r>
            <a:r>
              <a:rPr lang="en-US"/>
              <a:t> </a:t>
            </a:r>
            <a:r>
              <a:rPr lang="en-US" err="1"/>
              <a:t>văn</a:t>
            </a:r>
            <a:r>
              <a:rPr lang="en-US"/>
              <a:t> </a:t>
            </a:r>
            <a:r>
              <a:rPr lang="en-US" err="1"/>
              <a:t>bản</a:t>
            </a:r>
            <a:r>
              <a:rPr lang="en-US"/>
              <a:t> </a:t>
            </a:r>
            <a:r>
              <a:rPr lang="en-US" err="1"/>
              <a:t>thì</a:t>
            </a:r>
            <a:r>
              <a:rPr lang="en-US"/>
              <a:t> </a:t>
            </a:r>
            <a:r>
              <a:rPr lang="en-US" err="1"/>
              <a:t>phải</a:t>
            </a:r>
            <a:r>
              <a:rPr lang="en-US"/>
              <a:t> </a:t>
            </a:r>
            <a:r>
              <a:rPr lang="en-US" err="1"/>
              <a:t>thêm</a:t>
            </a:r>
            <a:r>
              <a:rPr lang="en-US"/>
              <a:t> </a:t>
            </a:r>
            <a:r>
              <a:rPr lang="en-US" err="1"/>
              <a:t>phép</a:t>
            </a:r>
            <a:r>
              <a:rPr lang="en-US"/>
              <a:t> </a:t>
            </a:r>
            <a:r>
              <a:rPr lang="en-US" err="1"/>
              <a:t>toán</a:t>
            </a:r>
            <a:r>
              <a:rPr lang="en-US"/>
              <a:t> </a:t>
            </a:r>
            <a:r>
              <a:rPr lang="en-US" err="1"/>
              <a:t>hoặc</a:t>
            </a:r>
            <a:r>
              <a:rPr lang="en-US"/>
              <a:t> "|" </a:t>
            </a:r>
            <a:r>
              <a:rPr lang="en-US" err="1"/>
              <a:t>vào</a:t>
            </a:r>
            <a:r>
              <a:rPr lang="en-US"/>
              <a:t> </a:t>
            </a:r>
            <a:r>
              <a:rPr lang="en-US" err="1"/>
              <a:t>giữa</a:t>
            </a:r>
            <a:r>
              <a:rPr lang="en-US"/>
              <a:t> </a:t>
            </a:r>
            <a:r>
              <a:rPr lang="en-US" err="1"/>
              <a:t>các</a:t>
            </a:r>
            <a:r>
              <a:rPr lang="en-US"/>
              <a:t> </a:t>
            </a:r>
            <a:r>
              <a:rPr lang="en-US" err="1"/>
              <a:t>loại</a:t>
            </a:r>
            <a:r>
              <a:rPr lang="en-US"/>
              <a:t> </a:t>
            </a:r>
            <a:r>
              <a:rPr lang="en-US" err="1"/>
              <a:t>văn</a:t>
            </a:r>
            <a:r>
              <a:rPr lang="en-US"/>
              <a:t> </a:t>
            </a:r>
            <a:r>
              <a:rPr lang="en-US" err="1"/>
              <a:t>bản</a:t>
            </a:r>
            <a:r>
              <a:rPr lang="en-US"/>
              <a:t>:</a:t>
            </a:r>
          </a:p>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94</a:t>
            </a:fld>
            <a:endParaRPr lang="en-US" altLang="en-US"/>
          </a:p>
        </p:txBody>
      </p:sp>
      <p:sp>
        <p:nvSpPr>
          <p:cNvPr id="6" name="Title 5"/>
          <p:cNvSpPr>
            <a:spLocks noGrp="1"/>
          </p:cNvSpPr>
          <p:nvPr>
            <p:ph type="title"/>
          </p:nvPr>
        </p:nvSpPr>
        <p:spPr/>
        <p:txBody>
          <a:bodyPr/>
          <a:lstStyle/>
          <a:p>
            <a:r>
              <a:rPr lang="en-US" err="1"/>
              <a:t>Thuộc</a:t>
            </a:r>
            <a:r>
              <a:rPr lang="en-US"/>
              <a:t> </a:t>
            </a:r>
            <a:r>
              <a:rPr lang="en-US" err="1"/>
              <a:t>tính</a:t>
            </a:r>
            <a:r>
              <a:rPr lang="en-US"/>
              <a:t> </a:t>
            </a:r>
            <a:r>
              <a:rPr lang="en-US" err="1"/>
              <a:t>thường</a:t>
            </a:r>
            <a:r>
              <a:rPr lang="en-US"/>
              <a:t> </a:t>
            </a:r>
            <a:r>
              <a:rPr lang="en-US" err="1"/>
              <a:t>dùng</a:t>
            </a:r>
            <a:r>
              <a:rPr lang="en-US"/>
              <a:t> </a:t>
            </a:r>
            <a:r>
              <a:rPr lang="en-US" err="1"/>
              <a:t>của</a:t>
            </a:r>
            <a:r>
              <a:rPr lang="en-US"/>
              <a:t> </a:t>
            </a:r>
            <a:r>
              <a:rPr lang="en-US" err="1"/>
              <a:t>TextView</a:t>
            </a:r>
            <a:endParaRPr lang="en-US"/>
          </a:p>
        </p:txBody>
      </p:sp>
    </p:spTree>
    <p:extLst>
      <p:ext uri="{BB962C8B-B14F-4D97-AF65-F5344CB8AC3E}">
        <p14:creationId xmlns:p14="http://schemas.microsoft.com/office/powerpoint/2010/main" val="1725611750"/>
      </p:ext>
    </p:extLst>
  </p:cSld>
  <p:clrMapOvr>
    <a:masterClrMapping/>
  </p:clrMapOvr>
  <p:transition spd="slow">
    <p:push dir="u"/>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a:t>android:background</a:t>
            </a:r>
            <a:r>
              <a:rPr lang="en-US"/>
              <a:t>: Thuộc tính này xác định màu nền cho TextView.</a:t>
            </a:r>
          </a:p>
          <a:p>
            <a:pPr lvl="0"/>
            <a:r>
              <a:rPr lang="en-US" b="1"/>
              <a:t>android:padding:</a:t>
            </a:r>
            <a:r>
              <a:rPr lang="en-US"/>
              <a:t> Thuộc tính này xác định khoảng cách từ đường viền của TextView với nội dung nó chứa: left, right, top or bottom.</a:t>
            </a:r>
          </a:p>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95</a:t>
            </a:fld>
            <a:endParaRPr lang="en-US" altLang="en-US"/>
          </a:p>
        </p:txBody>
      </p:sp>
      <p:sp>
        <p:nvSpPr>
          <p:cNvPr id="6" name="Title 5"/>
          <p:cNvSpPr>
            <a:spLocks noGrp="1"/>
          </p:cNvSpPr>
          <p:nvPr>
            <p:ph type="title"/>
          </p:nvPr>
        </p:nvSpPr>
        <p:spPr/>
        <p:txBody>
          <a:bodyPr/>
          <a:lstStyle/>
          <a:p>
            <a:r>
              <a:rPr lang="en-US"/>
              <a:t>Thuộc tính thường dùng của TextView</a:t>
            </a:r>
          </a:p>
        </p:txBody>
      </p:sp>
    </p:spTree>
    <p:extLst>
      <p:ext uri="{BB962C8B-B14F-4D97-AF65-F5344CB8AC3E}">
        <p14:creationId xmlns:p14="http://schemas.microsoft.com/office/powerpoint/2010/main" val="1234873238"/>
      </p:ext>
    </p:extLst>
  </p:cSld>
  <p:clrMapOvr>
    <a:masterClrMapping/>
  </p:clrMapOvr>
  <p:transition spd="slow">
    <p:push dir="u"/>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96</a:t>
            </a:fld>
            <a:endParaRPr lang="en-US" altLang="en-US"/>
          </a:p>
        </p:txBody>
      </p:sp>
      <p:sp>
        <p:nvSpPr>
          <p:cNvPr id="6" name="Title 5"/>
          <p:cNvSpPr>
            <a:spLocks noGrp="1"/>
          </p:cNvSpPr>
          <p:nvPr>
            <p:ph type="title"/>
          </p:nvPr>
        </p:nvSpPr>
        <p:spPr/>
        <p:txBody>
          <a:bodyPr/>
          <a:lstStyle/>
          <a:p>
            <a:r>
              <a:rPr lang="en-US" smtClean="0"/>
              <a:t>Ví dụ:</a:t>
            </a:r>
            <a:endParaRPr lang="en-US"/>
          </a:p>
        </p:txBody>
      </p:sp>
      <p:pic>
        <p:nvPicPr>
          <p:cNvPr id="7" name="Picture 6"/>
          <p:cNvPicPr>
            <a:picLocks noChangeAspect="1"/>
          </p:cNvPicPr>
          <p:nvPr/>
        </p:nvPicPr>
        <p:blipFill>
          <a:blip r:embed="rId2"/>
          <a:stretch>
            <a:fillRect/>
          </a:stretch>
        </p:blipFill>
        <p:spPr>
          <a:xfrm>
            <a:off x="914400" y="990600"/>
            <a:ext cx="3886200" cy="4373498"/>
          </a:xfrm>
          <a:prstGeom prst="rect">
            <a:avLst/>
          </a:prstGeom>
        </p:spPr>
      </p:pic>
    </p:spTree>
    <p:extLst>
      <p:ext uri="{BB962C8B-B14F-4D97-AF65-F5344CB8AC3E}">
        <p14:creationId xmlns:p14="http://schemas.microsoft.com/office/powerpoint/2010/main" val="3034399823"/>
      </p:ext>
    </p:extLst>
  </p:cSld>
  <p:clrMapOvr>
    <a:masterClrMapping/>
  </p:clrMapOvr>
  <p:transition spd="slow">
    <p:push dir="u"/>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err="1"/>
              <a:t>Tạo</a:t>
            </a:r>
            <a:r>
              <a:rPr lang="en-US"/>
              <a:t> </a:t>
            </a:r>
            <a:r>
              <a:rPr lang="en-US" err="1"/>
              <a:t>một</a:t>
            </a:r>
            <a:r>
              <a:rPr lang="en-US"/>
              <a:t> </a:t>
            </a:r>
            <a:r>
              <a:rPr lang="en-US" b="1" err="1"/>
              <a:t>TextView</a:t>
            </a:r>
            <a:r>
              <a:rPr lang="en-US" b="1"/>
              <a:t> </a:t>
            </a:r>
            <a:r>
              <a:rPr lang="en-US" err="1"/>
              <a:t>trong</a:t>
            </a:r>
            <a:r>
              <a:rPr lang="en-US"/>
              <a:t> XML, </a:t>
            </a:r>
            <a:r>
              <a:rPr lang="en-US" err="1"/>
              <a:t>sau</a:t>
            </a:r>
            <a:r>
              <a:rPr lang="en-US"/>
              <a:t> </a:t>
            </a:r>
            <a:r>
              <a:rPr lang="en-US" err="1"/>
              <a:t>đó</a:t>
            </a:r>
            <a:r>
              <a:rPr lang="en-US"/>
              <a:t> </a:t>
            </a:r>
            <a:r>
              <a:rPr lang="en-US" err="1"/>
              <a:t>thay</a:t>
            </a:r>
            <a:r>
              <a:rPr lang="en-US"/>
              <a:t> </a:t>
            </a:r>
            <a:r>
              <a:rPr lang="en-US" err="1"/>
              <a:t>đổi</a:t>
            </a:r>
            <a:r>
              <a:rPr lang="en-US"/>
              <a:t> </a:t>
            </a:r>
            <a:r>
              <a:rPr lang="en-US" err="1"/>
              <a:t>nội</a:t>
            </a:r>
            <a:r>
              <a:rPr lang="en-US"/>
              <a:t> dung </a:t>
            </a:r>
            <a:r>
              <a:rPr lang="en-US" err="1"/>
              <a:t>của</a:t>
            </a:r>
            <a:r>
              <a:rPr lang="en-US"/>
              <a:t> </a:t>
            </a:r>
            <a:r>
              <a:rPr lang="en-US" err="1"/>
              <a:t>nó</a:t>
            </a:r>
            <a:r>
              <a:rPr lang="en-US"/>
              <a:t> </a:t>
            </a:r>
            <a:r>
              <a:rPr lang="en-US" err="1"/>
              <a:t>thông</a:t>
            </a:r>
            <a:r>
              <a:rPr lang="en-US"/>
              <a:t> qua </a:t>
            </a:r>
            <a:r>
              <a:rPr lang="en-US" err="1"/>
              <a:t>một</a:t>
            </a:r>
            <a:r>
              <a:rPr lang="en-US"/>
              <a:t> </a:t>
            </a:r>
            <a:r>
              <a:rPr lang="en-US" b="1"/>
              <a:t>button </a:t>
            </a:r>
            <a:r>
              <a:rPr lang="en-US" err="1"/>
              <a:t>được</a:t>
            </a:r>
            <a:r>
              <a:rPr lang="en-US"/>
              <a:t> </a:t>
            </a:r>
            <a:r>
              <a:rPr lang="en-US" err="1"/>
              <a:t>lập</a:t>
            </a:r>
            <a:r>
              <a:rPr lang="en-US"/>
              <a:t> </a:t>
            </a:r>
            <a:r>
              <a:rPr lang="en-US" err="1"/>
              <a:t>trình</a:t>
            </a:r>
            <a:r>
              <a:rPr lang="en-US"/>
              <a:t> </a:t>
            </a:r>
            <a:r>
              <a:rPr lang="en-US" err="1"/>
              <a:t>xử</a:t>
            </a:r>
            <a:r>
              <a:rPr lang="en-US"/>
              <a:t> </a:t>
            </a:r>
            <a:r>
              <a:rPr lang="en-US" err="1"/>
              <a:t>lý</a:t>
            </a:r>
            <a:r>
              <a:rPr lang="en-US"/>
              <a:t> </a:t>
            </a:r>
            <a:r>
              <a:rPr lang="en-US" err="1"/>
              <a:t>sự</a:t>
            </a:r>
            <a:r>
              <a:rPr lang="en-US"/>
              <a:t> </a:t>
            </a:r>
            <a:r>
              <a:rPr lang="en-US" err="1"/>
              <a:t>kiện</a:t>
            </a:r>
            <a:r>
              <a:rPr lang="en-US"/>
              <a:t> </a:t>
            </a:r>
            <a:r>
              <a:rPr lang="en-US" err="1"/>
              <a:t>trong</a:t>
            </a:r>
            <a:r>
              <a:rPr lang="en-US"/>
              <a:t> Java Class </a:t>
            </a:r>
          </a:p>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97</a:t>
            </a:fld>
            <a:endParaRPr lang="en-US" altLang="en-US"/>
          </a:p>
        </p:txBody>
      </p:sp>
      <p:sp>
        <p:nvSpPr>
          <p:cNvPr id="6" name="Title 5"/>
          <p:cNvSpPr>
            <a:spLocks noGrp="1"/>
          </p:cNvSpPr>
          <p:nvPr>
            <p:ph type="title"/>
          </p:nvPr>
        </p:nvSpPr>
        <p:spPr/>
        <p:txBody>
          <a:bodyPr/>
          <a:lstStyle/>
          <a:p>
            <a:r>
              <a:rPr lang="en-US" err="1" smtClean="0"/>
              <a:t>Ví</a:t>
            </a:r>
            <a:r>
              <a:rPr lang="en-US" smtClean="0"/>
              <a:t> </a:t>
            </a:r>
            <a:r>
              <a:rPr lang="en-US" err="1" smtClean="0"/>
              <a:t>dụ</a:t>
            </a:r>
            <a:r>
              <a:rPr lang="en-US" smtClean="0"/>
              <a:t>:</a:t>
            </a:r>
            <a:endParaRPr lang="en-US"/>
          </a:p>
        </p:txBody>
      </p:sp>
      <p:pic>
        <p:nvPicPr>
          <p:cNvPr id="7" name="Picture 6"/>
          <p:cNvPicPr/>
          <p:nvPr/>
        </p:nvPicPr>
        <p:blipFill>
          <a:blip r:embed="rId2"/>
          <a:stretch>
            <a:fillRect/>
          </a:stretch>
        </p:blipFill>
        <p:spPr>
          <a:xfrm>
            <a:off x="1187536" y="2667000"/>
            <a:ext cx="3781425" cy="3324225"/>
          </a:xfrm>
          <a:prstGeom prst="rect">
            <a:avLst/>
          </a:prstGeom>
        </p:spPr>
      </p:pic>
      <p:pic>
        <p:nvPicPr>
          <p:cNvPr id="8" name="Picture 7"/>
          <p:cNvPicPr/>
          <p:nvPr/>
        </p:nvPicPr>
        <p:blipFill>
          <a:blip r:embed="rId3"/>
          <a:stretch>
            <a:fillRect/>
          </a:stretch>
        </p:blipFill>
        <p:spPr>
          <a:xfrm>
            <a:off x="5068973" y="2633662"/>
            <a:ext cx="3914775" cy="3390900"/>
          </a:xfrm>
          <a:prstGeom prst="rect">
            <a:avLst/>
          </a:prstGeom>
        </p:spPr>
      </p:pic>
    </p:spTree>
    <p:extLst>
      <p:ext uri="{BB962C8B-B14F-4D97-AF65-F5344CB8AC3E}">
        <p14:creationId xmlns:p14="http://schemas.microsoft.com/office/powerpoint/2010/main" val="2380062125"/>
      </p:ext>
    </p:extLst>
  </p:cSld>
  <p:clrMapOvr>
    <a:masterClrMapping/>
  </p:clrMapOvr>
  <p:transition spd="slow">
    <p:push dir="u"/>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err="1">
                <a:effectLst>
                  <a:outerShdw sx="0" sy="0">
                    <a:srgbClr val="000000"/>
                  </a:outerShdw>
                </a:effectLst>
              </a:rPr>
              <a:t>Tạo</a:t>
            </a:r>
            <a:r>
              <a:rPr lang="en-US">
                <a:effectLst>
                  <a:outerShdw sx="0" sy="0">
                    <a:srgbClr val="000000"/>
                  </a:outerShdw>
                </a:effectLst>
              </a:rPr>
              <a:t> </a:t>
            </a:r>
            <a:r>
              <a:rPr lang="en-US" err="1">
                <a:effectLst>
                  <a:outerShdw sx="0" sy="0">
                    <a:srgbClr val="000000"/>
                  </a:outerShdw>
                </a:effectLst>
              </a:rPr>
              <a:t>một</a:t>
            </a:r>
            <a:r>
              <a:rPr lang="en-US">
                <a:effectLst>
                  <a:outerShdw sx="0" sy="0">
                    <a:srgbClr val="000000"/>
                  </a:outerShdw>
                </a:effectLst>
              </a:rPr>
              <a:t> project </a:t>
            </a:r>
            <a:r>
              <a:rPr lang="en-US" err="1">
                <a:effectLst>
                  <a:outerShdw sx="0" sy="0">
                    <a:srgbClr val="000000"/>
                  </a:outerShdw>
                </a:effectLst>
              </a:rPr>
              <a:t>tên</a:t>
            </a:r>
            <a:r>
              <a:rPr lang="en-US">
                <a:effectLst>
                  <a:outerShdw sx="0" sy="0">
                    <a:srgbClr val="000000"/>
                  </a:outerShdw>
                </a:effectLst>
              </a:rPr>
              <a:t> </a:t>
            </a:r>
            <a:r>
              <a:rPr lang="en-US" err="1">
                <a:effectLst>
                  <a:outerShdw sx="0" sy="0">
                    <a:srgbClr val="000000"/>
                  </a:outerShdw>
                </a:effectLst>
              </a:rPr>
              <a:t>là</a:t>
            </a:r>
            <a:r>
              <a:rPr lang="en-US">
                <a:effectLst>
                  <a:outerShdw sx="0" sy="0">
                    <a:srgbClr val="000000"/>
                  </a:outerShdw>
                </a:effectLst>
              </a:rPr>
              <a:t> </a:t>
            </a:r>
            <a:r>
              <a:rPr lang="en-US" smtClean="0">
                <a:effectLst>
                  <a:outerShdw sx="0" sy="0">
                    <a:srgbClr val="000000"/>
                  </a:outerShdw>
                </a:effectLst>
              </a:rPr>
              <a:t>DemoTextView</a:t>
            </a:r>
            <a:r>
              <a:rPr lang="en-US">
                <a:effectLst>
                  <a:outerShdw sx="0" sy="0">
                    <a:srgbClr val="000000"/>
                  </a:outerShdw>
                </a:effectLst>
              </a:rPr>
              <a:t>: </a:t>
            </a:r>
            <a:r>
              <a:rPr lang="en-US" b="1">
                <a:effectLst>
                  <a:outerShdw sx="0" sy="0">
                    <a:srgbClr val="000000"/>
                  </a:outerShdw>
                </a:effectLst>
              </a:rPr>
              <a:t>File </a:t>
            </a:r>
            <a:r>
              <a:rPr lang="en-US" b="1">
                <a:effectLst>
                  <a:outerShdw sx="0" sy="0">
                    <a:srgbClr val="000000"/>
                  </a:outerShdw>
                </a:effectLst>
                <a:sym typeface="Wingdings" panose="05000000000000000000" pitchFamily="2" charset="2"/>
              </a:rPr>
              <a:t></a:t>
            </a:r>
            <a:r>
              <a:rPr lang="en-US" b="1">
                <a:effectLst>
                  <a:outerShdw sx="0" sy="0">
                    <a:srgbClr val="000000"/>
                  </a:outerShdw>
                </a:effectLst>
              </a:rPr>
              <a:t> New </a:t>
            </a:r>
            <a:r>
              <a:rPr lang="en-US" b="1">
                <a:effectLst>
                  <a:outerShdw sx="0" sy="0">
                    <a:srgbClr val="000000"/>
                  </a:outerShdw>
                </a:effectLst>
                <a:sym typeface="Wingdings" panose="05000000000000000000" pitchFamily="2" charset="2"/>
              </a:rPr>
              <a:t></a:t>
            </a:r>
            <a:r>
              <a:rPr lang="en-US" b="1">
                <a:effectLst>
                  <a:outerShdw sx="0" sy="0">
                    <a:srgbClr val="000000"/>
                  </a:outerShdw>
                </a:effectLst>
              </a:rPr>
              <a:t>Android Application Project</a:t>
            </a:r>
            <a:r>
              <a:rPr lang="en-US">
                <a:effectLst>
                  <a:outerShdw sx="0" sy="0">
                    <a:srgbClr val="000000"/>
                  </a:outerShdw>
                </a:effectLst>
              </a:rPr>
              <a:t> </a:t>
            </a:r>
            <a:r>
              <a:rPr lang="en-US" err="1">
                <a:effectLst>
                  <a:outerShdw sx="0" sy="0">
                    <a:srgbClr val="000000"/>
                  </a:outerShdw>
                </a:effectLst>
              </a:rPr>
              <a:t>điền</a:t>
            </a:r>
            <a:r>
              <a:rPr lang="en-US">
                <a:effectLst>
                  <a:outerShdw sx="0" sy="0">
                    <a:srgbClr val="000000"/>
                  </a:outerShdw>
                </a:effectLst>
              </a:rPr>
              <a:t> </a:t>
            </a:r>
            <a:r>
              <a:rPr lang="en-US" err="1">
                <a:effectLst>
                  <a:outerShdw sx="0" sy="0">
                    <a:srgbClr val="000000"/>
                  </a:outerShdw>
                </a:effectLst>
              </a:rPr>
              <a:t>các</a:t>
            </a:r>
            <a:r>
              <a:rPr lang="en-US">
                <a:effectLst>
                  <a:outerShdw sx="0" sy="0">
                    <a:srgbClr val="000000"/>
                  </a:outerShdw>
                </a:effectLst>
              </a:rPr>
              <a:t> </a:t>
            </a:r>
            <a:r>
              <a:rPr lang="en-US" err="1">
                <a:effectLst>
                  <a:outerShdw sx="0" sy="0">
                    <a:srgbClr val="000000"/>
                  </a:outerShdw>
                </a:effectLst>
              </a:rPr>
              <a:t>thông</a:t>
            </a:r>
            <a:r>
              <a:rPr lang="en-US">
                <a:effectLst>
                  <a:outerShdw sx="0" sy="0">
                    <a:srgbClr val="000000"/>
                  </a:outerShdw>
                </a:effectLst>
              </a:rPr>
              <a:t> tin </a:t>
            </a:r>
            <a:r>
              <a:rPr lang="en-US">
                <a:effectLst>
                  <a:outerShdw sx="0" sy="0">
                    <a:srgbClr val="000000"/>
                  </a:outerShdw>
                </a:effectLst>
                <a:sym typeface="Wingdings" panose="05000000000000000000" pitchFamily="2" charset="2"/>
              </a:rPr>
              <a:t></a:t>
            </a:r>
            <a:r>
              <a:rPr lang="en-US" b="1">
                <a:effectLst>
                  <a:outerShdw sx="0" sy="0">
                    <a:srgbClr val="000000"/>
                  </a:outerShdw>
                </a:effectLst>
              </a:rPr>
              <a:t>Next </a:t>
            </a:r>
            <a:r>
              <a:rPr lang="en-US" b="1">
                <a:effectLst>
                  <a:outerShdw sx="0" sy="0">
                    <a:srgbClr val="000000"/>
                  </a:outerShdw>
                </a:effectLst>
                <a:sym typeface="Wingdings" panose="05000000000000000000" pitchFamily="2" charset="2"/>
              </a:rPr>
              <a:t></a:t>
            </a:r>
            <a:r>
              <a:rPr lang="en-US" b="1">
                <a:effectLst>
                  <a:outerShdw sx="0" sy="0">
                    <a:srgbClr val="000000"/>
                  </a:outerShdw>
                </a:effectLst>
              </a:rPr>
              <a:t>Finish</a:t>
            </a:r>
            <a:endParaRPr lang="en-US">
              <a:effectLst>
                <a:outerShdw sx="0" sy="0">
                  <a:srgbClr val="000000"/>
                </a:outerShdw>
              </a:effectLst>
            </a:endParaRPr>
          </a:p>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98</a:t>
            </a:fld>
            <a:endParaRPr lang="en-US" altLang="en-US"/>
          </a:p>
        </p:txBody>
      </p:sp>
      <p:sp>
        <p:nvSpPr>
          <p:cNvPr id="6" name="Title 5"/>
          <p:cNvSpPr>
            <a:spLocks noGrp="1"/>
          </p:cNvSpPr>
          <p:nvPr>
            <p:ph type="title"/>
          </p:nvPr>
        </p:nvSpPr>
        <p:spPr/>
        <p:txBody>
          <a:bodyPr/>
          <a:lstStyle/>
          <a:p>
            <a:r>
              <a:rPr lang="en-US" err="1" smtClean="0"/>
              <a:t>Bước</a:t>
            </a:r>
            <a:r>
              <a:rPr lang="en-US" smtClean="0"/>
              <a:t> 1:</a:t>
            </a:r>
            <a:endParaRPr lang="en-US"/>
          </a:p>
        </p:txBody>
      </p:sp>
    </p:spTree>
    <p:extLst>
      <p:ext uri="{BB962C8B-B14F-4D97-AF65-F5344CB8AC3E}">
        <p14:creationId xmlns:p14="http://schemas.microsoft.com/office/powerpoint/2010/main" val="1421542553"/>
      </p:ext>
    </p:extLst>
  </p:cSld>
  <p:clrMapOvr>
    <a:masterClrMapping/>
  </p:clrMapOvr>
  <p:transition spd="slow">
    <p:push dir="u"/>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err="1">
                <a:effectLst>
                  <a:outerShdw sx="0" sy="0">
                    <a:srgbClr val="000000"/>
                  </a:outerShdw>
                </a:effectLst>
              </a:rPr>
              <a:t>Mở</a:t>
            </a:r>
            <a:r>
              <a:rPr lang="en-US">
                <a:effectLst>
                  <a:outerShdw sx="0" sy="0">
                    <a:srgbClr val="000000"/>
                  </a:outerShdw>
                </a:effectLst>
              </a:rPr>
              <a:t> </a:t>
            </a:r>
            <a:r>
              <a:rPr lang="en-US" b="1" err="1">
                <a:effectLst>
                  <a:outerShdw sx="0" sy="0">
                    <a:srgbClr val="000000"/>
                  </a:outerShdw>
                </a:effectLst>
              </a:rPr>
              <a:t>res</a:t>
            </a:r>
            <a:r>
              <a:rPr lang="en-US" b="1" err="1">
                <a:effectLst>
                  <a:outerShdw sx="0" sy="0">
                    <a:srgbClr val="000000"/>
                  </a:outerShdw>
                </a:effectLst>
                <a:sym typeface="Wingdings" panose="05000000000000000000" pitchFamily="2" charset="2"/>
              </a:rPr>
              <a:t></a:t>
            </a:r>
            <a:r>
              <a:rPr lang="en-US" b="1" err="1">
                <a:effectLst>
                  <a:outerShdw sx="0" sy="0">
                    <a:srgbClr val="000000"/>
                  </a:outerShdw>
                </a:effectLst>
              </a:rPr>
              <a:t>layout</a:t>
            </a:r>
            <a:r>
              <a:rPr lang="en-US" b="1" err="1">
                <a:effectLst>
                  <a:outerShdw sx="0" sy="0">
                    <a:srgbClr val="000000"/>
                  </a:outerShdw>
                </a:effectLst>
                <a:sym typeface="Wingdings" panose="05000000000000000000" pitchFamily="2" charset="2"/>
              </a:rPr>
              <a:t></a:t>
            </a:r>
            <a:r>
              <a:rPr lang="en-US" b="1" err="1">
                <a:effectLst>
                  <a:outerShdw sx="0" sy="0">
                    <a:srgbClr val="000000"/>
                  </a:outerShdw>
                </a:effectLst>
              </a:rPr>
              <a:t>xml</a:t>
            </a:r>
            <a:r>
              <a:rPr lang="en-US" b="1">
                <a:effectLst>
                  <a:outerShdw sx="0" sy="0">
                    <a:srgbClr val="000000"/>
                  </a:outerShdw>
                </a:effectLst>
              </a:rPr>
              <a:t> (</a:t>
            </a:r>
            <a:r>
              <a:rPr lang="en-US" b="1" err="1">
                <a:effectLst>
                  <a:outerShdw sx="0" sy="0">
                    <a:srgbClr val="000000"/>
                  </a:outerShdw>
                </a:effectLst>
              </a:rPr>
              <a:t>hoặc</a:t>
            </a:r>
            <a:r>
              <a:rPr lang="en-US" b="1">
                <a:effectLst>
                  <a:outerShdw sx="0" sy="0">
                    <a:srgbClr val="000000"/>
                  </a:outerShdw>
                </a:effectLst>
              </a:rPr>
              <a:t>) activity_main.xml </a:t>
            </a:r>
            <a:r>
              <a:rPr lang="en-US" err="1">
                <a:effectLst>
                  <a:outerShdw sx="0" sy="0">
                    <a:srgbClr val="000000"/>
                  </a:outerShdw>
                </a:effectLst>
              </a:rPr>
              <a:t>và</a:t>
            </a:r>
            <a:r>
              <a:rPr lang="en-US">
                <a:effectLst>
                  <a:outerShdw sx="0" sy="0">
                    <a:srgbClr val="000000"/>
                  </a:outerShdw>
                </a:effectLst>
              </a:rPr>
              <a:t> </a:t>
            </a:r>
            <a:r>
              <a:rPr lang="en-US" err="1">
                <a:effectLst>
                  <a:outerShdw sx="0" sy="0">
                    <a:srgbClr val="000000"/>
                  </a:outerShdw>
                </a:effectLst>
              </a:rPr>
              <a:t>thêm</a:t>
            </a:r>
            <a:r>
              <a:rPr lang="en-US">
                <a:effectLst>
                  <a:outerShdw sx="0" sy="0">
                    <a:srgbClr val="000000"/>
                  </a:outerShdw>
                </a:effectLst>
              </a:rPr>
              <a:t> code, </a:t>
            </a:r>
            <a:r>
              <a:rPr lang="en-US" err="1">
                <a:effectLst>
                  <a:outerShdw sx="0" sy="0">
                    <a:srgbClr val="000000"/>
                  </a:outerShdw>
                </a:effectLst>
              </a:rPr>
              <a:t>chúng</a:t>
            </a:r>
            <a:r>
              <a:rPr lang="en-US">
                <a:effectLst>
                  <a:outerShdw sx="0" sy="0">
                    <a:srgbClr val="000000"/>
                  </a:outerShdw>
                </a:effectLst>
              </a:rPr>
              <a:t> ta </a:t>
            </a:r>
            <a:r>
              <a:rPr lang="en-US" err="1">
                <a:effectLst>
                  <a:outerShdw sx="0" sy="0">
                    <a:srgbClr val="000000"/>
                  </a:outerShdw>
                </a:effectLst>
              </a:rPr>
              <a:t>sẽ</a:t>
            </a:r>
            <a:r>
              <a:rPr lang="en-US">
                <a:effectLst>
                  <a:outerShdw sx="0" sy="0">
                    <a:srgbClr val="000000"/>
                  </a:outerShdw>
                </a:effectLst>
              </a:rPr>
              <a:t> </a:t>
            </a:r>
            <a:r>
              <a:rPr lang="en-US" err="1">
                <a:effectLst>
                  <a:outerShdw sx="0" sy="0">
                    <a:srgbClr val="000000"/>
                  </a:outerShdw>
                </a:effectLst>
              </a:rPr>
              <a:t>tạo</a:t>
            </a:r>
            <a:r>
              <a:rPr lang="en-US">
                <a:effectLst>
                  <a:outerShdw sx="0" sy="0">
                    <a:srgbClr val="000000"/>
                  </a:outerShdw>
                </a:effectLst>
              </a:rPr>
              <a:t> </a:t>
            </a:r>
            <a:r>
              <a:rPr lang="en-US" err="1">
                <a:effectLst>
                  <a:outerShdw sx="0" sy="0">
                    <a:srgbClr val="000000"/>
                  </a:outerShdw>
                </a:effectLst>
              </a:rPr>
              <a:t>một</a:t>
            </a:r>
            <a:r>
              <a:rPr lang="en-US">
                <a:effectLst>
                  <a:outerShdw sx="0" sy="0">
                    <a:srgbClr val="000000"/>
                  </a:outerShdw>
                </a:effectLst>
              </a:rPr>
              <a:t> </a:t>
            </a:r>
            <a:r>
              <a:rPr lang="en-US" b="1" err="1">
                <a:effectLst>
                  <a:outerShdw sx="0" sy="0">
                    <a:srgbClr val="000000"/>
                  </a:outerShdw>
                </a:effectLst>
              </a:rPr>
              <a:t>TextView</a:t>
            </a:r>
            <a:r>
              <a:rPr lang="en-US" b="1">
                <a:effectLst>
                  <a:outerShdw sx="0" sy="0">
                    <a:srgbClr val="000000"/>
                  </a:outerShdw>
                </a:effectLst>
              </a:rPr>
              <a:t> </a:t>
            </a:r>
            <a:r>
              <a:rPr lang="en-US" err="1">
                <a:effectLst>
                  <a:outerShdw sx="0" sy="0">
                    <a:srgbClr val="000000"/>
                  </a:outerShdw>
                </a:effectLst>
              </a:rPr>
              <a:t>và</a:t>
            </a:r>
            <a:r>
              <a:rPr lang="en-US">
                <a:effectLst>
                  <a:outerShdw sx="0" sy="0">
                    <a:srgbClr val="000000"/>
                  </a:outerShdw>
                </a:effectLst>
              </a:rPr>
              <a:t> </a:t>
            </a:r>
            <a:r>
              <a:rPr lang="en-US" b="1">
                <a:effectLst>
                  <a:outerShdw sx="0" sy="0">
                    <a:srgbClr val="000000"/>
                  </a:outerShdw>
                </a:effectLst>
              </a:rPr>
              <a:t>Button.</a:t>
            </a:r>
            <a:endParaRPr lang="en-US">
              <a:effectLst>
                <a:outerShdw sx="0" sy="0">
                  <a:srgbClr val="000000"/>
                </a:outerShdw>
              </a:effectLst>
            </a:endParaRPr>
          </a:p>
          <a:p>
            <a:endParaRPr lang="en-US"/>
          </a:p>
        </p:txBody>
      </p:sp>
      <p:sp>
        <p:nvSpPr>
          <p:cNvPr id="3" name="Date Placeholder 2"/>
          <p:cNvSpPr>
            <a:spLocks noGrp="1"/>
          </p:cNvSpPr>
          <p:nvPr>
            <p:ph type="dt" sz="half" idx="10"/>
          </p:nvPr>
        </p:nvSpPr>
        <p:spPr/>
        <p:txBody>
          <a:bodyPr/>
          <a:lstStyle/>
          <a:p>
            <a:pPr>
              <a:defRPr/>
            </a:pPr>
            <a:fld id="{D82B8477-A185-4A99-BD0B-21E4D00D15B8}" type="datetime1">
              <a:rPr lang="en-US" altLang="en-US" smtClean="0"/>
              <a:pPr>
                <a:defRPr/>
              </a:pPr>
              <a:t>9/7/2021</a:t>
            </a:fld>
            <a:endParaRPr lang="en-US" altLang="en-US"/>
          </a:p>
        </p:txBody>
      </p:sp>
      <p:sp>
        <p:nvSpPr>
          <p:cNvPr id="4" name="Footer Placeholder 3"/>
          <p:cNvSpPr>
            <a:spLocks noGrp="1"/>
          </p:cNvSpPr>
          <p:nvPr>
            <p:ph type="ftr" sz="quarter" idx="11"/>
          </p:nvPr>
        </p:nvSpPr>
        <p:spPr/>
        <p:txBody>
          <a:bodyPr/>
          <a:lstStyle/>
          <a:p>
            <a:pPr>
              <a:defRPr/>
            </a:pPr>
            <a:r>
              <a:rPr lang="vi-VN" altLang="en-US" smtClean="0"/>
              <a:t>Giao diện người dùng và xử lý sự kiện</a:t>
            </a:r>
            <a:endParaRPr lang="en-US" altLang="en-US"/>
          </a:p>
        </p:txBody>
      </p:sp>
      <p:sp>
        <p:nvSpPr>
          <p:cNvPr id="5" name="Slide Number Placeholder 4"/>
          <p:cNvSpPr>
            <a:spLocks noGrp="1"/>
          </p:cNvSpPr>
          <p:nvPr>
            <p:ph type="sldNum" sz="quarter" idx="12"/>
          </p:nvPr>
        </p:nvSpPr>
        <p:spPr/>
        <p:txBody>
          <a:bodyPr/>
          <a:lstStyle/>
          <a:p>
            <a:pPr>
              <a:defRPr/>
            </a:pPr>
            <a:fld id="{0C4746EA-B338-44F3-991D-0A02E058C5CE}" type="slidenum">
              <a:rPr lang="en-US" altLang="en-US" smtClean="0"/>
              <a:pPr>
                <a:defRPr/>
              </a:pPr>
              <a:t>99</a:t>
            </a:fld>
            <a:endParaRPr lang="en-US" altLang="en-US"/>
          </a:p>
        </p:txBody>
      </p:sp>
      <p:sp>
        <p:nvSpPr>
          <p:cNvPr id="6" name="Title 5"/>
          <p:cNvSpPr>
            <a:spLocks noGrp="1"/>
          </p:cNvSpPr>
          <p:nvPr>
            <p:ph type="title"/>
          </p:nvPr>
        </p:nvSpPr>
        <p:spPr/>
        <p:txBody>
          <a:bodyPr/>
          <a:lstStyle/>
          <a:p>
            <a:r>
              <a:rPr lang="en-US" err="1" smtClean="0"/>
              <a:t>Bước</a:t>
            </a:r>
            <a:r>
              <a:rPr lang="en-US" smtClean="0"/>
              <a:t> 2:</a:t>
            </a:r>
            <a:endParaRPr lang="en-US"/>
          </a:p>
        </p:txBody>
      </p:sp>
      <p:pic>
        <p:nvPicPr>
          <p:cNvPr id="7" name="Picture 6"/>
          <p:cNvPicPr/>
          <p:nvPr/>
        </p:nvPicPr>
        <p:blipFill>
          <a:blip r:embed="rId2"/>
          <a:stretch>
            <a:fillRect/>
          </a:stretch>
        </p:blipFill>
        <p:spPr>
          <a:xfrm>
            <a:off x="4495800" y="2438400"/>
            <a:ext cx="3781425" cy="3324225"/>
          </a:xfrm>
          <a:prstGeom prst="rect">
            <a:avLst/>
          </a:prstGeom>
        </p:spPr>
      </p:pic>
    </p:spTree>
    <p:extLst>
      <p:ext uri="{BB962C8B-B14F-4D97-AF65-F5344CB8AC3E}">
        <p14:creationId xmlns:p14="http://schemas.microsoft.com/office/powerpoint/2010/main" val="3616535268"/>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hương 1&amp;#x0D;&amp;#x0A;Giới thiệu ngôn ngữ&amp;#x0D;&amp;#x0A; lập trình C&amp;quot;&quot;/&gt;&lt;property id=&quot;20307&quot; value=&quot;257&quot;/&gt;&lt;/object&gt;&lt;object type=&quot;3&quot; unique_id=&quot;10005&quot;&gt;&lt;property id=&quot;20148&quot; value=&quot;5&quot;/&gt;&lt;property id=&quot;20300&quot; value=&quot;Slide 2 - &amp;quot;Mục tiêu&amp;quot;&quot;/&gt;&lt;property id=&quot;20307&quot; value=&quot;258&quot;/&gt;&lt;/object&gt;&lt;object type=&quot;3&quot; unique_id=&quot;10006&quot;&gt;&lt;property id=&quot;20148&quot; value=&quot;5&quot;/&gt;&lt;property id=&quot;20300&quot; value=&quot;Slide 3 - &amp;quot;Nội dung&amp;quot;&quot;/&gt;&lt;property id=&quot;20307&quot; value=&quot;259&quot;/&gt;&lt;/object&gt;&lt;object type=&quot;3&quot; unique_id=&quot;10007&quot;&gt;&lt;property id=&quot;20148&quot; value=&quot;5&quot;/&gt;&lt;property id=&quot;20300&quot; value=&quot;Slide 4 - &amp;quot;Các khái niệm cơ bản&amp;quot;&quot;/&gt;&lt;property id=&quot;20307&quot; value=&quot;260&quot;/&gt;&lt;/object&gt;&lt;object type=&quot;3&quot; unique_id=&quot;10008&quot;&gt;&lt;property id=&quot;20148&quot; value=&quot;5&quot;/&gt;&lt;property id=&quot;20300&quot; value=&quot;Slide 5 - &amp;quot;Các khái niệm cơ bản&amp;quot;&quot;/&gt;&lt;property id=&quot;20307&quot; value=&quot;289&quot;/&gt;&lt;/object&gt;&lt;object type=&quot;3&quot; unique_id=&quot;10009&quot;&gt;&lt;property id=&quot;20148&quot; value=&quot;5&quot;/&gt;&lt;property id=&quot;20300&quot; value=&quot;Slide 6 - &amp;quot;Các loại thông tin&amp;quot;&quot;/&gt;&lt;property id=&quot;20307&quot; value=&quot;264&quot;/&gt;&lt;/object&gt;&lt;object type=&quot;3&quot; unique_id=&quot;10010&quot;&gt;&lt;property id=&quot;20148&quot; value=&quot;5&quot;/&gt;&lt;property id=&quot;20300&quot; value=&quot;Slide 7 - &amp;quot;Lệnh máy- Machine Instruction&amp;quot;&quot;/&gt;&lt;property id=&quot;20307&quot; value=&quot;272&quot;/&gt;&lt;/object&gt;&lt;object type=&quot;3&quot; unique_id=&quot;10011&quot;&gt;&lt;property id=&quot;20148&quot; value=&quot;5&quot;/&gt;&lt;property id=&quot;20300&quot; value=&quot;Slide 8 - &amp;quot;Chương trình- Program&amp;quot;&quot;/&gt;&lt;property id=&quot;20307&quot; value=&quot;273&quot;/&gt;&lt;/object&gt;&lt;object type=&quot;3&quot; unique_id=&quot;10012&quot;&gt;&lt;property id=&quot;20148&quot; value=&quot;5&quot;/&gt;&lt;property id=&quot;20300&quot; value=&quot;Slide 9 - &amp;quot;Lập trình- Programming&amp;quot;&quot;/&gt;&lt;property id=&quot;20307&quot; value=&quot;274&quot;/&gt;&lt;/object&gt;&lt;object type=&quot;3&quot; unique_id=&quot;10013&quot;&gt;&lt;property id=&quot;20148&quot; value=&quot;5&quot;/&gt;&lt;property id=&quot;20300&quot; value=&quot;Slide 10 - &amp;quot;Ngôn ngữ lập trình&amp;quot;&quot;/&gt;&lt;property id=&quot;20307&quot; value=&quot;275&quot;/&gt;&lt;/object&gt;&lt;object type=&quot;3&quot; unique_id=&quot;10014&quot;&gt;&lt;property id=&quot;20148&quot; value=&quot;5&quot;/&gt;&lt;property id=&quot;20300&quot; value=&quot;Slide 11 - &amp;quot;Dịch chương trình- Translating&amp;quot;&quot;/&gt;&lt;property id=&quot;20307&quot; value=&quot;276&quot;/&gt;&lt;/object&gt;&lt;object type=&quot;3&quot; unique_id=&quot;10015&quot;&gt;&lt;property id=&quot;20148&quot; value=&quot;5&quot;/&gt;&lt;property id=&quot;20300&quot; value=&quot;Slide 12 - &amp;quot;Giải thuật- Algorithm&amp;quot;&quot;/&gt;&lt;property id=&quot;20307&quot; value=&quot;277&quot;/&gt;&lt;/object&gt;&lt;object type=&quot;3&quot; unique_id=&quot;10016&quot;&gt;&lt;property id=&quot;20148&quot; value=&quot;5&quot;/&gt;&lt;property id=&quot;20300&quot; value=&quot;Slide 13 - &amp;quot;Giải thuật-Mô tả bằng ngôn ngữ tự nhiên&amp;quot;&quot;/&gt;&lt;property id=&quot;20307&quot; value=&quot;279&quot;/&gt;&lt;/object&gt;&lt;object type=&quot;3&quot; unique_id=&quot;10017&quot;&gt;&lt;property id=&quot;20148&quot; value=&quot;5&quot;/&gt;&lt;property id=&quot;20300&quot; value=&quot;Slide 14 - &amp;quot;Giải thuật- Mô tả bằng ngôn ngữ tự nhiên&amp;quot;&quot;/&gt;&lt;property id=&quot;20307&quot; value=&quot;280&quot;/&gt;&lt;/object&gt;&lt;object type=&quot;3&quot; unique_id=&quot;10018&quot;&gt;&lt;property id=&quot;20148&quot; value=&quot;5&quot;/&gt;&lt;property id=&quot;20300&quot; value=&quot;Slide 15 - &amp;quot;Giải thuật-Mô tả bằng lưu đồ&amp;quot;&quot;/&gt;&lt;property id=&quot;20307&quot; value=&quot;282&quot;/&gt;&lt;/object&gt;&lt;object type=&quot;3&quot; unique_id=&quot;10019&quot;&gt;&lt;property id=&quot;20148&quot; value=&quot;5&quot;/&gt;&lt;property id=&quot;20300&quot; value=&quot;Slide 16 - &amp;quot;Lưu đồ: Các quy tắc vẽ&amp;quot;&quot;/&gt;&lt;property id=&quot;20307&quot; value=&quot;283&quot;/&gt;&lt;/object&gt;&lt;object type=&quot;3&quot; unique_id=&quot;10020&quot;&gt;&lt;property id=&quot;20148&quot; value=&quot;5&quot;/&gt;&lt;property id=&quot;20300&quot; value=&quot;Slide 17 - &amp;quot;Giải thuật tìm trị lớn nhất trong 3 số&amp;quot;&quot;/&gt;&lt;property id=&quot;20307&quot; value=&quot;285&quot;/&gt;&lt;/object&gt;&lt;object type=&quot;3&quot; unique_id=&quot;10021&quot;&gt;&lt;property id=&quot;20148&quot; value=&quot;5&quot;/&gt;&lt;property id=&quot;20300&quot; value=&quot;Slide 18 - &amp;quot;Các bước lập trình&amp;quot;&quot;/&gt;&lt;property id=&quot;20307&quot; value=&quot;287&quot;/&gt;&lt;/object&gt;&lt;object type=&quot;3&quot; unique_id=&quot;10022&quot;&gt;&lt;property id=&quot;20148&quot; value=&quot;5&quot;/&gt;&lt;property id=&quot;20300&quot; value=&quot;Slide 19 - &amp;quot;Giới thiệu về ngôn ngữ C&amp;quot;&quot;/&gt;&lt;property id=&quot;20307&quot; value=&quot;291&quot;/&gt;&lt;/object&gt;&lt;object type=&quot;3&quot; unique_id=&quot;10023&quot;&gt;&lt;property id=&quot;20148&quot; value=&quot;5&quot;/&gt;&lt;property id=&quot;20300&quot; value=&quot;Slide 20 - &amp;quot;Giới thiệu về ngôn ngữ C&amp;quot;&quot;/&gt;&lt;property id=&quot;20307&quot; value=&quot;303&quot;/&gt;&lt;/object&gt;&lt;object type=&quot;3&quot; unique_id=&quot;10024&quot;&gt;&lt;property id=&quot;20148&quot; value=&quot;5&quot;/&gt;&lt;property id=&quot;20300&quot; value=&quot;Slide 21&quot;/&gt;&lt;property id=&quot;20307&quot; value=&quot;305&quot;/&gt;&lt;/object&gt;&lt;object type=&quot;3&quot; unique_id=&quot;10025&quot;&gt;&lt;property id=&quot;20148&quot; value=&quot;5&quot;/&gt;&lt;property id=&quot;20300&quot; value=&quot;Slide 22&quot;/&gt;&lt;property id=&quot;20307&quot; value=&quot;304&quot;/&gt;&lt;/object&gt;&lt;object type=&quot;3&quot; unique_id=&quot;10026&quot;&gt;&lt;property id=&quot;20148&quot; value=&quot;5&quot;/&gt;&lt;property id=&quot;20300&quot; value=&quot;Slide 23&quot;/&gt;&lt;property id=&quot;20307&quot; value=&quot;306&quot;/&gt;&lt;/object&gt;&lt;object type=&quot;3&quot; unique_id=&quot;10027&quot;&gt;&lt;property id=&quot;20148&quot; value=&quot;5&quot;/&gt;&lt;property id=&quot;20300&quot; value=&quot;Slide 24&quot;/&gt;&lt;property id=&quot;20307&quot; value=&quot;307&quot;/&gt;&lt;/object&gt;&lt;/object&gt;&lt;/object&gt;&lt;/database&gt;"/>
  <p:tag name="SECTOMILLISECCONVERTED" val="1"/>
</p:tagLst>
</file>

<file path=ppt/theme/theme1.xml><?xml version="1.0" encoding="utf-8"?>
<a:theme xmlns:a="http://schemas.openxmlformats.org/drawingml/2006/main" name="Ma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Mau</Template>
  <TotalTime>3378</TotalTime>
  <Words>3785</Words>
  <Application>Microsoft Office PowerPoint</Application>
  <PresentationFormat>On-screen Show (4:3)</PresentationFormat>
  <Paragraphs>627</Paragraphs>
  <Slides>144</Slides>
  <Notes>4</Notes>
  <HiddenSlides>0</HiddenSlides>
  <MMClips>0</MMClips>
  <ScaleCrop>false</ScaleCrop>
  <HeadingPairs>
    <vt:vector size="4" baseType="variant">
      <vt:variant>
        <vt:lpstr>Theme</vt:lpstr>
      </vt:variant>
      <vt:variant>
        <vt:i4>1</vt:i4>
      </vt:variant>
      <vt:variant>
        <vt:lpstr>Slide Titles</vt:lpstr>
      </vt:variant>
      <vt:variant>
        <vt:i4>144</vt:i4>
      </vt:variant>
    </vt:vector>
  </HeadingPairs>
  <TitlesOfParts>
    <vt:vector size="145" baseType="lpstr">
      <vt:lpstr>Mau</vt:lpstr>
      <vt:lpstr>Giao diện người dùng và xử lý sự kiện</vt:lpstr>
      <vt:lpstr>MỤC TIÊU THỰC HIỆN</vt:lpstr>
      <vt:lpstr>Giao diện người dùng</vt:lpstr>
      <vt:lpstr>Giao diện người dùng</vt:lpstr>
      <vt:lpstr>Các loại Layout trong Android</vt:lpstr>
      <vt:lpstr>Các loại Layout trong Android</vt:lpstr>
      <vt:lpstr>Các thuộc tinh trong Android</vt:lpstr>
      <vt:lpstr>Các thuộc tinh trong Android</vt:lpstr>
      <vt:lpstr>Các thuộc tinh trong Android</vt:lpstr>
      <vt:lpstr>FrameLayout</vt:lpstr>
      <vt:lpstr>FrameLayout</vt:lpstr>
      <vt:lpstr>PowerPoint Presentation</vt:lpstr>
      <vt:lpstr>PowerPoint Presentation</vt:lpstr>
      <vt:lpstr>Ví dụ:</vt:lpstr>
      <vt:lpstr>PowerPoint Presentation</vt:lpstr>
      <vt:lpstr>Nhận xét:</vt:lpstr>
      <vt:lpstr>RelativeLayout</vt:lpstr>
      <vt:lpstr>RelativeLayout</vt:lpstr>
      <vt:lpstr>Ví dụ:</vt:lpstr>
      <vt:lpstr>PowerPoint Presentation</vt:lpstr>
      <vt:lpstr>PowerPoint Presentation</vt:lpstr>
      <vt:lpstr>Ví dụ:</vt:lpstr>
      <vt:lpstr>PowerPoint Presentation</vt:lpstr>
      <vt:lpstr>PowerPoint Presentation</vt:lpstr>
      <vt:lpstr>Nhận xét:</vt:lpstr>
      <vt:lpstr>LinearLayout</vt:lpstr>
      <vt:lpstr>LinearLayout</vt:lpstr>
      <vt:lpstr>Chia tỉ lệ layout</vt:lpstr>
      <vt:lpstr>Ví dụ:</vt:lpstr>
      <vt:lpstr>PowerPoint Presentation</vt:lpstr>
      <vt:lpstr>Ví dụ:</vt:lpstr>
      <vt:lpstr>PowerPoint Presentation</vt:lpstr>
      <vt:lpstr>Ví dụ:</vt:lpstr>
      <vt:lpstr>PowerPoint Presentation</vt:lpstr>
      <vt:lpstr>PowerPoint Presentation</vt:lpstr>
      <vt:lpstr>PowerPoint Presentation</vt:lpstr>
      <vt:lpstr>Nhận xét:</vt:lpstr>
      <vt:lpstr>ConstraintLayout</vt:lpstr>
      <vt:lpstr>ConstraintLayout</vt:lpstr>
      <vt:lpstr>Làm Quen Với ConstraintLayout</vt:lpstr>
      <vt:lpstr>Các thành phần:</vt:lpstr>
      <vt:lpstr>Các thành phần:</vt:lpstr>
      <vt:lpstr>Toolbar</vt:lpstr>
      <vt:lpstr>Toolbar</vt:lpstr>
      <vt:lpstr>Palette</vt:lpstr>
      <vt:lpstr>Design View &amp; Blueprint View</vt:lpstr>
      <vt:lpstr>Thay Đổi Kích Thước Cho View</vt:lpstr>
      <vt:lpstr>Tạo Constraint Cho View</vt:lpstr>
      <vt:lpstr>PowerPoint Presentation</vt:lpstr>
      <vt:lpstr>PowerPoint Presentation</vt:lpstr>
      <vt:lpstr>Tạo Baseline Constraint Cho View</vt:lpstr>
      <vt:lpstr>PowerPoint Presentation</vt:lpstr>
      <vt:lpstr>Attribute</vt:lpstr>
      <vt:lpstr>Attribute</vt:lpstr>
      <vt:lpstr>Attribute</vt:lpstr>
      <vt:lpstr>1. ID Của View</vt:lpstr>
      <vt:lpstr>2. Margin Của View</vt:lpstr>
      <vt:lpstr>3. Các Khoảng Cách Tới Các Thành Viên Bên Trong</vt:lpstr>
      <vt:lpstr>PowerPoint Presentation</vt:lpstr>
      <vt:lpstr>4. Bias</vt:lpstr>
      <vt:lpstr>5. Chỉ Định layout_width Và layout_height</vt:lpstr>
      <vt:lpstr>Component Tree</vt:lpstr>
      <vt:lpstr>Component Tree</vt:lpstr>
      <vt:lpstr>Chức Năng Autoconnect (Tạo Constraint Tự Động)</vt:lpstr>
      <vt:lpstr>Chức Năng Infer Constraints </vt:lpstr>
      <vt:lpstr>Chức Năng Pack</vt:lpstr>
      <vt:lpstr>Chức Năng Ratio</vt:lpstr>
      <vt:lpstr>Chức Năng Guideline </vt:lpstr>
      <vt:lpstr>Chức Năng Barrier</vt:lpstr>
      <vt:lpstr>Chức Năng Chain</vt:lpstr>
      <vt:lpstr>PowerPoint Presentation</vt:lpstr>
      <vt:lpstr>PowerPoint Presentation</vt:lpstr>
      <vt:lpstr>PowerPoint Presentation</vt:lpstr>
      <vt:lpstr>PowerPoint Presentation</vt:lpstr>
      <vt:lpstr>PowerPoint Presentation</vt:lpstr>
      <vt:lpstr>PowerPoint Presentation</vt:lpstr>
      <vt:lpstr>Chức Năng Group (Gom Nhóm)</vt:lpstr>
      <vt:lpstr>PowerPoint Presentation</vt:lpstr>
      <vt:lpstr>Các điều khiển cơ bản</vt:lpstr>
      <vt:lpstr>Các điều khiển cơ bản</vt:lpstr>
      <vt:lpstr>PowerPoint Presentation</vt:lpstr>
      <vt:lpstr>PowerPoint Presentation</vt:lpstr>
      <vt:lpstr>Quy Trình thiết kế ứng dụng</vt:lpstr>
      <vt:lpstr>1.Xây dựng giao diện</vt:lpstr>
      <vt:lpstr>2. Ánh Xạ</vt:lpstr>
      <vt:lpstr>3. Viết Code</vt:lpstr>
      <vt:lpstr>TextView</vt:lpstr>
      <vt:lpstr>TextView</vt:lpstr>
      <vt:lpstr>TextView</vt:lpstr>
      <vt:lpstr>Code TextView trong XML</vt:lpstr>
      <vt:lpstr>Code TextView trong JAVA</vt:lpstr>
      <vt:lpstr>Một số phương thức quan trọng khác</vt:lpstr>
      <vt:lpstr>Thuộc tính thường dùng của TextView</vt:lpstr>
      <vt:lpstr>Thuộc tính thường dùng của TextView</vt:lpstr>
      <vt:lpstr>Thuộc tính thường dùng của TextView</vt:lpstr>
      <vt:lpstr>Ví dụ:</vt:lpstr>
      <vt:lpstr>Ví dụ:</vt:lpstr>
      <vt:lpstr>Bước 1:</vt:lpstr>
      <vt:lpstr>Bước 2:</vt:lpstr>
      <vt:lpstr>PowerPoint Presentation</vt:lpstr>
      <vt:lpstr>PowerPoint Presentation</vt:lpstr>
      <vt:lpstr>Bước 3:</vt:lpstr>
      <vt:lpstr>PowerPoint Presentation</vt:lpstr>
      <vt:lpstr>EditText</vt:lpstr>
      <vt:lpstr>EditText</vt:lpstr>
      <vt:lpstr>EditText</vt:lpstr>
      <vt:lpstr>EditText</vt:lpstr>
      <vt:lpstr>Thuộc tính thường dùng của EditText</vt:lpstr>
      <vt:lpstr>Thuộc tính thường dùng của EditText</vt:lpstr>
      <vt:lpstr>Thuộc tính thường dùng của EditText</vt:lpstr>
      <vt:lpstr>Thuộc tính thường dùng của EditText</vt:lpstr>
      <vt:lpstr>Thuộc tính thường dùng của EditText</vt:lpstr>
      <vt:lpstr>PowerPoint Presentation</vt:lpstr>
      <vt:lpstr>Ví dụ:</vt:lpstr>
      <vt:lpstr>Bước 1:</vt:lpstr>
      <vt:lpstr>Bước 2:</vt:lpstr>
      <vt:lpstr>Bước 3:</vt:lpstr>
      <vt:lpstr>Bước 4:</vt:lpstr>
      <vt:lpstr>Code</vt:lpstr>
      <vt:lpstr>Code</vt:lpstr>
      <vt:lpstr>PowerPoint Presentation</vt:lpstr>
      <vt:lpstr>Button</vt:lpstr>
      <vt:lpstr>Button</vt:lpstr>
      <vt:lpstr>Bắt sự kiện khi người dùng ấn vào Buton</vt:lpstr>
      <vt:lpstr>PowerPoint Presentation</vt:lpstr>
      <vt:lpstr>PowerPoint Presentation</vt:lpstr>
      <vt:lpstr>Thuộc tính thường dùng của Button</vt:lpstr>
      <vt:lpstr>Thuộc tính thường dùng của Button</vt:lpstr>
      <vt:lpstr>Thuộc tính thường dùng của Button</vt:lpstr>
      <vt:lpstr>Thuộc tính thường dùng của Button</vt:lpstr>
      <vt:lpstr>Ví dụ:</vt:lpstr>
      <vt:lpstr>Ví dụ: button có hình</vt:lpstr>
      <vt:lpstr>Bước 1:</vt:lpstr>
      <vt:lpstr>Bước 2:</vt:lpstr>
      <vt:lpstr>Bước 3:</vt:lpstr>
      <vt:lpstr>Bước 4:</vt:lpstr>
      <vt:lpstr>PowerPoint Presentation</vt:lpstr>
      <vt:lpstr>PowerPoint Presentation</vt:lpstr>
      <vt:lpstr>PowerPoint Presentation</vt:lpstr>
      <vt:lpstr>PowerPoint Presentation</vt:lpstr>
      <vt:lpstr>Bài tập</vt:lpstr>
      <vt:lpstr>1. Sử dụng Linear Layout thiết kế giao diện như sau: </vt:lpstr>
      <vt:lpstr>Xây dựng màn hình đăng nhập</vt:lpstr>
      <vt:lpstr>PowerPoint Presentation</vt:lpstr>
    </vt:vector>
  </TitlesOfParts>
  <Company>ABC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Giới thiệu</dc:title>
  <dc:creator>TRUNG</dc:creator>
  <cp:lastModifiedBy>THAI</cp:lastModifiedBy>
  <cp:revision>165</cp:revision>
  <dcterms:created xsi:type="dcterms:W3CDTF">2007-09-12T07:27:45Z</dcterms:created>
  <dcterms:modified xsi:type="dcterms:W3CDTF">2021-09-07T00:12:02Z</dcterms:modified>
</cp:coreProperties>
</file>