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46" r:id="rId1"/>
  </p:sldMasterIdLst>
  <p:notesMasterIdLst>
    <p:notesMasterId r:id="rId71"/>
  </p:notesMasterIdLst>
  <p:handoutMasterIdLst>
    <p:handoutMasterId r:id="rId72"/>
  </p:handoutMasterIdLst>
  <p:sldIdLst>
    <p:sldId id="257" r:id="rId2"/>
    <p:sldId id="346" r:id="rId3"/>
    <p:sldId id="347" r:id="rId4"/>
    <p:sldId id="348" r:id="rId5"/>
    <p:sldId id="350" r:id="rId6"/>
    <p:sldId id="349" r:id="rId7"/>
    <p:sldId id="351" r:id="rId8"/>
    <p:sldId id="352" r:id="rId9"/>
    <p:sldId id="353" r:id="rId10"/>
    <p:sldId id="354" r:id="rId11"/>
    <p:sldId id="355" r:id="rId12"/>
    <p:sldId id="356" r:id="rId13"/>
    <p:sldId id="357" r:id="rId14"/>
    <p:sldId id="358" r:id="rId15"/>
    <p:sldId id="359" r:id="rId16"/>
    <p:sldId id="360" r:id="rId17"/>
    <p:sldId id="361" r:id="rId18"/>
    <p:sldId id="363" r:id="rId19"/>
    <p:sldId id="364" r:id="rId20"/>
    <p:sldId id="365" r:id="rId21"/>
    <p:sldId id="366" r:id="rId22"/>
    <p:sldId id="367" r:id="rId23"/>
    <p:sldId id="368" r:id="rId24"/>
    <p:sldId id="369" r:id="rId25"/>
    <p:sldId id="370" r:id="rId26"/>
    <p:sldId id="371" r:id="rId27"/>
    <p:sldId id="372" r:id="rId28"/>
    <p:sldId id="373" r:id="rId29"/>
    <p:sldId id="374" r:id="rId30"/>
    <p:sldId id="376" r:id="rId31"/>
    <p:sldId id="375" r:id="rId32"/>
    <p:sldId id="377" r:id="rId33"/>
    <p:sldId id="378" r:id="rId34"/>
    <p:sldId id="379" r:id="rId35"/>
    <p:sldId id="380" r:id="rId36"/>
    <p:sldId id="381" r:id="rId37"/>
    <p:sldId id="382" r:id="rId38"/>
    <p:sldId id="383" r:id="rId39"/>
    <p:sldId id="384" r:id="rId40"/>
    <p:sldId id="385" r:id="rId41"/>
    <p:sldId id="386" r:id="rId42"/>
    <p:sldId id="387" r:id="rId43"/>
    <p:sldId id="388" r:id="rId44"/>
    <p:sldId id="389" r:id="rId45"/>
    <p:sldId id="390" r:id="rId46"/>
    <p:sldId id="391" r:id="rId47"/>
    <p:sldId id="392" r:id="rId48"/>
    <p:sldId id="393" r:id="rId49"/>
    <p:sldId id="394" r:id="rId50"/>
    <p:sldId id="395" r:id="rId51"/>
    <p:sldId id="396" r:id="rId52"/>
    <p:sldId id="397" r:id="rId53"/>
    <p:sldId id="398" r:id="rId54"/>
    <p:sldId id="399" r:id="rId55"/>
    <p:sldId id="400" r:id="rId56"/>
    <p:sldId id="401" r:id="rId57"/>
    <p:sldId id="402" r:id="rId58"/>
    <p:sldId id="403" r:id="rId59"/>
    <p:sldId id="404" r:id="rId60"/>
    <p:sldId id="405" r:id="rId61"/>
    <p:sldId id="406" r:id="rId62"/>
    <p:sldId id="407" r:id="rId63"/>
    <p:sldId id="408" r:id="rId64"/>
    <p:sldId id="409" r:id="rId65"/>
    <p:sldId id="410" r:id="rId66"/>
    <p:sldId id="411" r:id="rId67"/>
    <p:sldId id="412" r:id="rId68"/>
    <p:sldId id="413" r:id="rId69"/>
    <p:sldId id="345" r:id="rId70"/>
  </p:sldIdLst>
  <p:sldSz cx="9144000" cy="6858000" type="screen4x3"/>
  <p:notesSz cx="9144000" cy="6858000"/>
  <p:custDataLst>
    <p:tags r:id="rId73"/>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5AFA0B9F-B2D9-4657-BBEF-5400E7FAED13}">
          <p14:sldIdLst>
            <p14:sldId id="257"/>
            <p14:sldId id="346"/>
            <p14:sldId id="347"/>
            <p14:sldId id="348"/>
            <p14:sldId id="350"/>
            <p14:sldId id="349"/>
            <p14:sldId id="351"/>
            <p14:sldId id="352"/>
            <p14:sldId id="353"/>
            <p14:sldId id="354"/>
            <p14:sldId id="355"/>
            <p14:sldId id="356"/>
            <p14:sldId id="357"/>
            <p14:sldId id="358"/>
            <p14:sldId id="359"/>
            <p14:sldId id="360"/>
            <p14:sldId id="361"/>
            <p14:sldId id="363"/>
            <p14:sldId id="364"/>
            <p14:sldId id="365"/>
            <p14:sldId id="366"/>
            <p14:sldId id="367"/>
            <p14:sldId id="368"/>
            <p14:sldId id="369"/>
            <p14:sldId id="370"/>
            <p14:sldId id="371"/>
            <p14:sldId id="372"/>
            <p14:sldId id="373"/>
            <p14:sldId id="374"/>
            <p14:sldId id="376"/>
            <p14:sldId id="375"/>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Lst>
        </p14:section>
        <p14:section name="Untitled Section" id="{E35C4CFB-84D1-4F57-A767-40784B2C765A}">
          <p14:sldIdLst>
            <p14:sldId id="345"/>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94660"/>
  </p:normalViewPr>
  <p:slideViewPr>
    <p:cSldViewPr>
      <p:cViewPr>
        <p:scale>
          <a:sx n="76" d="100"/>
          <a:sy n="76" d="100"/>
        </p:scale>
        <p:origin x="-1134"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2947" name="Rectangle 3"/>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2948" name="Rectangle 4"/>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2949" name="Rectangle 5"/>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280D6A2-DCC2-42E7-8AC3-CFA68E0CA7D1}" type="slidenum">
              <a:rPr lang="en-US"/>
              <a:pPr>
                <a:defRPr/>
              </a:pPr>
              <a:t>‹#›</a:t>
            </a:fld>
            <a:endParaRPr lang="en-US"/>
          </a:p>
        </p:txBody>
      </p:sp>
    </p:spTree>
    <p:extLst>
      <p:ext uri="{BB962C8B-B14F-4D97-AF65-F5344CB8AC3E}">
        <p14:creationId xmlns:p14="http://schemas.microsoft.com/office/powerpoint/2010/main" val="1586409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23" name="Rectangle 3"/>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2772"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26"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27"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95E0352-9CED-430B-9988-2FFB19A04348}" type="slidenum">
              <a:rPr lang="en-US"/>
              <a:pPr>
                <a:defRPr/>
              </a:pPr>
              <a:t>‹#›</a:t>
            </a:fld>
            <a:endParaRPr lang="en-US"/>
          </a:p>
        </p:txBody>
      </p:sp>
    </p:spTree>
    <p:extLst>
      <p:ext uri="{BB962C8B-B14F-4D97-AF65-F5344CB8AC3E}">
        <p14:creationId xmlns:p14="http://schemas.microsoft.com/office/powerpoint/2010/main" val="37799464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9EED462-3C37-4830-8FB0-02EC9DF2B47A}" type="slidenum">
              <a:rPr lang="en-US" smtClean="0"/>
              <a:pPr eaLnBrk="1" hangingPunct="1"/>
              <a:t>1</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60111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57263"/>
            <a:ext cx="6858000" cy="2387600"/>
          </a:xfrm>
        </p:spPr>
        <p:txBody>
          <a:bodyPr anchor="b"/>
          <a:lstStyle>
            <a:lvl1pPr algn="r">
              <a:defRPr sz="6000" b="1">
                <a:solidFill>
                  <a:srgbClr val="003B7A"/>
                </a:solidFill>
              </a:defRPr>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01375215-A13A-41F8-AA6A-BE84D2EF94A8}" type="datetime1">
              <a:rPr lang="en-US" altLang="en-US" smtClean="0"/>
              <a:t>9/7/2021</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dirty="0" smtClean="0"/>
              <a:t>Giao diện người dùng và xử lý sự kiện</a:t>
            </a:r>
            <a:endParaRPr lang="en-US" dirty="0"/>
          </a:p>
        </p:txBody>
      </p:sp>
      <p:sp>
        <p:nvSpPr>
          <p:cNvPr id="6" name="Slide Number Placeholder 5"/>
          <p:cNvSpPr>
            <a:spLocks noGrp="1"/>
          </p:cNvSpPr>
          <p:nvPr>
            <p:ph type="sldNum" sz="quarter" idx="12"/>
          </p:nvPr>
        </p:nvSpPr>
        <p:spPr/>
        <p:txBody>
          <a:bodyPr/>
          <a:lstStyle/>
          <a:p>
            <a:pPr>
              <a:defRPr/>
            </a:pPr>
            <a:fld id="{237E7752-C9E2-46AA-85C3-2B162685FB4F}" type="slidenum">
              <a:rPr lang="en-US" altLang="en-US" smtClean="0"/>
              <a:pPr>
                <a:defRPr/>
              </a:pPr>
              <a:t>‹#›</a:t>
            </a:fld>
            <a:endParaRPr lang="en-US" altLang="en-US"/>
          </a:p>
        </p:txBody>
      </p:sp>
      <p:cxnSp>
        <p:nvCxnSpPr>
          <p:cNvPr id="14" name="Straight Connector 13"/>
          <p:cNvCxnSpPr/>
          <p:nvPr/>
        </p:nvCxnSpPr>
        <p:spPr>
          <a:xfrm flipH="1">
            <a:off x="1143001" y="3475566"/>
            <a:ext cx="6854825" cy="0"/>
          </a:xfrm>
          <a:prstGeom prst="line">
            <a:avLst/>
          </a:prstGeom>
          <a:ln>
            <a:solidFill>
              <a:srgbClr val="003B7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160325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324C7EFE-44B1-4ECB-A70C-76E815A23609}" type="datetime1">
              <a:rPr lang="en-US" altLang="en-US" smtClean="0"/>
              <a:t>9/7/2021</a:t>
            </a:fld>
            <a:endParaRPr lang="en-US" altLang="en-US"/>
          </a:p>
        </p:txBody>
      </p:sp>
      <p:sp>
        <p:nvSpPr>
          <p:cNvPr id="5" name="Footer Placeholder 4"/>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6" name="Slide Number Placeholder 5"/>
          <p:cNvSpPr>
            <a:spLocks noGrp="1"/>
          </p:cNvSpPr>
          <p:nvPr>
            <p:ph type="sldNum" sz="quarter" idx="12"/>
          </p:nvPr>
        </p:nvSpPr>
        <p:spPr/>
        <p:txBody>
          <a:bodyPr/>
          <a:lstStyle/>
          <a:p>
            <a:pPr>
              <a:defRPr/>
            </a:pPr>
            <a:fld id="{9E071360-5188-4CE0-B7DA-C4E940D71C0A}" type="slidenum">
              <a:rPr lang="en-US" altLang="en-US" smtClean="0"/>
              <a:pPr>
                <a:defRPr/>
              </a:pPr>
              <a:t>‹#›</a:t>
            </a:fld>
            <a:endParaRPr lang="en-US" altLang="en-US"/>
          </a:p>
        </p:txBody>
      </p:sp>
      <p:cxnSp>
        <p:nvCxnSpPr>
          <p:cNvPr id="8" name="Straight Connector 7"/>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1376976"/>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226ACC65-2A65-4597-A76D-905A5D1A220B}" type="datetime1">
              <a:rPr lang="en-US" altLang="en-US" smtClean="0"/>
              <a:t>9/7/2021</a:t>
            </a:fld>
            <a:endParaRPr lang="en-US" altLang="en-US"/>
          </a:p>
        </p:txBody>
      </p:sp>
      <p:sp>
        <p:nvSpPr>
          <p:cNvPr id="5" name="Footer Placeholder 4"/>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6" name="Slide Number Placeholder 5"/>
          <p:cNvSpPr>
            <a:spLocks noGrp="1"/>
          </p:cNvSpPr>
          <p:nvPr>
            <p:ph type="sldNum" sz="quarter" idx="12"/>
          </p:nvPr>
        </p:nvSpPr>
        <p:spPr/>
        <p:txBody>
          <a:bodyPr/>
          <a:lstStyle/>
          <a:p>
            <a:pPr>
              <a:defRPr/>
            </a:pPr>
            <a:fld id="{33234340-90E5-4FAE-8AFF-3979A0609006}" type="slidenum">
              <a:rPr lang="en-US" altLang="en-US" smtClean="0"/>
              <a:pPr>
                <a:defRPr/>
              </a:pPr>
              <a:t>‹#›</a:t>
            </a:fld>
            <a:endParaRPr lang="en-US" altLang="en-US"/>
          </a:p>
        </p:txBody>
      </p:sp>
    </p:spTree>
    <p:extLst>
      <p:ext uri="{BB962C8B-B14F-4D97-AF65-F5344CB8AC3E}">
        <p14:creationId xmlns:p14="http://schemas.microsoft.com/office/powerpoint/2010/main" val="421525422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0"/>
            <a:ext cx="7886700" cy="4381501"/>
          </a:xfrm>
        </p:spPr>
        <p:txBody>
          <a:bodyPr>
            <a:normAutofit/>
          </a:bodyPr>
          <a:lstStyle>
            <a:lvl1pPr algn="just">
              <a:lnSpc>
                <a:spcPct val="125000"/>
              </a:lnSpc>
              <a:buClr>
                <a:srgbClr val="F5CE31"/>
              </a:buClr>
              <a:defRPr sz="2600">
                <a:latin typeface="Arial" pitchFamily="34" charset="0"/>
                <a:ea typeface="Arial" pitchFamily="34" charset="0"/>
                <a:cs typeface="Arial" pitchFamily="34" charset="0"/>
              </a:defRPr>
            </a:lvl1pPr>
            <a:lvl2pPr algn="just">
              <a:lnSpc>
                <a:spcPct val="125000"/>
              </a:lnSpc>
              <a:buClr>
                <a:srgbClr val="F5CE31"/>
              </a:buClr>
              <a:defRPr sz="2600">
                <a:latin typeface="Arial" pitchFamily="34" charset="0"/>
                <a:ea typeface="Arial" pitchFamily="34" charset="0"/>
                <a:cs typeface="Arial" pitchFamily="34" charset="0"/>
              </a:defRPr>
            </a:lvl2pPr>
            <a:lvl3pPr algn="just">
              <a:lnSpc>
                <a:spcPct val="125000"/>
              </a:lnSpc>
              <a:buClr>
                <a:srgbClr val="F5CE31"/>
              </a:buClr>
              <a:defRPr sz="2600">
                <a:latin typeface="Arial" pitchFamily="34" charset="0"/>
                <a:ea typeface="Arial" pitchFamily="34" charset="0"/>
                <a:cs typeface="Arial" pitchFamily="34" charset="0"/>
              </a:defRPr>
            </a:lvl3pPr>
            <a:lvl4pPr algn="just">
              <a:lnSpc>
                <a:spcPct val="125000"/>
              </a:lnSpc>
              <a:buClr>
                <a:srgbClr val="F5CE31"/>
              </a:buClr>
              <a:defRPr sz="2600">
                <a:latin typeface="Arial" pitchFamily="34" charset="0"/>
                <a:ea typeface="Arial" pitchFamily="34" charset="0"/>
                <a:cs typeface="Arial" pitchFamily="34" charset="0"/>
              </a:defRPr>
            </a:lvl4pPr>
            <a:lvl5pPr algn="just">
              <a:lnSpc>
                <a:spcPct val="125000"/>
              </a:lnSpc>
              <a:buClr>
                <a:srgbClr val="F5CE31"/>
              </a:buClr>
              <a:defRPr sz="2600">
                <a:latin typeface="Arial" pitchFamily="34" charset="0"/>
                <a:ea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2743200" y="6240461"/>
            <a:ext cx="2057400" cy="365125"/>
          </a:xfrm>
        </p:spPr>
        <p:txBody>
          <a:bodyPr/>
          <a:lstStyle>
            <a:lvl1pPr>
              <a:defRPr>
                <a:solidFill>
                  <a:schemeClr val="tx1"/>
                </a:solidFill>
              </a:defRPr>
            </a:lvl1pPr>
          </a:lstStyle>
          <a:p>
            <a:pPr>
              <a:defRPr/>
            </a:pPr>
            <a:fld id="{D82B8477-A185-4A99-BD0B-21E4D00D15B8}" type="datetime1">
              <a:rPr lang="en-US" altLang="en-US" smtClean="0"/>
              <a:pPr>
                <a:defRPr/>
              </a:pPr>
              <a:t>9/7/2021</a:t>
            </a:fld>
            <a:endParaRPr lang="en-US" altLang="en-US"/>
          </a:p>
        </p:txBody>
      </p:sp>
      <p:sp>
        <p:nvSpPr>
          <p:cNvPr id="5" name="Footer Placeholder 4"/>
          <p:cNvSpPr>
            <a:spLocks noGrp="1"/>
          </p:cNvSpPr>
          <p:nvPr>
            <p:ph type="ftr" sz="quarter" idx="11"/>
          </p:nvPr>
        </p:nvSpPr>
        <p:spPr>
          <a:xfrm>
            <a:off x="3425911" y="6240461"/>
            <a:ext cx="3086100" cy="365125"/>
          </a:xfrm>
        </p:spPr>
        <p:txBody>
          <a:bodyPr/>
          <a:lstStyle>
            <a:lvl1pPr>
              <a:defRPr>
                <a:solidFill>
                  <a:schemeClr val="tx1"/>
                </a:solidFill>
              </a:defRPr>
            </a:lvl1pPr>
          </a:lstStyle>
          <a:p>
            <a:pPr>
              <a:defRPr/>
            </a:pPr>
            <a:r>
              <a:rPr lang="vi-VN" altLang="en-US" dirty="0" smtClean="0"/>
              <a:t>Giao diện người dùng và xử lý sự kiện</a:t>
            </a:r>
            <a:endParaRPr lang="en-US" altLang="en-US" dirty="0"/>
          </a:p>
        </p:txBody>
      </p:sp>
      <p:sp>
        <p:nvSpPr>
          <p:cNvPr id="6" name="Slide Number Placeholder 5"/>
          <p:cNvSpPr>
            <a:spLocks noGrp="1"/>
          </p:cNvSpPr>
          <p:nvPr>
            <p:ph type="sldNum" sz="quarter" idx="12"/>
          </p:nvPr>
        </p:nvSpPr>
        <p:spPr>
          <a:xfrm>
            <a:off x="4968961" y="6238402"/>
            <a:ext cx="2057400" cy="365125"/>
          </a:xfrm>
        </p:spPr>
        <p:txBody>
          <a:bodyPr/>
          <a:lstStyle>
            <a:lvl1pPr>
              <a:defRPr>
                <a:solidFill>
                  <a:schemeClr val="tx1"/>
                </a:solidFill>
              </a:defRPr>
            </a:lvl1pPr>
          </a:lstStyle>
          <a:p>
            <a:pPr>
              <a:defRPr/>
            </a:pPr>
            <a:fld id="{0C4746EA-B338-44F3-991D-0A02E058C5CE}" type="slidenum">
              <a:rPr lang="en-US" altLang="en-US" smtClean="0"/>
              <a:pPr>
                <a:defRPr/>
              </a:pPr>
              <a:t>‹#›</a:t>
            </a:fld>
            <a:endParaRPr lang="en-US" altLang="en-US"/>
          </a:p>
        </p:txBody>
      </p:sp>
      <p:sp>
        <p:nvSpPr>
          <p:cNvPr id="11" name="Title 10"/>
          <p:cNvSpPr>
            <a:spLocks noGrp="1"/>
          </p:cNvSpPr>
          <p:nvPr>
            <p:ph type="title"/>
          </p:nvPr>
        </p:nvSpPr>
        <p:spPr>
          <a:xfrm>
            <a:off x="609600" y="34291"/>
            <a:ext cx="7886700" cy="803910"/>
          </a:xfrm>
        </p:spPr>
        <p:txBody>
          <a:bodyPr/>
          <a:lstStyle/>
          <a:p>
            <a:r>
              <a:rPr lang="en-US" dirty="0" smtClean="0"/>
              <a:t>Click to edit Master title style</a:t>
            </a:r>
            <a:endParaRPr lang="en-US" dirty="0"/>
          </a:p>
        </p:txBody>
      </p:sp>
      <p:cxnSp>
        <p:nvCxnSpPr>
          <p:cNvPr id="14" name="Straight Connector 13"/>
          <p:cNvCxnSpPr/>
          <p:nvPr/>
        </p:nvCxnSpPr>
        <p:spPr>
          <a:xfrm>
            <a:off x="438150" y="635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271433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3873501"/>
            <a:ext cx="7886700" cy="1781175"/>
          </a:xfrm>
        </p:spPr>
        <p:txBody>
          <a:bodyPr anchor="ctr">
            <a:normAutofit/>
          </a:bodyPr>
          <a:lstStyle>
            <a:lvl1pPr>
              <a:defRPr sz="4000" b="1"/>
            </a:lvl1pPr>
          </a:lstStyle>
          <a:p>
            <a:r>
              <a:rPr lang="en-US" smtClean="0"/>
              <a:t>Click to edit Master title style</a:t>
            </a:r>
            <a:endParaRPr lang="en-US" dirty="0"/>
          </a:p>
        </p:txBody>
      </p:sp>
      <p:sp>
        <p:nvSpPr>
          <p:cNvPr id="9" name="Rectangle 8"/>
          <p:cNvSpPr/>
          <p:nvPr/>
        </p:nvSpPr>
        <p:spPr>
          <a:xfrm>
            <a:off x="0" y="0"/>
            <a:ext cx="9144000" cy="3172408"/>
          </a:xfrm>
          <a:prstGeom prst="rect">
            <a:avLst/>
          </a:prstGeom>
          <a:solidFill>
            <a:srgbClr val="003B7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FITlogo.png"/>
          <p:cNvPicPr>
            <a:picLocks noChangeAspect="1"/>
          </p:cNvPicPr>
          <p:nvPr/>
        </p:nvPicPr>
        <p:blipFill>
          <a:blip r:embed="rId2">
            <a:alphaModFix amt="19000"/>
            <a:extLst>
              <a:ext uri="{28A0092B-C50C-407E-A947-70E740481C1C}">
                <a14:useLocalDpi xmlns:a14="http://schemas.microsoft.com/office/drawing/2010/main" val="0"/>
              </a:ext>
            </a:extLst>
          </a:blip>
          <a:stretch>
            <a:fillRect/>
          </a:stretch>
        </p:blipFill>
        <p:spPr>
          <a:xfrm rot="20167559">
            <a:off x="6062648" y="-224663"/>
            <a:ext cx="3524140" cy="4698853"/>
          </a:xfrm>
          <a:prstGeom prst="rect">
            <a:avLst/>
          </a:prstGeom>
        </p:spPr>
      </p:pic>
    </p:spTree>
    <p:extLst>
      <p:ext uri="{BB962C8B-B14F-4D97-AF65-F5344CB8AC3E}">
        <p14:creationId xmlns:p14="http://schemas.microsoft.com/office/powerpoint/2010/main" val="359726247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393826"/>
            <a:ext cx="3886200" cy="3990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93826"/>
            <a:ext cx="3886200" cy="3990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2743200" y="6264275"/>
            <a:ext cx="2057400" cy="365125"/>
          </a:xfrm>
        </p:spPr>
        <p:txBody>
          <a:bodyPr/>
          <a:lstStyle>
            <a:lvl1pPr>
              <a:defRPr>
                <a:solidFill>
                  <a:schemeClr val="tx1"/>
                </a:solidFill>
              </a:defRPr>
            </a:lvl1pPr>
          </a:lstStyle>
          <a:p>
            <a:pPr>
              <a:defRPr/>
            </a:pPr>
            <a:fld id="{F4F5938B-CD84-40AB-A6D5-92E55E796573}" type="datetime1">
              <a:rPr lang="en-US" altLang="en-US" smtClean="0"/>
              <a:pPr>
                <a:defRPr/>
              </a:pPr>
              <a:t>9/7/2021</a:t>
            </a:fld>
            <a:endParaRPr lang="en-US" altLang="en-US"/>
          </a:p>
        </p:txBody>
      </p:sp>
      <p:sp>
        <p:nvSpPr>
          <p:cNvPr id="6" name="Footer Placeholder 5"/>
          <p:cNvSpPr>
            <a:spLocks noGrp="1"/>
          </p:cNvSpPr>
          <p:nvPr>
            <p:ph type="ftr" sz="quarter" idx="11"/>
          </p:nvPr>
        </p:nvSpPr>
        <p:spPr>
          <a:xfrm>
            <a:off x="3371850" y="6243638"/>
            <a:ext cx="3086100" cy="365125"/>
          </a:xfrm>
        </p:spPr>
        <p:txBody>
          <a:bodyPr/>
          <a:lstStyle>
            <a:lvl1pPr>
              <a:defRPr>
                <a:solidFill>
                  <a:schemeClr val="tx1"/>
                </a:solidFill>
              </a:defRPr>
            </a:lvl1pPr>
          </a:lstStyle>
          <a:p>
            <a:pPr>
              <a:defRPr/>
            </a:pPr>
            <a:r>
              <a:rPr lang="vi-VN" altLang="en-US" dirty="0" smtClean="0"/>
              <a:t>Giao diện người dùng và xử lý sự kiện</a:t>
            </a:r>
            <a:endParaRPr lang="en-US" altLang="en-US" dirty="0"/>
          </a:p>
        </p:txBody>
      </p:sp>
      <p:sp>
        <p:nvSpPr>
          <p:cNvPr id="7" name="Slide Number Placeholder 6"/>
          <p:cNvSpPr>
            <a:spLocks noGrp="1"/>
          </p:cNvSpPr>
          <p:nvPr>
            <p:ph type="sldNum" sz="quarter" idx="12"/>
          </p:nvPr>
        </p:nvSpPr>
        <p:spPr>
          <a:xfrm>
            <a:off x="4919019" y="6223001"/>
            <a:ext cx="2057400" cy="365125"/>
          </a:xfrm>
        </p:spPr>
        <p:txBody>
          <a:bodyPr/>
          <a:lstStyle>
            <a:lvl1pPr>
              <a:defRPr>
                <a:solidFill>
                  <a:schemeClr val="tx1"/>
                </a:solidFill>
              </a:defRPr>
            </a:lvl1pPr>
          </a:lstStyle>
          <a:p>
            <a:pPr>
              <a:defRPr/>
            </a:pPr>
            <a:fld id="{9BAF9868-AD84-4798-A077-F74D894831D7}" type="slidenum">
              <a:rPr lang="en-US" altLang="en-US" smtClean="0"/>
              <a:pPr>
                <a:defRPr/>
              </a:pPr>
              <a:t>‹#›</a:t>
            </a:fld>
            <a:endParaRPr lang="en-US" altLang="en-US"/>
          </a:p>
        </p:txBody>
      </p:sp>
      <p:sp>
        <p:nvSpPr>
          <p:cNvPr id="2" name="Title 1"/>
          <p:cNvSpPr>
            <a:spLocks noGrp="1"/>
          </p:cNvSpPr>
          <p:nvPr>
            <p:ph type="title"/>
          </p:nvPr>
        </p:nvSpPr>
        <p:spPr/>
        <p:txBody>
          <a:bodyPr/>
          <a:lstStyle/>
          <a:p>
            <a:r>
              <a:rPr lang="en-US" smtClean="0"/>
              <a:t>Click to edit Master title style</a:t>
            </a:r>
            <a:endParaRPr lang="en-US"/>
          </a:p>
        </p:txBody>
      </p:sp>
      <p:cxnSp>
        <p:nvCxnSpPr>
          <p:cNvPr id="18" name="Straight Connector 17"/>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405589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3890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212975"/>
            <a:ext cx="3868340" cy="317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3890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212975"/>
            <a:ext cx="3887391" cy="317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169108C9-BAFA-4BA4-A172-BC5AF4805B76}" type="datetime1">
              <a:rPr lang="en-US" altLang="en-US" smtClean="0"/>
              <a:t>9/7/2021</a:t>
            </a:fld>
            <a:endParaRPr lang="en-US" altLang="en-US"/>
          </a:p>
        </p:txBody>
      </p:sp>
      <p:sp>
        <p:nvSpPr>
          <p:cNvPr id="8" name="Footer Placeholder 7"/>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9" name="Slide Number Placeholder 8"/>
          <p:cNvSpPr>
            <a:spLocks noGrp="1"/>
          </p:cNvSpPr>
          <p:nvPr>
            <p:ph type="sldNum" sz="quarter" idx="12"/>
          </p:nvPr>
        </p:nvSpPr>
        <p:spPr/>
        <p:txBody>
          <a:bodyPr/>
          <a:lstStyle/>
          <a:p>
            <a:pPr>
              <a:defRPr/>
            </a:pPr>
            <a:fld id="{1430C054-E61E-4963-9BAE-69076ECB2322}" type="slidenum">
              <a:rPr lang="en-US" altLang="en-US" smtClean="0"/>
              <a:pPr>
                <a:defRPr/>
              </a:pPr>
              <a:t>‹#›</a:t>
            </a:fld>
            <a:endParaRPr lang="en-US" altLang="en-US"/>
          </a:p>
        </p:txBody>
      </p:sp>
      <p:sp>
        <p:nvSpPr>
          <p:cNvPr id="10" name="Title 9"/>
          <p:cNvSpPr>
            <a:spLocks noGrp="1"/>
          </p:cNvSpPr>
          <p:nvPr>
            <p:ph type="title"/>
          </p:nvPr>
        </p:nvSpPr>
        <p:spPr/>
        <p:txBody>
          <a:bodyPr/>
          <a:lstStyle/>
          <a:p>
            <a:r>
              <a:rPr lang="en-US" smtClean="0"/>
              <a:t>Click to edit Master title style</a:t>
            </a:r>
            <a:endParaRPr lang="en-US"/>
          </a:p>
        </p:txBody>
      </p:sp>
      <p:cxnSp>
        <p:nvCxnSpPr>
          <p:cNvPr id="12" name="Straight Connector 11"/>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452804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2819400" y="6340475"/>
            <a:ext cx="2057400" cy="365125"/>
          </a:xfrm>
        </p:spPr>
        <p:txBody>
          <a:bodyPr/>
          <a:lstStyle>
            <a:lvl1pPr>
              <a:defRPr>
                <a:solidFill>
                  <a:schemeClr val="tx1"/>
                </a:solidFill>
              </a:defRPr>
            </a:lvl1pPr>
          </a:lstStyle>
          <a:p>
            <a:pPr>
              <a:defRPr/>
            </a:pPr>
            <a:fld id="{264B849E-6E01-4214-85CB-4720CE2A4545}" type="datetime1">
              <a:rPr lang="en-US" altLang="en-US" smtClean="0"/>
              <a:pPr>
                <a:defRPr/>
              </a:pPr>
              <a:t>9/7/2021</a:t>
            </a:fld>
            <a:endParaRPr lang="en-US" altLang="en-US"/>
          </a:p>
        </p:txBody>
      </p:sp>
      <p:sp>
        <p:nvSpPr>
          <p:cNvPr id="4" name="Footer Placeholder 3"/>
          <p:cNvSpPr>
            <a:spLocks noGrp="1"/>
          </p:cNvSpPr>
          <p:nvPr>
            <p:ph type="ftr" sz="quarter" idx="11"/>
          </p:nvPr>
        </p:nvSpPr>
        <p:spPr>
          <a:xfrm>
            <a:off x="3505200" y="6340475"/>
            <a:ext cx="3086100" cy="365125"/>
          </a:xfrm>
        </p:spPr>
        <p:txBody>
          <a:bodyPr/>
          <a:lstStyle>
            <a:lvl1pPr>
              <a:defRPr>
                <a:solidFill>
                  <a:schemeClr val="tx1"/>
                </a:solidFill>
              </a:defRPr>
            </a:lvl1pPr>
          </a:lstStyle>
          <a:p>
            <a:pPr>
              <a:defRPr/>
            </a:pPr>
            <a:r>
              <a:rPr lang="vi-VN" altLang="en-US" dirty="0" smtClean="0"/>
              <a:t>Giao diện người dùng và xử lý sự kiện</a:t>
            </a:r>
            <a:endParaRPr lang="en-US" altLang="en-US" dirty="0"/>
          </a:p>
        </p:txBody>
      </p:sp>
      <p:sp>
        <p:nvSpPr>
          <p:cNvPr id="5" name="Slide Number Placeholder 4"/>
          <p:cNvSpPr>
            <a:spLocks noGrp="1"/>
          </p:cNvSpPr>
          <p:nvPr>
            <p:ph type="sldNum" sz="quarter" idx="12"/>
          </p:nvPr>
        </p:nvSpPr>
        <p:spPr>
          <a:xfrm>
            <a:off x="4876800" y="6340475"/>
            <a:ext cx="2057400" cy="365125"/>
          </a:xfrm>
        </p:spPr>
        <p:txBody>
          <a:bodyPr/>
          <a:lstStyle>
            <a:lvl1pPr>
              <a:defRPr>
                <a:solidFill>
                  <a:schemeClr val="tx1"/>
                </a:solidFill>
              </a:defRPr>
            </a:lvl1pPr>
          </a:lstStyle>
          <a:p>
            <a:pPr>
              <a:defRPr/>
            </a:pPr>
            <a:fld id="{90298F0F-C74E-4243-A955-7F8F0E58B22E}" type="slidenum">
              <a:rPr lang="en-US" altLang="en-US" smtClean="0"/>
              <a:pPr>
                <a:defRPr/>
              </a:pPr>
              <a:t>‹#›</a:t>
            </a:fld>
            <a:endParaRPr lang="en-US" altLang="en-US"/>
          </a:p>
        </p:txBody>
      </p:sp>
      <p:cxnSp>
        <p:nvCxnSpPr>
          <p:cNvPr id="7" name="Straight Connector 6"/>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357340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508AAAB-1EB3-4C28-9A0B-3F6A1A14F706}" type="datetime1">
              <a:rPr lang="en-US" altLang="en-US" smtClean="0"/>
              <a:t>9/7/2021</a:t>
            </a:fld>
            <a:endParaRPr lang="en-US" altLang="en-US"/>
          </a:p>
        </p:txBody>
      </p:sp>
      <p:sp>
        <p:nvSpPr>
          <p:cNvPr id="3" name="Footer Placeholder 2"/>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4" name="Slide Number Placeholder 3"/>
          <p:cNvSpPr>
            <a:spLocks noGrp="1"/>
          </p:cNvSpPr>
          <p:nvPr>
            <p:ph type="sldNum" sz="quarter" idx="12"/>
          </p:nvPr>
        </p:nvSpPr>
        <p:spPr/>
        <p:txBody>
          <a:bodyPr/>
          <a:lstStyle/>
          <a:p>
            <a:pPr>
              <a:defRPr/>
            </a:pPr>
            <a:fld id="{78618C00-107D-4746-82E4-D88E651772A7}" type="slidenum">
              <a:rPr lang="en-US" altLang="en-US" smtClean="0"/>
              <a:pPr>
                <a:defRPr/>
              </a:pPr>
              <a:t>‹#›</a:t>
            </a:fld>
            <a:endParaRPr lang="en-US" altLang="en-US"/>
          </a:p>
        </p:txBody>
      </p:sp>
    </p:spTree>
    <p:extLst>
      <p:ext uri="{BB962C8B-B14F-4D97-AF65-F5344CB8AC3E}">
        <p14:creationId xmlns:p14="http://schemas.microsoft.com/office/powerpoint/2010/main" val="321878581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01D5BB6-8BE0-4AC6-83FE-BB6BB963ACE7}" type="datetime1">
              <a:rPr lang="en-US" altLang="en-US" smtClean="0"/>
              <a:t>9/7/2021</a:t>
            </a:fld>
            <a:endParaRPr lang="en-US" altLang="en-US"/>
          </a:p>
        </p:txBody>
      </p:sp>
      <p:sp>
        <p:nvSpPr>
          <p:cNvPr id="6" name="Footer Placeholder 5"/>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7" name="Slide Number Placeholder 6"/>
          <p:cNvSpPr>
            <a:spLocks noGrp="1"/>
          </p:cNvSpPr>
          <p:nvPr>
            <p:ph type="sldNum" sz="quarter" idx="12"/>
          </p:nvPr>
        </p:nvSpPr>
        <p:spPr/>
        <p:txBody>
          <a:bodyPr/>
          <a:lstStyle/>
          <a:p>
            <a:pPr>
              <a:defRPr/>
            </a:pPr>
            <a:fld id="{2C23F162-04C5-4639-A4F0-E022D035D632}" type="slidenum">
              <a:rPr lang="en-US" altLang="en-US" smtClean="0"/>
              <a:pPr>
                <a:defRPr/>
              </a:pPr>
              <a:t>‹#›</a:t>
            </a:fld>
            <a:endParaRPr lang="en-US" altLang="en-US"/>
          </a:p>
        </p:txBody>
      </p:sp>
    </p:spTree>
    <p:extLst>
      <p:ext uri="{BB962C8B-B14F-4D97-AF65-F5344CB8AC3E}">
        <p14:creationId xmlns:p14="http://schemas.microsoft.com/office/powerpoint/2010/main" val="67714475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C225D84-67F8-4D79-B7F0-493A2593BB46}" type="datetime1">
              <a:rPr lang="en-US" altLang="en-US" smtClean="0"/>
              <a:t>9/7/2021</a:t>
            </a:fld>
            <a:endParaRPr lang="en-US" altLang="en-US"/>
          </a:p>
        </p:txBody>
      </p:sp>
      <p:sp>
        <p:nvSpPr>
          <p:cNvPr id="6" name="Footer Placeholder 5"/>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7" name="Slide Number Placeholder 6"/>
          <p:cNvSpPr>
            <a:spLocks noGrp="1"/>
          </p:cNvSpPr>
          <p:nvPr>
            <p:ph type="sldNum" sz="quarter" idx="12"/>
          </p:nvPr>
        </p:nvSpPr>
        <p:spPr/>
        <p:txBody>
          <a:bodyPr/>
          <a:lstStyle/>
          <a:p>
            <a:pPr>
              <a:defRPr/>
            </a:pPr>
            <a:fld id="{7EFC290A-CD45-4ECF-9534-F16457B56521}" type="slidenum">
              <a:rPr lang="en-US" altLang="en-US" smtClean="0"/>
              <a:pPr>
                <a:defRPr/>
              </a:pPr>
              <a:t>‹#›</a:t>
            </a:fld>
            <a:endParaRPr lang="en-US" altLang="en-US"/>
          </a:p>
        </p:txBody>
      </p:sp>
    </p:spTree>
    <p:extLst>
      <p:ext uri="{BB962C8B-B14F-4D97-AF65-F5344CB8AC3E}">
        <p14:creationId xmlns:p14="http://schemas.microsoft.com/office/powerpoint/2010/main" val="89595450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lowchart: Manual Input 7"/>
          <p:cNvSpPr/>
          <p:nvPr/>
        </p:nvSpPr>
        <p:spPr>
          <a:xfrm rot="16200000" flipV="1">
            <a:off x="2181397" y="6015128"/>
            <a:ext cx="939496" cy="746247"/>
          </a:xfrm>
          <a:prstGeom prst="flowChartManualInpu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28650" y="352426"/>
            <a:ext cx="7886700" cy="10572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701800"/>
            <a:ext cx="7886700" cy="36703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54546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9679C0E-016B-4399-AA78-547BEDDA0341}" type="datetime1">
              <a:rPr lang="en-US" altLang="en-US" smtClean="0"/>
              <a:t>9/7/2021</a:t>
            </a:fld>
            <a:endParaRPr lang="en-US" altLang="en-US"/>
          </a:p>
        </p:txBody>
      </p:sp>
      <p:sp>
        <p:nvSpPr>
          <p:cNvPr id="5" name="Footer Placeholder 4"/>
          <p:cNvSpPr>
            <a:spLocks noGrp="1"/>
          </p:cNvSpPr>
          <p:nvPr>
            <p:ph type="ftr" sz="quarter" idx="3"/>
          </p:nvPr>
        </p:nvSpPr>
        <p:spPr>
          <a:xfrm>
            <a:off x="3028950" y="54546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en-US" dirty="0" smtClean="0"/>
              <a:t>Phát triển ứng dụng trên thiết bị di động </a:t>
            </a:r>
            <a:endParaRPr lang="en-US" altLang="en-US" dirty="0"/>
          </a:p>
        </p:txBody>
      </p:sp>
      <p:sp>
        <p:nvSpPr>
          <p:cNvPr id="6" name="Slide Number Placeholder 5"/>
          <p:cNvSpPr>
            <a:spLocks noGrp="1"/>
          </p:cNvSpPr>
          <p:nvPr>
            <p:ph type="sldNum" sz="quarter" idx="4"/>
          </p:nvPr>
        </p:nvSpPr>
        <p:spPr>
          <a:xfrm>
            <a:off x="6457950" y="54546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A01765A-5E15-4A7D-9C9B-8AA65A3BBF18}" type="slidenum">
              <a:rPr lang="en-US" altLang="en-US" smtClean="0"/>
              <a:pPr>
                <a:defRPr/>
              </a:pPr>
              <a:t>‹#›</a:t>
            </a:fld>
            <a:endParaRPr lang="en-US" altLang="en-US"/>
          </a:p>
        </p:txBody>
      </p:sp>
      <p:sp>
        <p:nvSpPr>
          <p:cNvPr id="7" name="Rectangle 6"/>
          <p:cNvSpPr/>
          <p:nvPr/>
        </p:nvSpPr>
        <p:spPr>
          <a:xfrm>
            <a:off x="-7365" y="6070600"/>
            <a:ext cx="9151365" cy="787400"/>
          </a:xfrm>
          <a:prstGeom prst="rect">
            <a:avLst/>
          </a:prstGeom>
          <a:solidFill>
            <a:srgbClr val="003B7A"/>
          </a:solidFill>
          <a:ln>
            <a:solidFill>
              <a:srgbClr val="003B7A"/>
            </a:solidFill>
          </a:ln>
          <a:effectLst>
            <a:outerShdw blurRad="508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Manual Input 7"/>
          <p:cNvSpPr/>
          <p:nvPr/>
        </p:nvSpPr>
        <p:spPr>
          <a:xfrm rot="16200000" flipV="1">
            <a:off x="1036185" y="4882316"/>
            <a:ext cx="939494" cy="3011867"/>
          </a:xfrm>
          <a:prstGeom prst="flowChartManualInpu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57261" y="6190527"/>
            <a:ext cx="1477426" cy="45352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3286353079"/>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Lst>
  <p:transition spd="slow">
    <p:push dir="u"/>
  </p:transition>
  <p:hf hdr="0"/>
  <p:txStyles>
    <p:titleStyle>
      <a:lvl1pPr algn="l" defTabSz="914400" rtl="0" eaLnBrk="1" latinLnBrk="0" hangingPunct="1">
        <a:lnSpc>
          <a:spcPct val="90000"/>
        </a:lnSpc>
        <a:spcBef>
          <a:spcPct val="0"/>
        </a:spcBef>
        <a:buNone/>
        <a:defRPr sz="4000" b="1" kern="1200">
          <a:solidFill>
            <a:srgbClr val="003B7A"/>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6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914400" y="1066800"/>
            <a:ext cx="7924800" cy="2057400"/>
          </a:xfrm>
          <a:extLst/>
        </p:spPr>
        <p:txBody>
          <a:bodyPr>
            <a:noAutofit/>
          </a:bodyPr>
          <a:lstStyle/>
          <a:p>
            <a:pPr lvl="0"/>
            <a:r>
              <a:rPr lang="en-US" dirty="0" err="1"/>
              <a:t>Giao</a:t>
            </a:r>
            <a:r>
              <a:rPr lang="en-US" dirty="0"/>
              <a:t> </a:t>
            </a:r>
            <a:r>
              <a:rPr lang="en-US" dirty="0" err="1"/>
              <a:t>diện</a:t>
            </a:r>
            <a:r>
              <a:rPr lang="en-US" dirty="0"/>
              <a:t> </a:t>
            </a:r>
            <a:r>
              <a:rPr lang="en-US" dirty="0" err="1"/>
              <a:t>người</a:t>
            </a:r>
            <a:r>
              <a:rPr lang="en-US" dirty="0"/>
              <a:t> </a:t>
            </a:r>
            <a:r>
              <a:rPr lang="en-US" dirty="0" err="1"/>
              <a:t>dùng</a:t>
            </a:r>
            <a:r>
              <a:rPr lang="en-US" dirty="0"/>
              <a:t> </a:t>
            </a:r>
            <a:r>
              <a:rPr lang="en-US" dirty="0" err="1"/>
              <a:t>và</a:t>
            </a:r>
            <a:r>
              <a:rPr lang="en-US" dirty="0"/>
              <a:t> </a:t>
            </a:r>
            <a:r>
              <a:rPr lang="en-US" dirty="0" err="1"/>
              <a:t>xử</a:t>
            </a:r>
            <a:r>
              <a:rPr lang="en-US" dirty="0"/>
              <a:t> </a:t>
            </a:r>
            <a:r>
              <a:rPr lang="en-US" dirty="0" err="1"/>
              <a:t>lý</a:t>
            </a:r>
            <a:r>
              <a:rPr lang="en-US" dirty="0"/>
              <a:t> </a:t>
            </a:r>
            <a:r>
              <a:rPr lang="en-US" dirty="0" err="1"/>
              <a:t>sự</a:t>
            </a:r>
            <a:r>
              <a:rPr lang="en-US" dirty="0"/>
              <a:t> </a:t>
            </a:r>
            <a:r>
              <a:rPr lang="en-US" dirty="0" err="1"/>
              <a:t>kiện</a:t>
            </a:r>
            <a:endParaRPr lang="en-US" dirty="0"/>
          </a:p>
        </p:txBody>
      </p:sp>
      <p:sp>
        <p:nvSpPr>
          <p:cNvPr id="8195" name="Rectangle 3"/>
          <p:cNvSpPr>
            <a:spLocks noGrp="1" noChangeArrowheads="1"/>
          </p:cNvSpPr>
          <p:nvPr>
            <p:ph type="subTitle" idx="1"/>
          </p:nvPr>
        </p:nvSpPr>
        <p:spPr>
          <a:xfrm>
            <a:off x="1295400" y="4419600"/>
            <a:ext cx="7239000" cy="1752600"/>
          </a:xfrm>
        </p:spPr>
        <p:txBody>
          <a:bodyPr/>
          <a:lstStyle/>
          <a:p>
            <a:pPr eaLnBrk="1" hangingPunct="1"/>
            <a:r>
              <a:rPr lang="en-US" sz="3200" dirty="0" smtClean="0">
                <a:cs typeface="Arial" charset="0"/>
              </a:rPr>
              <a:t>GV: TRƯƠNG BÁ THÁI</a:t>
            </a:r>
          </a:p>
          <a:p>
            <a:pPr eaLnBrk="1" hangingPunct="1"/>
            <a:r>
              <a:rPr lang="en-US" sz="3200" dirty="0" smtClean="0">
                <a:cs typeface="Arial" charset="0"/>
              </a:rPr>
              <a:t>Email:truongbathai@tdc.edu.vn</a:t>
            </a:r>
          </a:p>
          <a:p>
            <a:pPr eaLnBrk="1" hangingPunct="1"/>
            <a:r>
              <a:rPr lang="en-US" sz="3200" dirty="0" smtClean="0">
                <a:cs typeface="Arial" charset="0"/>
              </a:rPr>
              <a:t>ĐT: 0932.577.765</a:t>
            </a: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Tạo mới một </a:t>
            </a:r>
            <a:r>
              <a:rPr lang="en-US" b="1" dirty="0">
                <a:effectLst>
                  <a:outerShdw sx="0" sy="0">
                    <a:srgbClr val="000000"/>
                  </a:outerShdw>
                </a:effectLst>
              </a:rPr>
              <a:t> </a:t>
            </a:r>
            <a:r>
              <a:rPr lang="en-US" dirty="0">
                <a:effectLst>
                  <a:outerShdw sx="0" sy="0">
                    <a:srgbClr val="000000"/>
                  </a:outerShdw>
                </a:effectLst>
              </a:rPr>
              <a:t>activity_listview.xml vào trong thư mục layout và thêm code sau</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a:t>
            </a:fld>
            <a:endParaRPr lang="en-US" altLang="en-US"/>
          </a:p>
        </p:txBody>
      </p:sp>
      <p:sp>
        <p:nvSpPr>
          <p:cNvPr id="6" name="Title 5"/>
          <p:cNvSpPr>
            <a:spLocks noGrp="1"/>
          </p:cNvSpPr>
          <p:nvPr>
            <p:ph type="title"/>
          </p:nvPr>
        </p:nvSpPr>
        <p:spPr/>
        <p:txBody>
          <a:bodyPr/>
          <a:lstStyle/>
          <a:p>
            <a:r>
              <a:rPr lang="en-US" dirty="0" smtClean="0"/>
              <a:t>Bước 3:</a:t>
            </a:r>
            <a:endParaRPr lang="en-US" dirty="0"/>
          </a:p>
        </p:txBody>
      </p:sp>
    </p:spTree>
    <p:extLst>
      <p:ext uri="{BB962C8B-B14F-4D97-AF65-F5344CB8AC3E}">
        <p14:creationId xmlns:p14="http://schemas.microsoft.com/office/powerpoint/2010/main" val="165962913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11</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599584" y="253712"/>
            <a:ext cx="5524500" cy="5153025"/>
          </a:xfrm>
          <a:prstGeom prst="rect">
            <a:avLst/>
          </a:prstGeom>
        </p:spPr>
      </p:pic>
    </p:spTree>
    <p:extLst>
      <p:ext uri="{BB962C8B-B14F-4D97-AF65-F5344CB8AC3E}">
        <p14:creationId xmlns:p14="http://schemas.microsoft.com/office/powerpoint/2010/main" val="234999453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Tạo mới một lớp CustomAdapter.java bên trong package và thêm code sau</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12</a:t>
            </a:fld>
            <a:endParaRPr lang="en-US" altLang="en-US"/>
          </a:p>
        </p:txBody>
      </p:sp>
      <p:sp>
        <p:nvSpPr>
          <p:cNvPr id="6" name="Title 5"/>
          <p:cNvSpPr>
            <a:spLocks noGrp="1"/>
          </p:cNvSpPr>
          <p:nvPr>
            <p:ph type="title"/>
          </p:nvPr>
        </p:nvSpPr>
        <p:spPr/>
        <p:txBody>
          <a:bodyPr/>
          <a:lstStyle/>
          <a:p>
            <a:r>
              <a:rPr lang="en-US" dirty="0" smtClean="0"/>
              <a:t>Bước 4:</a:t>
            </a:r>
            <a:endParaRPr lang="en-US" dirty="0"/>
          </a:p>
        </p:txBody>
      </p:sp>
    </p:spTree>
    <p:extLst>
      <p:ext uri="{BB962C8B-B14F-4D97-AF65-F5344CB8AC3E}">
        <p14:creationId xmlns:p14="http://schemas.microsoft.com/office/powerpoint/2010/main" val="13552694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13</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11273" y="34291"/>
            <a:ext cx="7542127" cy="5347126"/>
          </a:xfrm>
          <a:prstGeom prst="rect">
            <a:avLst/>
          </a:prstGeom>
        </p:spPr>
      </p:pic>
    </p:spTree>
    <p:extLst>
      <p:ext uri="{BB962C8B-B14F-4D97-AF65-F5344CB8AC3E}">
        <p14:creationId xmlns:p14="http://schemas.microsoft.com/office/powerpoint/2010/main" val="126246634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14</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574964" y="32232"/>
            <a:ext cx="7921336" cy="5848975"/>
          </a:xfrm>
          <a:prstGeom prst="rect">
            <a:avLst/>
          </a:prstGeom>
        </p:spPr>
      </p:pic>
    </p:spTree>
    <p:extLst>
      <p:ext uri="{BB962C8B-B14F-4D97-AF65-F5344CB8AC3E}">
        <p14:creationId xmlns:p14="http://schemas.microsoft.com/office/powerpoint/2010/main" val="220743923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a:t>
            </a:r>
            <a:r>
              <a:rPr lang="en-US" b="1" dirty="0">
                <a:effectLst>
                  <a:outerShdw sx="0" sy="0">
                    <a:srgbClr val="000000"/>
                  </a:outerShdw>
                </a:effectLst>
              </a:rPr>
              <a:t> app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src -&gt; MainActivity.java</a:t>
            </a:r>
            <a:r>
              <a:rPr lang="en-US" dirty="0">
                <a:effectLst>
                  <a:outerShdw sx="0" sy="0">
                    <a:srgbClr val="000000"/>
                  </a:outerShdw>
                </a:effectLst>
              </a:rPr>
              <a:t> và thêm code Trong bước này chúng ta khởi tạo </a:t>
            </a:r>
            <a:r>
              <a:rPr lang="en-US" b="1" dirty="0">
                <a:effectLst>
                  <a:outerShdw sx="0" sy="0">
                    <a:srgbClr val="000000"/>
                  </a:outerShdw>
                </a:effectLst>
              </a:rPr>
              <a:t>ListView. </a:t>
            </a:r>
            <a:r>
              <a:rPr lang="en-US" dirty="0">
                <a:effectLst>
                  <a:outerShdw sx="0" sy="0">
                    <a:srgbClr val="000000"/>
                  </a:outerShdw>
                </a:effectLst>
              </a:rPr>
              <a:t>Tiếp theo,</a:t>
            </a:r>
            <a:r>
              <a:rPr lang="en-US" b="1" dirty="0">
                <a:effectLst>
                  <a:outerShdw sx="0" sy="0">
                    <a:srgbClr val="000000"/>
                  </a:outerShdw>
                </a:effectLst>
              </a:rPr>
              <a:t> </a:t>
            </a:r>
            <a:r>
              <a:rPr lang="en-US" dirty="0">
                <a:effectLst>
                  <a:outerShdw sx="0" sy="0">
                    <a:srgbClr val="000000"/>
                  </a:outerShdw>
                </a:effectLst>
              </a:rPr>
              <a:t>chúng ta tạo 1 mảng cho image, 1 mảng cho tên image. Lưu các hình ảnh vào thư mục drawable.</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15</a:t>
            </a:fld>
            <a:endParaRPr lang="en-US" altLang="en-US"/>
          </a:p>
        </p:txBody>
      </p:sp>
      <p:sp>
        <p:nvSpPr>
          <p:cNvPr id="6" name="Title 5"/>
          <p:cNvSpPr>
            <a:spLocks noGrp="1"/>
          </p:cNvSpPr>
          <p:nvPr>
            <p:ph type="title"/>
          </p:nvPr>
        </p:nvSpPr>
        <p:spPr/>
        <p:txBody>
          <a:bodyPr/>
          <a:lstStyle/>
          <a:p>
            <a:r>
              <a:rPr lang="en-US" dirty="0" smtClean="0"/>
              <a:t>Bước 5:</a:t>
            </a:r>
            <a:endParaRPr lang="en-US" dirty="0"/>
          </a:p>
        </p:txBody>
      </p:sp>
    </p:spTree>
    <p:extLst>
      <p:ext uri="{BB962C8B-B14F-4D97-AF65-F5344CB8AC3E}">
        <p14:creationId xmlns:p14="http://schemas.microsoft.com/office/powerpoint/2010/main" val="56321751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16</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09599" y="34291"/>
            <a:ext cx="6416761" cy="5449997"/>
          </a:xfrm>
          <a:prstGeom prst="rect">
            <a:avLst/>
          </a:prstGeom>
        </p:spPr>
      </p:pic>
    </p:spTree>
    <p:extLst>
      <p:ext uri="{BB962C8B-B14F-4D97-AF65-F5344CB8AC3E}">
        <p14:creationId xmlns:p14="http://schemas.microsoft.com/office/powerpoint/2010/main" val="348127482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17</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588818" y="0"/>
            <a:ext cx="7907482" cy="5754391"/>
          </a:xfrm>
          <a:prstGeom prst="rect">
            <a:avLst/>
          </a:prstGeom>
        </p:spPr>
      </p:pic>
    </p:spTree>
    <p:extLst>
      <p:ext uri="{BB962C8B-B14F-4D97-AF65-F5344CB8AC3E}">
        <p14:creationId xmlns:p14="http://schemas.microsoft.com/office/powerpoint/2010/main" val="150644714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TimePickerDialog </a:t>
            </a:r>
          </a:p>
        </p:txBody>
      </p:sp>
    </p:spTree>
    <p:extLst>
      <p:ext uri="{BB962C8B-B14F-4D97-AF65-F5344CB8AC3E}">
        <p14:creationId xmlns:p14="http://schemas.microsoft.com/office/powerpoint/2010/main" val="409343927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de-DE" dirty="0"/>
              <a:t>Time Picker trong Android cho phép  lựa chọn thời gian của ngày trong chế độ hoặc 24 h hoặc AM/PM. Thời gian bao gồm các định dạng hour, minute, và clock. Android cung cấp tính năng này thông qua lớp TimePicker.</a:t>
            </a:r>
            <a:endParaRPr lang="en-US" dirty="0"/>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19</a:t>
            </a:fld>
            <a:endParaRPr lang="en-US" altLang="en-US"/>
          </a:p>
        </p:txBody>
      </p:sp>
      <p:sp>
        <p:nvSpPr>
          <p:cNvPr id="6" name="Title 5"/>
          <p:cNvSpPr>
            <a:spLocks noGrp="1"/>
          </p:cNvSpPr>
          <p:nvPr>
            <p:ph type="title"/>
          </p:nvPr>
        </p:nvSpPr>
        <p:spPr/>
        <p:txBody>
          <a:bodyPr/>
          <a:lstStyle/>
          <a:p>
            <a:r>
              <a:rPr lang="en-US" dirty="0"/>
              <a:t>TimePickerDialog </a:t>
            </a:r>
          </a:p>
        </p:txBody>
      </p:sp>
    </p:spTree>
    <p:extLst>
      <p:ext uri="{BB962C8B-B14F-4D97-AF65-F5344CB8AC3E}">
        <p14:creationId xmlns:p14="http://schemas.microsoft.com/office/powerpoint/2010/main" val="212232029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err="1"/>
              <a:t>Xây</a:t>
            </a:r>
            <a:r>
              <a:rPr lang="en-US" dirty="0"/>
              <a:t> </a:t>
            </a:r>
            <a:r>
              <a:rPr lang="en-US" dirty="0" err="1"/>
              <a:t>dựng</a:t>
            </a:r>
            <a:r>
              <a:rPr lang="en-US" dirty="0"/>
              <a:t> </a:t>
            </a:r>
            <a:r>
              <a:rPr lang="en-US" dirty="0" err="1"/>
              <a:t>được</a:t>
            </a:r>
            <a:r>
              <a:rPr lang="en-US" dirty="0"/>
              <a:t> </a:t>
            </a:r>
            <a:r>
              <a:rPr lang="en-US" dirty="0" err="1"/>
              <a:t>giao</a:t>
            </a:r>
            <a:r>
              <a:rPr lang="en-US" dirty="0"/>
              <a:t> </a:t>
            </a:r>
            <a:r>
              <a:rPr lang="en-US" dirty="0" err="1"/>
              <a:t>diện</a:t>
            </a:r>
            <a:r>
              <a:rPr lang="en-US" dirty="0"/>
              <a:t> </a:t>
            </a:r>
            <a:r>
              <a:rPr lang="en-US" dirty="0" err="1"/>
              <a:t>cho</a:t>
            </a:r>
            <a:r>
              <a:rPr lang="en-US" dirty="0"/>
              <a:t> </a:t>
            </a:r>
            <a:r>
              <a:rPr lang="en-US" dirty="0" err="1"/>
              <a:t>ứng</a:t>
            </a:r>
            <a:r>
              <a:rPr lang="en-US" dirty="0"/>
              <a:t> </a:t>
            </a:r>
            <a:r>
              <a:rPr lang="en-US" dirty="0" err="1"/>
              <a:t>dụng</a:t>
            </a:r>
            <a:endParaRPr lang="en-US" dirty="0"/>
          </a:p>
          <a:p>
            <a:pPr lvl="0"/>
            <a:r>
              <a:rPr lang="en-US" dirty="0" err="1"/>
              <a:t>Xử</a:t>
            </a:r>
            <a:r>
              <a:rPr lang="en-US" dirty="0"/>
              <a:t> </a:t>
            </a:r>
            <a:r>
              <a:rPr lang="en-US" dirty="0" err="1"/>
              <a:t>lý</a:t>
            </a:r>
            <a:r>
              <a:rPr lang="en-US" dirty="0"/>
              <a:t> </a:t>
            </a:r>
            <a:r>
              <a:rPr lang="en-US" dirty="0" err="1"/>
              <a:t>được</a:t>
            </a:r>
            <a:r>
              <a:rPr lang="en-US" dirty="0"/>
              <a:t> </a:t>
            </a:r>
            <a:r>
              <a:rPr lang="en-US" dirty="0" err="1"/>
              <a:t>các</a:t>
            </a:r>
            <a:r>
              <a:rPr lang="en-US" dirty="0"/>
              <a:t> </a:t>
            </a:r>
            <a:r>
              <a:rPr lang="en-US" dirty="0" err="1"/>
              <a:t>sự</a:t>
            </a:r>
            <a:r>
              <a:rPr lang="en-US" dirty="0"/>
              <a:t> </a:t>
            </a:r>
            <a:r>
              <a:rPr lang="en-US" dirty="0" err="1"/>
              <a:t>kiện</a:t>
            </a:r>
            <a:r>
              <a:rPr lang="en-US" dirty="0"/>
              <a:t> </a:t>
            </a:r>
            <a:r>
              <a:rPr lang="en-US" dirty="0" err="1"/>
              <a:t>cho</a:t>
            </a:r>
            <a:r>
              <a:rPr lang="en-US" dirty="0"/>
              <a:t> </a:t>
            </a:r>
            <a:r>
              <a:rPr lang="en-US" dirty="0" err="1"/>
              <a:t>ứng</a:t>
            </a:r>
            <a:r>
              <a:rPr lang="en-US" dirty="0"/>
              <a:t> </a:t>
            </a:r>
            <a:r>
              <a:rPr lang="en-US" dirty="0" err="1"/>
              <a:t>dụng</a:t>
            </a:r>
            <a:endParaRPr lang="en-US" dirty="0"/>
          </a:p>
          <a:p>
            <a:pPr lvl="0"/>
            <a:r>
              <a:rPr lang="en-US" dirty="0" err="1"/>
              <a:t>Sử</a:t>
            </a:r>
            <a:r>
              <a:rPr lang="en-US" dirty="0"/>
              <a:t> </a:t>
            </a:r>
            <a:r>
              <a:rPr lang="en-US" dirty="0" err="1"/>
              <a:t>dụng</a:t>
            </a:r>
            <a:r>
              <a:rPr lang="en-US" dirty="0"/>
              <a:t> </a:t>
            </a:r>
            <a:r>
              <a:rPr lang="en-US" dirty="0" err="1"/>
              <a:t>thành</a:t>
            </a:r>
            <a:r>
              <a:rPr lang="en-US" dirty="0"/>
              <a:t> </a:t>
            </a:r>
            <a:r>
              <a:rPr lang="en-US" dirty="0" err="1"/>
              <a:t>thạo</a:t>
            </a:r>
            <a:r>
              <a:rPr lang="en-US" dirty="0"/>
              <a:t> IDE Android Studio </a:t>
            </a:r>
            <a:r>
              <a:rPr lang="en-US" dirty="0" err="1"/>
              <a:t>để</a:t>
            </a:r>
            <a:r>
              <a:rPr lang="en-US" dirty="0"/>
              <a:t> </a:t>
            </a:r>
            <a:r>
              <a:rPr lang="en-US" dirty="0" err="1"/>
              <a:t>viết</a:t>
            </a:r>
            <a:r>
              <a:rPr lang="en-US" dirty="0"/>
              <a:t> </a:t>
            </a:r>
            <a:r>
              <a:rPr lang="en-US" dirty="0" err="1"/>
              <a:t>chương</a:t>
            </a:r>
            <a:r>
              <a:rPr lang="en-US" dirty="0"/>
              <a:t> </a:t>
            </a:r>
            <a:r>
              <a:rPr lang="en-US" dirty="0" err="1"/>
              <a:t>trình</a:t>
            </a:r>
            <a:r>
              <a:rPr lang="en-US" dirty="0"/>
              <a:t> Android</a:t>
            </a:r>
          </a:p>
          <a:p>
            <a:pPr lvl="0"/>
            <a:r>
              <a:rPr lang="en-US" dirty="0" err="1"/>
              <a:t>Hình</a:t>
            </a:r>
            <a:r>
              <a:rPr lang="en-US" dirty="0"/>
              <a:t> </a:t>
            </a:r>
            <a:r>
              <a:rPr lang="en-US" dirty="0" err="1"/>
              <a:t>thành</a:t>
            </a:r>
            <a:r>
              <a:rPr lang="en-US" dirty="0"/>
              <a:t> </a:t>
            </a:r>
            <a:r>
              <a:rPr lang="en-US" dirty="0" err="1"/>
              <a:t>thói</a:t>
            </a:r>
            <a:r>
              <a:rPr lang="en-US" dirty="0"/>
              <a:t> </a:t>
            </a:r>
            <a:r>
              <a:rPr lang="en-US" dirty="0" err="1"/>
              <a:t>quen</a:t>
            </a:r>
            <a:r>
              <a:rPr lang="en-US" dirty="0"/>
              <a:t> </a:t>
            </a:r>
            <a:r>
              <a:rPr lang="en-US" dirty="0" err="1"/>
              <a:t>thiết</a:t>
            </a:r>
            <a:r>
              <a:rPr lang="en-US" dirty="0"/>
              <a:t> </a:t>
            </a:r>
            <a:r>
              <a:rPr lang="en-US" dirty="0" err="1"/>
              <a:t>kế</a:t>
            </a:r>
            <a:r>
              <a:rPr lang="en-US" dirty="0"/>
              <a:t> </a:t>
            </a:r>
            <a:r>
              <a:rPr lang="en-US" dirty="0" err="1"/>
              <a:t>chương</a:t>
            </a:r>
            <a:r>
              <a:rPr lang="en-US" dirty="0"/>
              <a:t> </a:t>
            </a:r>
            <a:r>
              <a:rPr lang="en-US" dirty="0" err="1"/>
              <a:t>trình</a:t>
            </a:r>
            <a:r>
              <a:rPr lang="en-US" dirty="0"/>
              <a:t> </a:t>
            </a:r>
            <a:r>
              <a:rPr lang="en-US" dirty="0" err="1"/>
              <a:t>theo</a:t>
            </a:r>
            <a:r>
              <a:rPr lang="en-US" dirty="0"/>
              <a:t> </a:t>
            </a:r>
            <a:r>
              <a:rPr lang="en-US" dirty="0" err="1"/>
              <a:t>tiếp</a:t>
            </a:r>
            <a:r>
              <a:rPr lang="en-US" dirty="0"/>
              <a:t> </a:t>
            </a:r>
            <a:r>
              <a:rPr lang="en-US" dirty="0" err="1"/>
              <a:t>cận</a:t>
            </a:r>
            <a:r>
              <a:rPr lang="en-US" dirty="0"/>
              <a:t> Top-Down</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a:t>
            </a:fld>
            <a:endParaRPr lang="en-US" altLang="en-US"/>
          </a:p>
        </p:txBody>
      </p:sp>
      <p:sp>
        <p:nvSpPr>
          <p:cNvPr id="6" name="Title 5"/>
          <p:cNvSpPr>
            <a:spLocks noGrp="1"/>
          </p:cNvSpPr>
          <p:nvPr>
            <p:ph type="title"/>
          </p:nvPr>
        </p:nvSpPr>
        <p:spPr/>
        <p:txBody>
          <a:bodyPr/>
          <a:lstStyle/>
          <a:p>
            <a:r>
              <a:rPr lang="en-US" dirty="0"/>
              <a:t>MỤC TIÊU THỰC HIỆN</a:t>
            </a:r>
          </a:p>
        </p:txBody>
      </p:sp>
    </p:spTree>
    <p:extLst>
      <p:ext uri="{BB962C8B-B14F-4D97-AF65-F5344CB8AC3E}">
        <p14:creationId xmlns:p14="http://schemas.microsoft.com/office/powerpoint/2010/main" val="43068326"/>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lvl="0"/>
            <a:r>
              <a:rPr lang="en-US" b="1" dirty="0"/>
              <a:t>setCurrentHour</a:t>
            </a:r>
            <a:r>
              <a:rPr lang="en-US" dirty="0"/>
              <a:t>(Integer currentHour): Phương thức này dùng để thiết lập ngày hiện tại cho mộtTimePicker</a:t>
            </a:r>
          </a:p>
          <a:p>
            <a:pPr lvl="0"/>
            <a:r>
              <a:rPr lang="en-US" b="1" dirty="0"/>
              <a:t>setCurrentMinute(Integer currentMinute): </a:t>
            </a:r>
            <a:r>
              <a:rPr lang="en-US" dirty="0"/>
              <a:t>Phương thức này dùng để thiết lập ngày hiện tại cho</a:t>
            </a:r>
            <a:r>
              <a:rPr lang="en-US" b="1" dirty="0"/>
              <a:t> </a:t>
            </a:r>
            <a:r>
              <a:rPr lang="en-US" dirty="0"/>
              <a:t>một</a:t>
            </a:r>
            <a:r>
              <a:rPr lang="en-US" b="1" dirty="0"/>
              <a:t>TimePicker</a:t>
            </a:r>
            <a:endParaRPr lang="en-US" dirty="0"/>
          </a:p>
          <a:p>
            <a:pPr lvl="0"/>
            <a:r>
              <a:rPr lang="en-US" b="1" dirty="0"/>
              <a:t>getCurrentHour(): </a:t>
            </a:r>
            <a:r>
              <a:rPr lang="en-US" dirty="0"/>
              <a:t>Phương thức này lấy giờ hiện tại của </a:t>
            </a:r>
            <a:r>
              <a:rPr lang="en-US" b="1" dirty="0"/>
              <a:t>TimePicker</a:t>
            </a:r>
            <a:endParaRPr lang="en-US" dirty="0"/>
          </a:p>
          <a:p>
            <a:pPr lvl="0"/>
            <a:r>
              <a:rPr lang="en-US" b="1" dirty="0"/>
              <a:t>getCurrentMinute(): </a:t>
            </a:r>
            <a:r>
              <a:rPr lang="en-US" dirty="0"/>
              <a:t>Phương thức này lấy phút hiện tại của </a:t>
            </a:r>
            <a:r>
              <a:rPr lang="en-US" b="1" dirty="0" smtClean="0"/>
              <a:t>TimePicker</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20</a:t>
            </a:fld>
            <a:endParaRPr lang="en-US" altLang="en-US"/>
          </a:p>
        </p:txBody>
      </p:sp>
      <p:sp>
        <p:nvSpPr>
          <p:cNvPr id="6" name="Title 5"/>
          <p:cNvSpPr>
            <a:spLocks noGrp="1"/>
          </p:cNvSpPr>
          <p:nvPr>
            <p:ph type="title"/>
          </p:nvPr>
        </p:nvSpPr>
        <p:spPr/>
        <p:txBody>
          <a:bodyPr>
            <a:normAutofit fontScale="90000"/>
          </a:bodyPr>
          <a:lstStyle/>
          <a:p>
            <a:pPr lvl="0"/>
            <a:r>
              <a:rPr lang="en-US" dirty="0"/>
              <a:t>Các phương thức thường dùng của </a:t>
            </a:r>
            <a:r>
              <a:rPr lang="en-US" dirty="0" smtClean="0"/>
              <a:t>TimePicker</a:t>
            </a:r>
            <a:endParaRPr lang="en-US" dirty="0"/>
          </a:p>
        </p:txBody>
      </p:sp>
    </p:spTree>
    <p:extLst>
      <p:ext uri="{BB962C8B-B14F-4D97-AF65-F5344CB8AC3E}">
        <p14:creationId xmlns:p14="http://schemas.microsoft.com/office/powerpoint/2010/main" val="58424909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lvl="0"/>
            <a:r>
              <a:rPr lang="en-US" b="1" dirty="0"/>
              <a:t>setIs24HourView(Boolean is24HourView): </a:t>
            </a:r>
            <a:r>
              <a:rPr lang="en-US" dirty="0"/>
              <a:t>Phương thức dùng thiết lập chế độ giờ hiển thì là 24h hay là hiển thị dạng </a:t>
            </a:r>
            <a:r>
              <a:rPr lang="en-US" b="1" dirty="0"/>
              <a:t>AM/PM.</a:t>
            </a:r>
            <a:r>
              <a:rPr lang="en-US" dirty="0"/>
              <a:t> Trong phương thức này thiết lập chế độ</a:t>
            </a:r>
            <a:r>
              <a:rPr lang="en-US" b="1" dirty="0"/>
              <a:t> true/false.</a:t>
            </a:r>
            <a:r>
              <a:rPr lang="en-US" dirty="0"/>
              <a:t> Nếu giá trị </a:t>
            </a:r>
            <a:r>
              <a:rPr lang="en-US" b="1" dirty="0"/>
              <a:t>true </a:t>
            </a:r>
            <a:r>
              <a:rPr lang="en-US" dirty="0"/>
              <a:t>chế độ hiển thị theo 24h, nếu </a:t>
            </a:r>
            <a:r>
              <a:rPr lang="en-US" b="1" dirty="0"/>
              <a:t>false </a:t>
            </a:r>
            <a:r>
              <a:rPr lang="en-US" dirty="0"/>
              <a:t>hiển thị theo chế độ </a:t>
            </a:r>
            <a:r>
              <a:rPr lang="en-US" b="1" dirty="0"/>
              <a:t>AM/PM</a:t>
            </a:r>
            <a:endParaRPr lang="en-US" dirty="0"/>
          </a:p>
          <a:p>
            <a:pPr lvl="0"/>
            <a:r>
              <a:rPr lang="en-US" b="1" dirty="0"/>
              <a:t>is24HourView(): </a:t>
            </a:r>
            <a:r>
              <a:rPr lang="en-US" dirty="0"/>
              <a:t>Phương này kiểm tra xem chế độ hiện tại là</a:t>
            </a:r>
            <a:r>
              <a:rPr lang="en-US" b="1" dirty="0"/>
              <a:t> 24h </a:t>
            </a:r>
            <a:r>
              <a:rPr lang="en-US" dirty="0"/>
              <a:t>hay </a:t>
            </a:r>
            <a:r>
              <a:rPr lang="en-US" b="1" dirty="0"/>
              <a:t>AM/PM. </a:t>
            </a:r>
            <a:r>
              <a:rPr lang="en-US" dirty="0"/>
              <a:t>Phương thức này trả về </a:t>
            </a:r>
            <a:r>
              <a:rPr lang="en-US" b="1" dirty="0"/>
              <a:t>true </a:t>
            </a:r>
            <a:r>
              <a:rPr lang="en-US" dirty="0"/>
              <a:t>nếu nó đang ở chế độ </a:t>
            </a:r>
            <a:r>
              <a:rPr lang="en-US" b="1" dirty="0"/>
              <a:t>24h </a:t>
            </a:r>
            <a:r>
              <a:rPr lang="en-US" dirty="0"/>
              <a:t>ngược lại </a:t>
            </a:r>
            <a:r>
              <a:rPr lang="en-US" b="1" dirty="0"/>
              <a:t>false </a:t>
            </a:r>
            <a:r>
              <a:rPr lang="en-US" dirty="0"/>
              <a:t>đang ở chế độ </a:t>
            </a:r>
            <a:r>
              <a:rPr lang="en-US" b="1" dirty="0"/>
              <a:t>AM/PM</a:t>
            </a:r>
            <a:endParaRPr lang="en-US" dirty="0"/>
          </a:p>
          <a:p>
            <a:pPr lvl="0"/>
            <a:r>
              <a:rPr lang="en-US" b="1" dirty="0"/>
              <a:t>setOnTimeChangedListener(TimePicker.OnTimeChangedListener onTimeChangedListener): </a:t>
            </a:r>
            <a:r>
              <a:rPr lang="en-US" dirty="0"/>
              <a:t>Phương thức này thiết lập hàm </a:t>
            </a:r>
            <a:r>
              <a:rPr lang="en-US" dirty="0" smtClean="0"/>
              <a:t>callback </a:t>
            </a:r>
            <a:r>
              <a:rPr lang="en-US" dirty="0"/>
              <a:t>mà chỉ rằng thời gian đã được chỉnh sửa bởi người </a:t>
            </a:r>
            <a:r>
              <a:rPr lang="en-US" dirty="0" smtClean="0"/>
              <a:t>dùng</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21</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371551994"/>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lvl="0"/>
            <a:r>
              <a:rPr lang="en-US" b="1" dirty="0"/>
              <a:t>android:id: </a:t>
            </a:r>
            <a:r>
              <a:rPr lang="en-US" dirty="0"/>
              <a:t>Là thuộc tính duy nhất của </a:t>
            </a:r>
            <a:r>
              <a:rPr lang="en-US" b="1" dirty="0"/>
              <a:t>TimePicker</a:t>
            </a:r>
            <a:endParaRPr lang="en-US" dirty="0"/>
          </a:p>
          <a:p>
            <a:pPr lvl="0"/>
            <a:r>
              <a:rPr lang="en-US" b="1" dirty="0"/>
              <a:t>android:timePickerMode: </a:t>
            </a:r>
            <a:r>
              <a:rPr lang="en-US" dirty="0"/>
              <a:t>thuộc tính này thường được sử dụng để thiết lập chế độ hiển thị dạng đồng hồ là </a:t>
            </a:r>
            <a:r>
              <a:rPr lang="en-US" b="1" dirty="0"/>
              <a:t>spinner </a:t>
            </a:r>
            <a:r>
              <a:rPr lang="en-US" dirty="0"/>
              <a:t>hay là </a:t>
            </a:r>
            <a:r>
              <a:rPr lang="en-US" b="1" dirty="0"/>
              <a:t>clock</a:t>
            </a:r>
            <a:r>
              <a:rPr lang="en-US" dirty="0"/>
              <a:t>.</a:t>
            </a:r>
          </a:p>
          <a:p>
            <a:pPr lvl="0"/>
            <a:r>
              <a:rPr lang="en-US" b="1" dirty="0"/>
              <a:t>android:background: </a:t>
            </a:r>
            <a:r>
              <a:rPr lang="en-US" dirty="0"/>
              <a:t>Thuộc tính này thiết lập màu nền hoặc image trong thư mục drawable cho </a:t>
            </a:r>
            <a:r>
              <a:rPr lang="en-US" b="1" dirty="0"/>
              <a:t>TimePicker</a:t>
            </a:r>
            <a:r>
              <a:rPr lang="en-US" dirty="0"/>
              <a:t>.</a:t>
            </a:r>
          </a:p>
          <a:p>
            <a:pPr lvl="0"/>
            <a:r>
              <a:rPr lang="en-US" b="1" dirty="0"/>
              <a:t>android:padding: </a:t>
            </a:r>
            <a:r>
              <a:rPr lang="en-US" dirty="0"/>
              <a:t>Thuộc tính này xác định khoảng cách từ đường viền của </a:t>
            </a:r>
            <a:r>
              <a:rPr lang="en-US" b="1" dirty="0"/>
              <a:t>TimePicker </a:t>
            </a:r>
            <a:r>
              <a:rPr lang="en-US" dirty="0"/>
              <a:t>với nội dung nó chứa:</a:t>
            </a:r>
            <a:r>
              <a:rPr lang="en-US" b="1" dirty="0"/>
              <a:t> left, right, top or bottom.</a:t>
            </a:r>
            <a:endParaRPr lang="en-US" dirty="0"/>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22</a:t>
            </a:fld>
            <a:endParaRPr lang="en-US" altLang="en-US"/>
          </a:p>
        </p:txBody>
      </p:sp>
      <p:sp>
        <p:nvSpPr>
          <p:cNvPr id="6" name="Title 5"/>
          <p:cNvSpPr>
            <a:spLocks noGrp="1"/>
          </p:cNvSpPr>
          <p:nvPr>
            <p:ph type="title"/>
          </p:nvPr>
        </p:nvSpPr>
        <p:spPr/>
        <p:txBody>
          <a:bodyPr>
            <a:normAutofit fontScale="90000"/>
          </a:bodyPr>
          <a:lstStyle/>
          <a:p>
            <a:pPr lvl="0"/>
            <a:r>
              <a:rPr lang="en-US" dirty="0"/>
              <a:t>Một số thuộc tính thường dùng của </a:t>
            </a:r>
            <a:r>
              <a:rPr lang="en-US" dirty="0" smtClean="0"/>
              <a:t>TimePicker</a:t>
            </a:r>
            <a:endParaRPr lang="en-US" dirty="0"/>
          </a:p>
        </p:txBody>
      </p:sp>
    </p:spTree>
    <p:extLst>
      <p:ext uri="{BB962C8B-B14F-4D97-AF65-F5344CB8AC3E}">
        <p14:creationId xmlns:p14="http://schemas.microsoft.com/office/powerpoint/2010/main" val="150738110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23</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47699" y="990599"/>
            <a:ext cx="5889887" cy="4381501"/>
          </a:xfrm>
          <a:prstGeom prst="rect">
            <a:avLst/>
          </a:prstGeom>
        </p:spPr>
      </p:pic>
    </p:spTree>
    <p:extLst>
      <p:ext uri="{BB962C8B-B14F-4D97-AF65-F5344CB8AC3E}">
        <p14:creationId xmlns:p14="http://schemas.microsoft.com/office/powerpoint/2010/main" val="724918876"/>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Xây dựng ứng dụng gồm có một </a:t>
            </a:r>
            <a:r>
              <a:rPr lang="en-US" b="1" dirty="0"/>
              <a:t>TimePicker </a:t>
            </a:r>
            <a:r>
              <a:rPr lang="en-US" dirty="0"/>
              <a:t>và một </a:t>
            </a:r>
            <a:r>
              <a:rPr lang="en-US" b="1" dirty="0"/>
              <a:t>TextView</a:t>
            </a:r>
            <a:r>
              <a:rPr lang="en-US" dirty="0"/>
              <a:t>. Khi người sử dụng tùy chỉnh giờ trên TimePicker chúng ta sẽ lấy giá trị của nó rồi hiển thị trên </a:t>
            </a:r>
            <a:r>
              <a:rPr lang="en-US" b="1" dirty="0"/>
              <a:t>TextView </a:t>
            </a:r>
            <a:r>
              <a:rPr lang="en-US" dirty="0"/>
              <a:t>và </a:t>
            </a:r>
            <a:r>
              <a:rPr lang="en-US" b="1" dirty="0"/>
              <a:t>Toast</a:t>
            </a:r>
            <a:r>
              <a:rPr lang="en-US" dirty="0"/>
              <a: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24</a:t>
            </a:fld>
            <a:endParaRPr lang="en-US" altLang="en-US"/>
          </a:p>
        </p:txBody>
      </p:sp>
      <p:sp>
        <p:nvSpPr>
          <p:cNvPr id="6" name="Title 5"/>
          <p:cNvSpPr>
            <a:spLocks noGrp="1"/>
          </p:cNvSpPr>
          <p:nvPr>
            <p:ph type="title"/>
          </p:nvPr>
        </p:nvSpPr>
        <p:spPr/>
        <p:txBody>
          <a:bodyPr/>
          <a:lstStyle/>
          <a:p>
            <a:r>
              <a:rPr lang="en-US" dirty="0" smtClean="0"/>
              <a:t>Ví dụ:</a:t>
            </a:r>
            <a:endParaRPr lang="en-US" dirty="0"/>
          </a:p>
        </p:txBody>
      </p:sp>
      <p:pic>
        <p:nvPicPr>
          <p:cNvPr id="7" name="Picture 6"/>
          <p:cNvPicPr/>
          <p:nvPr/>
        </p:nvPicPr>
        <p:blipFill>
          <a:blip r:embed="rId2"/>
          <a:stretch>
            <a:fillRect/>
          </a:stretch>
        </p:blipFill>
        <p:spPr>
          <a:xfrm>
            <a:off x="5638800" y="2895600"/>
            <a:ext cx="3171825" cy="3143250"/>
          </a:xfrm>
          <a:prstGeom prst="rect">
            <a:avLst/>
          </a:prstGeom>
        </p:spPr>
      </p:pic>
    </p:spTree>
    <p:extLst>
      <p:ext uri="{BB962C8B-B14F-4D97-AF65-F5344CB8AC3E}">
        <p14:creationId xmlns:p14="http://schemas.microsoft.com/office/powerpoint/2010/main" val="4278373586"/>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Tạo một project tên là Demo</a:t>
            </a:r>
            <a:r>
              <a:rPr lang="en-US" b="1" dirty="0">
                <a:effectLst>
                  <a:outerShdw sx="0" sy="0">
                    <a:srgbClr val="000000"/>
                  </a:outerShdw>
                </a:effectLst>
              </a:rPr>
              <a:t>TimePicker</a:t>
            </a:r>
            <a:r>
              <a:rPr lang="en-US" dirty="0">
                <a:effectLst>
                  <a:outerShdw sx="0" sy="0">
                    <a:srgbClr val="000000"/>
                  </a:outerShdw>
                </a:effectLst>
              </a:rPr>
              <a:t>: </a:t>
            </a:r>
            <a:r>
              <a:rPr lang="en-US" b="1" dirty="0">
                <a:effectLst>
                  <a:outerShdw sx="0" sy="0">
                    <a:srgbClr val="000000"/>
                  </a:outerShdw>
                </a:effectLst>
              </a:rPr>
              <a:t>File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New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Android Application Project</a:t>
            </a:r>
            <a:r>
              <a:rPr lang="en-US" dirty="0">
                <a:effectLst>
                  <a:outerShdw sx="0" sy="0">
                    <a:srgbClr val="000000"/>
                  </a:outerShdw>
                </a:effectLst>
              </a:rPr>
              <a:t> điền các thông tin </a:t>
            </a:r>
            <a:r>
              <a:rPr lang="en-US" dirty="0">
                <a:effectLst>
                  <a:outerShdw sx="0" sy="0">
                    <a:srgbClr val="000000"/>
                  </a:outerShdw>
                </a:effectLst>
                <a:sym typeface="Wingdings" panose="05000000000000000000" pitchFamily="2" charset="2"/>
              </a:rPr>
              <a:t></a:t>
            </a:r>
            <a:r>
              <a:rPr lang="en-US" dirty="0">
                <a:effectLst>
                  <a:outerShdw sx="0" sy="0">
                    <a:srgbClr val="000000"/>
                  </a:outerShdw>
                </a:effectLst>
              </a:rPr>
              <a:t> </a:t>
            </a:r>
            <a:r>
              <a:rPr lang="en-US" b="1" dirty="0">
                <a:effectLst>
                  <a:outerShdw sx="0" sy="0">
                    <a:srgbClr val="000000"/>
                  </a:outerShdw>
                </a:effectLst>
              </a:rPr>
              <a:t>Next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Finish.</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25</a:t>
            </a:fld>
            <a:endParaRPr lang="en-US" altLang="en-US"/>
          </a:p>
        </p:txBody>
      </p:sp>
      <p:sp>
        <p:nvSpPr>
          <p:cNvPr id="6" name="Title 5"/>
          <p:cNvSpPr>
            <a:spLocks noGrp="1"/>
          </p:cNvSpPr>
          <p:nvPr>
            <p:ph type="title"/>
          </p:nvPr>
        </p:nvSpPr>
        <p:spPr/>
        <p:txBody>
          <a:bodyPr/>
          <a:lstStyle/>
          <a:p>
            <a:r>
              <a:rPr lang="en-US" dirty="0" smtClean="0"/>
              <a:t>Bước 1:</a:t>
            </a:r>
            <a:endParaRPr lang="en-US" dirty="0"/>
          </a:p>
        </p:txBody>
      </p:sp>
    </p:spTree>
    <p:extLst>
      <p:ext uri="{BB962C8B-B14F-4D97-AF65-F5344CB8AC3E}">
        <p14:creationId xmlns:p14="http://schemas.microsoft.com/office/powerpoint/2010/main" val="2569156460"/>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 </a:t>
            </a:r>
            <a:r>
              <a:rPr lang="en-US" b="1" dirty="0">
                <a:effectLst>
                  <a:outerShdw sx="0" sy="0">
                    <a:srgbClr val="000000"/>
                  </a:outerShdw>
                </a:effectLst>
              </a:rPr>
              <a:t>res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layout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xml (hoặc) activity_main.xml</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26</a:t>
            </a:fld>
            <a:endParaRPr lang="en-US" altLang="en-US"/>
          </a:p>
        </p:txBody>
      </p:sp>
      <p:sp>
        <p:nvSpPr>
          <p:cNvPr id="6" name="Title 5"/>
          <p:cNvSpPr>
            <a:spLocks noGrp="1"/>
          </p:cNvSpPr>
          <p:nvPr>
            <p:ph type="title"/>
          </p:nvPr>
        </p:nvSpPr>
        <p:spPr/>
        <p:txBody>
          <a:bodyPr/>
          <a:lstStyle/>
          <a:p>
            <a:r>
              <a:rPr lang="en-US" dirty="0" smtClean="0"/>
              <a:t>Bước 2:</a:t>
            </a:r>
            <a:endParaRPr lang="en-US" dirty="0"/>
          </a:p>
        </p:txBody>
      </p:sp>
    </p:spTree>
    <p:extLst>
      <p:ext uri="{BB962C8B-B14F-4D97-AF65-F5344CB8AC3E}">
        <p14:creationId xmlns:p14="http://schemas.microsoft.com/office/powerpoint/2010/main" val="3007426301"/>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a:t>
            </a:r>
            <a:r>
              <a:rPr lang="en-US" b="1" dirty="0">
                <a:effectLst>
                  <a:outerShdw sx="0" sy="0">
                    <a:srgbClr val="000000"/>
                  </a:outerShdw>
                </a:effectLst>
              </a:rPr>
              <a:t> app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src -&gt; MainActivity.java</a:t>
            </a:r>
            <a:r>
              <a:rPr lang="en-US" dirty="0">
                <a:effectLst>
                  <a:outerShdw sx="0" sy="0">
                    <a:srgbClr val="000000"/>
                  </a:outerShdw>
                </a:effectLst>
              </a:rPr>
              <a:t> và thêm code. Trong bươc này chúng ta khởi tạo </a:t>
            </a:r>
            <a:r>
              <a:rPr lang="en-US" b="1" dirty="0">
                <a:effectLst>
                  <a:outerShdw sx="0" sy="0">
                    <a:srgbClr val="000000"/>
                  </a:outerShdw>
                </a:effectLst>
              </a:rPr>
              <a:t>TimePicker </a:t>
            </a:r>
            <a:r>
              <a:rPr lang="en-US" dirty="0">
                <a:effectLst>
                  <a:outerShdw sx="0" sy="0">
                    <a:srgbClr val="000000"/>
                  </a:outerShdw>
                </a:effectLst>
              </a:rPr>
              <a:t>và </a:t>
            </a:r>
            <a:r>
              <a:rPr lang="en-US" b="1" dirty="0">
                <a:effectLst>
                  <a:outerShdw sx="0" sy="0">
                    <a:srgbClr val="000000"/>
                  </a:outerShdw>
                </a:effectLst>
              </a:rPr>
              <a:t>TextView. TextView </a:t>
            </a:r>
            <a:r>
              <a:rPr lang="en-US" dirty="0">
                <a:effectLst>
                  <a:outerShdw sx="0" sy="0">
                    <a:srgbClr val="000000"/>
                  </a:outerShdw>
                </a:effectLst>
              </a:rPr>
              <a:t>dùng để hiển thị thời gian của </a:t>
            </a:r>
            <a:r>
              <a:rPr lang="en-US" b="1" dirty="0">
                <a:effectLst>
                  <a:outerShdw sx="0" sy="0">
                    <a:srgbClr val="000000"/>
                  </a:outerShdw>
                </a:effectLst>
              </a:rPr>
              <a:t>TimePicker. </a:t>
            </a:r>
            <a:r>
              <a:rPr lang="en-US" dirty="0">
                <a:effectLst>
                  <a:outerShdw sx="0" sy="0">
                    <a:srgbClr val="000000"/>
                  </a:outerShdw>
                </a:effectLst>
              </a:rPr>
              <a:t>Trong bước này chúng ta thiết lập sự kiện cho </a:t>
            </a:r>
            <a:r>
              <a:rPr lang="en-US" b="1" dirty="0">
                <a:effectLst>
                  <a:outerShdw sx="0" sy="0">
                    <a:srgbClr val="000000"/>
                  </a:outerShdw>
                </a:effectLst>
              </a:rPr>
              <a:t>TimePicker </a:t>
            </a:r>
            <a:r>
              <a:rPr lang="en-US" dirty="0">
                <a:effectLst>
                  <a:outerShdw sx="0" sy="0">
                    <a:srgbClr val="000000"/>
                  </a:outerShdw>
                </a:effectLst>
              </a:rPr>
              <a:t>thông qua sự kiện </a:t>
            </a:r>
            <a:r>
              <a:rPr lang="en-US" b="1" dirty="0">
                <a:effectLst>
                  <a:outerShdw sx="0" sy="0">
                    <a:srgbClr val="000000"/>
                  </a:outerShdw>
                </a:effectLst>
              </a:rPr>
              <a:t>setOnTimeChangedListener() </a:t>
            </a:r>
            <a:r>
              <a:rPr lang="en-US" dirty="0">
                <a:effectLst>
                  <a:outerShdw sx="0" sy="0">
                    <a:srgbClr val="000000"/>
                  </a:outerShdw>
                </a:effectLst>
              </a:rPr>
              <a:t>chúng ta sẽ lấy giá trị thời gian hiện tại của TimePicker sau đó hiển thị ra</a:t>
            </a:r>
            <a:r>
              <a:rPr lang="en-US" b="1" dirty="0">
                <a:effectLst>
                  <a:outerShdw sx="0" sy="0">
                    <a:srgbClr val="000000"/>
                  </a:outerShdw>
                </a:effectLst>
              </a:rPr>
              <a:t>TextView </a:t>
            </a:r>
            <a:r>
              <a:rPr lang="en-US" dirty="0">
                <a:effectLst>
                  <a:outerShdw sx="0" sy="0">
                    <a:srgbClr val="000000"/>
                  </a:outerShdw>
                </a:effectLst>
              </a:rPr>
              <a:t>và </a:t>
            </a:r>
            <a:r>
              <a:rPr lang="en-US" b="1" dirty="0">
                <a:effectLst>
                  <a:outerShdw sx="0" sy="0">
                    <a:srgbClr val="000000"/>
                  </a:outerShdw>
                </a:effectLst>
              </a:rPr>
              <a:t>Toast.</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27</a:t>
            </a:fld>
            <a:endParaRPr lang="en-US" altLang="en-US"/>
          </a:p>
        </p:txBody>
      </p:sp>
      <p:sp>
        <p:nvSpPr>
          <p:cNvPr id="6" name="Title 5"/>
          <p:cNvSpPr>
            <a:spLocks noGrp="1"/>
          </p:cNvSpPr>
          <p:nvPr>
            <p:ph type="title"/>
          </p:nvPr>
        </p:nvSpPr>
        <p:spPr/>
        <p:txBody>
          <a:bodyPr/>
          <a:lstStyle/>
          <a:p>
            <a:r>
              <a:rPr lang="en-US" dirty="0" smtClean="0"/>
              <a:t>Bước 3:</a:t>
            </a:r>
            <a:endParaRPr lang="en-US" dirty="0"/>
          </a:p>
        </p:txBody>
      </p:sp>
    </p:spTree>
    <p:extLst>
      <p:ext uri="{BB962C8B-B14F-4D97-AF65-F5344CB8AC3E}">
        <p14:creationId xmlns:p14="http://schemas.microsoft.com/office/powerpoint/2010/main" val="1532829229"/>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28</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09600" y="122239"/>
            <a:ext cx="7010400" cy="5501217"/>
          </a:xfrm>
          <a:prstGeom prst="rect">
            <a:avLst/>
          </a:prstGeom>
        </p:spPr>
      </p:pic>
    </p:spTree>
    <p:extLst>
      <p:ext uri="{BB962C8B-B14F-4D97-AF65-F5344CB8AC3E}">
        <p14:creationId xmlns:p14="http://schemas.microsoft.com/office/powerpoint/2010/main" val="2614186827"/>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29</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09600" y="94531"/>
            <a:ext cx="7391400" cy="5692091"/>
          </a:xfrm>
          <a:prstGeom prst="rect">
            <a:avLst/>
          </a:prstGeom>
        </p:spPr>
      </p:pic>
    </p:spTree>
    <p:extLst>
      <p:ext uri="{BB962C8B-B14F-4D97-AF65-F5344CB8AC3E}">
        <p14:creationId xmlns:p14="http://schemas.microsoft.com/office/powerpoint/2010/main" val="93406346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ListView</a:t>
            </a:r>
          </a:p>
        </p:txBody>
      </p:sp>
    </p:spTree>
    <p:extLst>
      <p:ext uri="{BB962C8B-B14F-4D97-AF65-F5344CB8AC3E}">
        <p14:creationId xmlns:p14="http://schemas.microsoft.com/office/powerpoint/2010/main" val="2400023723"/>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DatePicker Dialog</a:t>
            </a:r>
          </a:p>
        </p:txBody>
      </p:sp>
    </p:spTree>
    <p:extLst>
      <p:ext uri="{BB962C8B-B14F-4D97-AF65-F5344CB8AC3E}">
        <p14:creationId xmlns:p14="http://schemas.microsoft.com/office/powerpoint/2010/main" val="3594028319"/>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Date Picker trong Android cho phép  lựa chọn date bao gồm ngày, tháng, và năm trong Custom UI của. Với tính năng này, Android cung cấp các thành phần DatePicker và DatePickerDialog.</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31</a:t>
            </a:fld>
            <a:endParaRPr lang="en-US" altLang="en-US"/>
          </a:p>
        </p:txBody>
      </p:sp>
      <p:sp>
        <p:nvSpPr>
          <p:cNvPr id="6" name="Title 5"/>
          <p:cNvSpPr>
            <a:spLocks noGrp="1"/>
          </p:cNvSpPr>
          <p:nvPr>
            <p:ph type="title"/>
          </p:nvPr>
        </p:nvSpPr>
        <p:spPr/>
        <p:txBody>
          <a:bodyPr/>
          <a:lstStyle/>
          <a:p>
            <a:r>
              <a:rPr lang="en-US" dirty="0"/>
              <a:t>DatePicker Dialog</a:t>
            </a:r>
          </a:p>
        </p:txBody>
      </p:sp>
    </p:spTree>
    <p:extLst>
      <p:ext uri="{BB962C8B-B14F-4D97-AF65-F5344CB8AC3E}">
        <p14:creationId xmlns:p14="http://schemas.microsoft.com/office/powerpoint/2010/main" val="913381007"/>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r>
              <a:rPr lang="en-US" b="1" dirty="0"/>
              <a:t>setSpinnersShown(boolean shown): </a:t>
            </a:r>
            <a:r>
              <a:rPr lang="en-US" dirty="0"/>
              <a:t>Phương thức này thường sử dụng để hiện thi DatePicker ở dạng spinner hay không. Trong phương thức này chúng ta có thể thiết lập giá trị </a:t>
            </a:r>
            <a:r>
              <a:rPr lang="en-US" b="1" dirty="0"/>
              <a:t>true </a:t>
            </a:r>
            <a:r>
              <a:rPr lang="en-US" dirty="0"/>
              <a:t>hoặc </a:t>
            </a:r>
            <a:r>
              <a:rPr lang="en-US" b="1" dirty="0"/>
              <a:t>false. </a:t>
            </a:r>
            <a:r>
              <a:rPr lang="en-US" dirty="0"/>
              <a:t>Nếu giá trị là</a:t>
            </a:r>
            <a:r>
              <a:rPr lang="en-US" b="1" dirty="0"/>
              <a:t> false </a:t>
            </a:r>
            <a:r>
              <a:rPr lang="en-US" dirty="0"/>
              <a:t>thì spinner không hiển thị. Mặc định là </a:t>
            </a:r>
            <a:r>
              <a:rPr lang="en-US" b="1" dirty="0"/>
              <a:t>true</a:t>
            </a:r>
            <a:endParaRPr lang="en-US" dirty="0"/>
          </a:p>
          <a:p>
            <a:pPr lvl="0"/>
            <a:r>
              <a:rPr lang="en-US" b="1" dirty="0"/>
              <a:t>getDayOfMonth(): </a:t>
            </a:r>
            <a:r>
              <a:rPr lang="en-US" dirty="0"/>
              <a:t>Phương thức này được sử dụng để lấy ngày trong  tháng từ </a:t>
            </a:r>
            <a:r>
              <a:rPr lang="en-US" b="1" dirty="0"/>
              <a:t>DatePicker. </a:t>
            </a:r>
            <a:r>
              <a:rPr lang="en-US" dirty="0"/>
              <a:t>Phương thức này trả về một số nguyên.</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32</a:t>
            </a:fld>
            <a:endParaRPr lang="en-US" altLang="en-US"/>
          </a:p>
        </p:txBody>
      </p:sp>
      <p:sp>
        <p:nvSpPr>
          <p:cNvPr id="6" name="Title 5"/>
          <p:cNvSpPr>
            <a:spLocks noGrp="1"/>
          </p:cNvSpPr>
          <p:nvPr>
            <p:ph type="title"/>
          </p:nvPr>
        </p:nvSpPr>
        <p:spPr/>
        <p:txBody>
          <a:bodyPr>
            <a:normAutofit fontScale="90000"/>
          </a:bodyPr>
          <a:lstStyle/>
          <a:p>
            <a:pPr lvl="0"/>
            <a:r>
              <a:rPr lang="en-US" dirty="0"/>
              <a:t>Các phương thức thường dùng của </a:t>
            </a:r>
            <a:r>
              <a:rPr lang="en-US" dirty="0" smtClean="0"/>
              <a:t>DatePicker</a:t>
            </a:r>
            <a:endParaRPr lang="en-US" dirty="0"/>
          </a:p>
        </p:txBody>
      </p:sp>
    </p:spTree>
    <p:extLst>
      <p:ext uri="{BB962C8B-B14F-4D97-AF65-F5344CB8AC3E}">
        <p14:creationId xmlns:p14="http://schemas.microsoft.com/office/powerpoint/2010/main" val="862878066"/>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lvl="0"/>
            <a:r>
              <a:rPr lang="en-US" b="1" dirty="0"/>
              <a:t>getMonth(): </a:t>
            </a:r>
            <a:r>
              <a:rPr lang="en-US" dirty="0"/>
              <a:t>Phương thức này được sử dụng để lấy tháng từ </a:t>
            </a:r>
            <a:r>
              <a:rPr lang="en-US" b="1" dirty="0"/>
              <a:t>DatePicker. </a:t>
            </a:r>
            <a:r>
              <a:rPr lang="en-US" dirty="0"/>
              <a:t>Phương thức này trả về một số nguyên.</a:t>
            </a:r>
          </a:p>
          <a:p>
            <a:pPr lvl="0"/>
            <a:r>
              <a:rPr lang="en-US" b="1" dirty="0"/>
              <a:t>getYear(): </a:t>
            </a:r>
            <a:r>
              <a:rPr lang="en-US" dirty="0"/>
              <a:t>Phương thức này được sử dụng để lấy năm từ </a:t>
            </a:r>
            <a:r>
              <a:rPr lang="en-US" b="1" dirty="0"/>
              <a:t>DatePicker. </a:t>
            </a:r>
            <a:r>
              <a:rPr lang="en-US" dirty="0"/>
              <a:t>Phương thức này trả về một số nguyên.</a:t>
            </a:r>
          </a:p>
          <a:p>
            <a:pPr lvl="0"/>
            <a:r>
              <a:rPr lang="en-US" b="1" dirty="0"/>
              <a:t>getFirstDayOfWeek(): </a:t>
            </a:r>
            <a:r>
              <a:rPr lang="en-US" dirty="0"/>
              <a:t>Phương thức này lấy ngày đầu tiên trong tuần. Phương thức này trả về một số nguyên.</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33</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3100673068"/>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t>android:id: </a:t>
            </a:r>
            <a:r>
              <a:rPr lang="en-US" dirty="0"/>
              <a:t>Là thuộc tính duy nhất của </a:t>
            </a:r>
            <a:r>
              <a:rPr lang="en-US" b="1" dirty="0"/>
              <a:t>DatePicker</a:t>
            </a:r>
            <a:r>
              <a:rPr lang="en-US" dirty="0"/>
              <a:t>.</a:t>
            </a:r>
          </a:p>
          <a:p>
            <a:pPr lvl="0"/>
            <a:r>
              <a:rPr lang="en-US" b="1" dirty="0"/>
              <a:t>android:datePickerMode:</a:t>
            </a:r>
            <a:r>
              <a:rPr lang="en-US" dirty="0"/>
              <a:t>Thuộc tính này thường dùng để thiết lập </a:t>
            </a:r>
            <a:r>
              <a:rPr lang="en-US" b="1" dirty="0"/>
              <a:t>DatePicker </a:t>
            </a:r>
            <a:r>
              <a:rPr lang="en-US" dirty="0"/>
              <a:t>theo chế độ </a:t>
            </a:r>
            <a:r>
              <a:rPr lang="en-US" b="1" dirty="0"/>
              <a:t>spinner </a:t>
            </a:r>
            <a:r>
              <a:rPr lang="en-US" dirty="0"/>
              <a:t>hay </a:t>
            </a:r>
            <a:r>
              <a:rPr lang="en-US" b="1" dirty="0"/>
              <a:t>calendar</a:t>
            </a:r>
            <a:r>
              <a:rPr lang="en-US" dirty="0"/>
              <a:t>. </a:t>
            </a:r>
          </a:p>
          <a:p>
            <a:pPr lvl="0"/>
            <a:r>
              <a:rPr lang="en-US" b="1" dirty="0"/>
              <a:t>android:background: </a:t>
            </a:r>
            <a:r>
              <a:rPr lang="en-US" dirty="0"/>
              <a:t>Thuộc tính này thiết lập màu nền hoặc image trong thư mục drawable cho </a:t>
            </a:r>
            <a:r>
              <a:rPr lang="en-US" b="1" dirty="0"/>
              <a:t>DatePicker</a:t>
            </a:r>
            <a:r>
              <a:rPr lang="en-US" dirty="0"/>
              <a: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34</a:t>
            </a:fld>
            <a:endParaRPr lang="en-US" altLang="en-US"/>
          </a:p>
        </p:txBody>
      </p:sp>
      <p:sp>
        <p:nvSpPr>
          <p:cNvPr id="6" name="Title 5"/>
          <p:cNvSpPr>
            <a:spLocks noGrp="1"/>
          </p:cNvSpPr>
          <p:nvPr>
            <p:ph type="title"/>
          </p:nvPr>
        </p:nvSpPr>
        <p:spPr/>
        <p:txBody>
          <a:bodyPr>
            <a:normAutofit fontScale="90000"/>
          </a:bodyPr>
          <a:lstStyle/>
          <a:p>
            <a:pPr lvl="0"/>
            <a:r>
              <a:rPr lang="en-US" dirty="0"/>
              <a:t>Một số thuộc tính thường dùng của </a:t>
            </a:r>
            <a:r>
              <a:rPr lang="en-US" dirty="0" smtClean="0"/>
              <a:t>DatePicker</a:t>
            </a:r>
            <a:endParaRPr lang="en-US" dirty="0"/>
          </a:p>
        </p:txBody>
      </p:sp>
    </p:spTree>
    <p:extLst>
      <p:ext uri="{BB962C8B-B14F-4D97-AF65-F5344CB8AC3E}">
        <p14:creationId xmlns:p14="http://schemas.microsoft.com/office/powerpoint/2010/main" val="3125220941"/>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t>android:padding: </a:t>
            </a:r>
            <a:r>
              <a:rPr lang="en-US" dirty="0"/>
              <a:t>Thuộc tính này xác định khoảng cách từ đường viền của </a:t>
            </a:r>
            <a:r>
              <a:rPr lang="en-US" b="1" dirty="0"/>
              <a:t>TimePicker </a:t>
            </a:r>
            <a:r>
              <a:rPr lang="en-US" dirty="0"/>
              <a:t>với nội dung nó chứa:</a:t>
            </a:r>
            <a:r>
              <a:rPr lang="en-US" b="1" dirty="0"/>
              <a:t> left, right, top or bottom.</a:t>
            </a:r>
            <a:endParaRPr lang="en-US" dirty="0"/>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35</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780801272"/>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Xây dựng ứng dụng gồm có một </a:t>
            </a:r>
            <a:r>
              <a:rPr lang="en-US" b="1" dirty="0"/>
              <a:t>DatePicker </a:t>
            </a:r>
            <a:r>
              <a:rPr lang="en-US" dirty="0"/>
              <a:t>và một </a:t>
            </a:r>
            <a:r>
              <a:rPr lang="en-US" b="1" dirty="0"/>
              <a:t>Button</a:t>
            </a:r>
            <a:r>
              <a:rPr lang="en-US" dirty="0"/>
              <a:t>. Khi người sử dụng chọn ngày  trên </a:t>
            </a:r>
            <a:r>
              <a:rPr lang="en-US" b="1" dirty="0"/>
              <a:t>DatePicker </a:t>
            </a:r>
            <a:r>
              <a:rPr lang="en-US" dirty="0"/>
              <a:t>và click vào </a:t>
            </a:r>
            <a:r>
              <a:rPr lang="en-US" b="1" dirty="0"/>
              <a:t>Button "Submit"</a:t>
            </a:r>
            <a:r>
              <a:rPr lang="en-US" dirty="0"/>
              <a:t> chúng ta sẽ lấy giá trị của </a:t>
            </a:r>
            <a:r>
              <a:rPr lang="en-US" b="1" dirty="0"/>
              <a:t>DatePicker </a:t>
            </a:r>
            <a:r>
              <a:rPr lang="en-US" dirty="0"/>
              <a:t>rồi hiển thị lên </a:t>
            </a:r>
            <a:r>
              <a:rPr lang="en-US" b="1" dirty="0"/>
              <a:t>Toast</a:t>
            </a:r>
            <a:r>
              <a:rPr lang="en-US" dirty="0"/>
              <a: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36</a:t>
            </a:fld>
            <a:endParaRPr lang="en-US" altLang="en-US"/>
          </a:p>
        </p:txBody>
      </p:sp>
      <p:sp>
        <p:nvSpPr>
          <p:cNvPr id="6" name="Title 5"/>
          <p:cNvSpPr>
            <a:spLocks noGrp="1"/>
          </p:cNvSpPr>
          <p:nvPr>
            <p:ph type="title"/>
          </p:nvPr>
        </p:nvSpPr>
        <p:spPr/>
        <p:txBody>
          <a:bodyPr/>
          <a:lstStyle/>
          <a:p>
            <a:r>
              <a:rPr lang="en-US" dirty="0" smtClean="0"/>
              <a:t>Ví dụ:</a:t>
            </a:r>
            <a:endParaRPr lang="en-US" dirty="0"/>
          </a:p>
        </p:txBody>
      </p:sp>
    </p:spTree>
    <p:extLst>
      <p:ext uri="{BB962C8B-B14F-4D97-AF65-F5344CB8AC3E}">
        <p14:creationId xmlns:p14="http://schemas.microsoft.com/office/powerpoint/2010/main" val="676944624"/>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37</a:t>
            </a:fld>
            <a:endParaRPr lang="en-US" altLang="en-US"/>
          </a:p>
        </p:txBody>
      </p:sp>
      <p:sp>
        <p:nvSpPr>
          <p:cNvPr id="6" name="Title 5"/>
          <p:cNvSpPr>
            <a:spLocks noGrp="1"/>
          </p:cNvSpPr>
          <p:nvPr>
            <p:ph type="title"/>
          </p:nvPr>
        </p:nvSpPr>
        <p:spPr/>
        <p:txBody>
          <a:bodyPr/>
          <a:lstStyle/>
          <a:p>
            <a:endParaRPr lang="en-US"/>
          </a:p>
        </p:txBody>
      </p:sp>
      <p:pic>
        <p:nvPicPr>
          <p:cNvPr id="7" name="Picture 6"/>
          <p:cNvPicPr/>
          <p:nvPr/>
        </p:nvPicPr>
        <p:blipFill>
          <a:blip r:embed="rId2"/>
          <a:stretch>
            <a:fillRect/>
          </a:stretch>
        </p:blipFill>
        <p:spPr>
          <a:xfrm>
            <a:off x="2025736" y="988541"/>
            <a:ext cx="4486275" cy="4383560"/>
          </a:xfrm>
          <a:prstGeom prst="rect">
            <a:avLst/>
          </a:prstGeom>
        </p:spPr>
      </p:pic>
    </p:spTree>
    <p:extLst>
      <p:ext uri="{BB962C8B-B14F-4D97-AF65-F5344CB8AC3E}">
        <p14:creationId xmlns:p14="http://schemas.microsoft.com/office/powerpoint/2010/main" val="1878042891"/>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Tạo một project tên là Demo</a:t>
            </a:r>
            <a:r>
              <a:rPr lang="en-US" b="1" dirty="0">
                <a:effectLst>
                  <a:outerShdw sx="0" sy="0">
                    <a:srgbClr val="000000"/>
                  </a:outerShdw>
                </a:effectLst>
              </a:rPr>
              <a:t>DatePicker</a:t>
            </a:r>
            <a:r>
              <a:rPr lang="en-US" dirty="0">
                <a:effectLst>
                  <a:outerShdw sx="0" sy="0">
                    <a:srgbClr val="000000"/>
                  </a:outerShdw>
                </a:effectLst>
              </a:rPr>
              <a:t>: </a:t>
            </a:r>
            <a:r>
              <a:rPr lang="en-US" b="1" dirty="0">
                <a:effectLst>
                  <a:outerShdw sx="0" sy="0">
                    <a:srgbClr val="000000"/>
                  </a:outerShdw>
                </a:effectLst>
              </a:rPr>
              <a:t>File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New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Android Application Project</a:t>
            </a:r>
            <a:r>
              <a:rPr lang="en-US" dirty="0">
                <a:effectLst>
                  <a:outerShdw sx="0" sy="0">
                    <a:srgbClr val="000000"/>
                  </a:outerShdw>
                </a:effectLst>
              </a:rPr>
              <a:t> điền các thông tin </a:t>
            </a:r>
            <a:r>
              <a:rPr lang="en-US" dirty="0">
                <a:effectLst>
                  <a:outerShdw sx="0" sy="0">
                    <a:srgbClr val="000000"/>
                  </a:outerShdw>
                </a:effectLst>
                <a:sym typeface="Wingdings" panose="05000000000000000000" pitchFamily="2" charset="2"/>
              </a:rPr>
              <a:t></a:t>
            </a:r>
            <a:r>
              <a:rPr lang="en-US" dirty="0">
                <a:effectLst>
                  <a:outerShdw sx="0" sy="0">
                    <a:srgbClr val="000000"/>
                  </a:outerShdw>
                </a:effectLst>
              </a:rPr>
              <a:t> </a:t>
            </a:r>
            <a:r>
              <a:rPr lang="en-US" b="1" dirty="0">
                <a:effectLst>
                  <a:outerShdw sx="0" sy="0">
                    <a:srgbClr val="000000"/>
                  </a:outerShdw>
                </a:effectLst>
              </a:rPr>
              <a:t>Next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Finish.</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38</a:t>
            </a:fld>
            <a:endParaRPr lang="en-US" altLang="en-US"/>
          </a:p>
        </p:txBody>
      </p:sp>
      <p:sp>
        <p:nvSpPr>
          <p:cNvPr id="6" name="Title 5"/>
          <p:cNvSpPr>
            <a:spLocks noGrp="1"/>
          </p:cNvSpPr>
          <p:nvPr>
            <p:ph type="title"/>
          </p:nvPr>
        </p:nvSpPr>
        <p:spPr/>
        <p:txBody>
          <a:bodyPr/>
          <a:lstStyle/>
          <a:p>
            <a:r>
              <a:rPr lang="en-US" dirty="0" smtClean="0"/>
              <a:t>Bước 1:</a:t>
            </a:r>
            <a:endParaRPr lang="en-US" dirty="0"/>
          </a:p>
        </p:txBody>
      </p:sp>
    </p:spTree>
    <p:extLst>
      <p:ext uri="{BB962C8B-B14F-4D97-AF65-F5344CB8AC3E}">
        <p14:creationId xmlns:p14="http://schemas.microsoft.com/office/powerpoint/2010/main" val="3556346136"/>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 </a:t>
            </a:r>
            <a:r>
              <a:rPr lang="en-US" b="1" dirty="0">
                <a:effectLst>
                  <a:outerShdw sx="0" sy="0">
                    <a:srgbClr val="000000"/>
                  </a:outerShdw>
                </a:effectLst>
              </a:rPr>
              <a:t>res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layout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xml (hoặc) activity_main.xml</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39</a:t>
            </a:fld>
            <a:endParaRPr lang="en-US" altLang="en-US"/>
          </a:p>
        </p:txBody>
      </p:sp>
      <p:sp>
        <p:nvSpPr>
          <p:cNvPr id="6" name="Title 5"/>
          <p:cNvSpPr>
            <a:spLocks noGrp="1"/>
          </p:cNvSpPr>
          <p:nvPr>
            <p:ph type="title"/>
          </p:nvPr>
        </p:nvSpPr>
        <p:spPr/>
        <p:txBody>
          <a:bodyPr/>
          <a:lstStyle/>
          <a:p>
            <a:r>
              <a:rPr lang="en-US" dirty="0" smtClean="0"/>
              <a:t>Bước 2:</a:t>
            </a:r>
            <a:endParaRPr lang="en-US" dirty="0"/>
          </a:p>
        </p:txBody>
      </p:sp>
    </p:spTree>
    <p:extLst>
      <p:ext uri="{BB962C8B-B14F-4D97-AF65-F5344CB8AC3E}">
        <p14:creationId xmlns:p14="http://schemas.microsoft.com/office/powerpoint/2010/main" val="335450089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Trong thực tế, các ứng dụng Android có liên quan đến ListView thì đa phần chúng ta phải điều chỉnh lại layout cho đúng với yêu cầu của khách hàng. Và cách điều chỉnh lại layout là tạo Custom Layout cho ListView </a:t>
            </a:r>
          </a:p>
          <a:p>
            <a:r>
              <a:rPr lang="en-US" dirty="0"/>
              <a:t>Sự khác nhau giữa ListView thông thường và ListView có layout được điều chỉnh lại là ở việc khởi tạo Adapter. </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a:t>
            </a:fld>
            <a:endParaRPr lang="en-US" altLang="en-US"/>
          </a:p>
        </p:txBody>
      </p:sp>
      <p:sp>
        <p:nvSpPr>
          <p:cNvPr id="6" name="Title 5"/>
          <p:cNvSpPr>
            <a:spLocks noGrp="1"/>
          </p:cNvSpPr>
          <p:nvPr>
            <p:ph type="title"/>
          </p:nvPr>
        </p:nvSpPr>
        <p:spPr/>
        <p:txBody>
          <a:bodyPr/>
          <a:lstStyle/>
          <a:p>
            <a:r>
              <a:rPr lang="en-US" dirty="0"/>
              <a:t>Custom ListView</a:t>
            </a:r>
          </a:p>
        </p:txBody>
      </p:sp>
    </p:spTree>
    <p:extLst>
      <p:ext uri="{BB962C8B-B14F-4D97-AF65-F5344CB8AC3E}">
        <p14:creationId xmlns:p14="http://schemas.microsoft.com/office/powerpoint/2010/main" val="269410679"/>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a:t>
            </a:r>
            <a:r>
              <a:rPr lang="en-US" b="1" dirty="0">
                <a:effectLst>
                  <a:outerShdw sx="0" sy="0">
                    <a:srgbClr val="000000"/>
                  </a:outerShdw>
                </a:effectLst>
              </a:rPr>
              <a:t> app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src -&gt; MainActivity.java</a:t>
            </a:r>
            <a:r>
              <a:rPr lang="en-US" dirty="0">
                <a:effectLst>
                  <a:outerShdw sx="0" sy="0">
                    <a:srgbClr val="000000"/>
                  </a:outerShdw>
                </a:effectLst>
              </a:rPr>
              <a:t> và thêm code. Trong bươc này chúng ta khởi tạo </a:t>
            </a:r>
            <a:r>
              <a:rPr lang="en-US" b="1" dirty="0">
                <a:effectLst>
                  <a:outerShdw sx="0" sy="0">
                    <a:srgbClr val="000000"/>
                  </a:outerShdw>
                </a:effectLst>
              </a:rPr>
              <a:t>DatePicker </a:t>
            </a:r>
            <a:r>
              <a:rPr lang="en-US" dirty="0">
                <a:effectLst>
                  <a:outerShdw sx="0" sy="0">
                    <a:srgbClr val="000000"/>
                  </a:outerShdw>
                </a:effectLst>
              </a:rPr>
              <a:t>và </a:t>
            </a:r>
            <a:r>
              <a:rPr lang="en-US" b="1" dirty="0">
                <a:effectLst>
                  <a:outerShdw sx="0" sy="0">
                    <a:srgbClr val="000000"/>
                  </a:outerShdw>
                </a:effectLst>
              </a:rPr>
              <a:t>Button. </a:t>
            </a:r>
            <a:r>
              <a:rPr lang="en-US" dirty="0">
                <a:effectLst>
                  <a:outerShdw sx="0" sy="0">
                    <a:srgbClr val="000000"/>
                  </a:outerShdw>
                </a:effectLst>
              </a:rPr>
              <a:t>Sau đó, thiết lập sự kiện </a:t>
            </a:r>
            <a:r>
              <a:rPr lang="en-US" b="1" dirty="0">
                <a:effectLst>
                  <a:outerShdw sx="0" sy="0">
                    <a:srgbClr val="000000"/>
                  </a:outerShdw>
                </a:effectLst>
              </a:rPr>
              <a:t>onClickListener()</a:t>
            </a:r>
            <a:r>
              <a:rPr lang="en-US" dirty="0">
                <a:effectLst>
                  <a:outerShdw sx="0" sy="0">
                    <a:srgbClr val="000000"/>
                  </a:outerShdw>
                </a:effectLst>
              </a:rPr>
              <a:t> cho</a:t>
            </a:r>
            <a:r>
              <a:rPr lang="en-US" b="1" dirty="0">
                <a:effectLst>
                  <a:outerShdw sx="0" sy="0">
                    <a:srgbClr val="000000"/>
                  </a:outerShdw>
                </a:effectLst>
              </a:rPr>
              <a:t>Button. </a:t>
            </a:r>
            <a:r>
              <a:rPr lang="en-US" dirty="0">
                <a:effectLst>
                  <a:outerShdw sx="0" sy="0">
                    <a:srgbClr val="000000"/>
                  </a:outerShdw>
                </a:effectLst>
              </a:rPr>
              <a:t>Khi người sử dụng click vào Button này chúng ta lấy giá trị  ngày, tháng, năm của </a:t>
            </a:r>
            <a:r>
              <a:rPr lang="en-US" b="1" dirty="0">
                <a:effectLst>
                  <a:outerShdw sx="0" sy="0">
                    <a:srgbClr val="000000"/>
                  </a:outerShdw>
                </a:effectLst>
              </a:rPr>
              <a:t>DatePicker </a:t>
            </a:r>
            <a:r>
              <a:rPr lang="en-US" dirty="0">
                <a:effectLst>
                  <a:outerShdw sx="0" sy="0">
                    <a:srgbClr val="000000"/>
                  </a:outerShdw>
                </a:effectLst>
              </a:rPr>
              <a:t>và hiển thị nó thông qua </a:t>
            </a:r>
            <a:r>
              <a:rPr lang="en-US" b="1" dirty="0">
                <a:effectLst>
                  <a:outerShdw sx="0" sy="0">
                    <a:srgbClr val="000000"/>
                  </a:outerShdw>
                </a:effectLst>
              </a:rPr>
              <a:t>Toast</a:t>
            </a:r>
            <a:r>
              <a:rPr lang="en-US" dirty="0">
                <a:effectLst>
                  <a:outerShdw sx="0" sy="0">
                    <a:srgbClr val="000000"/>
                  </a:outerShdw>
                </a:effectLst>
              </a:rPr>
              <a: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40</a:t>
            </a:fld>
            <a:endParaRPr lang="en-US" altLang="en-US"/>
          </a:p>
        </p:txBody>
      </p:sp>
      <p:sp>
        <p:nvSpPr>
          <p:cNvPr id="6" name="Title 5"/>
          <p:cNvSpPr>
            <a:spLocks noGrp="1"/>
          </p:cNvSpPr>
          <p:nvPr>
            <p:ph type="title"/>
          </p:nvPr>
        </p:nvSpPr>
        <p:spPr/>
        <p:txBody>
          <a:bodyPr/>
          <a:lstStyle/>
          <a:p>
            <a:r>
              <a:rPr lang="en-US" dirty="0" smtClean="0"/>
              <a:t>Bước 3:</a:t>
            </a:r>
            <a:endParaRPr lang="en-US" dirty="0"/>
          </a:p>
        </p:txBody>
      </p:sp>
    </p:spTree>
    <p:extLst>
      <p:ext uri="{BB962C8B-B14F-4D97-AF65-F5344CB8AC3E}">
        <p14:creationId xmlns:p14="http://schemas.microsoft.com/office/powerpoint/2010/main" val="2188256461"/>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41</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09600" y="0"/>
            <a:ext cx="7010400" cy="5503832"/>
          </a:xfrm>
          <a:prstGeom prst="rect">
            <a:avLst/>
          </a:prstGeom>
        </p:spPr>
      </p:pic>
    </p:spTree>
    <p:extLst>
      <p:ext uri="{BB962C8B-B14F-4D97-AF65-F5344CB8AC3E}">
        <p14:creationId xmlns:p14="http://schemas.microsoft.com/office/powerpoint/2010/main" val="1925981772"/>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42</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37309" y="34291"/>
            <a:ext cx="6525491" cy="5621580"/>
          </a:xfrm>
          <a:prstGeom prst="rect">
            <a:avLst/>
          </a:prstGeom>
        </p:spPr>
      </p:pic>
    </p:spTree>
    <p:extLst>
      <p:ext uri="{BB962C8B-B14F-4D97-AF65-F5344CB8AC3E}">
        <p14:creationId xmlns:p14="http://schemas.microsoft.com/office/powerpoint/2010/main" val="1037521707"/>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TabHost</a:t>
            </a:r>
          </a:p>
        </p:txBody>
      </p:sp>
    </p:spTree>
    <p:extLst>
      <p:ext uri="{BB962C8B-B14F-4D97-AF65-F5344CB8AC3E}">
        <p14:creationId xmlns:p14="http://schemas.microsoft.com/office/powerpoint/2010/main" val="4210321962"/>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Tabhost trong android là một dạng giao diện điều khiển bằng thẻ tab cho phép người dùng có thể chuyển đổi các khung hình khác nhau trong cùng một giao diện Activity.</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44</a:t>
            </a:fld>
            <a:endParaRPr lang="en-US" altLang="en-US"/>
          </a:p>
        </p:txBody>
      </p:sp>
      <p:sp>
        <p:nvSpPr>
          <p:cNvPr id="6" name="Title 5"/>
          <p:cNvSpPr>
            <a:spLocks noGrp="1"/>
          </p:cNvSpPr>
          <p:nvPr>
            <p:ph type="title"/>
          </p:nvPr>
        </p:nvSpPr>
        <p:spPr/>
        <p:txBody>
          <a:bodyPr/>
          <a:lstStyle/>
          <a:p>
            <a:r>
              <a:rPr lang="en-US" dirty="0"/>
              <a:t>TabHost</a:t>
            </a:r>
          </a:p>
        </p:txBody>
      </p:sp>
    </p:spTree>
    <p:extLst>
      <p:ext uri="{BB962C8B-B14F-4D97-AF65-F5344CB8AC3E}">
        <p14:creationId xmlns:p14="http://schemas.microsoft.com/office/powerpoint/2010/main" val="3063178386"/>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45</a:t>
            </a:fld>
            <a:endParaRPr lang="en-US" altLang="en-US"/>
          </a:p>
        </p:txBody>
      </p:sp>
      <p:sp>
        <p:nvSpPr>
          <p:cNvPr id="6" name="Title 5"/>
          <p:cNvSpPr>
            <a:spLocks noGrp="1"/>
          </p:cNvSpPr>
          <p:nvPr>
            <p:ph type="title"/>
          </p:nvPr>
        </p:nvSpPr>
        <p:spPr/>
        <p:txBody>
          <a:bodyPr/>
          <a:lstStyle/>
          <a:p>
            <a:endParaRPr lang="en-US"/>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555740" y="-1"/>
            <a:ext cx="7940560" cy="5372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3458944"/>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TabHost: Là container chính chứa các Tab buttons và Tab contents</a:t>
            </a:r>
          </a:p>
          <a:p>
            <a:pPr lvl="0"/>
            <a:r>
              <a:rPr lang="en-US" dirty="0"/>
              <a:t>TabWidget : Để định dạng cho các Tab buttons : Nhãn, icon, …</a:t>
            </a:r>
          </a:p>
          <a:p>
            <a:pPr lvl="0"/>
            <a:r>
              <a:rPr lang="en-US" dirty="0"/>
              <a:t>FrameLayout : là container để chứa các layout cho Tab contens. Chỉ có FrameLayout là view group được dùng cho Tab contents, không thể dùng các loại Layout khác.</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46</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3778322588"/>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t>setIndicator(CharSequence label):</a:t>
            </a:r>
            <a:r>
              <a:rPr lang="en-US" dirty="0"/>
              <a:t> Phương thức này được sử dụng để thiết lập chuỗi nhãn lên trên tab.</a:t>
            </a:r>
          </a:p>
          <a:p>
            <a:pPr lvl="0"/>
            <a:r>
              <a:rPr lang="en-US" b="1" i="1" dirty="0"/>
              <a:t>setIndicator</a:t>
            </a:r>
            <a:r>
              <a:rPr lang="en-US" i="1" dirty="0"/>
              <a:t>(CharSequence label,Drawable icon):</a:t>
            </a:r>
            <a:r>
              <a:rPr lang="en-US" dirty="0"/>
              <a:t> Phương thức này được sử dụng để thiết lập chuỗi nhãn và một icon lên trên tab</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47</a:t>
            </a:fld>
            <a:endParaRPr lang="en-US" altLang="en-US"/>
          </a:p>
        </p:txBody>
      </p:sp>
      <p:sp>
        <p:nvSpPr>
          <p:cNvPr id="6" name="Title 5"/>
          <p:cNvSpPr>
            <a:spLocks noGrp="1"/>
          </p:cNvSpPr>
          <p:nvPr>
            <p:ph type="title"/>
          </p:nvPr>
        </p:nvSpPr>
        <p:spPr/>
        <p:txBody>
          <a:bodyPr>
            <a:normAutofit fontScale="90000"/>
          </a:bodyPr>
          <a:lstStyle/>
          <a:p>
            <a:r>
              <a:rPr lang="en-US" dirty="0"/>
              <a:t>Các phương thức quan trong của TabSpec</a:t>
            </a:r>
          </a:p>
        </p:txBody>
      </p:sp>
    </p:spTree>
    <p:extLst>
      <p:ext uri="{BB962C8B-B14F-4D97-AF65-F5344CB8AC3E}">
        <p14:creationId xmlns:p14="http://schemas.microsoft.com/office/powerpoint/2010/main" val="930374813"/>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i="1" dirty="0"/>
              <a:t>addTab</a:t>
            </a:r>
            <a:r>
              <a:rPr lang="en-US" dirty="0"/>
              <a:t>(TabSpec tabSpec): Phương thức này được sử dụng để thêm một tab mới cho một tab widget. </a:t>
            </a:r>
          </a:p>
          <a:p>
            <a:pPr lvl="0"/>
            <a:r>
              <a:rPr lang="en-US" dirty="0"/>
              <a:t>c</a:t>
            </a:r>
            <a:r>
              <a:rPr lang="en-US" b="1" i="1" dirty="0"/>
              <a:t>learAllTabs</a:t>
            </a:r>
            <a:r>
              <a:rPr lang="en-US" dirty="0"/>
              <a:t>(): Phương thức này được sử dụng xóa tất cả các tab trên TabHost</a:t>
            </a:r>
          </a:p>
          <a:p>
            <a:pPr lvl="0"/>
            <a:r>
              <a:rPr lang="en-US" dirty="0"/>
              <a:t>setCurrentTab(int index): Phương thức này được sử dụng để thiết lập tab được chọn. Mặc định trong TabHost tab đầu tiên là tab hiện tại.</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48</a:t>
            </a:fld>
            <a:endParaRPr lang="en-US" altLang="en-US"/>
          </a:p>
        </p:txBody>
      </p:sp>
      <p:sp>
        <p:nvSpPr>
          <p:cNvPr id="6" name="Title 5"/>
          <p:cNvSpPr>
            <a:spLocks noGrp="1"/>
          </p:cNvSpPr>
          <p:nvPr>
            <p:ph type="title"/>
          </p:nvPr>
        </p:nvSpPr>
        <p:spPr/>
        <p:txBody>
          <a:bodyPr>
            <a:normAutofit fontScale="90000"/>
          </a:bodyPr>
          <a:lstStyle/>
          <a:p>
            <a:r>
              <a:rPr lang="en-US" dirty="0"/>
              <a:t>Một số phương thức quan trọng của Tabhost</a:t>
            </a:r>
          </a:p>
        </p:txBody>
      </p:sp>
    </p:spTree>
    <p:extLst>
      <p:ext uri="{BB962C8B-B14F-4D97-AF65-F5344CB8AC3E}">
        <p14:creationId xmlns:p14="http://schemas.microsoft.com/office/powerpoint/2010/main" val="1035932779"/>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t>setOnTabChangedListener(OnTabChangeListenerl):</a:t>
            </a:r>
            <a:r>
              <a:rPr lang="en-US" dirty="0"/>
              <a:t> Phương thức này được sử dụng khi một tab thay đổi</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49</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53297432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a:t>
            </a:fld>
            <a:endParaRPr lang="en-US" altLang="en-US"/>
          </a:p>
        </p:txBody>
      </p:sp>
      <p:sp>
        <p:nvSpPr>
          <p:cNvPr id="6" name="Title 5"/>
          <p:cNvSpPr>
            <a:spLocks noGrp="1"/>
          </p:cNvSpPr>
          <p:nvPr>
            <p:ph type="title"/>
          </p:nvPr>
        </p:nvSpPr>
        <p:spPr/>
        <p:txBody>
          <a:bodyPr/>
          <a:lstStyle/>
          <a:p>
            <a:endParaRPr lang="en-US" dirty="0"/>
          </a:p>
        </p:txBody>
      </p:sp>
      <p:pic>
        <p:nvPicPr>
          <p:cNvPr id="7" name="Picture 6"/>
          <p:cNvPicPr/>
          <p:nvPr/>
        </p:nvPicPr>
        <p:blipFill rotWithShape="1">
          <a:blip r:embed="rId2" cstate="email">
            <a:extLst>
              <a:ext uri="{28A0092B-C50C-407E-A947-70E740481C1C}">
                <a14:useLocalDpi xmlns:a14="http://schemas.microsoft.com/office/drawing/2010/main"/>
              </a:ext>
            </a:extLst>
          </a:blip>
          <a:srcRect t="14888"/>
          <a:stretch/>
        </p:blipFill>
        <p:spPr bwMode="auto">
          <a:xfrm>
            <a:off x="609600" y="988541"/>
            <a:ext cx="7886700" cy="43835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50915017"/>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xây dụng ứng dụng sử dụng tabhost dùng để hiển thị 3 tab : Home, Contact, About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50</a:t>
            </a:fld>
            <a:endParaRPr lang="en-US" altLang="en-US"/>
          </a:p>
        </p:txBody>
      </p:sp>
      <p:sp>
        <p:nvSpPr>
          <p:cNvPr id="6" name="Title 5"/>
          <p:cNvSpPr>
            <a:spLocks noGrp="1"/>
          </p:cNvSpPr>
          <p:nvPr>
            <p:ph type="title"/>
          </p:nvPr>
        </p:nvSpPr>
        <p:spPr/>
        <p:txBody>
          <a:bodyPr/>
          <a:lstStyle/>
          <a:p>
            <a:r>
              <a:rPr lang="en-US" dirty="0" smtClean="0"/>
              <a:t>Ví dụ:</a:t>
            </a:r>
            <a:endParaRPr lang="en-US" dirty="0"/>
          </a:p>
        </p:txBody>
      </p:sp>
      <p:pic>
        <p:nvPicPr>
          <p:cNvPr id="7" name="Picture 6"/>
          <p:cNvPicPr/>
          <p:nvPr/>
        </p:nvPicPr>
        <p:blipFill>
          <a:blip r:embed="rId2"/>
          <a:stretch>
            <a:fillRect/>
          </a:stretch>
        </p:blipFill>
        <p:spPr>
          <a:xfrm>
            <a:off x="2286000" y="2057400"/>
            <a:ext cx="3876675" cy="3590925"/>
          </a:xfrm>
          <a:prstGeom prst="rect">
            <a:avLst/>
          </a:prstGeom>
        </p:spPr>
      </p:pic>
    </p:spTree>
    <p:extLst>
      <p:ext uri="{BB962C8B-B14F-4D97-AF65-F5344CB8AC3E}">
        <p14:creationId xmlns:p14="http://schemas.microsoft.com/office/powerpoint/2010/main" val="2358753222"/>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Tạo một project tên là DemoTabHost: </a:t>
            </a:r>
            <a:r>
              <a:rPr lang="en-US" b="1" dirty="0">
                <a:effectLst>
                  <a:outerShdw sx="0" sy="0">
                    <a:srgbClr val="000000"/>
                  </a:outerShdw>
                </a:effectLst>
              </a:rPr>
              <a:t>File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New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Android Application Project</a:t>
            </a:r>
            <a:r>
              <a:rPr lang="en-US" dirty="0">
                <a:effectLst>
                  <a:outerShdw sx="0" sy="0">
                    <a:srgbClr val="000000"/>
                  </a:outerShdw>
                </a:effectLst>
              </a:rPr>
              <a:t> điền các thông tin </a:t>
            </a:r>
            <a:r>
              <a:rPr lang="en-US" dirty="0">
                <a:effectLst>
                  <a:outerShdw sx="0" sy="0">
                    <a:srgbClr val="000000"/>
                  </a:outerShdw>
                </a:effectLst>
                <a:sym typeface="Wingdings" panose="05000000000000000000" pitchFamily="2" charset="2"/>
              </a:rPr>
              <a:t></a:t>
            </a:r>
            <a:r>
              <a:rPr lang="en-US" dirty="0">
                <a:effectLst>
                  <a:outerShdw sx="0" sy="0">
                    <a:srgbClr val="000000"/>
                  </a:outerShdw>
                </a:effectLst>
              </a:rPr>
              <a:t> </a:t>
            </a:r>
            <a:r>
              <a:rPr lang="en-US" b="1" dirty="0">
                <a:effectLst>
                  <a:outerShdw sx="0" sy="0">
                    <a:srgbClr val="000000"/>
                  </a:outerShdw>
                </a:effectLst>
              </a:rPr>
              <a:t>Next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Finish.</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51</a:t>
            </a:fld>
            <a:endParaRPr lang="en-US" altLang="en-US"/>
          </a:p>
        </p:txBody>
      </p:sp>
      <p:sp>
        <p:nvSpPr>
          <p:cNvPr id="6" name="Title 5"/>
          <p:cNvSpPr>
            <a:spLocks noGrp="1"/>
          </p:cNvSpPr>
          <p:nvPr>
            <p:ph type="title"/>
          </p:nvPr>
        </p:nvSpPr>
        <p:spPr/>
        <p:txBody>
          <a:bodyPr/>
          <a:lstStyle/>
          <a:p>
            <a:r>
              <a:rPr lang="en-US" dirty="0" smtClean="0"/>
              <a:t>Bước 1:</a:t>
            </a:r>
            <a:endParaRPr lang="en-US" dirty="0"/>
          </a:p>
        </p:txBody>
      </p:sp>
    </p:spTree>
    <p:extLst>
      <p:ext uri="{BB962C8B-B14F-4D97-AF65-F5344CB8AC3E}">
        <p14:creationId xmlns:p14="http://schemas.microsoft.com/office/powerpoint/2010/main" val="368433207"/>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fontAlgn="base"/>
            <a:r>
              <a:rPr lang="en-US" dirty="0">
                <a:effectLst>
                  <a:outerShdw sx="0" sy="0">
                    <a:srgbClr val="000000"/>
                  </a:outerShdw>
                </a:effectLst>
              </a:rPr>
              <a:t>Mở </a:t>
            </a:r>
            <a:r>
              <a:rPr lang="en-US" b="1" dirty="0">
                <a:effectLst>
                  <a:outerShdw sx="0" sy="0">
                    <a:srgbClr val="000000"/>
                  </a:outerShdw>
                </a:effectLst>
              </a:rPr>
              <a:t>res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layout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xml  tạo layout</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52</a:t>
            </a:fld>
            <a:endParaRPr lang="en-US" altLang="en-US"/>
          </a:p>
        </p:txBody>
      </p:sp>
      <p:sp>
        <p:nvSpPr>
          <p:cNvPr id="6" name="Title 5"/>
          <p:cNvSpPr>
            <a:spLocks noGrp="1"/>
          </p:cNvSpPr>
          <p:nvPr>
            <p:ph type="title"/>
          </p:nvPr>
        </p:nvSpPr>
        <p:spPr/>
        <p:txBody>
          <a:bodyPr/>
          <a:lstStyle/>
          <a:p>
            <a:r>
              <a:rPr lang="en-US" dirty="0" smtClean="0"/>
              <a:t>Bước 2:</a:t>
            </a:r>
            <a:endParaRPr lang="en-US" dirty="0"/>
          </a:p>
        </p:txBody>
      </p:sp>
    </p:spTree>
    <p:extLst>
      <p:ext uri="{BB962C8B-B14F-4D97-AF65-F5344CB8AC3E}">
        <p14:creationId xmlns:p14="http://schemas.microsoft.com/office/powerpoint/2010/main" val="4001203203"/>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602673" y="34290"/>
            <a:ext cx="5036127" cy="5809501"/>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53</a:t>
            </a:fld>
            <a:endParaRPr lang="en-US" altLang="en-US"/>
          </a:p>
        </p:txBody>
      </p:sp>
      <p:sp>
        <p:nvSpPr>
          <p:cNvPr id="8" name="Rectangle 7"/>
          <p:cNvSpPr/>
          <p:nvPr/>
        </p:nvSpPr>
        <p:spPr>
          <a:xfrm>
            <a:off x="4343400" y="2291159"/>
            <a:ext cx="3555782" cy="613245"/>
          </a:xfrm>
          <a:prstGeom prst="rect">
            <a:avLst/>
          </a:prstGeom>
        </p:spPr>
        <p:txBody>
          <a:bodyPr wrap="none">
            <a:spAutoFit/>
          </a:bodyPr>
          <a:lstStyle/>
          <a:p>
            <a:pPr marL="342900" lvl="0" indent="-342900" algn="just">
              <a:lnSpc>
                <a:spcPct val="115000"/>
              </a:lnSpc>
              <a:spcBef>
                <a:spcPts val="600"/>
              </a:spcBef>
              <a:spcAft>
                <a:spcPts val="600"/>
              </a:spcAft>
              <a:buFont typeface="Wingdings" panose="05000000000000000000" pitchFamily="2" charset="2"/>
              <a:buChar char=""/>
            </a:pPr>
            <a:r>
              <a:rPr lang="en-US" sz="3200" dirty="0">
                <a:solidFill>
                  <a:srgbClr val="000000"/>
                </a:solidFill>
                <a:latin typeface="Times New Roman" panose="02020603050405020304" pitchFamily="18" charset="0"/>
                <a:ea typeface="Times New Roman" panose="02020603050405020304" pitchFamily="18" charset="0"/>
              </a:rPr>
              <a:t>activity_main.xml</a:t>
            </a:r>
            <a:endParaRPr lang="en-US"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93647461"/>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609600" y="1089581"/>
            <a:ext cx="6781800" cy="4482491"/>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54</a:t>
            </a:fld>
            <a:endParaRPr lang="en-US" altLang="en-US"/>
          </a:p>
        </p:txBody>
      </p:sp>
      <p:sp>
        <p:nvSpPr>
          <p:cNvPr id="6" name="Title 5"/>
          <p:cNvSpPr>
            <a:spLocks noGrp="1"/>
          </p:cNvSpPr>
          <p:nvPr>
            <p:ph type="title"/>
          </p:nvPr>
        </p:nvSpPr>
        <p:spPr/>
        <p:txBody>
          <a:bodyPr>
            <a:normAutofit/>
          </a:bodyPr>
          <a:lstStyle/>
          <a:p>
            <a:pPr lvl="0"/>
            <a:r>
              <a:rPr lang="en-US" dirty="0" smtClean="0"/>
              <a:t>activity_about.xml</a:t>
            </a:r>
            <a:endParaRPr lang="en-US" dirty="0"/>
          </a:p>
        </p:txBody>
      </p:sp>
    </p:spTree>
    <p:extLst>
      <p:ext uri="{BB962C8B-B14F-4D97-AF65-F5344CB8AC3E}">
        <p14:creationId xmlns:p14="http://schemas.microsoft.com/office/powerpoint/2010/main" val="3649128782"/>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609600" y="914400"/>
            <a:ext cx="7315200" cy="4839286"/>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55</a:t>
            </a:fld>
            <a:endParaRPr lang="en-US" altLang="en-US"/>
          </a:p>
        </p:txBody>
      </p:sp>
      <p:sp>
        <p:nvSpPr>
          <p:cNvPr id="6" name="Title 5"/>
          <p:cNvSpPr>
            <a:spLocks noGrp="1"/>
          </p:cNvSpPr>
          <p:nvPr>
            <p:ph type="title"/>
          </p:nvPr>
        </p:nvSpPr>
        <p:spPr/>
        <p:txBody>
          <a:bodyPr>
            <a:normAutofit/>
          </a:bodyPr>
          <a:lstStyle/>
          <a:p>
            <a:pPr lvl="0"/>
            <a:r>
              <a:rPr lang="en-US" dirty="0" smtClean="0"/>
              <a:t>activity_contact.xml</a:t>
            </a:r>
            <a:endParaRPr lang="en-US" dirty="0"/>
          </a:p>
        </p:txBody>
      </p:sp>
    </p:spTree>
    <p:extLst>
      <p:ext uri="{BB962C8B-B14F-4D97-AF65-F5344CB8AC3E}">
        <p14:creationId xmlns:p14="http://schemas.microsoft.com/office/powerpoint/2010/main" val="397172800"/>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588818" y="1104735"/>
            <a:ext cx="7259782" cy="4744875"/>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56</a:t>
            </a:fld>
            <a:endParaRPr lang="en-US" altLang="en-US"/>
          </a:p>
        </p:txBody>
      </p:sp>
      <p:sp>
        <p:nvSpPr>
          <p:cNvPr id="6" name="Title 5"/>
          <p:cNvSpPr>
            <a:spLocks noGrp="1"/>
          </p:cNvSpPr>
          <p:nvPr>
            <p:ph type="title"/>
          </p:nvPr>
        </p:nvSpPr>
        <p:spPr/>
        <p:txBody>
          <a:bodyPr>
            <a:normAutofit/>
          </a:bodyPr>
          <a:lstStyle/>
          <a:p>
            <a:pPr lvl="0"/>
            <a:r>
              <a:rPr lang="en-US" dirty="0" smtClean="0"/>
              <a:t>activity_home.xml</a:t>
            </a:r>
            <a:endParaRPr lang="en-US" dirty="0"/>
          </a:p>
        </p:txBody>
      </p:sp>
    </p:spTree>
    <p:extLst>
      <p:ext uri="{BB962C8B-B14F-4D97-AF65-F5344CB8AC3E}">
        <p14:creationId xmlns:p14="http://schemas.microsoft.com/office/powerpoint/2010/main" val="1928907276"/>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a:t>
            </a:r>
            <a:r>
              <a:rPr lang="en-US" b="1" dirty="0">
                <a:effectLst>
                  <a:outerShdw sx="0" sy="0">
                    <a:srgbClr val="000000"/>
                  </a:outerShdw>
                </a:effectLst>
              </a:rPr>
              <a:t> app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src </a:t>
            </a:r>
            <a:r>
              <a:rPr lang="en-US" dirty="0">
                <a:effectLst>
                  <a:outerShdw sx="0" sy="0">
                    <a:srgbClr val="000000"/>
                  </a:outerShdw>
                </a:effectLst>
              </a:rPr>
              <a:t>và thêm code. </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57</a:t>
            </a:fld>
            <a:endParaRPr lang="en-US" altLang="en-US"/>
          </a:p>
        </p:txBody>
      </p:sp>
      <p:sp>
        <p:nvSpPr>
          <p:cNvPr id="6" name="Title 5"/>
          <p:cNvSpPr>
            <a:spLocks noGrp="1"/>
          </p:cNvSpPr>
          <p:nvPr>
            <p:ph type="title"/>
          </p:nvPr>
        </p:nvSpPr>
        <p:spPr/>
        <p:txBody>
          <a:bodyPr/>
          <a:lstStyle/>
          <a:p>
            <a:r>
              <a:rPr lang="en-US" dirty="0" smtClean="0"/>
              <a:t>Bước 3:</a:t>
            </a:r>
            <a:endParaRPr lang="en-US" dirty="0"/>
          </a:p>
        </p:txBody>
      </p:sp>
      <p:pic>
        <p:nvPicPr>
          <p:cNvPr id="7" name="Picture 6"/>
          <p:cNvPicPr>
            <a:picLocks noChangeAspect="1"/>
          </p:cNvPicPr>
          <p:nvPr/>
        </p:nvPicPr>
        <p:blipFill>
          <a:blip r:embed="rId2"/>
          <a:stretch>
            <a:fillRect/>
          </a:stretch>
        </p:blipFill>
        <p:spPr>
          <a:xfrm>
            <a:off x="609600" y="1683720"/>
            <a:ext cx="4972050" cy="4248150"/>
          </a:xfrm>
          <a:prstGeom prst="rect">
            <a:avLst/>
          </a:prstGeom>
        </p:spPr>
      </p:pic>
    </p:spTree>
    <p:extLst>
      <p:ext uri="{BB962C8B-B14F-4D97-AF65-F5344CB8AC3E}">
        <p14:creationId xmlns:p14="http://schemas.microsoft.com/office/powerpoint/2010/main" val="2095374309"/>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58</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75292" y="152400"/>
            <a:ext cx="6351069" cy="5839711"/>
          </a:xfrm>
          <a:prstGeom prst="rect">
            <a:avLst/>
          </a:prstGeom>
        </p:spPr>
      </p:pic>
    </p:spTree>
    <p:extLst>
      <p:ext uri="{BB962C8B-B14F-4D97-AF65-F5344CB8AC3E}">
        <p14:creationId xmlns:p14="http://schemas.microsoft.com/office/powerpoint/2010/main" val="4043040754"/>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stretch>
            <a:fillRect/>
          </a:stretch>
        </p:blipFill>
        <p:spPr>
          <a:xfrm>
            <a:off x="700087" y="1143000"/>
            <a:ext cx="7617041" cy="365760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59</a:t>
            </a:fld>
            <a:endParaRPr lang="en-US" altLang="en-US"/>
          </a:p>
        </p:txBody>
      </p:sp>
      <p:sp>
        <p:nvSpPr>
          <p:cNvPr id="6" name="Title 5"/>
          <p:cNvSpPr>
            <a:spLocks noGrp="1"/>
          </p:cNvSpPr>
          <p:nvPr>
            <p:ph type="title"/>
          </p:nvPr>
        </p:nvSpPr>
        <p:spPr/>
        <p:txBody>
          <a:bodyPr/>
          <a:lstStyle/>
          <a:p>
            <a:r>
              <a:rPr lang="en-US" dirty="0"/>
              <a:t>AboutActivity.java</a:t>
            </a:r>
          </a:p>
        </p:txBody>
      </p:sp>
    </p:spTree>
    <p:extLst>
      <p:ext uri="{BB962C8B-B14F-4D97-AF65-F5344CB8AC3E}">
        <p14:creationId xmlns:p14="http://schemas.microsoft.com/office/powerpoint/2010/main" val="362153849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fontAlgn="base"/>
            <a:r>
              <a:rPr lang="en-US" dirty="0">
                <a:effectLst>
                  <a:outerShdw sx="0" sy="0">
                    <a:srgbClr val="000000"/>
                  </a:outerShdw>
                </a:effectLst>
              </a:rPr>
              <a:t>Tạo một lớp dùng để quản lý dữ liệu. </a:t>
            </a:r>
          </a:p>
          <a:p>
            <a:pPr lvl="0" fontAlgn="base"/>
            <a:r>
              <a:rPr lang="en-US" dirty="0">
                <a:effectLst>
                  <a:outerShdw sx="0" sy="0">
                    <a:srgbClr val="000000"/>
                  </a:outerShdw>
                </a:effectLst>
              </a:rPr>
              <a:t>Tạo thêm một layout cho một item của ListView. </a:t>
            </a:r>
          </a:p>
          <a:p>
            <a:pPr lvl="0" fontAlgn="base"/>
            <a:r>
              <a:rPr lang="en-US" dirty="0">
                <a:effectLst>
                  <a:outerShdw sx="0" sy="0">
                    <a:srgbClr val="000000"/>
                  </a:outerShdw>
                </a:effectLst>
              </a:rPr>
              <a:t>Tạo lớp Custom Adapter kế thừa từ lớp ArrayAdapter. </a:t>
            </a:r>
          </a:p>
          <a:p>
            <a:pPr lvl="0" fontAlgn="base"/>
            <a:r>
              <a:rPr lang="en-US" dirty="0">
                <a:effectLst>
                  <a:outerShdw sx="0" sy="0">
                    <a:srgbClr val="000000"/>
                  </a:outerShdw>
                </a:effectLst>
              </a:rPr>
              <a:t>Hiển thị dữ liệu lên ListView</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a:t>
            </a:fld>
            <a:endParaRPr lang="en-US" altLang="en-US"/>
          </a:p>
        </p:txBody>
      </p:sp>
      <p:sp>
        <p:nvSpPr>
          <p:cNvPr id="6" name="Title 5"/>
          <p:cNvSpPr>
            <a:spLocks noGrp="1"/>
          </p:cNvSpPr>
          <p:nvPr>
            <p:ph type="title"/>
          </p:nvPr>
        </p:nvSpPr>
        <p:spPr/>
        <p:txBody>
          <a:bodyPr/>
          <a:lstStyle/>
          <a:p>
            <a:r>
              <a:rPr lang="en-US" dirty="0" err="1" smtClean="0"/>
              <a:t>Các</a:t>
            </a:r>
            <a:r>
              <a:rPr lang="en-US" dirty="0" smtClean="0"/>
              <a:t> </a:t>
            </a:r>
            <a:r>
              <a:rPr lang="en-US" dirty="0" err="1" smtClean="0"/>
              <a:t>bước</a:t>
            </a:r>
            <a:r>
              <a:rPr lang="en-US" dirty="0" smtClean="0"/>
              <a:t> </a:t>
            </a:r>
            <a:r>
              <a:rPr lang="en-US" dirty="0" err="1" smtClean="0"/>
              <a:t>thực</a:t>
            </a:r>
            <a:r>
              <a:rPr lang="en-US" dirty="0" smtClean="0"/>
              <a:t> </a:t>
            </a:r>
            <a:r>
              <a:rPr lang="en-US" dirty="0" err="1" smtClean="0"/>
              <a:t>hiện</a:t>
            </a:r>
            <a:endParaRPr lang="en-US" dirty="0"/>
          </a:p>
        </p:txBody>
      </p:sp>
    </p:spTree>
    <p:extLst>
      <p:ext uri="{BB962C8B-B14F-4D97-AF65-F5344CB8AC3E}">
        <p14:creationId xmlns:p14="http://schemas.microsoft.com/office/powerpoint/2010/main" val="1798761145"/>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887065" y="1219200"/>
            <a:ext cx="7597913" cy="365760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60</a:t>
            </a:fld>
            <a:endParaRPr lang="en-US" altLang="en-US"/>
          </a:p>
        </p:txBody>
      </p:sp>
      <p:sp>
        <p:nvSpPr>
          <p:cNvPr id="6" name="Title 5"/>
          <p:cNvSpPr>
            <a:spLocks noGrp="1"/>
          </p:cNvSpPr>
          <p:nvPr>
            <p:ph type="title"/>
          </p:nvPr>
        </p:nvSpPr>
        <p:spPr/>
        <p:txBody>
          <a:bodyPr/>
          <a:lstStyle/>
          <a:p>
            <a:r>
              <a:rPr lang="en-US" dirty="0"/>
              <a:t>ContactActivity.java</a:t>
            </a:r>
          </a:p>
        </p:txBody>
      </p:sp>
    </p:spTree>
    <p:extLst>
      <p:ext uri="{BB962C8B-B14F-4D97-AF65-F5344CB8AC3E}">
        <p14:creationId xmlns:p14="http://schemas.microsoft.com/office/powerpoint/2010/main" val="2195034703"/>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644236" y="1143000"/>
            <a:ext cx="6518564" cy="3136868"/>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61</a:t>
            </a:fld>
            <a:endParaRPr lang="en-US" altLang="en-US"/>
          </a:p>
        </p:txBody>
      </p:sp>
      <p:sp>
        <p:nvSpPr>
          <p:cNvPr id="6" name="Title 5"/>
          <p:cNvSpPr>
            <a:spLocks noGrp="1"/>
          </p:cNvSpPr>
          <p:nvPr>
            <p:ph type="title"/>
          </p:nvPr>
        </p:nvSpPr>
        <p:spPr/>
        <p:txBody>
          <a:bodyPr>
            <a:normAutofit/>
          </a:bodyPr>
          <a:lstStyle/>
          <a:p>
            <a:r>
              <a:rPr lang="en-US" i="1" dirty="0" smtClean="0"/>
              <a:t>HomeActivity.java</a:t>
            </a:r>
            <a:endParaRPr lang="en-US" dirty="0"/>
          </a:p>
        </p:txBody>
      </p:sp>
    </p:spTree>
    <p:extLst>
      <p:ext uri="{BB962C8B-B14F-4D97-AF65-F5344CB8AC3E}">
        <p14:creationId xmlns:p14="http://schemas.microsoft.com/office/powerpoint/2010/main" val="934658762"/>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Thực hành</a:t>
            </a:r>
            <a:endParaRPr lang="en-US" dirty="0"/>
          </a:p>
        </p:txBody>
      </p:sp>
    </p:spTree>
    <p:extLst>
      <p:ext uri="{BB962C8B-B14F-4D97-AF65-F5344CB8AC3E}">
        <p14:creationId xmlns:p14="http://schemas.microsoft.com/office/powerpoint/2010/main" val="1026950976"/>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63</a:t>
            </a:fld>
            <a:endParaRPr lang="en-US" altLang="en-US"/>
          </a:p>
        </p:txBody>
      </p:sp>
      <p:sp>
        <p:nvSpPr>
          <p:cNvPr id="6" name="Title 5"/>
          <p:cNvSpPr>
            <a:spLocks noGrp="1"/>
          </p:cNvSpPr>
          <p:nvPr>
            <p:ph type="title"/>
          </p:nvPr>
        </p:nvSpPr>
        <p:spPr/>
        <p:txBody>
          <a:bodyPr/>
          <a:lstStyle/>
          <a:p>
            <a:r>
              <a:rPr lang="en-US" dirty="0" smtClean="0"/>
              <a:t>Bài 9: Xây </a:t>
            </a:r>
            <a:r>
              <a:rPr lang="en-US" dirty="0"/>
              <a:t>dựng listview country</a:t>
            </a:r>
          </a:p>
        </p:txBody>
      </p:sp>
      <p:sp>
        <p:nvSpPr>
          <p:cNvPr id="7" name="Content Placeholder 6"/>
          <p:cNvSpPr>
            <a:spLocks noGrp="1"/>
          </p:cNvSpPr>
          <p:nvPr>
            <p:ph idx="1"/>
          </p:nvPr>
        </p:nvSpPr>
        <p:spPr/>
        <p:txBody>
          <a:bodyPr/>
          <a:lstStyle/>
          <a:p>
            <a:endParaRPr lang="en-US"/>
          </a:p>
        </p:txBody>
      </p:sp>
      <p:pic>
        <p:nvPicPr>
          <p:cNvPr id="8" name="Picture 7"/>
          <p:cNvPicPr/>
          <p:nvPr/>
        </p:nvPicPr>
        <p:blipFill>
          <a:blip r:embed="rId2"/>
          <a:stretch>
            <a:fillRect/>
          </a:stretch>
        </p:blipFill>
        <p:spPr>
          <a:xfrm>
            <a:off x="587086" y="990599"/>
            <a:ext cx="4518314" cy="4381501"/>
          </a:xfrm>
          <a:prstGeom prst="rect">
            <a:avLst/>
          </a:prstGeom>
        </p:spPr>
      </p:pic>
    </p:spTree>
    <p:extLst>
      <p:ext uri="{BB962C8B-B14F-4D97-AF65-F5344CB8AC3E}">
        <p14:creationId xmlns:p14="http://schemas.microsoft.com/office/powerpoint/2010/main" val="2689560116"/>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64</a:t>
            </a:fld>
            <a:endParaRPr lang="en-US" altLang="en-US"/>
          </a:p>
        </p:txBody>
      </p:sp>
      <p:sp>
        <p:nvSpPr>
          <p:cNvPr id="6" name="Title 5"/>
          <p:cNvSpPr>
            <a:spLocks noGrp="1"/>
          </p:cNvSpPr>
          <p:nvPr>
            <p:ph type="title"/>
          </p:nvPr>
        </p:nvSpPr>
        <p:spPr/>
        <p:txBody>
          <a:bodyPr>
            <a:normAutofit fontScale="90000"/>
          </a:bodyPr>
          <a:lstStyle/>
          <a:p>
            <a:r>
              <a:rPr lang="en-US" dirty="0" smtClean="0"/>
              <a:t>Bài 10: Xây </a:t>
            </a:r>
            <a:r>
              <a:rPr lang="en-US" dirty="0"/>
              <a:t>dựng chương trình đặt đồ ăn</a:t>
            </a:r>
          </a:p>
        </p:txBody>
      </p:sp>
      <p:pic>
        <p:nvPicPr>
          <p:cNvPr id="8" name="Picture 7"/>
          <p:cNvPicPr/>
          <p:nvPr/>
        </p:nvPicPr>
        <p:blipFill>
          <a:blip r:embed="rId2"/>
          <a:stretch>
            <a:fillRect/>
          </a:stretch>
        </p:blipFill>
        <p:spPr>
          <a:xfrm>
            <a:off x="4653021" y="858281"/>
            <a:ext cx="3652779" cy="2265919"/>
          </a:xfrm>
          <a:prstGeom prst="rect">
            <a:avLst/>
          </a:prstGeom>
        </p:spPr>
      </p:pic>
      <p:pic>
        <p:nvPicPr>
          <p:cNvPr id="9" name="Picture 8"/>
          <p:cNvPicPr/>
          <p:nvPr/>
        </p:nvPicPr>
        <p:blipFill>
          <a:blip r:embed="rId3"/>
          <a:stretch>
            <a:fillRect/>
          </a:stretch>
        </p:blipFill>
        <p:spPr>
          <a:xfrm>
            <a:off x="4570455" y="3222317"/>
            <a:ext cx="3735345" cy="2599046"/>
          </a:xfrm>
          <a:prstGeom prst="rect">
            <a:avLst/>
          </a:prstGeom>
        </p:spPr>
      </p:pic>
      <p:pic>
        <p:nvPicPr>
          <p:cNvPr id="10" name="Picture 9"/>
          <p:cNvPicPr/>
          <p:nvPr/>
        </p:nvPicPr>
        <p:blipFill>
          <a:blip r:embed="rId4"/>
          <a:stretch>
            <a:fillRect/>
          </a:stretch>
        </p:blipFill>
        <p:spPr>
          <a:xfrm>
            <a:off x="495299" y="755177"/>
            <a:ext cx="3990975" cy="5264623"/>
          </a:xfrm>
          <a:prstGeom prst="rect">
            <a:avLst/>
          </a:prstGeom>
        </p:spPr>
      </p:pic>
    </p:spTree>
    <p:extLst>
      <p:ext uri="{BB962C8B-B14F-4D97-AF65-F5344CB8AC3E}">
        <p14:creationId xmlns:p14="http://schemas.microsoft.com/office/powerpoint/2010/main" val="86664940"/>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65</a:t>
            </a:fld>
            <a:endParaRPr lang="en-US" altLang="en-US"/>
          </a:p>
        </p:txBody>
      </p:sp>
      <p:sp>
        <p:nvSpPr>
          <p:cNvPr id="6" name="Title 5"/>
          <p:cNvSpPr>
            <a:spLocks noGrp="1"/>
          </p:cNvSpPr>
          <p:nvPr>
            <p:ph type="title"/>
          </p:nvPr>
        </p:nvSpPr>
        <p:spPr/>
        <p:txBody>
          <a:bodyPr>
            <a:normAutofit fontScale="90000"/>
          </a:bodyPr>
          <a:lstStyle/>
          <a:p>
            <a:r>
              <a:rPr lang="en-US" dirty="0" smtClean="0"/>
              <a:t>Bài 11: </a:t>
            </a:r>
            <a:r>
              <a:rPr lang="en-US" dirty="0"/>
              <a:t>Xây dựng chương trình danh sách cầu thủ</a:t>
            </a:r>
          </a:p>
        </p:txBody>
      </p:sp>
      <p:pic>
        <p:nvPicPr>
          <p:cNvPr id="7" name="Content Placeholder 6"/>
          <p:cNvPicPr>
            <a:picLocks noGrp="1"/>
          </p:cNvPicPr>
          <p:nvPr>
            <p:ph idx="1"/>
          </p:nvPr>
        </p:nvPicPr>
        <p:blipFill>
          <a:blip r:embed="rId2"/>
          <a:stretch>
            <a:fillRect/>
          </a:stretch>
        </p:blipFill>
        <p:spPr>
          <a:xfrm>
            <a:off x="2645763" y="990600"/>
            <a:ext cx="3814374" cy="4381500"/>
          </a:xfrm>
          <a:prstGeom prst="rect">
            <a:avLst/>
          </a:prstGeom>
        </p:spPr>
      </p:pic>
    </p:spTree>
    <p:extLst>
      <p:ext uri="{BB962C8B-B14F-4D97-AF65-F5344CB8AC3E}">
        <p14:creationId xmlns:p14="http://schemas.microsoft.com/office/powerpoint/2010/main" val="3854933071"/>
      </p:ext>
    </p:extLst>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66</a:t>
            </a:fld>
            <a:endParaRPr lang="en-US" altLang="en-US"/>
          </a:p>
        </p:txBody>
      </p:sp>
      <p:sp>
        <p:nvSpPr>
          <p:cNvPr id="6" name="Title 5"/>
          <p:cNvSpPr>
            <a:spLocks noGrp="1"/>
          </p:cNvSpPr>
          <p:nvPr>
            <p:ph type="title"/>
          </p:nvPr>
        </p:nvSpPr>
        <p:spPr/>
        <p:txBody>
          <a:bodyPr>
            <a:normAutofit fontScale="90000"/>
          </a:bodyPr>
          <a:lstStyle/>
          <a:p>
            <a:r>
              <a:rPr lang="en-US" dirty="0" smtClean="0"/>
              <a:t>Bài 12: Xây </a:t>
            </a:r>
            <a:r>
              <a:rPr lang="en-US" dirty="0"/>
              <a:t>dựng chương trình hiển thị danh sách cầu thủ và cập nhật danh sách</a:t>
            </a:r>
          </a:p>
        </p:txBody>
      </p:sp>
      <p:pic>
        <p:nvPicPr>
          <p:cNvPr id="8" name="Picture 7"/>
          <p:cNvPicPr/>
          <p:nvPr/>
        </p:nvPicPr>
        <p:blipFill>
          <a:blip r:embed="rId2"/>
          <a:stretch>
            <a:fillRect/>
          </a:stretch>
        </p:blipFill>
        <p:spPr>
          <a:xfrm>
            <a:off x="457200" y="955294"/>
            <a:ext cx="3971925" cy="4752975"/>
          </a:xfrm>
          <a:prstGeom prst="rect">
            <a:avLst/>
          </a:prstGeom>
        </p:spPr>
      </p:pic>
      <p:pic>
        <p:nvPicPr>
          <p:cNvPr id="10" name="Picture 9"/>
          <p:cNvPicPr/>
          <p:nvPr/>
        </p:nvPicPr>
        <p:blipFill>
          <a:blip r:embed="rId3"/>
          <a:stretch>
            <a:fillRect/>
          </a:stretch>
        </p:blipFill>
        <p:spPr>
          <a:xfrm>
            <a:off x="5000625" y="955294"/>
            <a:ext cx="3495675" cy="2702306"/>
          </a:xfrm>
          <a:prstGeom prst="rect">
            <a:avLst/>
          </a:prstGeom>
        </p:spPr>
      </p:pic>
      <p:pic>
        <p:nvPicPr>
          <p:cNvPr id="11" name="Content Placeholder 10"/>
          <p:cNvPicPr>
            <a:picLocks noGrp="1"/>
          </p:cNvPicPr>
          <p:nvPr>
            <p:ph idx="1"/>
          </p:nvPr>
        </p:nvPicPr>
        <p:blipFill>
          <a:blip r:embed="rId4"/>
          <a:stretch>
            <a:fillRect/>
          </a:stretch>
        </p:blipFill>
        <p:spPr>
          <a:xfrm>
            <a:off x="5000625" y="3790859"/>
            <a:ext cx="3568786" cy="2228941"/>
          </a:xfrm>
          <a:prstGeom prst="rect">
            <a:avLst/>
          </a:prstGeom>
        </p:spPr>
      </p:pic>
    </p:spTree>
    <p:extLst>
      <p:ext uri="{BB962C8B-B14F-4D97-AF65-F5344CB8AC3E}">
        <p14:creationId xmlns:p14="http://schemas.microsoft.com/office/powerpoint/2010/main" val="4267609743"/>
      </p:ext>
    </p:extLst>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67</a:t>
            </a:fld>
            <a:endParaRPr lang="en-US" altLang="en-US"/>
          </a:p>
        </p:txBody>
      </p:sp>
      <p:sp>
        <p:nvSpPr>
          <p:cNvPr id="6" name="Title 5"/>
          <p:cNvSpPr>
            <a:spLocks noGrp="1"/>
          </p:cNvSpPr>
          <p:nvPr>
            <p:ph type="title"/>
          </p:nvPr>
        </p:nvSpPr>
        <p:spPr/>
        <p:txBody>
          <a:bodyPr>
            <a:normAutofit fontScale="90000"/>
          </a:bodyPr>
          <a:lstStyle/>
          <a:p>
            <a:r>
              <a:rPr lang="en-US" dirty="0" smtClean="0"/>
              <a:t>Bài 13: Hiển </a:t>
            </a:r>
            <a:r>
              <a:rPr lang="en-US" dirty="0"/>
              <a:t>thị danh sách film và cập danh sách film</a:t>
            </a:r>
          </a:p>
        </p:txBody>
      </p:sp>
      <p:pic>
        <p:nvPicPr>
          <p:cNvPr id="7" name="Content Placeholder 6"/>
          <p:cNvPicPr>
            <a:picLocks noGrp="1"/>
          </p:cNvPicPr>
          <p:nvPr>
            <p:ph idx="1"/>
          </p:nvPr>
        </p:nvPicPr>
        <p:blipFill>
          <a:blip r:embed="rId2"/>
          <a:stretch>
            <a:fillRect/>
          </a:stretch>
        </p:blipFill>
        <p:spPr>
          <a:xfrm>
            <a:off x="457200" y="1143000"/>
            <a:ext cx="3990975" cy="3705225"/>
          </a:xfrm>
          <a:prstGeom prst="rect">
            <a:avLst/>
          </a:prstGeom>
        </p:spPr>
      </p:pic>
      <p:pic>
        <p:nvPicPr>
          <p:cNvPr id="8" name="Picture 7"/>
          <p:cNvPicPr/>
          <p:nvPr/>
        </p:nvPicPr>
        <p:blipFill>
          <a:blip r:embed="rId3"/>
          <a:stretch>
            <a:fillRect/>
          </a:stretch>
        </p:blipFill>
        <p:spPr>
          <a:xfrm>
            <a:off x="4726132" y="1217935"/>
            <a:ext cx="3952875" cy="4638675"/>
          </a:xfrm>
          <a:prstGeom prst="rect">
            <a:avLst/>
          </a:prstGeom>
        </p:spPr>
      </p:pic>
    </p:spTree>
    <p:extLst>
      <p:ext uri="{BB962C8B-B14F-4D97-AF65-F5344CB8AC3E}">
        <p14:creationId xmlns:p14="http://schemas.microsoft.com/office/powerpoint/2010/main" val="3008349475"/>
      </p:ext>
    </p:extLst>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68</a:t>
            </a:fld>
            <a:endParaRPr lang="en-US" altLang="en-US"/>
          </a:p>
        </p:txBody>
      </p:sp>
      <p:sp>
        <p:nvSpPr>
          <p:cNvPr id="6" name="Title 5"/>
          <p:cNvSpPr>
            <a:spLocks noGrp="1"/>
          </p:cNvSpPr>
          <p:nvPr>
            <p:ph type="title"/>
          </p:nvPr>
        </p:nvSpPr>
        <p:spPr/>
        <p:txBody>
          <a:bodyPr>
            <a:normAutofit fontScale="90000"/>
          </a:bodyPr>
          <a:lstStyle/>
          <a:p>
            <a:r>
              <a:rPr lang="en-US" dirty="0" smtClean="0"/>
              <a:t>Bài 14: Xây </a:t>
            </a:r>
            <a:r>
              <a:rPr lang="en-US" dirty="0"/>
              <a:t>dựng chương trình quản lý danh bạ</a:t>
            </a:r>
          </a:p>
        </p:txBody>
      </p:sp>
      <p:pic>
        <p:nvPicPr>
          <p:cNvPr id="7" name="Content Placeholder 6"/>
          <p:cNvPicPr>
            <a:picLocks noGrp="1"/>
          </p:cNvPicPr>
          <p:nvPr>
            <p:ph idx="1"/>
          </p:nvPr>
        </p:nvPicPr>
        <p:blipFill>
          <a:blip r:embed="rId2"/>
          <a:stretch>
            <a:fillRect/>
          </a:stretch>
        </p:blipFill>
        <p:spPr>
          <a:xfrm>
            <a:off x="514350" y="1219200"/>
            <a:ext cx="4038600" cy="3038475"/>
          </a:xfrm>
          <a:prstGeom prst="rect">
            <a:avLst/>
          </a:prstGeom>
        </p:spPr>
      </p:pic>
      <p:pic>
        <p:nvPicPr>
          <p:cNvPr id="8" name="Picture 7"/>
          <p:cNvPicPr/>
          <p:nvPr/>
        </p:nvPicPr>
        <p:blipFill>
          <a:blip r:embed="rId3"/>
          <a:stretch>
            <a:fillRect/>
          </a:stretch>
        </p:blipFill>
        <p:spPr>
          <a:xfrm>
            <a:off x="4800600" y="1228292"/>
            <a:ext cx="4010025" cy="4210050"/>
          </a:xfrm>
          <a:prstGeom prst="rect">
            <a:avLst/>
          </a:prstGeom>
        </p:spPr>
      </p:pic>
    </p:spTree>
    <p:extLst>
      <p:ext uri="{BB962C8B-B14F-4D97-AF65-F5344CB8AC3E}">
        <p14:creationId xmlns:p14="http://schemas.microsoft.com/office/powerpoint/2010/main" val="718613102"/>
      </p:ext>
    </p:extLst>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05200" y="3581400"/>
            <a:ext cx="5467350" cy="1981200"/>
          </a:xfrm>
        </p:spPr>
        <p:txBody>
          <a:bodyPr rtlCol="0">
            <a:normAutofit fontScale="40000" lnSpcReduction="20000"/>
          </a:bodyPr>
          <a:lstStyle/>
          <a:p>
            <a:pPr marL="0" lvl="4" indent="0" eaLnBrk="1" fontAlgn="auto" hangingPunct="1">
              <a:lnSpc>
                <a:spcPct val="145000"/>
              </a:lnSpc>
              <a:spcAft>
                <a:spcPts val="0"/>
              </a:spcAft>
              <a:buFont typeface="Arial" pitchFamily="34" charset="0"/>
              <a:buNone/>
              <a:defRPr/>
            </a:pPr>
            <a:r>
              <a:rPr lang="en-US" sz="11000" b="1" dirty="0" smtClean="0">
                <a:latin typeface="Arial" pitchFamily="34" charset="0"/>
                <a:cs typeface="Arial" pitchFamily="34" charset="0"/>
              </a:rPr>
              <a:t>CẢM ƠN TẤT CẢ ĐÃ LẮNG NGHE</a:t>
            </a:r>
            <a:endParaRPr lang="en-US" sz="11000" b="1" dirty="0">
              <a:latin typeface="Arial" pitchFamily="34" charset="0"/>
              <a:cs typeface="Arial" pitchFamily="34" charset="0"/>
            </a:endParaRPr>
          </a:p>
        </p:txBody>
      </p:sp>
      <p:sp>
        <p:nvSpPr>
          <p:cNvPr id="3" name="Date Placeholder 2"/>
          <p:cNvSpPr>
            <a:spLocks noGrp="1"/>
          </p:cNvSpPr>
          <p:nvPr>
            <p:ph type="dt" sz="quarter" idx="10"/>
          </p:nvPr>
        </p:nvSpPr>
        <p:spPr/>
        <p:txBody>
          <a:bodyPr/>
          <a:lstStyle/>
          <a:p>
            <a:pPr>
              <a:defRPr/>
            </a:pPr>
            <a:fld id="{88C57826-145C-41F3-819E-DE60ABC4AA93}" type="datetime1">
              <a:rPr lang="en-US"/>
              <a:pPr>
                <a:defRPr/>
              </a:pPr>
              <a:t>9/7/2021</a:t>
            </a:fld>
            <a:endParaRPr lang="en-US"/>
          </a:p>
        </p:txBody>
      </p:sp>
      <p:sp>
        <p:nvSpPr>
          <p:cNvPr id="4" name="Footer Placeholder 3"/>
          <p:cNvSpPr>
            <a:spLocks noGrp="1"/>
          </p:cNvSpPr>
          <p:nvPr>
            <p:ph type="ftr" sz="quarter" idx="11"/>
          </p:nvPr>
        </p:nvSpPr>
        <p:spPr/>
        <p:txBody>
          <a:bodyPr/>
          <a:lstStyle/>
          <a:p>
            <a:pPr>
              <a:defRPr/>
            </a:pPr>
            <a:r>
              <a:rPr lang="en-US"/>
              <a:t>Mảng một chiều</a:t>
            </a:r>
          </a:p>
        </p:txBody>
      </p:sp>
      <p:sp>
        <p:nvSpPr>
          <p:cNvPr id="5" name="Slide Number Placeholder 4"/>
          <p:cNvSpPr>
            <a:spLocks noGrp="1"/>
          </p:cNvSpPr>
          <p:nvPr>
            <p:ph type="sldNum" sz="quarter" idx="12"/>
          </p:nvPr>
        </p:nvSpPr>
        <p:spPr/>
        <p:txBody>
          <a:bodyPr/>
          <a:lstStyle/>
          <a:p>
            <a:pPr>
              <a:defRPr/>
            </a:pPr>
            <a:fld id="{79325106-15E9-440A-8786-D7DA38E981ED}" type="slidenum">
              <a:rPr lang="en-US"/>
              <a:pPr>
                <a:defRPr/>
              </a:pPr>
              <a:t>69</a:t>
            </a:fld>
            <a:endParaRPr lang="en-US"/>
          </a:p>
        </p:txBody>
      </p:sp>
      <p:sp>
        <p:nvSpPr>
          <p:cNvPr id="7" name="Smiley Face 6"/>
          <p:cNvSpPr/>
          <p:nvPr/>
        </p:nvSpPr>
        <p:spPr>
          <a:xfrm>
            <a:off x="609600" y="762000"/>
            <a:ext cx="3276600" cy="2667000"/>
          </a:xfrm>
          <a:prstGeom prst="smileyFace">
            <a:avLst/>
          </a:prstGeom>
          <a:ln w="38100">
            <a:solidFill>
              <a:schemeClr val="accent2">
                <a:lumMod val="75000"/>
              </a:schemeClr>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a:p>
        </p:txBody>
      </p:sp>
    </p:spTree>
    <p:extLst>
      <p:ext uri="{BB962C8B-B14F-4D97-AF65-F5344CB8AC3E}">
        <p14:creationId xmlns:p14="http://schemas.microsoft.com/office/powerpoint/2010/main" val="1629062559"/>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Xây dựng ứng dụng gồm có một </a:t>
            </a:r>
            <a:r>
              <a:rPr lang="en-US" b="1" dirty="0"/>
              <a:t>ListView </a:t>
            </a:r>
            <a:r>
              <a:rPr lang="en-US" dirty="0"/>
              <a:t>để hiển thị tên các nước cùng với lá cờ nước đó</a:t>
            </a:r>
            <a:r>
              <a:rPr lang="en-US" b="1" dirty="0"/>
              <a:t>.</a:t>
            </a:r>
            <a:endParaRPr lang="en-US" dirty="0"/>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a:t>
            </a:fld>
            <a:endParaRPr lang="en-US" altLang="en-US"/>
          </a:p>
        </p:txBody>
      </p:sp>
      <p:sp>
        <p:nvSpPr>
          <p:cNvPr id="6" name="Title 5"/>
          <p:cNvSpPr>
            <a:spLocks noGrp="1"/>
          </p:cNvSpPr>
          <p:nvPr>
            <p:ph type="title"/>
          </p:nvPr>
        </p:nvSpPr>
        <p:spPr/>
        <p:txBody>
          <a:bodyPr/>
          <a:lstStyle/>
          <a:p>
            <a:r>
              <a:rPr lang="en-US" dirty="0" smtClean="0"/>
              <a:t>Ví dụ:</a:t>
            </a:r>
            <a:endParaRPr lang="en-US" dirty="0"/>
          </a:p>
        </p:txBody>
      </p:sp>
      <p:pic>
        <p:nvPicPr>
          <p:cNvPr id="7" name="Picture 6"/>
          <p:cNvPicPr/>
          <p:nvPr/>
        </p:nvPicPr>
        <p:blipFill>
          <a:blip r:embed="rId2"/>
          <a:stretch>
            <a:fillRect/>
          </a:stretch>
        </p:blipFill>
        <p:spPr>
          <a:xfrm>
            <a:off x="875809" y="2209800"/>
            <a:ext cx="3952875" cy="3905250"/>
          </a:xfrm>
          <a:prstGeom prst="rect">
            <a:avLst/>
          </a:prstGeom>
        </p:spPr>
      </p:pic>
      <p:pic>
        <p:nvPicPr>
          <p:cNvPr id="8" name="Picture 7"/>
          <p:cNvPicPr/>
          <p:nvPr/>
        </p:nvPicPr>
        <p:blipFill>
          <a:blip r:embed="rId3"/>
          <a:stretch>
            <a:fillRect/>
          </a:stretch>
        </p:blipFill>
        <p:spPr>
          <a:xfrm>
            <a:off x="5101820" y="2195328"/>
            <a:ext cx="3981450" cy="3672072"/>
          </a:xfrm>
          <a:prstGeom prst="rect">
            <a:avLst/>
          </a:prstGeom>
        </p:spPr>
      </p:pic>
    </p:spTree>
    <p:extLst>
      <p:ext uri="{BB962C8B-B14F-4D97-AF65-F5344CB8AC3E}">
        <p14:creationId xmlns:p14="http://schemas.microsoft.com/office/powerpoint/2010/main" val="33330768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Tạo một project tên là ListViewCustom: </a:t>
            </a:r>
            <a:r>
              <a:rPr lang="en-US" b="1" dirty="0">
                <a:effectLst>
                  <a:outerShdw sx="0" sy="0">
                    <a:srgbClr val="000000"/>
                  </a:outerShdw>
                </a:effectLst>
              </a:rPr>
              <a:t>File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New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Android Application Project</a:t>
            </a:r>
            <a:r>
              <a:rPr lang="en-US" dirty="0">
                <a:effectLst>
                  <a:outerShdw sx="0" sy="0">
                    <a:srgbClr val="000000"/>
                  </a:outerShdw>
                </a:effectLst>
              </a:rPr>
              <a:t> điền các thông tin </a:t>
            </a:r>
            <a:r>
              <a:rPr lang="en-US" dirty="0">
                <a:effectLst>
                  <a:outerShdw sx="0" sy="0">
                    <a:srgbClr val="000000"/>
                  </a:outerShdw>
                </a:effectLst>
                <a:sym typeface="Wingdings" panose="05000000000000000000" pitchFamily="2" charset="2"/>
              </a:rPr>
              <a:t></a:t>
            </a:r>
            <a:r>
              <a:rPr lang="en-US" dirty="0">
                <a:effectLst>
                  <a:outerShdw sx="0" sy="0">
                    <a:srgbClr val="000000"/>
                  </a:outerShdw>
                </a:effectLst>
              </a:rPr>
              <a:t> </a:t>
            </a:r>
            <a:r>
              <a:rPr lang="en-US" b="1" dirty="0">
                <a:effectLst>
                  <a:outerShdw sx="0" sy="0">
                    <a:srgbClr val="000000"/>
                  </a:outerShdw>
                </a:effectLst>
              </a:rPr>
              <a:t>Next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Finish.</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a:t>
            </a:fld>
            <a:endParaRPr lang="en-US" altLang="en-US"/>
          </a:p>
        </p:txBody>
      </p:sp>
      <p:sp>
        <p:nvSpPr>
          <p:cNvPr id="6" name="Title 5"/>
          <p:cNvSpPr>
            <a:spLocks noGrp="1"/>
          </p:cNvSpPr>
          <p:nvPr>
            <p:ph type="title"/>
          </p:nvPr>
        </p:nvSpPr>
        <p:spPr/>
        <p:txBody>
          <a:bodyPr/>
          <a:lstStyle/>
          <a:p>
            <a:r>
              <a:rPr lang="en-US" dirty="0" smtClean="0"/>
              <a:t>Bước 1:</a:t>
            </a:r>
            <a:endParaRPr lang="en-US" dirty="0"/>
          </a:p>
        </p:txBody>
      </p:sp>
    </p:spTree>
    <p:extLst>
      <p:ext uri="{BB962C8B-B14F-4D97-AF65-F5344CB8AC3E}">
        <p14:creationId xmlns:p14="http://schemas.microsoft.com/office/powerpoint/2010/main" val="86006452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 </a:t>
            </a:r>
            <a:r>
              <a:rPr lang="en-US" b="1" dirty="0">
                <a:effectLst>
                  <a:outerShdw sx="0" sy="0">
                    <a:srgbClr val="000000"/>
                  </a:outerShdw>
                </a:effectLst>
              </a:rPr>
              <a:t>res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layout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xml (hoặc) activity_main.xml</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a:t>
            </a:fld>
            <a:endParaRPr lang="en-US" altLang="en-US"/>
          </a:p>
        </p:txBody>
      </p:sp>
      <p:sp>
        <p:nvSpPr>
          <p:cNvPr id="6" name="Title 5"/>
          <p:cNvSpPr>
            <a:spLocks noGrp="1"/>
          </p:cNvSpPr>
          <p:nvPr>
            <p:ph type="title"/>
          </p:nvPr>
        </p:nvSpPr>
        <p:spPr/>
        <p:txBody>
          <a:bodyPr/>
          <a:lstStyle/>
          <a:p>
            <a:r>
              <a:rPr lang="en-US" dirty="0" smtClean="0"/>
              <a:t>Bước 2:</a:t>
            </a:r>
            <a:endParaRPr lang="en-US" dirty="0"/>
          </a:p>
        </p:txBody>
      </p:sp>
      <p:pic>
        <p:nvPicPr>
          <p:cNvPr id="7" name="Picture 6"/>
          <p:cNvPicPr>
            <a:picLocks noChangeAspect="1"/>
          </p:cNvPicPr>
          <p:nvPr/>
        </p:nvPicPr>
        <p:blipFill>
          <a:blip r:embed="rId2"/>
          <a:stretch>
            <a:fillRect/>
          </a:stretch>
        </p:blipFill>
        <p:spPr>
          <a:xfrm>
            <a:off x="762000" y="2089472"/>
            <a:ext cx="5543550" cy="3714750"/>
          </a:xfrm>
          <a:prstGeom prst="rect">
            <a:avLst/>
          </a:prstGeom>
        </p:spPr>
      </p:pic>
    </p:spTree>
    <p:extLst>
      <p:ext uri="{BB962C8B-B14F-4D97-AF65-F5344CB8AC3E}">
        <p14:creationId xmlns:p14="http://schemas.microsoft.com/office/powerpoint/2010/main" val="3102864762"/>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hương 1&amp;#x0D;&amp;#x0A;Giới thiệu ngôn ngữ&amp;#x0D;&amp;#x0A; lập trình C&amp;quot;&quot;/&gt;&lt;property id=&quot;20307&quot; value=&quot;257&quot;/&gt;&lt;/object&gt;&lt;object type=&quot;3&quot; unique_id=&quot;10005&quot;&gt;&lt;property id=&quot;20148&quot; value=&quot;5&quot;/&gt;&lt;property id=&quot;20300&quot; value=&quot;Slide 2 - &amp;quot;Mục tiêu&amp;quot;&quot;/&gt;&lt;property id=&quot;20307&quot; value=&quot;258&quot;/&gt;&lt;/object&gt;&lt;object type=&quot;3&quot; unique_id=&quot;10006&quot;&gt;&lt;property id=&quot;20148&quot; value=&quot;5&quot;/&gt;&lt;property id=&quot;20300&quot; value=&quot;Slide 3 - &amp;quot;Nội dung&amp;quot;&quot;/&gt;&lt;property id=&quot;20307&quot; value=&quot;259&quot;/&gt;&lt;/object&gt;&lt;object type=&quot;3&quot; unique_id=&quot;10007&quot;&gt;&lt;property id=&quot;20148&quot; value=&quot;5&quot;/&gt;&lt;property id=&quot;20300&quot; value=&quot;Slide 4 - &amp;quot;Các khái niệm cơ bản&amp;quot;&quot;/&gt;&lt;property id=&quot;20307&quot; value=&quot;260&quot;/&gt;&lt;/object&gt;&lt;object type=&quot;3&quot; unique_id=&quot;10008&quot;&gt;&lt;property id=&quot;20148&quot; value=&quot;5&quot;/&gt;&lt;property id=&quot;20300&quot; value=&quot;Slide 5 - &amp;quot;Các khái niệm cơ bản&amp;quot;&quot;/&gt;&lt;property id=&quot;20307&quot; value=&quot;289&quot;/&gt;&lt;/object&gt;&lt;object type=&quot;3&quot; unique_id=&quot;10009&quot;&gt;&lt;property id=&quot;20148&quot; value=&quot;5&quot;/&gt;&lt;property id=&quot;20300&quot; value=&quot;Slide 6 - &amp;quot;Các loại thông tin&amp;quot;&quot;/&gt;&lt;property id=&quot;20307&quot; value=&quot;264&quot;/&gt;&lt;/object&gt;&lt;object type=&quot;3&quot; unique_id=&quot;10010&quot;&gt;&lt;property id=&quot;20148&quot; value=&quot;5&quot;/&gt;&lt;property id=&quot;20300&quot; value=&quot;Slide 7 - &amp;quot;Lệnh máy- Machine Instruction&amp;quot;&quot;/&gt;&lt;property id=&quot;20307&quot; value=&quot;272&quot;/&gt;&lt;/object&gt;&lt;object type=&quot;3&quot; unique_id=&quot;10011&quot;&gt;&lt;property id=&quot;20148&quot; value=&quot;5&quot;/&gt;&lt;property id=&quot;20300&quot; value=&quot;Slide 8 - &amp;quot;Chương trình- Program&amp;quot;&quot;/&gt;&lt;property id=&quot;20307&quot; value=&quot;273&quot;/&gt;&lt;/object&gt;&lt;object type=&quot;3&quot; unique_id=&quot;10012&quot;&gt;&lt;property id=&quot;20148&quot; value=&quot;5&quot;/&gt;&lt;property id=&quot;20300&quot; value=&quot;Slide 9 - &amp;quot;Lập trình- Programming&amp;quot;&quot;/&gt;&lt;property id=&quot;20307&quot; value=&quot;274&quot;/&gt;&lt;/object&gt;&lt;object type=&quot;3&quot; unique_id=&quot;10013&quot;&gt;&lt;property id=&quot;20148&quot; value=&quot;5&quot;/&gt;&lt;property id=&quot;20300&quot; value=&quot;Slide 10 - &amp;quot;Ngôn ngữ lập trình&amp;quot;&quot;/&gt;&lt;property id=&quot;20307&quot; value=&quot;275&quot;/&gt;&lt;/object&gt;&lt;object type=&quot;3&quot; unique_id=&quot;10014&quot;&gt;&lt;property id=&quot;20148&quot; value=&quot;5&quot;/&gt;&lt;property id=&quot;20300&quot; value=&quot;Slide 11 - &amp;quot;Dịch chương trình- Translating&amp;quot;&quot;/&gt;&lt;property id=&quot;20307&quot; value=&quot;276&quot;/&gt;&lt;/object&gt;&lt;object type=&quot;3&quot; unique_id=&quot;10015&quot;&gt;&lt;property id=&quot;20148&quot; value=&quot;5&quot;/&gt;&lt;property id=&quot;20300&quot; value=&quot;Slide 12 - &amp;quot;Giải thuật- Algorithm&amp;quot;&quot;/&gt;&lt;property id=&quot;20307&quot; value=&quot;277&quot;/&gt;&lt;/object&gt;&lt;object type=&quot;3&quot; unique_id=&quot;10016&quot;&gt;&lt;property id=&quot;20148&quot; value=&quot;5&quot;/&gt;&lt;property id=&quot;20300&quot; value=&quot;Slide 13 - &amp;quot;Giải thuật-Mô tả bằng ngôn ngữ tự nhiên&amp;quot;&quot;/&gt;&lt;property id=&quot;20307&quot; value=&quot;279&quot;/&gt;&lt;/object&gt;&lt;object type=&quot;3&quot; unique_id=&quot;10017&quot;&gt;&lt;property id=&quot;20148&quot; value=&quot;5&quot;/&gt;&lt;property id=&quot;20300&quot; value=&quot;Slide 14 - &amp;quot;Giải thuật- Mô tả bằng ngôn ngữ tự nhiên&amp;quot;&quot;/&gt;&lt;property id=&quot;20307&quot; value=&quot;280&quot;/&gt;&lt;/object&gt;&lt;object type=&quot;3&quot; unique_id=&quot;10018&quot;&gt;&lt;property id=&quot;20148&quot; value=&quot;5&quot;/&gt;&lt;property id=&quot;20300&quot; value=&quot;Slide 15 - &amp;quot;Giải thuật-Mô tả bằng lưu đồ&amp;quot;&quot;/&gt;&lt;property id=&quot;20307&quot; value=&quot;282&quot;/&gt;&lt;/object&gt;&lt;object type=&quot;3&quot; unique_id=&quot;10019&quot;&gt;&lt;property id=&quot;20148&quot; value=&quot;5&quot;/&gt;&lt;property id=&quot;20300&quot; value=&quot;Slide 16 - &amp;quot;Lưu đồ: Các quy tắc vẽ&amp;quot;&quot;/&gt;&lt;property id=&quot;20307&quot; value=&quot;283&quot;/&gt;&lt;/object&gt;&lt;object type=&quot;3&quot; unique_id=&quot;10020&quot;&gt;&lt;property id=&quot;20148&quot; value=&quot;5&quot;/&gt;&lt;property id=&quot;20300&quot; value=&quot;Slide 17 - &amp;quot;Giải thuật tìm trị lớn nhất trong 3 số&amp;quot;&quot;/&gt;&lt;property id=&quot;20307&quot; value=&quot;285&quot;/&gt;&lt;/object&gt;&lt;object type=&quot;3&quot; unique_id=&quot;10021&quot;&gt;&lt;property id=&quot;20148&quot; value=&quot;5&quot;/&gt;&lt;property id=&quot;20300&quot; value=&quot;Slide 18 - &amp;quot;Các bước lập trình&amp;quot;&quot;/&gt;&lt;property id=&quot;20307&quot; value=&quot;287&quot;/&gt;&lt;/object&gt;&lt;object type=&quot;3&quot; unique_id=&quot;10022&quot;&gt;&lt;property id=&quot;20148&quot; value=&quot;5&quot;/&gt;&lt;property id=&quot;20300&quot; value=&quot;Slide 19 - &amp;quot;Giới thiệu về ngôn ngữ C&amp;quot;&quot;/&gt;&lt;property id=&quot;20307&quot; value=&quot;291&quot;/&gt;&lt;/object&gt;&lt;object type=&quot;3&quot; unique_id=&quot;10023&quot;&gt;&lt;property id=&quot;20148&quot; value=&quot;5&quot;/&gt;&lt;property id=&quot;20300&quot; value=&quot;Slide 20 - &amp;quot;Giới thiệu về ngôn ngữ C&amp;quot;&quot;/&gt;&lt;property id=&quot;20307&quot; value=&quot;303&quot;/&gt;&lt;/object&gt;&lt;object type=&quot;3&quot; unique_id=&quot;10024&quot;&gt;&lt;property id=&quot;20148&quot; value=&quot;5&quot;/&gt;&lt;property id=&quot;20300&quot; value=&quot;Slide 21&quot;/&gt;&lt;property id=&quot;20307&quot; value=&quot;305&quot;/&gt;&lt;/object&gt;&lt;object type=&quot;3&quot; unique_id=&quot;10025&quot;&gt;&lt;property id=&quot;20148&quot; value=&quot;5&quot;/&gt;&lt;property id=&quot;20300&quot; value=&quot;Slide 22&quot;/&gt;&lt;property id=&quot;20307&quot; value=&quot;304&quot;/&gt;&lt;/object&gt;&lt;object type=&quot;3&quot; unique_id=&quot;10026&quot;&gt;&lt;property id=&quot;20148&quot; value=&quot;5&quot;/&gt;&lt;property id=&quot;20300&quot; value=&quot;Slide 23&quot;/&gt;&lt;property id=&quot;20307&quot; value=&quot;306&quot;/&gt;&lt;/object&gt;&lt;object type=&quot;3&quot; unique_id=&quot;10027&quot;&gt;&lt;property id=&quot;20148&quot; value=&quot;5&quot;/&gt;&lt;property id=&quot;20300&quot; value=&quot;Slide 24&quot;/&gt;&lt;property id=&quot;20307&quot; value=&quot;307&quot;/&gt;&lt;/object&gt;&lt;/object&gt;&lt;/object&gt;&lt;/database&gt;"/>
  <p:tag name="SECTOMILLISECCONVERTED" val="1"/>
</p:tagLst>
</file>

<file path=ppt/theme/theme1.xml><?xml version="1.0" encoding="utf-8"?>
<a:theme xmlns:a="http://schemas.openxmlformats.org/drawingml/2006/main" name="Mau">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Mau</Template>
  <TotalTime>3179</TotalTime>
  <Words>2175</Words>
  <Application>Microsoft Office PowerPoint</Application>
  <PresentationFormat>On-screen Show (4:3)</PresentationFormat>
  <Paragraphs>303</Paragraphs>
  <Slides>69</Slides>
  <Notes>1</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Mau</vt:lpstr>
      <vt:lpstr>Giao diện người dùng và xử lý sự kiện</vt:lpstr>
      <vt:lpstr>MỤC TIÊU THỰC HIỆN</vt:lpstr>
      <vt:lpstr>Custom ListView</vt:lpstr>
      <vt:lpstr>Custom ListView</vt:lpstr>
      <vt:lpstr>PowerPoint Presentation</vt:lpstr>
      <vt:lpstr>Các bước thực hiện</vt:lpstr>
      <vt:lpstr>Ví dụ:</vt:lpstr>
      <vt:lpstr>Bước 1:</vt:lpstr>
      <vt:lpstr>Bước 2:</vt:lpstr>
      <vt:lpstr>Bước 3:</vt:lpstr>
      <vt:lpstr>PowerPoint Presentation</vt:lpstr>
      <vt:lpstr>Bước 4:</vt:lpstr>
      <vt:lpstr>PowerPoint Presentation</vt:lpstr>
      <vt:lpstr>PowerPoint Presentation</vt:lpstr>
      <vt:lpstr>Bước 5:</vt:lpstr>
      <vt:lpstr>PowerPoint Presentation</vt:lpstr>
      <vt:lpstr>PowerPoint Presentation</vt:lpstr>
      <vt:lpstr>TimePickerDialog </vt:lpstr>
      <vt:lpstr>TimePickerDialog </vt:lpstr>
      <vt:lpstr>Các phương thức thường dùng của TimePicker</vt:lpstr>
      <vt:lpstr>PowerPoint Presentation</vt:lpstr>
      <vt:lpstr>Một số thuộc tính thường dùng của TimePicker</vt:lpstr>
      <vt:lpstr>PowerPoint Presentation</vt:lpstr>
      <vt:lpstr>Ví dụ:</vt:lpstr>
      <vt:lpstr>Bước 1:</vt:lpstr>
      <vt:lpstr>Bước 2:</vt:lpstr>
      <vt:lpstr>Bước 3:</vt:lpstr>
      <vt:lpstr>PowerPoint Presentation</vt:lpstr>
      <vt:lpstr>PowerPoint Presentation</vt:lpstr>
      <vt:lpstr>DatePicker Dialog</vt:lpstr>
      <vt:lpstr>DatePicker Dialog</vt:lpstr>
      <vt:lpstr>Các phương thức thường dùng của DatePicker</vt:lpstr>
      <vt:lpstr>PowerPoint Presentation</vt:lpstr>
      <vt:lpstr>Một số thuộc tính thường dùng của DatePicker</vt:lpstr>
      <vt:lpstr>PowerPoint Presentation</vt:lpstr>
      <vt:lpstr>Ví dụ:</vt:lpstr>
      <vt:lpstr>PowerPoint Presentation</vt:lpstr>
      <vt:lpstr>Bước 1:</vt:lpstr>
      <vt:lpstr>Bước 2:</vt:lpstr>
      <vt:lpstr>Bước 3:</vt:lpstr>
      <vt:lpstr>PowerPoint Presentation</vt:lpstr>
      <vt:lpstr>PowerPoint Presentation</vt:lpstr>
      <vt:lpstr>TabHost</vt:lpstr>
      <vt:lpstr>TabHost</vt:lpstr>
      <vt:lpstr>PowerPoint Presentation</vt:lpstr>
      <vt:lpstr>PowerPoint Presentation</vt:lpstr>
      <vt:lpstr>Các phương thức quan trong của TabSpec</vt:lpstr>
      <vt:lpstr>Một số phương thức quan trọng của Tabhost</vt:lpstr>
      <vt:lpstr>PowerPoint Presentation</vt:lpstr>
      <vt:lpstr>Ví dụ:</vt:lpstr>
      <vt:lpstr>Bước 1:</vt:lpstr>
      <vt:lpstr>Bước 2:</vt:lpstr>
      <vt:lpstr>PowerPoint Presentation</vt:lpstr>
      <vt:lpstr>activity_about.xml</vt:lpstr>
      <vt:lpstr>activity_contact.xml</vt:lpstr>
      <vt:lpstr>activity_home.xml</vt:lpstr>
      <vt:lpstr>Bước 3:</vt:lpstr>
      <vt:lpstr>PowerPoint Presentation</vt:lpstr>
      <vt:lpstr>AboutActivity.java</vt:lpstr>
      <vt:lpstr>ContactActivity.java</vt:lpstr>
      <vt:lpstr>HomeActivity.java</vt:lpstr>
      <vt:lpstr>Thực hành</vt:lpstr>
      <vt:lpstr>Bài 9: Xây dựng listview country</vt:lpstr>
      <vt:lpstr>Bài 10: Xây dựng chương trình đặt đồ ăn</vt:lpstr>
      <vt:lpstr>Bài 11: Xây dựng chương trình danh sách cầu thủ</vt:lpstr>
      <vt:lpstr>Bài 12: Xây dựng chương trình hiển thị danh sách cầu thủ và cập nhật danh sách</vt:lpstr>
      <vt:lpstr>Bài 13: Hiển thị danh sách film và cập danh sách film</vt:lpstr>
      <vt:lpstr>Bài 14: Xây dựng chương trình quản lý danh bạ</vt:lpstr>
      <vt:lpstr>PowerPoint Presentation</vt:lpstr>
    </vt:vector>
  </TitlesOfParts>
  <Company>ABC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Giới thiệu</dc:title>
  <dc:creator>TRUNG</dc:creator>
  <cp:lastModifiedBy>THAI</cp:lastModifiedBy>
  <cp:revision>188</cp:revision>
  <dcterms:created xsi:type="dcterms:W3CDTF">2007-09-12T07:27:45Z</dcterms:created>
  <dcterms:modified xsi:type="dcterms:W3CDTF">2021-09-07T00:11:52Z</dcterms:modified>
</cp:coreProperties>
</file>