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46" r:id="rId1"/>
  </p:sldMasterIdLst>
  <p:notesMasterIdLst>
    <p:notesMasterId r:id="rId58"/>
  </p:notesMasterIdLst>
  <p:handoutMasterIdLst>
    <p:handoutMasterId r:id="rId59"/>
  </p:handoutMasterIdLst>
  <p:sldIdLst>
    <p:sldId id="257" r:id="rId2"/>
    <p:sldId id="346" r:id="rId3"/>
    <p:sldId id="348" r:id="rId4"/>
    <p:sldId id="347" r:id="rId5"/>
    <p:sldId id="349" r:id="rId6"/>
    <p:sldId id="350" r:id="rId7"/>
    <p:sldId id="351" r:id="rId8"/>
    <p:sldId id="352" r:id="rId9"/>
    <p:sldId id="353" r:id="rId10"/>
    <p:sldId id="354" r:id="rId11"/>
    <p:sldId id="355" r:id="rId12"/>
    <p:sldId id="356" r:id="rId13"/>
    <p:sldId id="357" r:id="rId14"/>
    <p:sldId id="358" r:id="rId15"/>
    <p:sldId id="359" r:id="rId16"/>
    <p:sldId id="360" r:id="rId17"/>
    <p:sldId id="361" r:id="rId18"/>
    <p:sldId id="362" r:id="rId19"/>
    <p:sldId id="363" r:id="rId20"/>
    <p:sldId id="364" r:id="rId21"/>
    <p:sldId id="365" r:id="rId22"/>
    <p:sldId id="366" r:id="rId23"/>
    <p:sldId id="367" r:id="rId24"/>
    <p:sldId id="368" r:id="rId25"/>
    <p:sldId id="369" r:id="rId26"/>
    <p:sldId id="370" r:id="rId27"/>
    <p:sldId id="371" r:id="rId28"/>
    <p:sldId id="372" r:id="rId29"/>
    <p:sldId id="373" r:id="rId30"/>
    <p:sldId id="374" r:id="rId31"/>
    <p:sldId id="375" r:id="rId32"/>
    <p:sldId id="377" r:id="rId33"/>
    <p:sldId id="378" r:id="rId34"/>
    <p:sldId id="379" r:id="rId35"/>
    <p:sldId id="380" r:id="rId36"/>
    <p:sldId id="381" r:id="rId37"/>
    <p:sldId id="382" r:id="rId38"/>
    <p:sldId id="376" r:id="rId39"/>
    <p:sldId id="383" r:id="rId40"/>
    <p:sldId id="384" r:id="rId41"/>
    <p:sldId id="385" r:id="rId42"/>
    <p:sldId id="386" r:id="rId43"/>
    <p:sldId id="387" r:id="rId44"/>
    <p:sldId id="388" r:id="rId45"/>
    <p:sldId id="389" r:id="rId46"/>
    <p:sldId id="390" r:id="rId47"/>
    <p:sldId id="391" r:id="rId48"/>
    <p:sldId id="392" r:id="rId49"/>
    <p:sldId id="393" r:id="rId50"/>
    <p:sldId id="394" r:id="rId51"/>
    <p:sldId id="395" r:id="rId52"/>
    <p:sldId id="396" r:id="rId53"/>
    <p:sldId id="397" r:id="rId54"/>
    <p:sldId id="398" r:id="rId55"/>
    <p:sldId id="399" r:id="rId56"/>
    <p:sldId id="345" r:id="rId57"/>
  </p:sldIdLst>
  <p:sldSz cx="9144000" cy="6858000" type="screen4x3"/>
  <p:notesSz cx="9144000" cy="6858000"/>
  <p:custDataLst>
    <p:tags r:id="rId60"/>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5AFA0B9F-B2D9-4657-BBEF-5400E7FAED13}">
          <p14:sldIdLst>
            <p14:sldId id="257"/>
            <p14:sldId id="346"/>
            <p14:sldId id="348"/>
            <p14:sldId id="347"/>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7"/>
            <p14:sldId id="378"/>
            <p14:sldId id="379"/>
            <p14:sldId id="380"/>
            <p14:sldId id="381"/>
            <p14:sldId id="382"/>
            <p14:sldId id="376"/>
            <p14:sldId id="383"/>
            <p14:sldId id="384"/>
            <p14:sldId id="385"/>
            <p14:sldId id="386"/>
            <p14:sldId id="387"/>
            <p14:sldId id="388"/>
            <p14:sldId id="389"/>
            <p14:sldId id="390"/>
            <p14:sldId id="391"/>
            <p14:sldId id="392"/>
            <p14:sldId id="393"/>
            <p14:sldId id="394"/>
            <p14:sldId id="395"/>
            <p14:sldId id="396"/>
            <p14:sldId id="397"/>
            <p14:sldId id="398"/>
            <p14:sldId id="399"/>
          </p14:sldIdLst>
        </p14:section>
        <p14:section name="Untitled Section" id="{E35C4CFB-84D1-4F57-A767-40784B2C765A}">
          <p14:sldIdLst>
            <p14:sldId id="345"/>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94660"/>
  </p:normalViewPr>
  <p:slideViewPr>
    <p:cSldViewPr>
      <p:cViewPr varScale="1">
        <p:scale>
          <a:sx n="69" d="100"/>
          <a:sy n="69" d="100"/>
        </p:scale>
        <p:origin x="-134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2947" name="Rectangle 3"/>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2948" name="Rectangle 4"/>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2949" name="Rectangle 5"/>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280D6A2-DCC2-42E7-8AC3-CFA68E0CA7D1}" type="slidenum">
              <a:rPr lang="en-US"/>
              <a:pPr>
                <a:defRPr/>
              </a:pPr>
              <a:t>‹#›</a:t>
            </a:fld>
            <a:endParaRPr lang="en-US"/>
          </a:p>
        </p:txBody>
      </p:sp>
    </p:spTree>
    <p:extLst>
      <p:ext uri="{BB962C8B-B14F-4D97-AF65-F5344CB8AC3E}">
        <p14:creationId xmlns:p14="http://schemas.microsoft.com/office/powerpoint/2010/main" val="1586409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23" name="Rectangle 3"/>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2772"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26"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27"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95E0352-9CED-430B-9988-2FFB19A04348}" type="slidenum">
              <a:rPr lang="en-US"/>
              <a:pPr>
                <a:defRPr/>
              </a:pPr>
              <a:t>‹#›</a:t>
            </a:fld>
            <a:endParaRPr lang="en-US"/>
          </a:p>
        </p:txBody>
      </p:sp>
    </p:spTree>
    <p:extLst>
      <p:ext uri="{BB962C8B-B14F-4D97-AF65-F5344CB8AC3E}">
        <p14:creationId xmlns:p14="http://schemas.microsoft.com/office/powerpoint/2010/main" val="37799464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9EED462-3C37-4830-8FB0-02EC9DF2B47A}" type="slidenum">
              <a:rPr lang="en-US" smtClean="0"/>
              <a:pPr eaLnBrk="1" hangingPunct="1"/>
              <a:t>1</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60111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57263"/>
            <a:ext cx="6858000" cy="2387600"/>
          </a:xfrm>
        </p:spPr>
        <p:txBody>
          <a:bodyPr anchor="b"/>
          <a:lstStyle>
            <a:lvl1pPr algn="r">
              <a:defRPr sz="6000" b="1">
                <a:solidFill>
                  <a:srgbClr val="003B7A"/>
                </a:solidFill>
              </a:defRPr>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01375215-A13A-41F8-AA6A-BE84D2EF94A8}" type="datetime1">
              <a:rPr lang="en-US" altLang="en-US" smtClean="0"/>
              <a:t>9/7/2021</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dirty="0" smtClean="0"/>
              <a:t>Giao diện người dùng và xử lý sự kiện</a:t>
            </a:r>
            <a:endParaRPr lang="en-US" dirty="0"/>
          </a:p>
        </p:txBody>
      </p:sp>
      <p:sp>
        <p:nvSpPr>
          <p:cNvPr id="6" name="Slide Number Placeholder 5"/>
          <p:cNvSpPr>
            <a:spLocks noGrp="1"/>
          </p:cNvSpPr>
          <p:nvPr>
            <p:ph type="sldNum" sz="quarter" idx="12"/>
          </p:nvPr>
        </p:nvSpPr>
        <p:spPr/>
        <p:txBody>
          <a:bodyPr/>
          <a:lstStyle/>
          <a:p>
            <a:pPr>
              <a:defRPr/>
            </a:pPr>
            <a:fld id="{237E7752-C9E2-46AA-85C3-2B162685FB4F}" type="slidenum">
              <a:rPr lang="en-US" altLang="en-US" smtClean="0"/>
              <a:pPr>
                <a:defRPr/>
              </a:pPr>
              <a:t>‹#›</a:t>
            </a:fld>
            <a:endParaRPr lang="en-US" altLang="en-US"/>
          </a:p>
        </p:txBody>
      </p:sp>
      <p:cxnSp>
        <p:nvCxnSpPr>
          <p:cNvPr id="14" name="Straight Connector 13"/>
          <p:cNvCxnSpPr/>
          <p:nvPr/>
        </p:nvCxnSpPr>
        <p:spPr>
          <a:xfrm flipH="1">
            <a:off x="1143001" y="3475566"/>
            <a:ext cx="6854825" cy="0"/>
          </a:xfrm>
          <a:prstGeom prst="line">
            <a:avLst/>
          </a:prstGeom>
          <a:ln>
            <a:solidFill>
              <a:srgbClr val="003B7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160325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324C7EFE-44B1-4ECB-A70C-76E815A23609}" type="datetime1">
              <a:rPr lang="en-US" altLang="en-US" smtClean="0"/>
              <a:t>9/7/2021</a:t>
            </a:fld>
            <a:endParaRPr lang="en-US" altLang="en-US"/>
          </a:p>
        </p:txBody>
      </p:sp>
      <p:sp>
        <p:nvSpPr>
          <p:cNvPr id="5" name="Footer Placeholder 4"/>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6" name="Slide Number Placeholder 5"/>
          <p:cNvSpPr>
            <a:spLocks noGrp="1"/>
          </p:cNvSpPr>
          <p:nvPr>
            <p:ph type="sldNum" sz="quarter" idx="12"/>
          </p:nvPr>
        </p:nvSpPr>
        <p:spPr/>
        <p:txBody>
          <a:bodyPr/>
          <a:lstStyle/>
          <a:p>
            <a:pPr>
              <a:defRPr/>
            </a:pPr>
            <a:fld id="{9E071360-5188-4CE0-B7DA-C4E940D71C0A}" type="slidenum">
              <a:rPr lang="en-US" altLang="en-US" smtClean="0"/>
              <a:pPr>
                <a:defRPr/>
              </a:pPr>
              <a:t>‹#›</a:t>
            </a:fld>
            <a:endParaRPr lang="en-US" altLang="en-US"/>
          </a:p>
        </p:txBody>
      </p:sp>
      <p:cxnSp>
        <p:nvCxnSpPr>
          <p:cNvPr id="8" name="Straight Connector 7"/>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1376976"/>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226ACC65-2A65-4597-A76D-905A5D1A220B}" type="datetime1">
              <a:rPr lang="en-US" altLang="en-US" smtClean="0"/>
              <a:t>9/7/2021</a:t>
            </a:fld>
            <a:endParaRPr lang="en-US" altLang="en-US"/>
          </a:p>
        </p:txBody>
      </p:sp>
      <p:sp>
        <p:nvSpPr>
          <p:cNvPr id="5" name="Footer Placeholder 4"/>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6" name="Slide Number Placeholder 5"/>
          <p:cNvSpPr>
            <a:spLocks noGrp="1"/>
          </p:cNvSpPr>
          <p:nvPr>
            <p:ph type="sldNum" sz="quarter" idx="12"/>
          </p:nvPr>
        </p:nvSpPr>
        <p:spPr/>
        <p:txBody>
          <a:bodyPr/>
          <a:lstStyle/>
          <a:p>
            <a:pPr>
              <a:defRPr/>
            </a:pPr>
            <a:fld id="{33234340-90E5-4FAE-8AFF-3979A0609006}" type="slidenum">
              <a:rPr lang="en-US" altLang="en-US" smtClean="0"/>
              <a:pPr>
                <a:defRPr/>
              </a:pPr>
              <a:t>‹#›</a:t>
            </a:fld>
            <a:endParaRPr lang="en-US" altLang="en-US"/>
          </a:p>
        </p:txBody>
      </p:sp>
    </p:spTree>
    <p:extLst>
      <p:ext uri="{BB962C8B-B14F-4D97-AF65-F5344CB8AC3E}">
        <p14:creationId xmlns:p14="http://schemas.microsoft.com/office/powerpoint/2010/main" val="421525422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0"/>
            <a:ext cx="7886700" cy="4381501"/>
          </a:xfrm>
        </p:spPr>
        <p:txBody>
          <a:bodyPr>
            <a:normAutofit/>
          </a:bodyPr>
          <a:lstStyle>
            <a:lvl1pPr algn="just">
              <a:lnSpc>
                <a:spcPct val="125000"/>
              </a:lnSpc>
              <a:buClr>
                <a:srgbClr val="F5CE31"/>
              </a:buClr>
              <a:defRPr sz="2600">
                <a:latin typeface="Arial" pitchFamily="34" charset="0"/>
                <a:ea typeface="Arial" pitchFamily="34" charset="0"/>
                <a:cs typeface="Arial" pitchFamily="34" charset="0"/>
              </a:defRPr>
            </a:lvl1pPr>
            <a:lvl2pPr algn="just">
              <a:lnSpc>
                <a:spcPct val="125000"/>
              </a:lnSpc>
              <a:buClr>
                <a:srgbClr val="F5CE31"/>
              </a:buClr>
              <a:defRPr sz="2600">
                <a:latin typeface="Arial" pitchFamily="34" charset="0"/>
                <a:ea typeface="Arial" pitchFamily="34" charset="0"/>
                <a:cs typeface="Arial" pitchFamily="34" charset="0"/>
              </a:defRPr>
            </a:lvl2pPr>
            <a:lvl3pPr algn="just">
              <a:lnSpc>
                <a:spcPct val="125000"/>
              </a:lnSpc>
              <a:buClr>
                <a:srgbClr val="F5CE31"/>
              </a:buClr>
              <a:defRPr sz="2600">
                <a:latin typeface="Arial" pitchFamily="34" charset="0"/>
                <a:ea typeface="Arial" pitchFamily="34" charset="0"/>
                <a:cs typeface="Arial" pitchFamily="34" charset="0"/>
              </a:defRPr>
            </a:lvl3pPr>
            <a:lvl4pPr algn="just">
              <a:lnSpc>
                <a:spcPct val="125000"/>
              </a:lnSpc>
              <a:buClr>
                <a:srgbClr val="F5CE31"/>
              </a:buClr>
              <a:defRPr sz="2600">
                <a:latin typeface="Arial" pitchFamily="34" charset="0"/>
                <a:ea typeface="Arial" pitchFamily="34" charset="0"/>
                <a:cs typeface="Arial" pitchFamily="34" charset="0"/>
              </a:defRPr>
            </a:lvl4pPr>
            <a:lvl5pPr algn="just">
              <a:lnSpc>
                <a:spcPct val="125000"/>
              </a:lnSpc>
              <a:buClr>
                <a:srgbClr val="F5CE31"/>
              </a:buClr>
              <a:defRPr sz="2600">
                <a:latin typeface="Arial" pitchFamily="34" charset="0"/>
                <a:ea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2743200" y="6240461"/>
            <a:ext cx="2057400" cy="365125"/>
          </a:xfrm>
        </p:spPr>
        <p:txBody>
          <a:bodyPr/>
          <a:lstStyle>
            <a:lvl1pPr>
              <a:defRPr>
                <a:solidFill>
                  <a:schemeClr val="tx1"/>
                </a:solidFill>
              </a:defRPr>
            </a:lvl1pPr>
          </a:lstStyle>
          <a:p>
            <a:pPr>
              <a:defRPr/>
            </a:pPr>
            <a:fld id="{D82B8477-A185-4A99-BD0B-21E4D00D15B8}" type="datetime1">
              <a:rPr lang="en-US" altLang="en-US" smtClean="0"/>
              <a:pPr>
                <a:defRPr/>
              </a:pPr>
              <a:t>9/7/2021</a:t>
            </a:fld>
            <a:endParaRPr lang="en-US" altLang="en-US"/>
          </a:p>
        </p:txBody>
      </p:sp>
      <p:sp>
        <p:nvSpPr>
          <p:cNvPr id="5" name="Footer Placeholder 4"/>
          <p:cNvSpPr>
            <a:spLocks noGrp="1"/>
          </p:cNvSpPr>
          <p:nvPr>
            <p:ph type="ftr" sz="quarter" idx="11"/>
          </p:nvPr>
        </p:nvSpPr>
        <p:spPr>
          <a:xfrm>
            <a:off x="3425911" y="6240461"/>
            <a:ext cx="3086100" cy="365125"/>
          </a:xfrm>
        </p:spPr>
        <p:txBody>
          <a:bodyPr/>
          <a:lstStyle>
            <a:lvl1pPr>
              <a:defRPr>
                <a:solidFill>
                  <a:schemeClr val="tx1"/>
                </a:solidFill>
              </a:defRPr>
            </a:lvl1pPr>
          </a:lstStyle>
          <a:p>
            <a:pPr>
              <a:defRPr/>
            </a:pPr>
            <a:r>
              <a:rPr lang="vi-VN" altLang="en-US" dirty="0" smtClean="0"/>
              <a:t>Giao diện người dùng và xử lý sự kiện</a:t>
            </a:r>
            <a:endParaRPr lang="en-US" altLang="en-US" dirty="0"/>
          </a:p>
        </p:txBody>
      </p:sp>
      <p:sp>
        <p:nvSpPr>
          <p:cNvPr id="6" name="Slide Number Placeholder 5"/>
          <p:cNvSpPr>
            <a:spLocks noGrp="1"/>
          </p:cNvSpPr>
          <p:nvPr>
            <p:ph type="sldNum" sz="quarter" idx="12"/>
          </p:nvPr>
        </p:nvSpPr>
        <p:spPr>
          <a:xfrm>
            <a:off x="4968961" y="6238402"/>
            <a:ext cx="2057400" cy="365125"/>
          </a:xfrm>
        </p:spPr>
        <p:txBody>
          <a:bodyPr/>
          <a:lstStyle>
            <a:lvl1pPr>
              <a:defRPr>
                <a:solidFill>
                  <a:schemeClr val="tx1"/>
                </a:solidFill>
              </a:defRPr>
            </a:lvl1pPr>
          </a:lstStyle>
          <a:p>
            <a:pPr>
              <a:defRPr/>
            </a:pPr>
            <a:fld id="{0C4746EA-B338-44F3-991D-0A02E058C5CE}" type="slidenum">
              <a:rPr lang="en-US" altLang="en-US" smtClean="0"/>
              <a:pPr>
                <a:defRPr/>
              </a:pPr>
              <a:t>‹#›</a:t>
            </a:fld>
            <a:endParaRPr lang="en-US" altLang="en-US"/>
          </a:p>
        </p:txBody>
      </p:sp>
      <p:sp>
        <p:nvSpPr>
          <p:cNvPr id="11" name="Title 10"/>
          <p:cNvSpPr>
            <a:spLocks noGrp="1"/>
          </p:cNvSpPr>
          <p:nvPr>
            <p:ph type="title"/>
          </p:nvPr>
        </p:nvSpPr>
        <p:spPr>
          <a:xfrm>
            <a:off x="609600" y="34291"/>
            <a:ext cx="7886700" cy="803910"/>
          </a:xfrm>
        </p:spPr>
        <p:txBody>
          <a:bodyPr/>
          <a:lstStyle/>
          <a:p>
            <a:r>
              <a:rPr lang="en-US" dirty="0" smtClean="0"/>
              <a:t>Click to edit Master title style</a:t>
            </a:r>
            <a:endParaRPr lang="en-US" dirty="0"/>
          </a:p>
        </p:txBody>
      </p:sp>
      <p:cxnSp>
        <p:nvCxnSpPr>
          <p:cNvPr id="14" name="Straight Connector 13"/>
          <p:cNvCxnSpPr/>
          <p:nvPr/>
        </p:nvCxnSpPr>
        <p:spPr>
          <a:xfrm>
            <a:off x="438150" y="635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271433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3873501"/>
            <a:ext cx="7886700" cy="1781175"/>
          </a:xfrm>
        </p:spPr>
        <p:txBody>
          <a:bodyPr anchor="ctr">
            <a:normAutofit/>
          </a:bodyPr>
          <a:lstStyle>
            <a:lvl1pPr>
              <a:defRPr sz="4000" b="1"/>
            </a:lvl1pPr>
          </a:lstStyle>
          <a:p>
            <a:r>
              <a:rPr lang="en-US" smtClean="0"/>
              <a:t>Click to edit Master title style</a:t>
            </a:r>
            <a:endParaRPr lang="en-US" dirty="0"/>
          </a:p>
        </p:txBody>
      </p:sp>
      <p:sp>
        <p:nvSpPr>
          <p:cNvPr id="9" name="Rectangle 8"/>
          <p:cNvSpPr/>
          <p:nvPr/>
        </p:nvSpPr>
        <p:spPr>
          <a:xfrm>
            <a:off x="0" y="0"/>
            <a:ext cx="9144000" cy="3172408"/>
          </a:xfrm>
          <a:prstGeom prst="rect">
            <a:avLst/>
          </a:prstGeom>
          <a:solidFill>
            <a:srgbClr val="003B7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FITlogo.png"/>
          <p:cNvPicPr>
            <a:picLocks noChangeAspect="1"/>
          </p:cNvPicPr>
          <p:nvPr/>
        </p:nvPicPr>
        <p:blipFill>
          <a:blip r:embed="rId2">
            <a:alphaModFix amt="19000"/>
            <a:extLst>
              <a:ext uri="{28A0092B-C50C-407E-A947-70E740481C1C}">
                <a14:useLocalDpi xmlns:a14="http://schemas.microsoft.com/office/drawing/2010/main" val="0"/>
              </a:ext>
            </a:extLst>
          </a:blip>
          <a:stretch>
            <a:fillRect/>
          </a:stretch>
        </p:blipFill>
        <p:spPr>
          <a:xfrm rot="20167559">
            <a:off x="6062648" y="-224663"/>
            <a:ext cx="3524140" cy="4698853"/>
          </a:xfrm>
          <a:prstGeom prst="rect">
            <a:avLst/>
          </a:prstGeom>
        </p:spPr>
      </p:pic>
    </p:spTree>
    <p:extLst>
      <p:ext uri="{BB962C8B-B14F-4D97-AF65-F5344CB8AC3E}">
        <p14:creationId xmlns:p14="http://schemas.microsoft.com/office/powerpoint/2010/main" val="359726247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393826"/>
            <a:ext cx="3886200" cy="3990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93826"/>
            <a:ext cx="3886200" cy="3990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2743200" y="6264275"/>
            <a:ext cx="2057400" cy="365125"/>
          </a:xfrm>
        </p:spPr>
        <p:txBody>
          <a:bodyPr/>
          <a:lstStyle>
            <a:lvl1pPr>
              <a:defRPr>
                <a:solidFill>
                  <a:schemeClr val="tx1"/>
                </a:solidFill>
              </a:defRPr>
            </a:lvl1pPr>
          </a:lstStyle>
          <a:p>
            <a:pPr>
              <a:defRPr/>
            </a:pPr>
            <a:fld id="{F4F5938B-CD84-40AB-A6D5-92E55E796573}" type="datetime1">
              <a:rPr lang="en-US" altLang="en-US" smtClean="0"/>
              <a:pPr>
                <a:defRPr/>
              </a:pPr>
              <a:t>9/7/2021</a:t>
            </a:fld>
            <a:endParaRPr lang="en-US" altLang="en-US"/>
          </a:p>
        </p:txBody>
      </p:sp>
      <p:sp>
        <p:nvSpPr>
          <p:cNvPr id="6" name="Footer Placeholder 5"/>
          <p:cNvSpPr>
            <a:spLocks noGrp="1"/>
          </p:cNvSpPr>
          <p:nvPr>
            <p:ph type="ftr" sz="quarter" idx="11"/>
          </p:nvPr>
        </p:nvSpPr>
        <p:spPr>
          <a:xfrm>
            <a:off x="3371850" y="6243638"/>
            <a:ext cx="3086100" cy="365125"/>
          </a:xfrm>
        </p:spPr>
        <p:txBody>
          <a:bodyPr/>
          <a:lstStyle>
            <a:lvl1pPr>
              <a:defRPr>
                <a:solidFill>
                  <a:schemeClr val="tx1"/>
                </a:solidFill>
              </a:defRPr>
            </a:lvl1pPr>
          </a:lstStyle>
          <a:p>
            <a:pPr>
              <a:defRPr/>
            </a:pPr>
            <a:r>
              <a:rPr lang="vi-VN" altLang="en-US" dirty="0" smtClean="0"/>
              <a:t>Giao diện người dùng và xử lý sự kiện</a:t>
            </a:r>
            <a:endParaRPr lang="en-US" altLang="en-US" dirty="0"/>
          </a:p>
        </p:txBody>
      </p:sp>
      <p:sp>
        <p:nvSpPr>
          <p:cNvPr id="7" name="Slide Number Placeholder 6"/>
          <p:cNvSpPr>
            <a:spLocks noGrp="1"/>
          </p:cNvSpPr>
          <p:nvPr>
            <p:ph type="sldNum" sz="quarter" idx="12"/>
          </p:nvPr>
        </p:nvSpPr>
        <p:spPr>
          <a:xfrm>
            <a:off x="4919019" y="6223001"/>
            <a:ext cx="2057400" cy="365125"/>
          </a:xfrm>
        </p:spPr>
        <p:txBody>
          <a:bodyPr/>
          <a:lstStyle>
            <a:lvl1pPr>
              <a:defRPr>
                <a:solidFill>
                  <a:schemeClr val="tx1"/>
                </a:solidFill>
              </a:defRPr>
            </a:lvl1pPr>
          </a:lstStyle>
          <a:p>
            <a:pPr>
              <a:defRPr/>
            </a:pPr>
            <a:fld id="{9BAF9868-AD84-4798-A077-F74D894831D7}" type="slidenum">
              <a:rPr lang="en-US" altLang="en-US" smtClean="0"/>
              <a:pPr>
                <a:defRPr/>
              </a:pPr>
              <a:t>‹#›</a:t>
            </a:fld>
            <a:endParaRPr lang="en-US" altLang="en-US"/>
          </a:p>
        </p:txBody>
      </p:sp>
      <p:sp>
        <p:nvSpPr>
          <p:cNvPr id="2" name="Title 1"/>
          <p:cNvSpPr>
            <a:spLocks noGrp="1"/>
          </p:cNvSpPr>
          <p:nvPr>
            <p:ph type="title"/>
          </p:nvPr>
        </p:nvSpPr>
        <p:spPr/>
        <p:txBody>
          <a:bodyPr/>
          <a:lstStyle/>
          <a:p>
            <a:r>
              <a:rPr lang="en-US" smtClean="0"/>
              <a:t>Click to edit Master title style</a:t>
            </a:r>
            <a:endParaRPr lang="en-US"/>
          </a:p>
        </p:txBody>
      </p:sp>
      <p:cxnSp>
        <p:nvCxnSpPr>
          <p:cNvPr id="18" name="Straight Connector 17"/>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405589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3890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212975"/>
            <a:ext cx="3868340" cy="317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3890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212975"/>
            <a:ext cx="3887391" cy="317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169108C9-BAFA-4BA4-A172-BC5AF4805B76}" type="datetime1">
              <a:rPr lang="en-US" altLang="en-US" smtClean="0"/>
              <a:t>9/7/2021</a:t>
            </a:fld>
            <a:endParaRPr lang="en-US" altLang="en-US"/>
          </a:p>
        </p:txBody>
      </p:sp>
      <p:sp>
        <p:nvSpPr>
          <p:cNvPr id="8" name="Footer Placeholder 7"/>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9" name="Slide Number Placeholder 8"/>
          <p:cNvSpPr>
            <a:spLocks noGrp="1"/>
          </p:cNvSpPr>
          <p:nvPr>
            <p:ph type="sldNum" sz="quarter" idx="12"/>
          </p:nvPr>
        </p:nvSpPr>
        <p:spPr/>
        <p:txBody>
          <a:bodyPr/>
          <a:lstStyle/>
          <a:p>
            <a:pPr>
              <a:defRPr/>
            </a:pPr>
            <a:fld id="{1430C054-E61E-4963-9BAE-69076ECB2322}" type="slidenum">
              <a:rPr lang="en-US" altLang="en-US" smtClean="0"/>
              <a:pPr>
                <a:defRPr/>
              </a:pPr>
              <a:t>‹#›</a:t>
            </a:fld>
            <a:endParaRPr lang="en-US" altLang="en-US"/>
          </a:p>
        </p:txBody>
      </p:sp>
      <p:sp>
        <p:nvSpPr>
          <p:cNvPr id="10" name="Title 9"/>
          <p:cNvSpPr>
            <a:spLocks noGrp="1"/>
          </p:cNvSpPr>
          <p:nvPr>
            <p:ph type="title"/>
          </p:nvPr>
        </p:nvSpPr>
        <p:spPr/>
        <p:txBody>
          <a:bodyPr/>
          <a:lstStyle/>
          <a:p>
            <a:r>
              <a:rPr lang="en-US" smtClean="0"/>
              <a:t>Click to edit Master title style</a:t>
            </a:r>
            <a:endParaRPr lang="en-US"/>
          </a:p>
        </p:txBody>
      </p:sp>
      <p:cxnSp>
        <p:nvCxnSpPr>
          <p:cNvPr id="12" name="Straight Connector 11"/>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452804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2819400" y="6340475"/>
            <a:ext cx="2057400" cy="365125"/>
          </a:xfrm>
        </p:spPr>
        <p:txBody>
          <a:bodyPr/>
          <a:lstStyle>
            <a:lvl1pPr>
              <a:defRPr>
                <a:solidFill>
                  <a:schemeClr val="tx1"/>
                </a:solidFill>
              </a:defRPr>
            </a:lvl1pPr>
          </a:lstStyle>
          <a:p>
            <a:pPr>
              <a:defRPr/>
            </a:pPr>
            <a:fld id="{264B849E-6E01-4214-85CB-4720CE2A4545}" type="datetime1">
              <a:rPr lang="en-US" altLang="en-US" smtClean="0"/>
              <a:pPr>
                <a:defRPr/>
              </a:pPr>
              <a:t>9/7/2021</a:t>
            </a:fld>
            <a:endParaRPr lang="en-US" altLang="en-US"/>
          </a:p>
        </p:txBody>
      </p:sp>
      <p:sp>
        <p:nvSpPr>
          <p:cNvPr id="4" name="Footer Placeholder 3"/>
          <p:cNvSpPr>
            <a:spLocks noGrp="1"/>
          </p:cNvSpPr>
          <p:nvPr>
            <p:ph type="ftr" sz="quarter" idx="11"/>
          </p:nvPr>
        </p:nvSpPr>
        <p:spPr>
          <a:xfrm>
            <a:off x="3505200" y="6340475"/>
            <a:ext cx="3086100" cy="365125"/>
          </a:xfrm>
        </p:spPr>
        <p:txBody>
          <a:bodyPr/>
          <a:lstStyle>
            <a:lvl1pPr>
              <a:defRPr>
                <a:solidFill>
                  <a:schemeClr val="tx1"/>
                </a:solidFill>
              </a:defRPr>
            </a:lvl1pPr>
          </a:lstStyle>
          <a:p>
            <a:pPr>
              <a:defRPr/>
            </a:pPr>
            <a:r>
              <a:rPr lang="vi-VN" altLang="en-US" dirty="0" smtClean="0"/>
              <a:t>Giao diện người dùng và xử lý sự kiện</a:t>
            </a:r>
            <a:endParaRPr lang="en-US" altLang="en-US" dirty="0"/>
          </a:p>
        </p:txBody>
      </p:sp>
      <p:sp>
        <p:nvSpPr>
          <p:cNvPr id="5" name="Slide Number Placeholder 4"/>
          <p:cNvSpPr>
            <a:spLocks noGrp="1"/>
          </p:cNvSpPr>
          <p:nvPr>
            <p:ph type="sldNum" sz="quarter" idx="12"/>
          </p:nvPr>
        </p:nvSpPr>
        <p:spPr>
          <a:xfrm>
            <a:off x="4876800" y="6340475"/>
            <a:ext cx="2057400" cy="365125"/>
          </a:xfrm>
        </p:spPr>
        <p:txBody>
          <a:bodyPr/>
          <a:lstStyle>
            <a:lvl1pPr>
              <a:defRPr>
                <a:solidFill>
                  <a:schemeClr val="tx1"/>
                </a:solidFill>
              </a:defRPr>
            </a:lvl1pPr>
          </a:lstStyle>
          <a:p>
            <a:pPr>
              <a:defRPr/>
            </a:pPr>
            <a:fld id="{90298F0F-C74E-4243-A955-7F8F0E58B22E}" type="slidenum">
              <a:rPr lang="en-US" altLang="en-US" smtClean="0"/>
              <a:pPr>
                <a:defRPr/>
              </a:pPr>
              <a:t>‹#›</a:t>
            </a:fld>
            <a:endParaRPr lang="en-US" altLang="en-US"/>
          </a:p>
        </p:txBody>
      </p:sp>
      <p:cxnSp>
        <p:nvCxnSpPr>
          <p:cNvPr id="7" name="Straight Connector 6"/>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357340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508AAAB-1EB3-4C28-9A0B-3F6A1A14F706}" type="datetime1">
              <a:rPr lang="en-US" altLang="en-US" smtClean="0"/>
              <a:t>9/7/2021</a:t>
            </a:fld>
            <a:endParaRPr lang="en-US" altLang="en-US"/>
          </a:p>
        </p:txBody>
      </p:sp>
      <p:sp>
        <p:nvSpPr>
          <p:cNvPr id="3" name="Footer Placeholder 2"/>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4" name="Slide Number Placeholder 3"/>
          <p:cNvSpPr>
            <a:spLocks noGrp="1"/>
          </p:cNvSpPr>
          <p:nvPr>
            <p:ph type="sldNum" sz="quarter" idx="12"/>
          </p:nvPr>
        </p:nvSpPr>
        <p:spPr/>
        <p:txBody>
          <a:bodyPr/>
          <a:lstStyle/>
          <a:p>
            <a:pPr>
              <a:defRPr/>
            </a:pPr>
            <a:fld id="{78618C00-107D-4746-82E4-D88E651772A7}" type="slidenum">
              <a:rPr lang="en-US" altLang="en-US" smtClean="0"/>
              <a:pPr>
                <a:defRPr/>
              </a:pPr>
              <a:t>‹#›</a:t>
            </a:fld>
            <a:endParaRPr lang="en-US" altLang="en-US"/>
          </a:p>
        </p:txBody>
      </p:sp>
    </p:spTree>
    <p:extLst>
      <p:ext uri="{BB962C8B-B14F-4D97-AF65-F5344CB8AC3E}">
        <p14:creationId xmlns:p14="http://schemas.microsoft.com/office/powerpoint/2010/main" val="321878581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01D5BB6-8BE0-4AC6-83FE-BB6BB963ACE7}" type="datetime1">
              <a:rPr lang="en-US" altLang="en-US" smtClean="0"/>
              <a:t>9/7/2021</a:t>
            </a:fld>
            <a:endParaRPr lang="en-US" altLang="en-US"/>
          </a:p>
        </p:txBody>
      </p:sp>
      <p:sp>
        <p:nvSpPr>
          <p:cNvPr id="6" name="Footer Placeholder 5"/>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7" name="Slide Number Placeholder 6"/>
          <p:cNvSpPr>
            <a:spLocks noGrp="1"/>
          </p:cNvSpPr>
          <p:nvPr>
            <p:ph type="sldNum" sz="quarter" idx="12"/>
          </p:nvPr>
        </p:nvSpPr>
        <p:spPr/>
        <p:txBody>
          <a:bodyPr/>
          <a:lstStyle/>
          <a:p>
            <a:pPr>
              <a:defRPr/>
            </a:pPr>
            <a:fld id="{2C23F162-04C5-4639-A4F0-E022D035D632}" type="slidenum">
              <a:rPr lang="en-US" altLang="en-US" smtClean="0"/>
              <a:pPr>
                <a:defRPr/>
              </a:pPr>
              <a:t>‹#›</a:t>
            </a:fld>
            <a:endParaRPr lang="en-US" altLang="en-US"/>
          </a:p>
        </p:txBody>
      </p:sp>
    </p:spTree>
    <p:extLst>
      <p:ext uri="{BB962C8B-B14F-4D97-AF65-F5344CB8AC3E}">
        <p14:creationId xmlns:p14="http://schemas.microsoft.com/office/powerpoint/2010/main" val="67714475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C225D84-67F8-4D79-B7F0-493A2593BB46}" type="datetime1">
              <a:rPr lang="en-US" altLang="en-US" smtClean="0"/>
              <a:t>9/7/2021</a:t>
            </a:fld>
            <a:endParaRPr lang="en-US" altLang="en-US"/>
          </a:p>
        </p:txBody>
      </p:sp>
      <p:sp>
        <p:nvSpPr>
          <p:cNvPr id="6" name="Footer Placeholder 5"/>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7" name="Slide Number Placeholder 6"/>
          <p:cNvSpPr>
            <a:spLocks noGrp="1"/>
          </p:cNvSpPr>
          <p:nvPr>
            <p:ph type="sldNum" sz="quarter" idx="12"/>
          </p:nvPr>
        </p:nvSpPr>
        <p:spPr/>
        <p:txBody>
          <a:bodyPr/>
          <a:lstStyle/>
          <a:p>
            <a:pPr>
              <a:defRPr/>
            </a:pPr>
            <a:fld id="{7EFC290A-CD45-4ECF-9534-F16457B56521}" type="slidenum">
              <a:rPr lang="en-US" altLang="en-US" smtClean="0"/>
              <a:pPr>
                <a:defRPr/>
              </a:pPr>
              <a:t>‹#›</a:t>
            </a:fld>
            <a:endParaRPr lang="en-US" altLang="en-US"/>
          </a:p>
        </p:txBody>
      </p:sp>
    </p:spTree>
    <p:extLst>
      <p:ext uri="{BB962C8B-B14F-4D97-AF65-F5344CB8AC3E}">
        <p14:creationId xmlns:p14="http://schemas.microsoft.com/office/powerpoint/2010/main" val="89595450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lowchart: Manual Input 7"/>
          <p:cNvSpPr/>
          <p:nvPr/>
        </p:nvSpPr>
        <p:spPr>
          <a:xfrm rot="16200000" flipV="1">
            <a:off x="2181397" y="6015128"/>
            <a:ext cx="939496" cy="746247"/>
          </a:xfrm>
          <a:prstGeom prst="flowChartManualInpu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28650" y="352426"/>
            <a:ext cx="7886700" cy="10572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701800"/>
            <a:ext cx="7886700" cy="36703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54546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9679C0E-016B-4399-AA78-547BEDDA0341}" type="datetime1">
              <a:rPr lang="en-US" altLang="en-US" smtClean="0"/>
              <a:t>9/7/2021</a:t>
            </a:fld>
            <a:endParaRPr lang="en-US" altLang="en-US"/>
          </a:p>
        </p:txBody>
      </p:sp>
      <p:sp>
        <p:nvSpPr>
          <p:cNvPr id="5" name="Footer Placeholder 4"/>
          <p:cNvSpPr>
            <a:spLocks noGrp="1"/>
          </p:cNvSpPr>
          <p:nvPr>
            <p:ph type="ftr" sz="quarter" idx="3"/>
          </p:nvPr>
        </p:nvSpPr>
        <p:spPr>
          <a:xfrm>
            <a:off x="3028950" y="54546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en-US" dirty="0" smtClean="0"/>
              <a:t>Phát triển ứng dụng trên thiết bị di động </a:t>
            </a:r>
            <a:endParaRPr lang="en-US" altLang="en-US" dirty="0"/>
          </a:p>
        </p:txBody>
      </p:sp>
      <p:sp>
        <p:nvSpPr>
          <p:cNvPr id="6" name="Slide Number Placeholder 5"/>
          <p:cNvSpPr>
            <a:spLocks noGrp="1"/>
          </p:cNvSpPr>
          <p:nvPr>
            <p:ph type="sldNum" sz="quarter" idx="4"/>
          </p:nvPr>
        </p:nvSpPr>
        <p:spPr>
          <a:xfrm>
            <a:off x="6457950" y="54546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A01765A-5E15-4A7D-9C9B-8AA65A3BBF18}" type="slidenum">
              <a:rPr lang="en-US" altLang="en-US" smtClean="0"/>
              <a:pPr>
                <a:defRPr/>
              </a:pPr>
              <a:t>‹#›</a:t>
            </a:fld>
            <a:endParaRPr lang="en-US" altLang="en-US"/>
          </a:p>
        </p:txBody>
      </p:sp>
      <p:sp>
        <p:nvSpPr>
          <p:cNvPr id="7" name="Rectangle 6"/>
          <p:cNvSpPr/>
          <p:nvPr/>
        </p:nvSpPr>
        <p:spPr>
          <a:xfrm>
            <a:off x="-7365" y="6070600"/>
            <a:ext cx="9151365" cy="787400"/>
          </a:xfrm>
          <a:prstGeom prst="rect">
            <a:avLst/>
          </a:prstGeom>
          <a:solidFill>
            <a:srgbClr val="003B7A"/>
          </a:solidFill>
          <a:ln>
            <a:solidFill>
              <a:srgbClr val="003B7A"/>
            </a:solidFill>
          </a:ln>
          <a:effectLst>
            <a:outerShdw blurRad="508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Manual Input 7"/>
          <p:cNvSpPr/>
          <p:nvPr/>
        </p:nvSpPr>
        <p:spPr>
          <a:xfrm rot="16200000" flipV="1">
            <a:off x="1036185" y="4882316"/>
            <a:ext cx="939494" cy="3011867"/>
          </a:xfrm>
          <a:prstGeom prst="flowChartManualInpu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57261" y="6190527"/>
            <a:ext cx="1477426" cy="45352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3286353079"/>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Lst>
  <p:transition spd="slow">
    <p:push dir="u"/>
  </p:transition>
  <p:hf hdr="0"/>
  <p:txStyles>
    <p:titleStyle>
      <a:lvl1pPr algn="l" defTabSz="914400" rtl="0" eaLnBrk="1" latinLnBrk="0" hangingPunct="1">
        <a:lnSpc>
          <a:spcPct val="90000"/>
        </a:lnSpc>
        <a:spcBef>
          <a:spcPct val="0"/>
        </a:spcBef>
        <a:buNone/>
        <a:defRPr sz="4000" b="1" kern="1200">
          <a:solidFill>
            <a:srgbClr val="003B7A"/>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914400" y="1066800"/>
            <a:ext cx="7924800" cy="2057400"/>
          </a:xfrm>
          <a:extLst/>
        </p:spPr>
        <p:txBody>
          <a:bodyPr>
            <a:noAutofit/>
          </a:bodyPr>
          <a:lstStyle/>
          <a:p>
            <a:pPr lvl="0"/>
            <a:r>
              <a:rPr lang="en-US" dirty="0"/>
              <a:t>Xây dựng giao diện với Fragment </a:t>
            </a:r>
          </a:p>
        </p:txBody>
      </p:sp>
      <p:sp>
        <p:nvSpPr>
          <p:cNvPr id="8195" name="Rectangle 3"/>
          <p:cNvSpPr>
            <a:spLocks noGrp="1" noChangeArrowheads="1"/>
          </p:cNvSpPr>
          <p:nvPr>
            <p:ph type="subTitle" idx="1"/>
          </p:nvPr>
        </p:nvSpPr>
        <p:spPr>
          <a:xfrm>
            <a:off x="1295400" y="4419600"/>
            <a:ext cx="7239000" cy="1752600"/>
          </a:xfrm>
        </p:spPr>
        <p:txBody>
          <a:bodyPr/>
          <a:lstStyle/>
          <a:p>
            <a:pPr eaLnBrk="1" hangingPunct="1"/>
            <a:r>
              <a:rPr lang="en-US" sz="3200" dirty="0" smtClean="0">
                <a:cs typeface="Arial" charset="0"/>
              </a:rPr>
              <a:t>GV: TRƯƠNG BÁ THÁI</a:t>
            </a:r>
          </a:p>
          <a:p>
            <a:pPr eaLnBrk="1" hangingPunct="1"/>
            <a:r>
              <a:rPr lang="en-US" sz="3200" dirty="0" smtClean="0">
                <a:cs typeface="Arial" charset="0"/>
              </a:rPr>
              <a:t>Email:truongbathai@tdc.edu.vn</a:t>
            </a:r>
          </a:p>
          <a:p>
            <a:pPr eaLnBrk="1" hangingPunct="1"/>
            <a:r>
              <a:rPr lang="en-US" sz="3200" dirty="0" smtClean="0">
                <a:cs typeface="Arial" charset="0"/>
              </a:rPr>
              <a:t>ĐT: 0932.577.765</a:t>
            </a: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lvl="0"/>
            <a:r>
              <a:rPr lang="en-US" b="1" i="1" dirty="0"/>
              <a:t>onCreateView</a:t>
            </a:r>
            <a:r>
              <a:rPr lang="en-US" i="1" dirty="0"/>
              <a:t>():</a:t>
            </a:r>
            <a:r>
              <a:rPr lang="en-US" dirty="0"/>
              <a:t> Hệ thống gọi phương này khi cần Fragment đó để vẽ giao diện UI lần đầu tiên. Để vẽ một UI cho Fragment của,  phải trả về một thành phần View từ phương thức này. Đó là root của layout.  có thể trả về null nếu Fragment không cung cấp một giao diện UI.</a:t>
            </a:r>
          </a:p>
          <a:p>
            <a:pPr lvl="0"/>
            <a:r>
              <a:rPr lang="en-US" b="1" i="1" dirty="0"/>
              <a:t>onActivityCreated</a:t>
            </a:r>
            <a:r>
              <a:rPr lang="en-US" i="1" dirty="0"/>
              <a:t>():</a:t>
            </a:r>
            <a:r>
              <a:rPr lang="en-US" dirty="0"/>
              <a:t> Được gọi sau phương thức </a:t>
            </a:r>
            <a:r>
              <a:rPr lang="en-US" i="1" dirty="0"/>
              <a:t>onCreateView</a:t>
            </a:r>
            <a:r>
              <a:rPr lang="en-US" dirty="0"/>
              <a:t>() khi host activity được tạo. Sự thể hiện của Activity và Fragment đã được tạo cùng với cấu trúc view của activity đó. Tại điểm này, View có thể được truy cập với phương thức </a:t>
            </a:r>
            <a:r>
              <a:rPr lang="en-US" b="1" i="1" dirty="0"/>
              <a:t>findViewById</a:t>
            </a:r>
            <a:r>
              <a:rPr lang="en-US" dirty="0"/>
              <a: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91576881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lvl="0"/>
            <a:r>
              <a:rPr lang="en-US" b="1" i="1" dirty="0"/>
              <a:t>onStart</a:t>
            </a:r>
            <a:r>
              <a:rPr lang="en-US" dirty="0"/>
              <a:t>()</a:t>
            </a:r>
          </a:p>
          <a:p>
            <a:pPr lvl="0"/>
            <a:r>
              <a:rPr lang="en-US" b="1" i="1" dirty="0"/>
              <a:t>onResume</a:t>
            </a:r>
            <a:r>
              <a:rPr lang="en-US" dirty="0"/>
              <a:t>(): Fragment hoạt động.</a:t>
            </a:r>
          </a:p>
          <a:p>
            <a:pPr lvl="0"/>
            <a:r>
              <a:rPr lang="en-US" b="1" i="1" dirty="0"/>
              <a:t>onPause</a:t>
            </a:r>
            <a:r>
              <a:rPr lang="en-US" dirty="0"/>
              <a:t>(): Hệ thống gọi phương thức này khi có dấu hiệu chỉ rằng người dùng đang rời khỏi Fragment này.</a:t>
            </a:r>
          </a:p>
          <a:p>
            <a:pPr lvl="0"/>
            <a:r>
              <a:rPr lang="en-US" b="1" i="1" dirty="0"/>
              <a:t>onStop</a:t>
            </a:r>
            <a:r>
              <a:rPr lang="en-US" dirty="0"/>
              <a:t>(): Fragment đang bị dừng bằng cách gọi phương thức này.</a:t>
            </a:r>
          </a:p>
          <a:p>
            <a:pPr lvl="0"/>
            <a:r>
              <a:rPr lang="en-US" b="1" i="1" dirty="0"/>
              <a:t>onDestroyView</a:t>
            </a:r>
            <a:r>
              <a:rPr lang="en-US" dirty="0"/>
              <a:t>(): Fragment view sẽ hủy sau khi gọi phương thức này.</a:t>
            </a:r>
          </a:p>
          <a:p>
            <a:pPr lvl="0"/>
            <a:r>
              <a:rPr lang="en-US" b="1" i="1" dirty="0"/>
              <a:t>onDestroy</a:t>
            </a:r>
            <a:r>
              <a:rPr lang="en-US" dirty="0"/>
              <a:t>(): Được gọi để xóa trạng thái của Fragment.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11</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194225582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Xây dựng và sử dụng Fragment </a:t>
            </a:r>
          </a:p>
        </p:txBody>
      </p:sp>
    </p:spTree>
    <p:extLst>
      <p:ext uri="{BB962C8B-B14F-4D97-AF65-F5344CB8AC3E}">
        <p14:creationId xmlns:p14="http://schemas.microsoft.com/office/powerpoint/2010/main" val="223272456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Khai báo lớp kế thừa từ lớp Fragment, gọi phương thức </a:t>
            </a:r>
            <a:r>
              <a:rPr lang="en-US" b="1" i="1" dirty="0"/>
              <a:t>onCreateView</a:t>
            </a:r>
            <a:r>
              <a:rPr lang="en-US" dirty="0"/>
              <a:t> thực hiện tạo giao diện cho Fragment.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13</a:t>
            </a:fld>
            <a:endParaRPr lang="en-US" altLang="en-US"/>
          </a:p>
        </p:txBody>
      </p:sp>
      <p:sp>
        <p:nvSpPr>
          <p:cNvPr id="6" name="Title 5"/>
          <p:cNvSpPr>
            <a:spLocks noGrp="1"/>
          </p:cNvSpPr>
          <p:nvPr>
            <p:ph type="title"/>
          </p:nvPr>
        </p:nvSpPr>
        <p:spPr/>
        <p:txBody>
          <a:bodyPr/>
          <a:lstStyle/>
          <a:p>
            <a:r>
              <a:rPr lang="en-US" dirty="0"/>
              <a:t>Thực hiện xây dựng Fragment</a:t>
            </a:r>
          </a:p>
        </p:txBody>
      </p:sp>
    </p:spTree>
    <p:extLst>
      <p:ext uri="{BB962C8B-B14F-4D97-AF65-F5344CB8AC3E}">
        <p14:creationId xmlns:p14="http://schemas.microsoft.com/office/powerpoint/2010/main" val="15992885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14</a:t>
            </a:fld>
            <a:endParaRPr lang="en-US" altLang="en-US"/>
          </a:p>
        </p:txBody>
      </p:sp>
      <p:sp>
        <p:nvSpPr>
          <p:cNvPr id="6" name="Title 5"/>
          <p:cNvSpPr>
            <a:spLocks noGrp="1"/>
          </p:cNvSpPr>
          <p:nvPr>
            <p:ph type="title"/>
          </p:nvPr>
        </p:nvSpPr>
        <p:spPr/>
        <p:txBody>
          <a:bodyPr/>
          <a:lstStyle/>
          <a:p>
            <a:r>
              <a:rPr lang="en-US" dirty="0" smtClean="0"/>
              <a:t>Ví dụ:</a:t>
            </a:r>
            <a:endParaRPr lang="en-US" dirty="0"/>
          </a:p>
        </p:txBody>
      </p:sp>
      <p:pic>
        <p:nvPicPr>
          <p:cNvPr id="7" name="Picture 6"/>
          <p:cNvPicPr>
            <a:picLocks noChangeAspect="1"/>
          </p:cNvPicPr>
          <p:nvPr/>
        </p:nvPicPr>
        <p:blipFill>
          <a:blip r:embed="rId2"/>
          <a:stretch>
            <a:fillRect/>
          </a:stretch>
        </p:blipFill>
        <p:spPr>
          <a:xfrm>
            <a:off x="692236" y="1002395"/>
            <a:ext cx="7804064" cy="4867343"/>
          </a:xfrm>
          <a:prstGeom prst="rect">
            <a:avLst/>
          </a:prstGeom>
        </p:spPr>
      </p:pic>
    </p:spTree>
    <p:extLst>
      <p:ext uri="{BB962C8B-B14F-4D97-AF65-F5344CB8AC3E}">
        <p14:creationId xmlns:p14="http://schemas.microsoft.com/office/powerpoint/2010/main" val="235050875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Thực hiện tham chiếu Fragment từ giao diện XML của Activity (</a:t>
            </a:r>
            <a:r>
              <a:rPr lang="en-US" b="1" i="1" dirty="0"/>
              <a:t>Static</a:t>
            </a:r>
            <a:r>
              <a:rPr lang="en-US" dirty="0"/>
              <a:t> </a:t>
            </a:r>
            <a:r>
              <a:rPr lang="en-US" b="1" i="1" dirty="0"/>
              <a:t>Fragment</a:t>
            </a:r>
            <a:r>
              <a:rPr lang="en-US" dirty="0"/>
              <a:t>).</a:t>
            </a:r>
          </a:p>
          <a:p>
            <a:pPr lvl="0"/>
            <a:r>
              <a:rPr lang="en-US" dirty="0"/>
              <a:t>Khai báo đối tượng FragmentManger, cho phép nhúng Fragment vào Activity từ JavaCode.( </a:t>
            </a:r>
            <a:r>
              <a:rPr lang="en-US" b="1" dirty="0"/>
              <a:t>dynamic definition)</a:t>
            </a:r>
            <a:r>
              <a:rPr lang="en-US" dirty="0"/>
              <a:t>  </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15</a:t>
            </a:fld>
            <a:endParaRPr lang="en-US" altLang="en-US"/>
          </a:p>
        </p:txBody>
      </p:sp>
      <p:sp>
        <p:nvSpPr>
          <p:cNvPr id="6" name="Title 5"/>
          <p:cNvSpPr>
            <a:spLocks noGrp="1"/>
          </p:cNvSpPr>
          <p:nvPr>
            <p:ph type="title"/>
          </p:nvPr>
        </p:nvSpPr>
        <p:spPr/>
        <p:txBody>
          <a:bodyPr/>
          <a:lstStyle/>
          <a:p>
            <a:r>
              <a:rPr lang="en-US" dirty="0"/>
              <a:t>Sử dụng  Fragment </a:t>
            </a:r>
          </a:p>
        </p:txBody>
      </p:sp>
    </p:spTree>
    <p:extLst>
      <p:ext uri="{BB962C8B-B14F-4D97-AF65-F5344CB8AC3E}">
        <p14:creationId xmlns:p14="http://schemas.microsoft.com/office/powerpoint/2010/main" val="45599274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Static Fragment là kiểu fragment được khai báo (định nghĩa) trực tiếp trong file </a:t>
            </a:r>
            <a:r>
              <a:rPr lang="en-US" b="1" dirty="0"/>
              <a:t>activity_main.xml</a:t>
            </a:r>
            <a:endParaRPr lang="en-US" dirty="0"/>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16</a:t>
            </a:fld>
            <a:endParaRPr lang="en-US" altLang="en-US"/>
          </a:p>
        </p:txBody>
      </p:sp>
      <p:sp>
        <p:nvSpPr>
          <p:cNvPr id="6" name="Title 5"/>
          <p:cNvSpPr>
            <a:spLocks noGrp="1"/>
          </p:cNvSpPr>
          <p:nvPr>
            <p:ph type="title"/>
          </p:nvPr>
        </p:nvSpPr>
        <p:spPr/>
        <p:txBody>
          <a:bodyPr/>
          <a:lstStyle/>
          <a:p>
            <a:r>
              <a:rPr lang="en-US" dirty="0"/>
              <a:t>Static Fragment</a:t>
            </a:r>
          </a:p>
        </p:txBody>
      </p:sp>
    </p:spTree>
    <p:extLst>
      <p:ext uri="{BB962C8B-B14F-4D97-AF65-F5344CB8AC3E}">
        <p14:creationId xmlns:p14="http://schemas.microsoft.com/office/powerpoint/2010/main" val="186986285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17</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73186" y="960832"/>
            <a:ext cx="7823114" cy="4144568"/>
          </a:xfrm>
          <a:prstGeom prst="rect">
            <a:avLst/>
          </a:prstGeom>
        </p:spPr>
      </p:pic>
    </p:spTree>
    <p:extLst>
      <p:ext uri="{BB962C8B-B14F-4D97-AF65-F5344CB8AC3E}">
        <p14:creationId xmlns:p14="http://schemas.microsoft.com/office/powerpoint/2010/main" val="340575403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18</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09600" y="988540"/>
            <a:ext cx="8097043" cy="3812059"/>
          </a:xfrm>
          <a:prstGeom prst="rect">
            <a:avLst/>
          </a:prstGeom>
        </p:spPr>
      </p:pic>
    </p:spTree>
    <p:extLst>
      <p:ext uri="{BB962C8B-B14F-4D97-AF65-F5344CB8AC3E}">
        <p14:creationId xmlns:p14="http://schemas.microsoft.com/office/powerpoint/2010/main" val="48404140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Xây dụng ứng dụng hiển thị 2 Fragment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19</a:t>
            </a:fld>
            <a:endParaRPr lang="en-US" altLang="en-US"/>
          </a:p>
        </p:txBody>
      </p:sp>
      <p:sp>
        <p:nvSpPr>
          <p:cNvPr id="6" name="Title 5"/>
          <p:cNvSpPr>
            <a:spLocks noGrp="1"/>
          </p:cNvSpPr>
          <p:nvPr>
            <p:ph type="title"/>
          </p:nvPr>
        </p:nvSpPr>
        <p:spPr/>
        <p:txBody>
          <a:bodyPr/>
          <a:lstStyle/>
          <a:p>
            <a:r>
              <a:rPr lang="en-US" dirty="0" smtClean="0"/>
              <a:t>Ví dụ:</a:t>
            </a:r>
            <a:endParaRPr lang="en-US" dirty="0"/>
          </a:p>
        </p:txBody>
      </p:sp>
      <p:pic>
        <p:nvPicPr>
          <p:cNvPr id="7" name="Picture 6"/>
          <p:cNvPicPr/>
          <p:nvPr/>
        </p:nvPicPr>
        <p:blipFill>
          <a:blip r:embed="rId2"/>
          <a:stretch>
            <a:fillRect/>
          </a:stretch>
        </p:blipFill>
        <p:spPr>
          <a:xfrm>
            <a:off x="738187" y="1828799"/>
            <a:ext cx="4062413" cy="3543301"/>
          </a:xfrm>
          <a:prstGeom prst="rect">
            <a:avLst/>
          </a:prstGeom>
        </p:spPr>
      </p:pic>
    </p:spTree>
    <p:extLst>
      <p:ext uri="{BB962C8B-B14F-4D97-AF65-F5344CB8AC3E}">
        <p14:creationId xmlns:p14="http://schemas.microsoft.com/office/powerpoint/2010/main" val="416124873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Trình bày được các khái niệm cơ bản của flagment</a:t>
            </a:r>
          </a:p>
          <a:p>
            <a:pPr lvl="0"/>
            <a:r>
              <a:rPr lang="en-US" dirty="0"/>
              <a:t>Xây dựng hệ thống điều hướng cho ứng dụng Android xử dụng flagment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a:t>
            </a:fld>
            <a:endParaRPr lang="en-US" altLang="en-US"/>
          </a:p>
        </p:txBody>
      </p:sp>
      <p:sp>
        <p:nvSpPr>
          <p:cNvPr id="6" name="Title 5"/>
          <p:cNvSpPr>
            <a:spLocks noGrp="1"/>
          </p:cNvSpPr>
          <p:nvPr>
            <p:ph type="title"/>
          </p:nvPr>
        </p:nvSpPr>
        <p:spPr/>
        <p:txBody>
          <a:bodyPr/>
          <a:lstStyle/>
          <a:p>
            <a:r>
              <a:rPr lang="en-US" dirty="0" smtClean="0"/>
              <a:t>Mục Tiêu</a:t>
            </a:r>
            <a:endParaRPr lang="en-US" dirty="0"/>
          </a:p>
        </p:txBody>
      </p:sp>
    </p:spTree>
    <p:extLst>
      <p:ext uri="{BB962C8B-B14F-4D97-AF65-F5344CB8AC3E}">
        <p14:creationId xmlns:p14="http://schemas.microsoft.com/office/powerpoint/2010/main" val="108032555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Tạo một project tên là Flagment: </a:t>
            </a:r>
            <a:r>
              <a:rPr lang="en-US" b="1" dirty="0">
                <a:effectLst>
                  <a:outerShdw sx="0" sy="0">
                    <a:srgbClr val="000000"/>
                  </a:outerShdw>
                </a:effectLst>
              </a:rPr>
              <a:t>File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New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Android Application Project</a:t>
            </a:r>
            <a:r>
              <a:rPr lang="en-US" dirty="0">
                <a:effectLst>
                  <a:outerShdw sx="0" sy="0">
                    <a:srgbClr val="000000"/>
                  </a:outerShdw>
                </a:effectLst>
              </a:rPr>
              <a:t> điền các thông tin </a:t>
            </a:r>
            <a:r>
              <a:rPr lang="en-US" dirty="0">
                <a:effectLst>
                  <a:outerShdw sx="0" sy="0">
                    <a:srgbClr val="000000"/>
                  </a:outerShdw>
                </a:effectLst>
                <a:sym typeface="Wingdings" panose="05000000000000000000" pitchFamily="2" charset="2"/>
              </a:rPr>
              <a:t></a:t>
            </a:r>
            <a:r>
              <a:rPr lang="en-US" dirty="0">
                <a:effectLst>
                  <a:outerShdw sx="0" sy="0">
                    <a:srgbClr val="000000"/>
                  </a:outerShdw>
                </a:effectLst>
              </a:rPr>
              <a:t> </a:t>
            </a:r>
            <a:r>
              <a:rPr lang="en-US" b="1" dirty="0">
                <a:effectLst>
                  <a:outerShdw sx="0" sy="0">
                    <a:srgbClr val="000000"/>
                  </a:outerShdw>
                </a:effectLst>
              </a:rPr>
              <a:t>Next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Finish.</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20</a:t>
            </a:fld>
            <a:endParaRPr lang="en-US" altLang="en-US"/>
          </a:p>
        </p:txBody>
      </p:sp>
      <p:sp>
        <p:nvSpPr>
          <p:cNvPr id="6" name="Title 5"/>
          <p:cNvSpPr>
            <a:spLocks noGrp="1"/>
          </p:cNvSpPr>
          <p:nvPr>
            <p:ph type="title"/>
          </p:nvPr>
        </p:nvSpPr>
        <p:spPr/>
        <p:txBody>
          <a:bodyPr/>
          <a:lstStyle/>
          <a:p>
            <a:r>
              <a:rPr lang="en-US" dirty="0" smtClean="0"/>
              <a:t>Bước 1:</a:t>
            </a:r>
            <a:endParaRPr lang="en-US" dirty="0"/>
          </a:p>
        </p:txBody>
      </p:sp>
    </p:spTree>
    <p:extLst>
      <p:ext uri="{BB962C8B-B14F-4D97-AF65-F5344CB8AC3E}">
        <p14:creationId xmlns:p14="http://schemas.microsoft.com/office/powerpoint/2010/main" val="226440781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 </a:t>
            </a:r>
            <a:r>
              <a:rPr lang="en-US" b="1" dirty="0">
                <a:effectLst>
                  <a:outerShdw sx="0" sy="0">
                    <a:srgbClr val="000000"/>
                  </a:outerShdw>
                </a:effectLst>
              </a:rPr>
              <a:t>res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layout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xml </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21</a:t>
            </a:fld>
            <a:endParaRPr lang="en-US" altLang="en-US"/>
          </a:p>
        </p:txBody>
      </p:sp>
      <p:sp>
        <p:nvSpPr>
          <p:cNvPr id="6" name="Title 5"/>
          <p:cNvSpPr>
            <a:spLocks noGrp="1"/>
          </p:cNvSpPr>
          <p:nvPr>
            <p:ph type="title"/>
          </p:nvPr>
        </p:nvSpPr>
        <p:spPr/>
        <p:txBody>
          <a:bodyPr/>
          <a:lstStyle/>
          <a:p>
            <a:r>
              <a:rPr lang="en-US" dirty="0" smtClean="0"/>
              <a:t>Bước 2:</a:t>
            </a:r>
            <a:endParaRPr lang="en-US" dirty="0"/>
          </a:p>
        </p:txBody>
      </p:sp>
    </p:spTree>
    <p:extLst>
      <p:ext uri="{BB962C8B-B14F-4D97-AF65-F5344CB8AC3E}">
        <p14:creationId xmlns:p14="http://schemas.microsoft.com/office/powerpoint/2010/main" val="107911742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22</a:t>
            </a:fld>
            <a:endParaRPr lang="en-US" altLang="en-US"/>
          </a:p>
        </p:txBody>
      </p:sp>
      <p:sp>
        <p:nvSpPr>
          <p:cNvPr id="6" name="Title 5"/>
          <p:cNvSpPr>
            <a:spLocks noGrp="1"/>
          </p:cNvSpPr>
          <p:nvPr>
            <p:ph type="title"/>
          </p:nvPr>
        </p:nvSpPr>
        <p:spPr/>
        <p:txBody>
          <a:bodyPr>
            <a:normAutofit/>
          </a:bodyPr>
          <a:lstStyle/>
          <a:p>
            <a:r>
              <a:rPr lang="en-US" b="0" dirty="0" smtClean="0"/>
              <a:t>fragment1.xml</a:t>
            </a:r>
            <a:endParaRPr lang="en-US" dirty="0"/>
          </a:p>
        </p:txBody>
      </p:sp>
      <p:pic>
        <p:nvPicPr>
          <p:cNvPr id="7" name="Picture 6"/>
          <p:cNvPicPr>
            <a:picLocks noChangeAspect="1"/>
          </p:cNvPicPr>
          <p:nvPr/>
        </p:nvPicPr>
        <p:blipFill>
          <a:blip r:embed="rId2"/>
          <a:stretch>
            <a:fillRect/>
          </a:stretch>
        </p:blipFill>
        <p:spPr>
          <a:xfrm>
            <a:off x="623455" y="988541"/>
            <a:ext cx="7225145" cy="4796727"/>
          </a:xfrm>
          <a:prstGeom prst="rect">
            <a:avLst/>
          </a:prstGeom>
        </p:spPr>
      </p:pic>
    </p:spTree>
    <p:extLst>
      <p:ext uri="{BB962C8B-B14F-4D97-AF65-F5344CB8AC3E}">
        <p14:creationId xmlns:p14="http://schemas.microsoft.com/office/powerpoint/2010/main" val="40392667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23</a:t>
            </a:fld>
            <a:endParaRPr lang="en-US" altLang="en-US"/>
          </a:p>
        </p:txBody>
      </p:sp>
      <p:sp>
        <p:nvSpPr>
          <p:cNvPr id="6" name="Title 5"/>
          <p:cNvSpPr>
            <a:spLocks noGrp="1"/>
          </p:cNvSpPr>
          <p:nvPr>
            <p:ph type="title"/>
          </p:nvPr>
        </p:nvSpPr>
        <p:spPr/>
        <p:txBody>
          <a:bodyPr>
            <a:normAutofit/>
          </a:bodyPr>
          <a:lstStyle/>
          <a:p>
            <a:r>
              <a:rPr lang="en-US" i="1" dirty="0" smtClean="0"/>
              <a:t>fragment2.xml</a:t>
            </a:r>
            <a:endParaRPr lang="en-US" dirty="0"/>
          </a:p>
        </p:txBody>
      </p:sp>
      <p:pic>
        <p:nvPicPr>
          <p:cNvPr id="7" name="Picture 6"/>
          <p:cNvPicPr>
            <a:picLocks noChangeAspect="1"/>
          </p:cNvPicPr>
          <p:nvPr/>
        </p:nvPicPr>
        <p:blipFill>
          <a:blip r:embed="rId2"/>
          <a:stretch>
            <a:fillRect/>
          </a:stretch>
        </p:blipFill>
        <p:spPr>
          <a:xfrm>
            <a:off x="609600" y="988540"/>
            <a:ext cx="7315200" cy="4910549"/>
          </a:xfrm>
          <a:prstGeom prst="rect">
            <a:avLst/>
          </a:prstGeom>
        </p:spPr>
      </p:pic>
    </p:spTree>
    <p:extLst>
      <p:ext uri="{BB962C8B-B14F-4D97-AF65-F5344CB8AC3E}">
        <p14:creationId xmlns:p14="http://schemas.microsoft.com/office/powerpoint/2010/main" val="187227032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24</a:t>
            </a:fld>
            <a:endParaRPr lang="en-US" altLang="en-US"/>
          </a:p>
        </p:txBody>
      </p:sp>
      <p:sp>
        <p:nvSpPr>
          <p:cNvPr id="6" name="Title 5"/>
          <p:cNvSpPr>
            <a:spLocks noGrp="1"/>
          </p:cNvSpPr>
          <p:nvPr>
            <p:ph type="title"/>
          </p:nvPr>
        </p:nvSpPr>
        <p:spPr/>
        <p:txBody>
          <a:bodyPr>
            <a:normAutofit/>
          </a:bodyPr>
          <a:lstStyle/>
          <a:p>
            <a:r>
              <a:rPr lang="en-US" i="1" dirty="0" smtClean="0"/>
              <a:t>activity_main.xml</a:t>
            </a:r>
            <a:endParaRPr lang="en-US" dirty="0"/>
          </a:p>
        </p:txBody>
      </p:sp>
      <p:pic>
        <p:nvPicPr>
          <p:cNvPr id="7" name="Picture 6"/>
          <p:cNvPicPr>
            <a:picLocks noChangeAspect="1"/>
          </p:cNvPicPr>
          <p:nvPr/>
        </p:nvPicPr>
        <p:blipFill>
          <a:blip r:embed="rId2"/>
          <a:stretch>
            <a:fillRect/>
          </a:stretch>
        </p:blipFill>
        <p:spPr>
          <a:xfrm>
            <a:off x="609600" y="988541"/>
            <a:ext cx="7239000" cy="4805198"/>
          </a:xfrm>
          <a:prstGeom prst="rect">
            <a:avLst/>
          </a:prstGeom>
        </p:spPr>
      </p:pic>
    </p:spTree>
    <p:extLst>
      <p:ext uri="{BB962C8B-B14F-4D97-AF65-F5344CB8AC3E}">
        <p14:creationId xmlns:p14="http://schemas.microsoft.com/office/powerpoint/2010/main" val="139845463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25</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871537" y="990599"/>
            <a:ext cx="6519863" cy="4512475"/>
          </a:xfrm>
          <a:prstGeom prst="rect">
            <a:avLst/>
          </a:prstGeom>
        </p:spPr>
      </p:pic>
    </p:spTree>
    <p:extLst>
      <p:ext uri="{BB962C8B-B14F-4D97-AF65-F5344CB8AC3E}">
        <p14:creationId xmlns:p14="http://schemas.microsoft.com/office/powerpoint/2010/main" val="1324486422"/>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a:t>
            </a:r>
            <a:r>
              <a:rPr lang="en-US" b="1" dirty="0">
                <a:effectLst>
                  <a:outerShdw sx="0" sy="0">
                    <a:srgbClr val="000000"/>
                  </a:outerShdw>
                </a:effectLst>
              </a:rPr>
              <a:t> app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src -&gt; </a:t>
            </a:r>
            <a:r>
              <a:rPr lang="en-US" dirty="0">
                <a:effectLst>
                  <a:outerShdw sx="0" sy="0">
                    <a:srgbClr val="000000"/>
                  </a:outerShdw>
                </a:effectLst>
              </a:rPr>
              <a:t>thêm code. </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26</a:t>
            </a:fld>
            <a:endParaRPr lang="en-US" altLang="en-US"/>
          </a:p>
        </p:txBody>
      </p:sp>
      <p:sp>
        <p:nvSpPr>
          <p:cNvPr id="6" name="Title 5"/>
          <p:cNvSpPr>
            <a:spLocks noGrp="1"/>
          </p:cNvSpPr>
          <p:nvPr>
            <p:ph type="title"/>
          </p:nvPr>
        </p:nvSpPr>
        <p:spPr/>
        <p:txBody>
          <a:bodyPr/>
          <a:lstStyle/>
          <a:p>
            <a:r>
              <a:rPr lang="en-US" dirty="0" smtClean="0"/>
              <a:t>Bước 3:</a:t>
            </a:r>
            <a:endParaRPr lang="en-US" dirty="0"/>
          </a:p>
        </p:txBody>
      </p:sp>
    </p:spTree>
    <p:extLst>
      <p:ext uri="{BB962C8B-B14F-4D97-AF65-F5344CB8AC3E}">
        <p14:creationId xmlns:p14="http://schemas.microsoft.com/office/powerpoint/2010/main" val="3520459201"/>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27</a:t>
            </a:fld>
            <a:endParaRPr lang="en-US" altLang="en-US"/>
          </a:p>
        </p:txBody>
      </p:sp>
      <p:sp>
        <p:nvSpPr>
          <p:cNvPr id="6" name="Title 5"/>
          <p:cNvSpPr>
            <a:spLocks noGrp="1"/>
          </p:cNvSpPr>
          <p:nvPr>
            <p:ph type="title"/>
          </p:nvPr>
        </p:nvSpPr>
        <p:spPr/>
        <p:txBody>
          <a:bodyPr>
            <a:normAutofit/>
          </a:bodyPr>
          <a:lstStyle/>
          <a:p>
            <a:r>
              <a:rPr lang="en-US" i="1" dirty="0" smtClean="0"/>
              <a:t>MyFragment1.java</a:t>
            </a:r>
            <a:endParaRPr lang="en-US" dirty="0"/>
          </a:p>
        </p:txBody>
      </p:sp>
      <p:pic>
        <p:nvPicPr>
          <p:cNvPr id="7" name="Picture 6"/>
          <p:cNvPicPr>
            <a:picLocks noChangeAspect="1"/>
          </p:cNvPicPr>
          <p:nvPr/>
        </p:nvPicPr>
        <p:blipFill>
          <a:blip r:embed="rId2"/>
          <a:stretch>
            <a:fillRect/>
          </a:stretch>
        </p:blipFill>
        <p:spPr>
          <a:xfrm>
            <a:off x="581891" y="988541"/>
            <a:ext cx="8321334" cy="4383560"/>
          </a:xfrm>
          <a:prstGeom prst="rect">
            <a:avLst/>
          </a:prstGeom>
        </p:spPr>
      </p:pic>
    </p:spTree>
    <p:extLst>
      <p:ext uri="{BB962C8B-B14F-4D97-AF65-F5344CB8AC3E}">
        <p14:creationId xmlns:p14="http://schemas.microsoft.com/office/powerpoint/2010/main" val="1205359418"/>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581891" y="1066800"/>
            <a:ext cx="8104910" cy="4386528"/>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28</a:t>
            </a:fld>
            <a:endParaRPr lang="en-US" altLang="en-US"/>
          </a:p>
        </p:txBody>
      </p:sp>
      <p:sp>
        <p:nvSpPr>
          <p:cNvPr id="6" name="Title 5"/>
          <p:cNvSpPr>
            <a:spLocks noGrp="1"/>
          </p:cNvSpPr>
          <p:nvPr>
            <p:ph type="title"/>
          </p:nvPr>
        </p:nvSpPr>
        <p:spPr/>
        <p:txBody>
          <a:bodyPr>
            <a:normAutofit/>
          </a:bodyPr>
          <a:lstStyle/>
          <a:p>
            <a:r>
              <a:rPr lang="en-US" i="1" dirty="0" smtClean="0"/>
              <a:t>MyFragment2.java</a:t>
            </a:r>
            <a:endParaRPr lang="en-US" dirty="0"/>
          </a:p>
        </p:txBody>
      </p:sp>
    </p:spTree>
    <p:extLst>
      <p:ext uri="{BB962C8B-B14F-4D97-AF65-F5344CB8AC3E}">
        <p14:creationId xmlns:p14="http://schemas.microsoft.com/office/powerpoint/2010/main" val="1315370803"/>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29</a:t>
            </a:fld>
            <a:endParaRPr lang="en-US" altLang="en-US"/>
          </a:p>
        </p:txBody>
      </p:sp>
      <p:sp>
        <p:nvSpPr>
          <p:cNvPr id="6" name="Title 5"/>
          <p:cNvSpPr>
            <a:spLocks noGrp="1"/>
          </p:cNvSpPr>
          <p:nvPr>
            <p:ph type="title"/>
          </p:nvPr>
        </p:nvSpPr>
        <p:spPr/>
        <p:txBody>
          <a:bodyPr/>
          <a:lstStyle/>
          <a:p>
            <a:r>
              <a:rPr lang="en-US" i="1" dirty="0"/>
              <a:t>MainActivity.java</a:t>
            </a:r>
            <a:endParaRPr lang="en-US" dirty="0"/>
          </a:p>
        </p:txBody>
      </p:sp>
      <p:pic>
        <p:nvPicPr>
          <p:cNvPr id="7" name="Picture 6"/>
          <p:cNvPicPr>
            <a:picLocks noChangeAspect="1"/>
          </p:cNvPicPr>
          <p:nvPr/>
        </p:nvPicPr>
        <p:blipFill>
          <a:blip r:embed="rId2"/>
          <a:stretch>
            <a:fillRect/>
          </a:stretch>
        </p:blipFill>
        <p:spPr>
          <a:xfrm>
            <a:off x="595744" y="1011382"/>
            <a:ext cx="8032527" cy="3865418"/>
          </a:xfrm>
          <a:prstGeom prst="rect">
            <a:avLst/>
          </a:prstGeom>
        </p:spPr>
      </p:pic>
    </p:spTree>
    <p:extLst>
      <p:ext uri="{BB962C8B-B14F-4D97-AF65-F5344CB8AC3E}">
        <p14:creationId xmlns:p14="http://schemas.microsoft.com/office/powerpoint/2010/main" val="118814154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Các khái niệm cơ bản</a:t>
            </a:r>
          </a:p>
        </p:txBody>
      </p:sp>
    </p:spTree>
    <p:extLst>
      <p:ext uri="{BB962C8B-B14F-4D97-AF65-F5344CB8AC3E}">
        <p14:creationId xmlns:p14="http://schemas.microsoft.com/office/powerpoint/2010/main" val="652965828"/>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Dynamics Fragment</a:t>
            </a:r>
          </a:p>
        </p:txBody>
      </p:sp>
    </p:spTree>
    <p:extLst>
      <p:ext uri="{BB962C8B-B14F-4D97-AF65-F5344CB8AC3E}">
        <p14:creationId xmlns:p14="http://schemas.microsoft.com/office/powerpoint/2010/main" val="2902024070"/>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Lớp </a:t>
            </a:r>
            <a:r>
              <a:rPr lang="en-US" b="1" dirty="0"/>
              <a:t>FragmentManager</a:t>
            </a:r>
            <a:r>
              <a:rPr lang="en-US" dirty="0"/>
              <a:t> cho phép thêm, xóa, thay thế fragment trong layout của activity. Sử dụng phương thức </a:t>
            </a:r>
            <a:r>
              <a:rPr lang="en-US" b="1" dirty="0"/>
              <a:t>getFragmentManager()</a:t>
            </a:r>
            <a:r>
              <a:rPr lang="en-US" dirty="0"/>
              <a:t> hoặc </a:t>
            </a:r>
            <a:r>
              <a:rPr lang="en-US" b="1" dirty="0"/>
              <a:t>getSupportFragmentManager()</a:t>
            </a:r>
            <a:r>
              <a:rPr lang="en-US" dirty="0"/>
              <a:t> để lấy ra một đối tượng FragmentManager</a:t>
            </a:r>
            <a:r>
              <a:rPr lang="en-US" dirty="0" smtClean="0"/>
              <a:t>.</a:t>
            </a:r>
          </a:p>
          <a:p>
            <a:r>
              <a:rPr lang="en-US" dirty="0"/>
              <a:t>Việc sửa đổi phải được thực hiện trong một giao dịch thông qua lớp </a:t>
            </a:r>
            <a:r>
              <a:rPr lang="en-US" b="1" dirty="0"/>
              <a:t>FragmentTransaction</a:t>
            </a:r>
            <a:endParaRPr lang="en-US" dirty="0"/>
          </a:p>
          <a:p>
            <a:endParaRPr lang="en-US" dirty="0"/>
          </a:p>
          <a:p>
            <a:endParaRPr lang="en-US" b="1"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31</a:t>
            </a:fld>
            <a:endParaRPr lang="en-US" altLang="en-US"/>
          </a:p>
        </p:txBody>
      </p:sp>
      <p:sp>
        <p:nvSpPr>
          <p:cNvPr id="6" name="Title 5"/>
          <p:cNvSpPr>
            <a:spLocks noGrp="1"/>
          </p:cNvSpPr>
          <p:nvPr>
            <p:ph type="title"/>
          </p:nvPr>
        </p:nvSpPr>
        <p:spPr/>
        <p:txBody>
          <a:bodyPr/>
          <a:lstStyle/>
          <a:p>
            <a:r>
              <a:rPr lang="en-US" dirty="0"/>
              <a:t>Dynamics Fragment</a:t>
            </a:r>
          </a:p>
        </p:txBody>
      </p:sp>
    </p:spTree>
    <p:extLst>
      <p:ext uri="{BB962C8B-B14F-4D97-AF65-F5344CB8AC3E}">
        <p14:creationId xmlns:p14="http://schemas.microsoft.com/office/powerpoint/2010/main" val="3201740228"/>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Mỗi Activity sẽ có một  Fragment Manager dùng để quản lý các Fragment chứa trong nó. Để sử dụng ta cần gọi phương thức getFragmentManager</a:t>
            </a:r>
          </a:p>
          <a:p>
            <a:r>
              <a:rPr lang="en-US" b="1" i="1" dirty="0" smtClean="0"/>
              <a:t>FragmentManager </a:t>
            </a:r>
            <a:r>
              <a:rPr lang="en-US" b="1" i="1" dirty="0"/>
              <a:t>fm = getSupportFragmentManager();</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32</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231558252"/>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Trong trường hợp ta cần thay đổi giao diện dựa trên trạng thái của ứng dụng thì cách tốt nhất ta nên sử dụng các giao diện động dựa trên </a:t>
            </a:r>
            <a:r>
              <a:rPr lang="en-US" b="1" dirty="0"/>
              <a:t>FragmentTransaction</a:t>
            </a:r>
            <a:r>
              <a:rPr lang="en-US" dirty="0"/>
              <a: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33</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2239807448"/>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Mỗi phiên làm việc của FragmentTrasaction được khởi tạo bằng phương thức beginTransaction. Các hoạt động của Fragment sẽ được định nghĩa bằng các phương thức </a:t>
            </a:r>
            <a:r>
              <a:rPr lang="en-US" i="1" dirty="0"/>
              <a:t>add</a:t>
            </a:r>
            <a:r>
              <a:rPr lang="en-US" dirty="0"/>
              <a:t>, </a:t>
            </a:r>
            <a:r>
              <a:rPr lang="en-US" i="1" dirty="0"/>
              <a:t>remove</a:t>
            </a:r>
            <a:r>
              <a:rPr lang="en-US" dirty="0"/>
              <a:t> hoặc </a:t>
            </a:r>
            <a:r>
              <a:rPr lang="en-US" i="1" dirty="0"/>
              <a:t>replace</a:t>
            </a:r>
            <a:r>
              <a:rPr lang="en-US" dirty="0"/>
              <a:t>. Sau đó chúng ta có thể tùy chỉnh các chuyển hoạt hoặc cách thức hoạt động trong stack trước khi thực hiện phương thức </a:t>
            </a:r>
            <a:r>
              <a:rPr lang="en-US" i="1" dirty="0"/>
              <a:t>commit</a:t>
            </a:r>
            <a:r>
              <a:rPr lang="en-US" dirty="0"/>
              <a:t> để thêm </a:t>
            </a:r>
            <a:r>
              <a:rPr lang="en-US" i="1" dirty="0"/>
              <a:t>Transaction</a:t>
            </a:r>
            <a:r>
              <a:rPr lang="en-US" dirty="0"/>
              <a:t> vào hàng đợi.</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34</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2611531476"/>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35</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44235" y="988540"/>
            <a:ext cx="7737765" cy="1754660"/>
          </a:xfrm>
          <a:prstGeom prst="rect">
            <a:avLst/>
          </a:prstGeom>
        </p:spPr>
      </p:pic>
    </p:spTree>
    <p:extLst>
      <p:ext uri="{BB962C8B-B14F-4D97-AF65-F5344CB8AC3E}">
        <p14:creationId xmlns:p14="http://schemas.microsoft.com/office/powerpoint/2010/main" val="1141510753"/>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Để thực hiện các chuyển hoạt cho các Fragment trong một Transaction ta có 2 cách, một là dùng phương thức </a:t>
            </a:r>
            <a:r>
              <a:rPr lang="en-US" b="1" i="1" dirty="0"/>
              <a:t>setTransaction</a:t>
            </a:r>
            <a:r>
              <a:rPr lang="en-US" dirty="0"/>
              <a:t> và truyền vào các tham số có sẵn trong lớp </a:t>
            </a:r>
            <a:r>
              <a:rPr lang="en-US" b="1" i="1" dirty="0"/>
              <a:t>FragmentTransaction</a:t>
            </a:r>
            <a:r>
              <a:rPr lang="en-US" dirty="0"/>
              <a:t>. </a:t>
            </a:r>
          </a:p>
          <a:p>
            <a:r>
              <a:rPr lang="en-US" b="1" i="1" dirty="0"/>
              <a:t>ft_add.setCustomAnimations(android.R.animator.fade_in,android.R.animator.fade_out);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36</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2650432982"/>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37</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44236" y="243918"/>
            <a:ext cx="7881036" cy="4937682"/>
          </a:xfrm>
          <a:prstGeom prst="rect">
            <a:avLst/>
          </a:prstGeom>
        </p:spPr>
      </p:pic>
    </p:spTree>
    <p:extLst>
      <p:ext uri="{BB962C8B-B14F-4D97-AF65-F5344CB8AC3E}">
        <p14:creationId xmlns:p14="http://schemas.microsoft.com/office/powerpoint/2010/main" val="2760547444"/>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38</a:t>
            </a:fld>
            <a:endParaRPr lang="en-US" altLang="en-US"/>
          </a:p>
        </p:txBody>
      </p:sp>
      <p:sp>
        <p:nvSpPr>
          <p:cNvPr id="6" name="Title 5"/>
          <p:cNvSpPr>
            <a:spLocks noGrp="1"/>
          </p:cNvSpPr>
          <p:nvPr>
            <p:ph type="title"/>
          </p:nvPr>
        </p:nvSpPr>
        <p:spPr/>
        <p:txBody>
          <a:bodyPr>
            <a:normAutofit fontScale="90000"/>
          </a:bodyPr>
          <a:lstStyle/>
          <a:p>
            <a:pPr lvl="0"/>
            <a:r>
              <a:rPr lang="en-US" dirty="0" smtClean="0"/>
              <a:t>Ví dụ: Xây </a:t>
            </a:r>
            <a:r>
              <a:rPr lang="en-US" dirty="0"/>
              <a:t>dựng ứng dụng hiển thị Fragment </a:t>
            </a:r>
            <a:r>
              <a:rPr lang="en-US" dirty="0" smtClean="0"/>
              <a:t>động</a:t>
            </a:r>
            <a:endParaRPr lang="en-US" dirty="0"/>
          </a:p>
        </p:txBody>
      </p:sp>
      <p:pic>
        <p:nvPicPr>
          <p:cNvPr id="7" name="Content Placeholder 6"/>
          <p:cNvPicPr>
            <a:picLocks noGrp="1"/>
          </p:cNvPicPr>
          <p:nvPr>
            <p:ph idx="1"/>
          </p:nvPr>
        </p:nvPicPr>
        <p:blipFill>
          <a:blip r:embed="rId2"/>
          <a:stretch>
            <a:fillRect/>
          </a:stretch>
        </p:blipFill>
        <p:spPr>
          <a:xfrm>
            <a:off x="3069816" y="990600"/>
            <a:ext cx="2966268" cy="4381500"/>
          </a:xfrm>
          <a:prstGeom prst="rect">
            <a:avLst/>
          </a:prstGeom>
        </p:spPr>
      </p:pic>
    </p:spTree>
    <p:extLst>
      <p:ext uri="{BB962C8B-B14F-4D97-AF65-F5344CB8AC3E}">
        <p14:creationId xmlns:p14="http://schemas.microsoft.com/office/powerpoint/2010/main" val="3063885760"/>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Tạo một project tên là Flagment: </a:t>
            </a:r>
            <a:r>
              <a:rPr lang="en-US" b="1" dirty="0">
                <a:effectLst>
                  <a:outerShdw sx="0" sy="0">
                    <a:srgbClr val="000000"/>
                  </a:outerShdw>
                </a:effectLst>
              </a:rPr>
              <a:t>File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New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Android Application Project</a:t>
            </a:r>
            <a:r>
              <a:rPr lang="en-US" dirty="0">
                <a:effectLst>
                  <a:outerShdw sx="0" sy="0">
                    <a:srgbClr val="000000"/>
                  </a:outerShdw>
                </a:effectLst>
              </a:rPr>
              <a:t> điền các thông tin </a:t>
            </a:r>
            <a:r>
              <a:rPr lang="en-US" dirty="0">
                <a:effectLst>
                  <a:outerShdw sx="0" sy="0">
                    <a:srgbClr val="000000"/>
                  </a:outerShdw>
                </a:effectLst>
                <a:sym typeface="Wingdings" panose="05000000000000000000" pitchFamily="2" charset="2"/>
              </a:rPr>
              <a:t></a:t>
            </a:r>
            <a:r>
              <a:rPr lang="en-US" dirty="0">
                <a:effectLst>
                  <a:outerShdw sx="0" sy="0">
                    <a:srgbClr val="000000"/>
                  </a:outerShdw>
                </a:effectLst>
              </a:rPr>
              <a:t> </a:t>
            </a:r>
            <a:r>
              <a:rPr lang="en-US" b="1" dirty="0">
                <a:effectLst>
                  <a:outerShdw sx="0" sy="0">
                    <a:srgbClr val="000000"/>
                  </a:outerShdw>
                </a:effectLst>
              </a:rPr>
              <a:t>Next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Finish.</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39</a:t>
            </a:fld>
            <a:endParaRPr lang="en-US" altLang="en-US"/>
          </a:p>
        </p:txBody>
      </p:sp>
      <p:sp>
        <p:nvSpPr>
          <p:cNvPr id="6" name="Title 5"/>
          <p:cNvSpPr>
            <a:spLocks noGrp="1"/>
          </p:cNvSpPr>
          <p:nvPr>
            <p:ph type="title"/>
          </p:nvPr>
        </p:nvSpPr>
        <p:spPr/>
        <p:txBody>
          <a:bodyPr/>
          <a:lstStyle/>
          <a:p>
            <a:r>
              <a:rPr lang="en-US" dirty="0" smtClean="0"/>
              <a:t>Bước 1:</a:t>
            </a:r>
            <a:endParaRPr lang="en-US" dirty="0"/>
          </a:p>
        </p:txBody>
      </p:sp>
    </p:spTree>
    <p:extLst>
      <p:ext uri="{BB962C8B-B14F-4D97-AF65-F5344CB8AC3E}">
        <p14:creationId xmlns:p14="http://schemas.microsoft.com/office/powerpoint/2010/main" val="394106879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Fragment được giới thiệu trong phiên bản Android 3.0, tuy nhiên do được hỗ trợ trong gói Android Support Library nên có thể sử dụng trong các phiên bản từ Android 1.6 trở lên.</a:t>
            </a:r>
          </a:p>
          <a:p>
            <a:r>
              <a:rPr lang="en-US" dirty="0" smtClean="0"/>
              <a:t>Flagment </a:t>
            </a:r>
            <a:r>
              <a:rPr lang="en-US" dirty="0"/>
              <a:t>là đối tượng được nhúng trong Activity, cho phép thực hiện nhận tương tác có vòng đời riêng và thực hiện trao đổi thông tin với Activity và các Fragment khác.</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a:t>
            </a:fld>
            <a:endParaRPr lang="en-US" altLang="en-US"/>
          </a:p>
        </p:txBody>
      </p:sp>
      <p:sp>
        <p:nvSpPr>
          <p:cNvPr id="6" name="Title 5"/>
          <p:cNvSpPr>
            <a:spLocks noGrp="1"/>
          </p:cNvSpPr>
          <p:nvPr>
            <p:ph type="title"/>
          </p:nvPr>
        </p:nvSpPr>
        <p:spPr/>
        <p:txBody>
          <a:bodyPr/>
          <a:lstStyle/>
          <a:p>
            <a:r>
              <a:rPr lang="en-US" dirty="0"/>
              <a:t>Fragment  và phiên bản hỗ trợ</a:t>
            </a:r>
          </a:p>
        </p:txBody>
      </p:sp>
    </p:spTree>
    <p:extLst>
      <p:ext uri="{BB962C8B-B14F-4D97-AF65-F5344CB8AC3E}">
        <p14:creationId xmlns:p14="http://schemas.microsoft.com/office/powerpoint/2010/main" val="3085596431"/>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40</a:t>
            </a:fld>
            <a:endParaRPr lang="en-US" altLang="en-US"/>
          </a:p>
        </p:txBody>
      </p:sp>
      <p:sp>
        <p:nvSpPr>
          <p:cNvPr id="6" name="Title 5"/>
          <p:cNvSpPr>
            <a:spLocks noGrp="1"/>
          </p:cNvSpPr>
          <p:nvPr>
            <p:ph type="title"/>
          </p:nvPr>
        </p:nvSpPr>
        <p:spPr/>
        <p:txBody>
          <a:bodyPr>
            <a:normAutofit/>
          </a:bodyPr>
          <a:lstStyle/>
          <a:p>
            <a:pPr lvl="0"/>
            <a:r>
              <a:rPr lang="en-US" dirty="0" smtClean="0">
                <a:effectLst>
                  <a:outerShdw sx="0" sy="0">
                    <a:srgbClr val="000000"/>
                  </a:outerShdw>
                </a:effectLst>
              </a:rPr>
              <a:t>Bước 2: Mở </a:t>
            </a:r>
            <a:r>
              <a:rPr lang="en-US" dirty="0">
                <a:effectLst>
                  <a:outerShdw sx="0" sy="0">
                    <a:srgbClr val="000000"/>
                  </a:outerShdw>
                </a:effectLst>
              </a:rPr>
              <a:t>res </a:t>
            </a:r>
            <a:r>
              <a:rPr lang="en-US" dirty="0">
                <a:effectLst>
                  <a:outerShdw sx="0" sy="0">
                    <a:srgbClr val="000000"/>
                  </a:outerShdw>
                </a:effectLst>
                <a:sym typeface="Wingdings" panose="05000000000000000000" pitchFamily="2" charset="2"/>
              </a:rPr>
              <a:t></a:t>
            </a:r>
            <a:r>
              <a:rPr lang="en-US" dirty="0">
                <a:effectLst>
                  <a:outerShdw sx="0" sy="0">
                    <a:srgbClr val="000000"/>
                  </a:outerShdw>
                </a:effectLst>
              </a:rPr>
              <a:t> layout </a:t>
            </a:r>
            <a:r>
              <a:rPr lang="en-US" dirty="0">
                <a:effectLst>
                  <a:outerShdw sx="0" sy="0">
                    <a:srgbClr val="000000"/>
                  </a:outerShdw>
                </a:effectLst>
                <a:sym typeface="Wingdings" panose="05000000000000000000" pitchFamily="2" charset="2"/>
              </a:rPr>
              <a:t></a:t>
            </a:r>
            <a:r>
              <a:rPr lang="en-US" dirty="0">
                <a:effectLst>
                  <a:outerShdw sx="0" sy="0">
                    <a:srgbClr val="000000"/>
                  </a:outerShdw>
                </a:effectLst>
              </a:rPr>
              <a:t> </a:t>
            </a:r>
            <a:r>
              <a:rPr lang="en-US" dirty="0" smtClean="0">
                <a:effectLst>
                  <a:outerShdw sx="0" sy="0">
                    <a:srgbClr val="000000"/>
                  </a:outerShdw>
                </a:effectLst>
              </a:rPr>
              <a:t>xml</a:t>
            </a:r>
            <a:endParaRPr lang="en-US" dirty="0"/>
          </a:p>
        </p:txBody>
      </p:sp>
      <p:pic>
        <p:nvPicPr>
          <p:cNvPr id="7" name="Picture 6"/>
          <p:cNvPicPr>
            <a:picLocks noChangeAspect="1"/>
          </p:cNvPicPr>
          <p:nvPr/>
        </p:nvPicPr>
        <p:blipFill>
          <a:blip r:embed="rId2"/>
          <a:stretch>
            <a:fillRect/>
          </a:stretch>
        </p:blipFill>
        <p:spPr>
          <a:xfrm>
            <a:off x="795278" y="838201"/>
            <a:ext cx="7129521" cy="5066967"/>
          </a:xfrm>
          <a:prstGeom prst="rect">
            <a:avLst/>
          </a:prstGeom>
        </p:spPr>
      </p:pic>
    </p:spTree>
    <p:extLst>
      <p:ext uri="{BB962C8B-B14F-4D97-AF65-F5344CB8AC3E}">
        <p14:creationId xmlns:p14="http://schemas.microsoft.com/office/powerpoint/2010/main" val="2632875933"/>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596986" y="838200"/>
            <a:ext cx="7327814" cy="5205955"/>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41</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2427693527"/>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552572" y="838201"/>
            <a:ext cx="6229228" cy="502526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42</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150715063"/>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43</a:t>
            </a:fld>
            <a:endParaRPr lang="en-US" altLang="en-US"/>
          </a:p>
        </p:txBody>
      </p:sp>
      <p:pic>
        <p:nvPicPr>
          <p:cNvPr id="7" name="Picture 6"/>
          <p:cNvPicPr>
            <a:picLocks noChangeAspect="1"/>
          </p:cNvPicPr>
          <p:nvPr/>
        </p:nvPicPr>
        <p:blipFill>
          <a:blip r:embed="rId2"/>
          <a:stretch>
            <a:fillRect/>
          </a:stretch>
        </p:blipFill>
        <p:spPr>
          <a:xfrm>
            <a:off x="533400" y="156876"/>
            <a:ext cx="5867400" cy="5704358"/>
          </a:xfrm>
          <a:prstGeom prst="rect">
            <a:avLst/>
          </a:prstGeom>
        </p:spPr>
      </p:pic>
    </p:spTree>
    <p:extLst>
      <p:ext uri="{BB962C8B-B14F-4D97-AF65-F5344CB8AC3E}">
        <p14:creationId xmlns:p14="http://schemas.microsoft.com/office/powerpoint/2010/main" val="4243166729"/>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44</a:t>
            </a:fld>
            <a:endParaRPr lang="en-US" altLang="en-US"/>
          </a:p>
        </p:txBody>
      </p:sp>
      <p:sp>
        <p:nvSpPr>
          <p:cNvPr id="6" name="Title 5"/>
          <p:cNvSpPr>
            <a:spLocks noGrp="1"/>
          </p:cNvSpPr>
          <p:nvPr>
            <p:ph type="title"/>
          </p:nvPr>
        </p:nvSpPr>
        <p:spPr/>
        <p:txBody>
          <a:bodyPr>
            <a:normAutofit/>
          </a:bodyPr>
          <a:lstStyle/>
          <a:p>
            <a:pPr lvl="0"/>
            <a:r>
              <a:rPr lang="en-US" b="0" dirty="0" smtClean="0">
                <a:effectLst>
                  <a:outerShdw sx="0" sy="0">
                    <a:srgbClr val="000000"/>
                  </a:outerShdw>
                </a:effectLst>
              </a:rPr>
              <a:t>Bước 3: Mở </a:t>
            </a:r>
            <a:r>
              <a:rPr lang="en-US" b="0" dirty="0">
                <a:effectLst>
                  <a:outerShdw sx="0" sy="0">
                    <a:srgbClr val="000000"/>
                  </a:outerShdw>
                </a:effectLst>
              </a:rPr>
              <a:t>app  </a:t>
            </a:r>
            <a:r>
              <a:rPr lang="en-US" b="0" dirty="0">
                <a:effectLst>
                  <a:outerShdw sx="0" sy="0">
                    <a:srgbClr val="000000"/>
                  </a:outerShdw>
                </a:effectLst>
                <a:sym typeface="Wingdings" panose="05000000000000000000" pitchFamily="2" charset="2"/>
              </a:rPr>
              <a:t></a:t>
            </a:r>
            <a:r>
              <a:rPr lang="en-US" b="0" dirty="0">
                <a:effectLst>
                  <a:outerShdw sx="0" sy="0">
                    <a:srgbClr val="000000"/>
                  </a:outerShdw>
                </a:effectLst>
              </a:rPr>
              <a:t> src -&gt; thêm code. </a:t>
            </a:r>
            <a:endParaRPr lang="en-US" b="0" dirty="0"/>
          </a:p>
        </p:txBody>
      </p:sp>
    </p:spTree>
    <p:extLst>
      <p:ext uri="{BB962C8B-B14F-4D97-AF65-F5344CB8AC3E}">
        <p14:creationId xmlns:p14="http://schemas.microsoft.com/office/powerpoint/2010/main" val="3769502903"/>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609600" y="961860"/>
            <a:ext cx="6781800" cy="4725616"/>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45</a:t>
            </a:fld>
            <a:endParaRPr lang="en-US" altLang="en-US"/>
          </a:p>
        </p:txBody>
      </p:sp>
      <p:sp>
        <p:nvSpPr>
          <p:cNvPr id="6" name="Title 5"/>
          <p:cNvSpPr>
            <a:spLocks noGrp="1"/>
          </p:cNvSpPr>
          <p:nvPr>
            <p:ph type="title"/>
          </p:nvPr>
        </p:nvSpPr>
        <p:spPr/>
        <p:txBody>
          <a:bodyPr>
            <a:normAutofit/>
          </a:bodyPr>
          <a:lstStyle/>
          <a:p>
            <a:r>
              <a:rPr lang="en-US" i="1" dirty="0" smtClean="0"/>
              <a:t>MyFragment1.java</a:t>
            </a:r>
            <a:endParaRPr lang="en-US" dirty="0"/>
          </a:p>
        </p:txBody>
      </p:sp>
    </p:spTree>
    <p:extLst>
      <p:ext uri="{BB962C8B-B14F-4D97-AF65-F5344CB8AC3E}">
        <p14:creationId xmlns:p14="http://schemas.microsoft.com/office/powerpoint/2010/main" val="96269441"/>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654136" y="914400"/>
            <a:ext cx="7270664" cy="4574945"/>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46</a:t>
            </a:fld>
            <a:endParaRPr lang="en-US" altLang="en-US"/>
          </a:p>
        </p:txBody>
      </p:sp>
      <p:sp>
        <p:nvSpPr>
          <p:cNvPr id="6" name="Title 5"/>
          <p:cNvSpPr>
            <a:spLocks noGrp="1"/>
          </p:cNvSpPr>
          <p:nvPr>
            <p:ph type="title"/>
          </p:nvPr>
        </p:nvSpPr>
        <p:spPr/>
        <p:txBody>
          <a:bodyPr>
            <a:normAutofit/>
          </a:bodyPr>
          <a:lstStyle/>
          <a:p>
            <a:r>
              <a:rPr lang="en-US" i="1" dirty="0" smtClean="0"/>
              <a:t>MyFragment2.java</a:t>
            </a:r>
            <a:endParaRPr lang="en-US" dirty="0"/>
          </a:p>
        </p:txBody>
      </p:sp>
    </p:spTree>
    <p:extLst>
      <p:ext uri="{BB962C8B-B14F-4D97-AF65-F5344CB8AC3E}">
        <p14:creationId xmlns:p14="http://schemas.microsoft.com/office/powerpoint/2010/main" val="949941199"/>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609599" y="865910"/>
            <a:ext cx="6553201" cy="492529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47</a:t>
            </a:fld>
            <a:endParaRPr lang="en-US" altLang="en-US"/>
          </a:p>
        </p:txBody>
      </p:sp>
      <p:sp>
        <p:nvSpPr>
          <p:cNvPr id="6" name="Title 5"/>
          <p:cNvSpPr>
            <a:spLocks noGrp="1"/>
          </p:cNvSpPr>
          <p:nvPr>
            <p:ph type="title"/>
          </p:nvPr>
        </p:nvSpPr>
        <p:spPr/>
        <p:txBody>
          <a:bodyPr/>
          <a:lstStyle/>
          <a:p>
            <a:r>
              <a:rPr lang="en-US" i="1" dirty="0"/>
              <a:t>MainActivity.java</a:t>
            </a:r>
            <a:endParaRPr lang="en-US" dirty="0"/>
          </a:p>
        </p:txBody>
      </p:sp>
    </p:spTree>
    <p:extLst>
      <p:ext uri="{BB962C8B-B14F-4D97-AF65-F5344CB8AC3E}">
        <p14:creationId xmlns:p14="http://schemas.microsoft.com/office/powerpoint/2010/main" val="1121802145"/>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48</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44610" y="53013"/>
            <a:ext cx="7117445" cy="5319087"/>
          </a:xfrm>
          <a:prstGeom prst="rect">
            <a:avLst/>
          </a:prstGeom>
        </p:spPr>
      </p:pic>
    </p:spTree>
    <p:extLst>
      <p:ext uri="{BB962C8B-B14F-4D97-AF65-F5344CB8AC3E}">
        <p14:creationId xmlns:p14="http://schemas.microsoft.com/office/powerpoint/2010/main" val="1153370048"/>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49</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09600" y="995468"/>
            <a:ext cx="7488597" cy="4529032"/>
          </a:xfrm>
          <a:prstGeom prst="rect">
            <a:avLst/>
          </a:prstGeom>
        </p:spPr>
      </p:pic>
    </p:spTree>
    <p:extLst>
      <p:ext uri="{BB962C8B-B14F-4D97-AF65-F5344CB8AC3E}">
        <p14:creationId xmlns:p14="http://schemas.microsoft.com/office/powerpoint/2010/main" val="75707597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a:t>
            </a:fld>
            <a:endParaRPr lang="en-US" altLang="en-US"/>
          </a:p>
        </p:txBody>
      </p:sp>
      <p:sp>
        <p:nvSpPr>
          <p:cNvPr id="6" name="Title 5"/>
          <p:cNvSpPr>
            <a:spLocks noGrp="1"/>
          </p:cNvSpPr>
          <p:nvPr>
            <p:ph type="title"/>
          </p:nvPr>
        </p:nvSpPr>
        <p:spPr/>
        <p:txBody>
          <a:bodyPr/>
          <a:lstStyle/>
          <a:p>
            <a:endParaRPr lang="en-US"/>
          </a:p>
        </p:txBody>
      </p:sp>
      <p:pic>
        <p:nvPicPr>
          <p:cNvPr id="7" name="Picture 6"/>
          <p:cNvPicPr/>
          <p:nvPr/>
        </p:nvPicPr>
        <p:blipFill>
          <a:blip r:embed="rId2"/>
          <a:stretch>
            <a:fillRect/>
          </a:stretch>
        </p:blipFill>
        <p:spPr>
          <a:xfrm>
            <a:off x="715413" y="988540"/>
            <a:ext cx="7780887" cy="4269259"/>
          </a:xfrm>
          <a:prstGeom prst="rect">
            <a:avLst/>
          </a:prstGeom>
        </p:spPr>
      </p:pic>
    </p:spTree>
    <p:extLst>
      <p:ext uri="{BB962C8B-B14F-4D97-AF65-F5344CB8AC3E}">
        <p14:creationId xmlns:p14="http://schemas.microsoft.com/office/powerpoint/2010/main" val="762858032"/>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Bài tập Chương 3</a:t>
            </a:r>
          </a:p>
        </p:txBody>
      </p:sp>
    </p:spTree>
    <p:extLst>
      <p:ext uri="{BB962C8B-B14F-4D97-AF65-F5344CB8AC3E}">
        <p14:creationId xmlns:p14="http://schemas.microsoft.com/office/powerpoint/2010/main" val="3175237039"/>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lvl="0"/>
            <a:r>
              <a:rPr lang="en-US" sz="2800" dirty="0"/>
              <a:t>Tạo 2 Fragment:</a:t>
            </a:r>
          </a:p>
          <a:p>
            <a:pPr lvl="1"/>
            <a:r>
              <a:rPr lang="en-US" sz="2800" dirty="0"/>
              <a:t>Fragment 1 được dùng khi màn hình thiết bị nằm ngang.</a:t>
            </a:r>
          </a:p>
          <a:p>
            <a:pPr lvl="1"/>
            <a:r>
              <a:rPr lang="en-US" sz="2800" dirty="0"/>
              <a:t>Fragment 2 được dùng khi màn hình thiết bị nằm dọc. </a:t>
            </a:r>
          </a:p>
          <a:p>
            <a:pPr lvl="0"/>
            <a:r>
              <a:rPr lang="en-US" sz="2800" dirty="0"/>
              <a:t>Yêu cầu: </a:t>
            </a:r>
          </a:p>
          <a:p>
            <a:pPr lvl="1"/>
            <a:r>
              <a:rPr lang="en-US" sz="2800" dirty="0"/>
              <a:t>Khi xoay màn hình thiết bị nằm ngang sẽ hiển thị giao diện như hình 1, còn khi xoay màn hình thiết bị nằm dọc sẽ hiển thị giao diện như hình 2.</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51</a:t>
            </a:fld>
            <a:endParaRPr lang="en-US" altLang="en-US"/>
          </a:p>
        </p:txBody>
      </p:sp>
      <p:sp>
        <p:nvSpPr>
          <p:cNvPr id="6" name="Title 5"/>
          <p:cNvSpPr>
            <a:spLocks noGrp="1"/>
          </p:cNvSpPr>
          <p:nvPr>
            <p:ph type="title"/>
          </p:nvPr>
        </p:nvSpPr>
        <p:spPr/>
        <p:txBody>
          <a:bodyPr/>
          <a:lstStyle/>
          <a:p>
            <a:r>
              <a:rPr lang="en-US" dirty="0" smtClean="0"/>
              <a:t>Bài 1: Tạo </a:t>
            </a:r>
            <a:r>
              <a:rPr lang="en-US" dirty="0"/>
              <a:t>và sử dụng Fragment </a:t>
            </a:r>
          </a:p>
        </p:txBody>
      </p:sp>
    </p:spTree>
    <p:extLst>
      <p:ext uri="{BB962C8B-B14F-4D97-AF65-F5344CB8AC3E}">
        <p14:creationId xmlns:p14="http://schemas.microsoft.com/office/powerpoint/2010/main" val="205888805"/>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52</a:t>
            </a:fld>
            <a:endParaRPr lang="en-US" altLang="en-US"/>
          </a:p>
        </p:txBody>
      </p:sp>
      <p:sp>
        <p:nvSpPr>
          <p:cNvPr id="6" name="Title 5"/>
          <p:cNvSpPr>
            <a:spLocks noGrp="1"/>
          </p:cNvSpPr>
          <p:nvPr>
            <p:ph type="title"/>
          </p:nvPr>
        </p:nvSpPr>
        <p:spPr/>
        <p:txBody>
          <a:bodyPr/>
          <a:lstStyle/>
          <a:p>
            <a:endParaRPr lang="en-US"/>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09600" y="34291"/>
            <a:ext cx="3440430" cy="2011680"/>
          </a:xfrm>
          <a:prstGeom prst="rect">
            <a:avLst/>
          </a:prstGeom>
          <a:noFill/>
          <a:ln>
            <a:noFill/>
          </a:ln>
        </p:spPr>
      </p:pic>
      <p:pic>
        <p:nvPicPr>
          <p:cNvPr id="8" name="Content Placeholder 7"/>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419600" y="838201"/>
            <a:ext cx="2773863" cy="4381500"/>
          </a:xfrm>
          <a:prstGeom prst="rect">
            <a:avLst/>
          </a:prstGeom>
          <a:noFill/>
          <a:ln>
            <a:noFill/>
          </a:ln>
        </p:spPr>
      </p:pic>
    </p:spTree>
    <p:extLst>
      <p:ext uri="{BB962C8B-B14F-4D97-AF65-F5344CB8AC3E}">
        <p14:creationId xmlns:p14="http://schemas.microsoft.com/office/powerpoint/2010/main" val="4223639169"/>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Sử dụng Fragment khi người dùng nhấn chọn vào 1 dòng trên ListView sẽ hiển thị nội dung của dòng đó </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53</a:t>
            </a:fld>
            <a:endParaRPr lang="en-US" altLang="en-US"/>
          </a:p>
        </p:txBody>
      </p:sp>
      <p:sp>
        <p:nvSpPr>
          <p:cNvPr id="6" name="Title 5"/>
          <p:cNvSpPr>
            <a:spLocks noGrp="1"/>
          </p:cNvSpPr>
          <p:nvPr>
            <p:ph type="title"/>
          </p:nvPr>
        </p:nvSpPr>
        <p:spPr/>
        <p:txBody>
          <a:bodyPr/>
          <a:lstStyle/>
          <a:p>
            <a:r>
              <a:rPr lang="en-US" dirty="0" smtClean="0"/>
              <a:t>Bài 2: Tạo </a:t>
            </a:r>
            <a:r>
              <a:rPr lang="en-US" dirty="0"/>
              <a:t>và sử dụng Fragment </a:t>
            </a:r>
          </a:p>
        </p:txBody>
      </p:sp>
      <p:pic>
        <p:nvPicPr>
          <p:cNvPr id="7" name="Picture 6"/>
          <p:cNvPicPr>
            <a:picLocks noChangeAspect="1"/>
          </p:cNvPicPr>
          <p:nvPr/>
        </p:nvPicPr>
        <p:blipFill>
          <a:blip r:embed="rId2"/>
          <a:stretch>
            <a:fillRect/>
          </a:stretch>
        </p:blipFill>
        <p:spPr>
          <a:xfrm>
            <a:off x="876300" y="2590800"/>
            <a:ext cx="7378418" cy="3276600"/>
          </a:xfrm>
          <a:prstGeom prst="rect">
            <a:avLst/>
          </a:prstGeom>
        </p:spPr>
      </p:pic>
    </p:spTree>
    <p:extLst>
      <p:ext uri="{BB962C8B-B14F-4D97-AF65-F5344CB8AC3E}">
        <p14:creationId xmlns:p14="http://schemas.microsoft.com/office/powerpoint/2010/main" val="448549161"/>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54</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1619250" y="990600"/>
            <a:ext cx="5867400" cy="4514850"/>
          </a:xfrm>
          <a:prstGeom prst="rect">
            <a:avLst/>
          </a:prstGeom>
        </p:spPr>
      </p:pic>
    </p:spTree>
    <p:extLst>
      <p:ext uri="{BB962C8B-B14F-4D97-AF65-F5344CB8AC3E}">
        <p14:creationId xmlns:p14="http://schemas.microsoft.com/office/powerpoint/2010/main" val="817275438"/>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55</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1557648911"/>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05200" y="3581400"/>
            <a:ext cx="5467350" cy="1981200"/>
          </a:xfrm>
        </p:spPr>
        <p:txBody>
          <a:bodyPr rtlCol="0">
            <a:normAutofit fontScale="40000" lnSpcReduction="20000"/>
          </a:bodyPr>
          <a:lstStyle/>
          <a:p>
            <a:pPr marL="0" lvl="4" indent="0" eaLnBrk="1" fontAlgn="auto" hangingPunct="1">
              <a:lnSpc>
                <a:spcPct val="145000"/>
              </a:lnSpc>
              <a:spcAft>
                <a:spcPts val="0"/>
              </a:spcAft>
              <a:buFont typeface="Arial" pitchFamily="34" charset="0"/>
              <a:buNone/>
              <a:defRPr/>
            </a:pPr>
            <a:r>
              <a:rPr lang="en-US" sz="11000" b="1" dirty="0" smtClean="0">
                <a:latin typeface="Arial" pitchFamily="34" charset="0"/>
                <a:cs typeface="Arial" pitchFamily="34" charset="0"/>
              </a:rPr>
              <a:t>CẢM ƠN TẤT CẢ ĐÃ LẮNG NGHE</a:t>
            </a:r>
            <a:endParaRPr lang="en-US" sz="11000" b="1" dirty="0">
              <a:latin typeface="Arial" pitchFamily="34" charset="0"/>
              <a:cs typeface="Arial" pitchFamily="34" charset="0"/>
            </a:endParaRPr>
          </a:p>
        </p:txBody>
      </p:sp>
      <p:sp>
        <p:nvSpPr>
          <p:cNvPr id="3" name="Date Placeholder 2"/>
          <p:cNvSpPr>
            <a:spLocks noGrp="1"/>
          </p:cNvSpPr>
          <p:nvPr>
            <p:ph type="dt" sz="quarter" idx="10"/>
          </p:nvPr>
        </p:nvSpPr>
        <p:spPr/>
        <p:txBody>
          <a:bodyPr/>
          <a:lstStyle/>
          <a:p>
            <a:pPr>
              <a:defRPr/>
            </a:pPr>
            <a:fld id="{88C57826-145C-41F3-819E-DE60ABC4AA93}" type="datetime1">
              <a:rPr lang="en-US"/>
              <a:pPr>
                <a:defRPr/>
              </a:pPr>
              <a:t>9/7/2021</a:t>
            </a:fld>
            <a:endParaRPr lang="en-US"/>
          </a:p>
        </p:txBody>
      </p:sp>
      <p:sp>
        <p:nvSpPr>
          <p:cNvPr id="4" name="Footer Placeholder 3"/>
          <p:cNvSpPr>
            <a:spLocks noGrp="1"/>
          </p:cNvSpPr>
          <p:nvPr>
            <p:ph type="ftr" sz="quarter" idx="11"/>
          </p:nvPr>
        </p:nvSpPr>
        <p:spPr/>
        <p:txBody>
          <a:bodyPr/>
          <a:lstStyle/>
          <a:p>
            <a:pPr>
              <a:defRPr/>
            </a:pPr>
            <a:r>
              <a:rPr lang="en-US"/>
              <a:t>Mảng một chiều</a:t>
            </a:r>
          </a:p>
        </p:txBody>
      </p:sp>
      <p:sp>
        <p:nvSpPr>
          <p:cNvPr id="5" name="Slide Number Placeholder 4"/>
          <p:cNvSpPr>
            <a:spLocks noGrp="1"/>
          </p:cNvSpPr>
          <p:nvPr>
            <p:ph type="sldNum" sz="quarter" idx="12"/>
          </p:nvPr>
        </p:nvSpPr>
        <p:spPr/>
        <p:txBody>
          <a:bodyPr/>
          <a:lstStyle/>
          <a:p>
            <a:pPr>
              <a:defRPr/>
            </a:pPr>
            <a:fld id="{79325106-15E9-440A-8786-D7DA38E981ED}" type="slidenum">
              <a:rPr lang="en-US"/>
              <a:pPr>
                <a:defRPr/>
              </a:pPr>
              <a:t>56</a:t>
            </a:fld>
            <a:endParaRPr lang="en-US"/>
          </a:p>
        </p:txBody>
      </p:sp>
      <p:sp>
        <p:nvSpPr>
          <p:cNvPr id="7" name="Smiley Face 6"/>
          <p:cNvSpPr/>
          <p:nvPr/>
        </p:nvSpPr>
        <p:spPr>
          <a:xfrm>
            <a:off x="609600" y="762000"/>
            <a:ext cx="3276600" cy="2667000"/>
          </a:xfrm>
          <a:prstGeom prst="smileyFace">
            <a:avLst/>
          </a:prstGeom>
          <a:ln w="38100">
            <a:solidFill>
              <a:schemeClr val="accent2">
                <a:lumMod val="75000"/>
              </a:schemeClr>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a:p>
        </p:txBody>
      </p:sp>
    </p:spTree>
    <p:extLst>
      <p:ext uri="{BB962C8B-B14F-4D97-AF65-F5344CB8AC3E}">
        <p14:creationId xmlns:p14="http://schemas.microsoft.com/office/powerpoint/2010/main" val="162906255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a:t>
            </a:fld>
            <a:endParaRPr lang="en-US" altLang="en-US"/>
          </a:p>
        </p:txBody>
      </p:sp>
      <p:sp>
        <p:nvSpPr>
          <p:cNvPr id="6" name="Title 5"/>
          <p:cNvSpPr>
            <a:spLocks noGrp="1"/>
          </p:cNvSpPr>
          <p:nvPr>
            <p:ph type="title"/>
          </p:nvPr>
        </p:nvSpPr>
        <p:spPr/>
        <p:txBody>
          <a:bodyPr/>
          <a:lstStyle/>
          <a:p>
            <a:endParaRPr lang="en-US"/>
          </a:p>
        </p:txBody>
      </p:sp>
      <p:pic>
        <p:nvPicPr>
          <p:cNvPr id="7" name="Picture 6"/>
          <p:cNvPicPr/>
          <p:nvPr/>
        </p:nvPicPr>
        <p:blipFill>
          <a:blip r:embed="rId2"/>
          <a:stretch>
            <a:fillRect/>
          </a:stretch>
        </p:blipFill>
        <p:spPr>
          <a:xfrm>
            <a:off x="609600" y="1023176"/>
            <a:ext cx="7620000" cy="4234623"/>
          </a:xfrm>
          <a:prstGeom prst="rect">
            <a:avLst/>
          </a:prstGeom>
        </p:spPr>
      </p:pic>
    </p:spTree>
    <p:extLst>
      <p:ext uri="{BB962C8B-B14F-4D97-AF65-F5344CB8AC3E}">
        <p14:creationId xmlns:p14="http://schemas.microsoft.com/office/powerpoint/2010/main" val="405148382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Để tạo mới đối tượng Fragment ta cần tạo lớp kế thừa từ lớp Fragment, khai báo các điều khiển và thực thi các chức năng. </a:t>
            </a:r>
          </a:p>
          <a:p>
            <a:r>
              <a:rPr lang="en-US" dirty="0"/>
              <a:t>Fragment sử dụng phương thức </a:t>
            </a:r>
            <a:r>
              <a:rPr lang="en-US" b="1" i="1" dirty="0"/>
              <a:t>getActivity</a:t>
            </a:r>
            <a:r>
              <a:rPr lang="en-US" dirty="0"/>
              <a:t>() để lấy ra Activity cha</a:t>
            </a:r>
          </a:p>
          <a:p>
            <a:r>
              <a:rPr lang="en-US" dirty="0"/>
              <a:t>Fragment được định nghĩa trong file xml của activity (static definition) hoặc có thể sửa đổi fragment khi đang chạy (dynamic definition)</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a:t>
            </a:fld>
            <a:endParaRPr lang="en-US" altLang="en-US"/>
          </a:p>
        </p:txBody>
      </p:sp>
      <p:sp>
        <p:nvSpPr>
          <p:cNvPr id="6" name="Title 5"/>
          <p:cNvSpPr>
            <a:spLocks noGrp="1"/>
          </p:cNvSpPr>
          <p:nvPr>
            <p:ph type="title"/>
          </p:nvPr>
        </p:nvSpPr>
        <p:spPr/>
        <p:txBody>
          <a:bodyPr/>
          <a:lstStyle/>
          <a:p>
            <a:r>
              <a:rPr lang="en-US" dirty="0"/>
              <a:t>Giao diện Fragment </a:t>
            </a:r>
          </a:p>
        </p:txBody>
      </p:sp>
    </p:spTree>
    <p:extLst>
      <p:ext uri="{BB962C8B-B14F-4D97-AF65-F5344CB8AC3E}">
        <p14:creationId xmlns:p14="http://schemas.microsoft.com/office/powerpoint/2010/main" val="294266431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a:t>
            </a:fld>
            <a:endParaRPr lang="en-US" altLang="en-US"/>
          </a:p>
        </p:txBody>
      </p:sp>
      <p:sp>
        <p:nvSpPr>
          <p:cNvPr id="6" name="Title 5"/>
          <p:cNvSpPr>
            <a:spLocks noGrp="1"/>
          </p:cNvSpPr>
          <p:nvPr>
            <p:ph type="title"/>
          </p:nvPr>
        </p:nvSpPr>
        <p:spPr/>
        <p:txBody>
          <a:bodyPr/>
          <a:lstStyle/>
          <a:p>
            <a:r>
              <a:rPr lang="en-US" dirty="0"/>
              <a:t>Vòng đời của một Fragment </a:t>
            </a:r>
          </a:p>
        </p:txBody>
      </p:sp>
      <p:pic>
        <p:nvPicPr>
          <p:cNvPr id="7" name="Content Placeholder 6" descr="Fragment"/>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8410" y="1066800"/>
            <a:ext cx="8194589" cy="4648200"/>
          </a:xfrm>
          <a:prstGeom prst="rect">
            <a:avLst/>
          </a:prstGeom>
          <a:noFill/>
          <a:ln>
            <a:noFill/>
          </a:ln>
        </p:spPr>
      </p:pic>
    </p:spTree>
    <p:extLst>
      <p:ext uri="{BB962C8B-B14F-4D97-AF65-F5344CB8AC3E}">
        <p14:creationId xmlns:p14="http://schemas.microsoft.com/office/powerpoint/2010/main" val="181640394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lvl="0"/>
            <a:r>
              <a:rPr lang="en-US" b="1" i="1" dirty="0"/>
              <a:t>onAttach</a:t>
            </a:r>
            <a:r>
              <a:rPr lang="en-US" i="1" dirty="0"/>
              <a:t>():</a:t>
            </a:r>
            <a:r>
              <a:rPr lang="en-US" dirty="0"/>
              <a:t> Sự thể hiện (instance) của Fragment được gắn kết với một sự thể hiện của activity. Fragment và Activity không hoàn toàn được khởi tạo. Đặc biệt khi lấy trong phương thức này một tham chiếu tới activity mà sử dụng Fragment cho công việc khởi tạo xa hơn.</a:t>
            </a:r>
          </a:p>
          <a:p>
            <a:pPr lvl="0"/>
            <a:r>
              <a:rPr lang="en-US" b="1" i="1" dirty="0"/>
              <a:t>onCreate</a:t>
            </a:r>
            <a:r>
              <a:rPr lang="en-US" i="1" dirty="0"/>
              <a:t>():</a:t>
            </a:r>
            <a:r>
              <a:rPr lang="en-US" dirty="0"/>
              <a:t> Hệ thống gọi phương thức này khi tạo Fragment.  nên khởi tạo các thành phần cơ bản của Fragment mà  muốn duy trì khi Fragment bị dừng hoặc tạm dừng, sau đó được phục hồi lại.</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1379772635"/>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hương 1&amp;#x0D;&amp;#x0A;Giới thiệu ngôn ngữ&amp;#x0D;&amp;#x0A; lập trình C&amp;quot;&quot;/&gt;&lt;property id=&quot;20307&quot; value=&quot;257&quot;/&gt;&lt;/object&gt;&lt;object type=&quot;3&quot; unique_id=&quot;10005&quot;&gt;&lt;property id=&quot;20148&quot; value=&quot;5&quot;/&gt;&lt;property id=&quot;20300&quot; value=&quot;Slide 2 - &amp;quot;Mục tiêu&amp;quot;&quot;/&gt;&lt;property id=&quot;20307&quot; value=&quot;258&quot;/&gt;&lt;/object&gt;&lt;object type=&quot;3&quot; unique_id=&quot;10006&quot;&gt;&lt;property id=&quot;20148&quot; value=&quot;5&quot;/&gt;&lt;property id=&quot;20300&quot; value=&quot;Slide 3 - &amp;quot;Nội dung&amp;quot;&quot;/&gt;&lt;property id=&quot;20307&quot; value=&quot;259&quot;/&gt;&lt;/object&gt;&lt;object type=&quot;3&quot; unique_id=&quot;10007&quot;&gt;&lt;property id=&quot;20148&quot; value=&quot;5&quot;/&gt;&lt;property id=&quot;20300&quot; value=&quot;Slide 4 - &amp;quot;Các khái niệm cơ bản&amp;quot;&quot;/&gt;&lt;property id=&quot;20307&quot; value=&quot;260&quot;/&gt;&lt;/object&gt;&lt;object type=&quot;3&quot; unique_id=&quot;10008&quot;&gt;&lt;property id=&quot;20148&quot; value=&quot;5&quot;/&gt;&lt;property id=&quot;20300&quot; value=&quot;Slide 5 - &amp;quot;Các khái niệm cơ bản&amp;quot;&quot;/&gt;&lt;property id=&quot;20307&quot; value=&quot;289&quot;/&gt;&lt;/object&gt;&lt;object type=&quot;3&quot; unique_id=&quot;10009&quot;&gt;&lt;property id=&quot;20148&quot; value=&quot;5&quot;/&gt;&lt;property id=&quot;20300&quot; value=&quot;Slide 6 - &amp;quot;Các loại thông tin&amp;quot;&quot;/&gt;&lt;property id=&quot;20307&quot; value=&quot;264&quot;/&gt;&lt;/object&gt;&lt;object type=&quot;3&quot; unique_id=&quot;10010&quot;&gt;&lt;property id=&quot;20148&quot; value=&quot;5&quot;/&gt;&lt;property id=&quot;20300&quot; value=&quot;Slide 7 - &amp;quot;Lệnh máy- Machine Instruction&amp;quot;&quot;/&gt;&lt;property id=&quot;20307&quot; value=&quot;272&quot;/&gt;&lt;/object&gt;&lt;object type=&quot;3&quot; unique_id=&quot;10011&quot;&gt;&lt;property id=&quot;20148&quot; value=&quot;5&quot;/&gt;&lt;property id=&quot;20300&quot; value=&quot;Slide 8 - &amp;quot;Chương trình- Program&amp;quot;&quot;/&gt;&lt;property id=&quot;20307&quot; value=&quot;273&quot;/&gt;&lt;/object&gt;&lt;object type=&quot;3&quot; unique_id=&quot;10012&quot;&gt;&lt;property id=&quot;20148&quot; value=&quot;5&quot;/&gt;&lt;property id=&quot;20300&quot; value=&quot;Slide 9 - &amp;quot;Lập trình- Programming&amp;quot;&quot;/&gt;&lt;property id=&quot;20307&quot; value=&quot;274&quot;/&gt;&lt;/object&gt;&lt;object type=&quot;3&quot; unique_id=&quot;10013&quot;&gt;&lt;property id=&quot;20148&quot; value=&quot;5&quot;/&gt;&lt;property id=&quot;20300&quot; value=&quot;Slide 10 - &amp;quot;Ngôn ngữ lập trình&amp;quot;&quot;/&gt;&lt;property id=&quot;20307&quot; value=&quot;275&quot;/&gt;&lt;/object&gt;&lt;object type=&quot;3&quot; unique_id=&quot;10014&quot;&gt;&lt;property id=&quot;20148&quot; value=&quot;5&quot;/&gt;&lt;property id=&quot;20300&quot; value=&quot;Slide 11 - &amp;quot;Dịch chương trình- Translating&amp;quot;&quot;/&gt;&lt;property id=&quot;20307&quot; value=&quot;276&quot;/&gt;&lt;/object&gt;&lt;object type=&quot;3&quot; unique_id=&quot;10015&quot;&gt;&lt;property id=&quot;20148&quot; value=&quot;5&quot;/&gt;&lt;property id=&quot;20300&quot; value=&quot;Slide 12 - &amp;quot;Giải thuật- Algorithm&amp;quot;&quot;/&gt;&lt;property id=&quot;20307&quot; value=&quot;277&quot;/&gt;&lt;/object&gt;&lt;object type=&quot;3&quot; unique_id=&quot;10016&quot;&gt;&lt;property id=&quot;20148&quot; value=&quot;5&quot;/&gt;&lt;property id=&quot;20300&quot; value=&quot;Slide 13 - &amp;quot;Giải thuật-Mô tả bằng ngôn ngữ tự nhiên&amp;quot;&quot;/&gt;&lt;property id=&quot;20307&quot; value=&quot;279&quot;/&gt;&lt;/object&gt;&lt;object type=&quot;3&quot; unique_id=&quot;10017&quot;&gt;&lt;property id=&quot;20148&quot; value=&quot;5&quot;/&gt;&lt;property id=&quot;20300&quot; value=&quot;Slide 14 - &amp;quot;Giải thuật- Mô tả bằng ngôn ngữ tự nhiên&amp;quot;&quot;/&gt;&lt;property id=&quot;20307&quot; value=&quot;280&quot;/&gt;&lt;/object&gt;&lt;object type=&quot;3&quot; unique_id=&quot;10018&quot;&gt;&lt;property id=&quot;20148&quot; value=&quot;5&quot;/&gt;&lt;property id=&quot;20300&quot; value=&quot;Slide 15 - &amp;quot;Giải thuật-Mô tả bằng lưu đồ&amp;quot;&quot;/&gt;&lt;property id=&quot;20307&quot; value=&quot;282&quot;/&gt;&lt;/object&gt;&lt;object type=&quot;3&quot; unique_id=&quot;10019&quot;&gt;&lt;property id=&quot;20148&quot; value=&quot;5&quot;/&gt;&lt;property id=&quot;20300&quot; value=&quot;Slide 16 - &amp;quot;Lưu đồ: Các quy tắc vẽ&amp;quot;&quot;/&gt;&lt;property id=&quot;20307&quot; value=&quot;283&quot;/&gt;&lt;/object&gt;&lt;object type=&quot;3&quot; unique_id=&quot;10020&quot;&gt;&lt;property id=&quot;20148&quot; value=&quot;5&quot;/&gt;&lt;property id=&quot;20300&quot; value=&quot;Slide 17 - &amp;quot;Giải thuật tìm trị lớn nhất trong 3 số&amp;quot;&quot;/&gt;&lt;property id=&quot;20307&quot; value=&quot;285&quot;/&gt;&lt;/object&gt;&lt;object type=&quot;3&quot; unique_id=&quot;10021&quot;&gt;&lt;property id=&quot;20148&quot; value=&quot;5&quot;/&gt;&lt;property id=&quot;20300&quot; value=&quot;Slide 18 - &amp;quot;Các bước lập trình&amp;quot;&quot;/&gt;&lt;property id=&quot;20307&quot; value=&quot;287&quot;/&gt;&lt;/object&gt;&lt;object type=&quot;3&quot; unique_id=&quot;10022&quot;&gt;&lt;property id=&quot;20148&quot; value=&quot;5&quot;/&gt;&lt;property id=&quot;20300&quot; value=&quot;Slide 19 - &amp;quot;Giới thiệu về ngôn ngữ C&amp;quot;&quot;/&gt;&lt;property id=&quot;20307&quot; value=&quot;291&quot;/&gt;&lt;/object&gt;&lt;object type=&quot;3&quot; unique_id=&quot;10023&quot;&gt;&lt;property id=&quot;20148&quot; value=&quot;5&quot;/&gt;&lt;property id=&quot;20300&quot; value=&quot;Slide 20 - &amp;quot;Giới thiệu về ngôn ngữ C&amp;quot;&quot;/&gt;&lt;property id=&quot;20307&quot; value=&quot;303&quot;/&gt;&lt;/object&gt;&lt;object type=&quot;3&quot; unique_id=&quot;10024&quot;&gt;&lt;property id=&quot;20148&quot; value=&quot;5&quot;/&gt;&lt;property id=&quot;20300&quot; value=&quot;Slide 21&quot;/&gt;&lt;property id=&quot;20307&quot; value=&quot;305&quot;/&gt;&lt;/object&gt;&lt;object type=&quot;3&quot; unique_id=&quot;10025&quot;&gt;&lt;property id=&quot;20148&quot; value=&quot;5&quot;/&gt;&lt;property id=&quot;20300&quot; value=&quot;Slide 22&quot;/&gt;&lt;property id=&quot;20307&quot; value=&quot;304&quot;/&gt;&lt;/object&gt;&lt;object type=&quot;3&quot; unique_id=&quot;10026&quot;&gt;&lt;property id=&quot;20148&quot; value=&quot;5&quot;/&gt;&lt;property id=&quot;20300&quot; value=&quot;Slide 23&quot;/&gt;&lt;property id=&quot;20307&quot; value=&quot;306&quot;/&gt;&lt;/object&gt;&lt;object type=&quot;3&quot; unique_id=&quot;10027&quot;&gt;&lt;property id=&quot;20148&quot; value=&quot;5&quot;/&gt;&lt;property id=&quot;20300&quot; value=&quot;Slide 24&quot;/&gt;&lt;property id=&quot;20307&quot; value=&quot;307&quot;/&gt;&lt;/object&gt;&lt;/object&gt;&lt;/object&gt;&lt;/database&gt;"/>
  <p:tag name="SECTOMILLISECCONVERTED" val="1"/>
</p:tagLst>
</file>

<file path=ppt/theme/theme1.xml><?xml version="1.0" encoding="utf-8"?>
<a:theme xmlns:a="http://schemas.openxmlformats.org/drawingml/2006/main" name="Mau">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Mau</Template>
  <TotalTime>3236</TotalTime>
  <Words>1569</Words>
  <Application>Microsoft Office PowerPoint</Application>
  <PresentationFormat>On-screen Show (4:3)</PresentationFormat>
  <Paragraphs>231</Paragraphs>
  <Slides>56</Slides>
  <Notes>1</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Mau</vt:lpstr>
      <vt:lpstr>Xây dựng giao diện với Fragment </vt:lpstr>
      <vt:lpstr>Mục Tiêu</vt:lpstr>
      <vt:lpstr>Các khái niệm cơ bản</vt:lpstr>
      <vt:lpstr>Fragment  và phiên bản hỗ trợ</vt:lpstr>
      <vt:lpstr>PowerPoint Presentation</vt:lpstr>
      <vt:lpstr>PowerPoint Presentation</vt:lpstr>
      <vt:lpstr>Giao diện Fragment </vt:lpstr>
      <vt:lpstr>Vòng đời của một Fragment </vt:lpstr>
      <vt:lpstr>PowerPoint Presentation</vt:lpstr>
      <vt:lpstr>PowerPoint Presentation</vt:lpstr>
      <vt:lpstr>PowerPoint Presentation</vt:lpstr>
      <vt:lpstr>Xây dựng và sử dụng Fragment </vt:lpstr>
      <vt:lpstr>Thực hiện xây dựng Fragment</vt:lpstr>
      <vt:lpstr>Ví dụ:</vt:lpstr>
      <vt:lpstr>Sử dụng  Fragment </vt:lpstr>
      <vt:lpstr>Static Fragment</vt:lpstr>
      <vt:lpstr>PowerPoint Presentation</vt:lpstr>
      <vt:lpstr>PowerPoint Presentation</vt:lpstr>
      <vt:lpstr>Ví dụ:</vt:lpstr>
      <vt:lpstr>Bước 1:</vt:lpstr>
      <vt:lpstr>Bước 2:</vt:lpstr>
      <vt:lpstr>fragment1.xml</vt:lpstr>
      <vt:lpstr>fragment2.xml</vt:lpstr>
      <vt:lpstr>activity_main.xml</vt:lpstr>
      <vt:lpstr>PowerPoint Presentation</vt:lpstr>
      <vt:lpstr>Bước 3:</vt:lpstr>
      <vt:lpstr>MyFragment1.java</vt:lpstr>
      <vt:lpstr>MyFragment2.java</vt:lpstr>
      <vt:lpstr>MainActivity.java</vt:lpstr>
      <vt:lpstr>Dynamics Fragment</vt:lpstr>
      <vt:lpstr>Dynamics Fragment</vt:lpstr>
      <vt:lpstr>PowerPoint Presentation</vt:lpstr>
      <vt:lpstr>PowerPoint Presentation</vt:lpstr>
      <vt:lpstr>PowerPoint Presentation</vt:lpstr>
      <vt:lpstr>PowerPoint Presentation</vt:lpstr>
      <vt:lpstr>PowerPoint Presentation</vt:lpstr>
      <vt:lpstr>PowerPoint Presentation</vt:lpstr>
      <vt:lpstr>Ví dụ: Xây dựng ứng dụng hiển thị Fragment động</vt:lpstr>
      <vt:lpstr>Bước 1:</vt:lpstr>
      <vt:lpstr>Bước 2: Mở res  layout  xml</vt:lpstr>
      <vt:lpstr>PowerPoint Presentation</vt:lpstr>
      <vt:lpstr>PowerPoint Presentation</vt:lpstr>
      <vt:lpstr>PowerPoint Presentation</vt:lpstr>
      <vt:lpstr>Bước 3: Mở app   src -&gt; thêm code. </vt:lpstr>
      <vt:lpstr>MyFragment1.java</vt:lpstr>
      <vt:lpstr>MyFragment2.java</vt:lpstr>
      <vt:lpstr>MainActivity.java</vt:lpstr>
      <vt:lpstr>PowerPoint Presentation</vt:lpstr>
      <vt:lpstr>PowerPoint Presentation</vt:lpstr>
      <vt:lpstr>Bài tập Chương 3</vt:lpstr>
      <vt:lpstr>Bài 1: Tạo và sử dụng Fragment </vt:lpstr>
      <vt:lpstr>PowerPoint Presentation</vt:lpstr>
      <vt:lpstr>Bài 2: Tạo và sử dụng Fragment </vt:lpstr>
      <vt:lpstr>PowerPoint Presentation</vt:lpstr>
      <vt:lpstr>PowerPoint Presentation</vt:lpstr>
      <vt:lpstr>PowerPoint Presentation</vt:lpstr>
    </vt:vector>
  </TitlesOfParts>
  <Company>ABC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Giới thiệu</dc:title>
  <dc:creator>TRUNG</dc:creator>
  <cp:lastModifiedBy>THAI</cp:lastModifiedBy>
  <cp:revision>195</cp:revision>
  <dcterms:created xsi:type="dcterms:W3CDTF">2007-09-12T07:27:45Z</dcterms:created>
  <dcterms:modified xsi:type="dcterms:W3CDTF">2021-09-07T00:11:44Z</dcterms:modified>
</cp:coreProperties>
</file>