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76" r:id="rId6"/>
    <p:sldId id="277" r:id="rId7"/>
    <p:sldId id="278" r:id="rId8"/>
    <p:sldId id="279" r:id="rId9"/>
    <p:sldId id="280" r:id="rId10"/>
    <p:sldId id="281" r:id="rId11"/>
    <p:sldId id="282" r:id="rId12"/>
    <p:sldId id="283" r:id="rId13"/>
    <p:sldId id="284" r:id="rId14"/>
    <p:sldId id="285" r:id="rId15"/>
    <p:sldId id="287" r:id="rId16"/>
    <p:sldId id="286"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762000"/>
            <a:ext cx="8915400" cy="914400"/>
          </a:xfrm>
        </p:spPr>
        <p:txBody>
          <a:bodyPr>
            <a:noAutofit/>
          </a:bodyPr>
          <a:lstStyle/>
          <a:p>
            <a:pPr algn="ctr"/>
            <a:r>
              <a:rPr lang="vi-VN" sz="3200">
                <a:solidFill>
                  <a:srgbClr val="00B0F0"/>
                </a:solidFill>
                <a:effectLst/>
                <a:latin typeface="Times New Roman" pitchFamily="18" charset="0"/>
                <a:cs typeface="Times New Roman" pitchFamily="18" charset="0"/>
              </a:rPr>
              <a:t>TRƯỜNG CAO ĐẲNG CÔNG NGHỆ THỦ ĐỨC</a:t>
            </a:r>
            <a:r>
              <a:rPr lang="en-US" sz="3200">
                <a:solidFill>
                  <a:srgbClr val="00B0F0"/>
                </a:solidFill>
                <a:effectLst/>
                <a:latin typeface="Times New Roman" pitchFamily="18" charset="0"/>
                <a:cs typeface="Times New Roman" pitchFamily="18" charset="0"/>
              </a:rPr>
              <a:t/>
            </a:r>
            <a:br>
              <a:rPr lang="en-US" sz="3200">
                <a:solidFill>
                  <a:srgbClr val="00B0F0"/>
                </a:solidFill>
                <a:effectLst/>
                <a:latin typeface="Times New Roman" pitchFamily="18" charset="0"/>
                <a:cs typeface="Times New Roman" pitchFamily="18" charset="0"/>
              </a:rPr>
            </a:br>
            <a:r>
              <a:rPr lang="vi-VN" sz="3200">
                <a:solidFill>
                  <a:srgbClr val="00B0F0"/>
                </a:solidFill>
                <a:effectLst/>
                <a:latin typeface="Times New Roman" pitchFamily="18" charset="0"/>
                <a:cs typeface="Times New Roman" pitchFamily="18" charset="0"/>
              </a:rPr>
              <a:t>KHOA CÔNG NGHỆ THÔNG TIN</a:t>
            </a:r>
            <a:r>
              <a:rPr lang="en-US" sz="2400">
                <a:effectLst/>
                <a:latin typeface="Times New Roman" pitchFamily="18" charset="0"/>
                <a:cs typeface="Times New Roman" pitchFamily="18" charset="0"/>
              </a:rPr>
              <a:t/>
            </a:r>
            <a:br>
              <a:rPr lang="en-US" sz="2400">
                <a:effectLst/>
                <a:latin typeface="Times New Roman" pitchFamily="18" charset="0"/>
                <a:cs typeface="Times New Roman" pitchFamily="18" charset="0"/>
              </a:rPr>
            </a:br>
            <a:endParaRPr lang="en-US" sz="2400">
              <a:latin typeface="Times New Roman" pitchFamily="18" charset="0"/>
              <a:cs typeface="Times New Roman" pitchFamily="18" charset="0"/>
            </a:endParaRPr>
          </a:p>
        </p:txBody>
      </p:sp>
      <p:sp>
        <p:nvSpPr>
          <p:cNvPr id="3" name="Subtitle 2"/>
          <p:cNvSpPr>
            <a:spLocks noGrp="1"/>
          </p:cNvSpPr>
          <p:nvPr>
            <p:ph type="subTitle" idx="1"/>
          </p:nvPr>
        </p:nvSpPr>
        <p:spPr>
          <a:xfrm>
            <a:off x="762000" y="3352800"/>
            <a:ext cx="7772400" cy="1199704"/>
          </a:xfrm>
        </p:spPr>
        <p:txBody>
          <a:bodyPr>
            <a:normAutofit/>
          </a:bodyPr>
          <a:lstStyle/>
          <a:p>
            <a:pPr algn="ctr"/>
            <a:r>
              <a:rPr lang="vi-VN" b="1">
                <a:latin typeface="Times New Roman" pitchFamily="18" charset="0"/>
                <a:cs typeface="Times New Roman" pitchFamily="18" charset="0"/>
              </a:rPr>
              <a:t>ĐỒ ÁN </a:t>
            </a:r>
            <a:endParaRPr lang="en-US">
              <a:latin typeface="Times New Roman" pitchFamily="18" charset="0"/>
              <a:cs typeface="Times New Roman" pitchFamily="18" charset="0"/>
            </a:endParaRPr>
          </a:p>
          <a:p>
            <a:pPr algn="ctr"/>
            <a:r>
              <a:rPr lang="en-US" b="1" smtClean="0">
                <a:latin typeface="Times New Roman" pitchFamily="18" charset="0"/>
                <a:cs typeface="Times New Roman" pitchFamily="18" charset="0"/>
              </a:rPr>
              <a:t>MẠNG MÁY TÍNH</a:t>
            </a:r>
            <a:endParaRPr lang="en-US">
              <a:latin typeface="Times New Roman" pitchFamily="18" charset="0"/>
              <a:cs typeface="Times New Roman" pitchFamily="18" charset="0"/>
            </a:endParaRPr>
          </a:p>
          <a:p>
            <a:pPr algn="ctr"/>
            <a:endParaRPr lang="en-US">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733800" y="1447800"/>
            <a:ext cx="1676400" cy="1625505"/>
          </a:xfrm>
          <a:prstGeom prst="rect">
            <a:avLst/>
          </a:prstGeom>
        </p:spPr>
      </p:pic>
    </p:spTree>
    <p:extLst>
      <p:ext uri="{BB962C8B-B14F-4D97-AF65-F5344CB8AC3E}">
        <p14:creationId xmlns:p14="http://schemas.microsoft.com/office/powerpoint/2010/main" val="2973278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525963"/>
          </a:xfrm>
        </p:spPr>
        <p:txBody>
          <a:bodyPr>
            <a:noAutofit/>
          </a:bodyPr>
          <a:lstStyle/>
          <a:p>
            <a:r>
              <a:rPr lang="en-US" sz="3200" smtClean="0">
                <a:latin typeface="Times New Roman" panose="02020603050405020304" pitchFamily="18" charset="0"/>
                <a:cs typeface="Times New Roman" panose="02020603050405020304" pitchFamily="18" charset="0"/>
              </a:rPr>
              <a:t>28 Máy tính bàn</a:t>
            </a:r>
          </a:p>
          <a:p>
            <a:r>
              <a:rPr lang="en-US" sz="3200" smtClean="0">
                <a:latin typeface="Times New Roman" panose="02020603050405020304" pitchFamily="18" charset="0"/>
                <a:cs typeface="Times New Roman" panose="02020603050405020304" pitchFamily="18" charset="0"/>
              </a:rPr>
              <a:t>1 Laptop (không nằm trong danh sách mua)</a:t>
            </a:r>
          </a:p>
          <a:p>
            <a:r>
              <a:rPr lang="en-US" sz="3200" smtClean="0">
                <a:latin typeface="Times New Roman" panose="02020603050405020304" pitchFamily="18" charset="0"/>
                <a:cs typeface="Times New Roman" panose="02020603050405020304" pitchFamily="18" charset="0"/>
              </a:rPr>
              <a:t>1 Server</a:t>
            </a:r>
          </a:p>
          <a:p>
            <a:r>
              <a:rPr lang="en-US" sz="3200" smtClean="0">
                <a:latin typeface="Times New Roman" panose="02020603050405020304" pitchFamily="18" charset="0"/>
                <a:cs typeface="Times New Roman" panose="02020603050405020304" pitchFamily="18" charset="0"/>
              </a:rPr>
              <a:t>1 Modem</a:t>
            </a:r>
          </a:p>
          <a:p>
            <a:r>
              <a:rPr lang="en-US" sz="3200" smtClean="0">
                <a:latin typeface="Times New Roman" panose="02020603050405020304" pitchFamily="18" charset="0"/>
                <a:cs typeface="Times New Roman" panose="02020603050405020304" pitchFamily="18" charset="0"/>
              </a:rPr>
              <a:t>9 Switch</a:t>
            </a:r>
          </a:p>
          <a:p>
            <a:r>
              <a:rPr lang="en-US" sz="3200" smtClean="0">
                <a:latin typeface="Times New Roman" panose="02020603050405020304" pitchFamily="18" charset="0"/>
                <a:cs typeface="Times New Roman" panose="02020603050405020304" pitchFamily="18" charset="0"/>
              </a:rPr>
              <a:t>5 Máy in</a:t>
            </a:r>
          </a:p>
          <a:p>
            <a:r>
              <a:rPr lang="en-US" sz="3200" smtClean="0">
                <a:latin typeface="Times New Roman" panose="02020603050405020304" pitchFamily="18" charset="0"/>
                <a:cs typeface="Times New Roman" panose="02020603050405020304" pitchFamily="18" charset="0"/>
              </a:rPr>
              <a:t>7 Điện thoại bàn</a:t>
            </a:r>
          </a:p>
          <a:p>
            <a:r>
              <a:rPr lang="en-US" sz="3200" smtClean="0">
                <a:latin typeface="Times New Roman" panose="02020603050405020304" pitchFamily="18" charset="0"/>
                <a:cs typeface="Times New Roman" panose="02020603050405020304" pitchFamily="18" charset="0"/>
              </a:rPr>
              <a:t>1 Máy chiếu</a:t>
            </a:r>
          </a:p>
          <a:p>
            <a:r>
              <a:rPr lang="en-US" sz="3200" smtClean="0">
                <a:latin typeface="Times New Roman" panose="02020603050405020304" pitchFamily="18" charset="0"/>
                <a:cs typeface="Times New Roman" panose="02020603050405020304" pitchFamily="18" charset="0"/>
              </a:rPr>
              <a:t>1 Màn chiếu</a:t>
            </a:r>
            <a:endParaRPr lang="en-US" sz="32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838200"/>
          </a:xfrm>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THIẾT KẾ THEO YÊU CẦU</a:t>
            </a:r>
            <a:endParaRPr lang="en-US" sz="4000"/>
          </a:p>
        </p:txBody>
      </p:sp>
    </p:spTree>
    <p:extLst>
      <p:ext uri="{BB962C8B-B14F-4D97-AF65-F5344CB8AC3E}">
        <p14:creationId xmlns:p14="http://schemas.microsoft.com/office/powerpoint/2010/main" val="127050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609600"/>
            <a:ext cx="9144000" cy="5791200"/>
          </a:xfrm>
        </p:spPr>
        <p:txBody>
          <a:bodyPr>
            <a:normAutofit/>
          </a:bodyPr>
          <a:lstStyle/>
          <a:p>
            <a:r>
              <a:rPr lang="en-US" sz="2600">
                <a:latin typeface="Times New Roman" panose="02020603050405020304" pitchFamily="18" charset="0"/>
                <a:cs typeface="Times New Roman" panose="02020603050405020304" pitchFamily="18" charset="0"/>
              </a:rPr>
              <a:t>Server HPE ProLiant ML350 </a:t>
            </a:r>
            <a:r>
              <a:rPr lang="en-US" sz="2600" smtClean="0">
                <a:latin typeface="Times New Roman" panose="02020603050405020304" pitchFamily="18" charset="0"/>
                <a:cs typeface="Times New Roman" panose="02020603050405020304" pitchFamily="18" charset="0"/>
              </a:rPr>
              <a:t>Gen10: 67.460.000đ/ 1 cái</a:t>
            </a:r>
            <a:endParaRPr lang="en-US" sz="2600">
              <a:latin typeface="Times New Roman" panose="02020603050405020304" pitchFamily="18" charset="0"/>
              <a:cs typeface="Times New Roman" panose="02020603050405020304" pitchFamily="18" charset="0"/>
            </a:endParaRPr>
          </a:p>
          <a:p>
            <a:r>
              <a:rPr lang="en-US" sz="2600">
                <a:latin typeface="Times New Roman" panose="02020603050405020304" pitchFamily="18" charset="0"/>
                <a:cs typeface="Times New Roman" panose="02020603050405020304" pitchFamily="18" charset="0"/>
              </a:rPr>
              <a:t>Modem Buffalo </a:t>
            </a:r>
            <a:r>
              <a:rPr lang="en-US" sz="2600" smtClean="0">
                <a:latin typeface="Times New Roman" panose="02020603050405020304" pitchFamily="18" charset="0"/>
                <a:cs typeface="Times New Roman" panose="02020603050405020304" pitchFamily="18" charset="0"/>
              </a:rPr>
              <a:t>BHR-4GRV: 1.000.000đ/1 cái</a:t>
            </a:r>
          </a:p>
          <a:p>
            <a:r>
              <a:rPr lang="en-US" sz="2600">
                <a:latin typeface="Times New Roman" panose="02020603050405020304" pitchFamily="18" charset="0"/>
                <a:cs typeface="Times New Roman" panose="02020603050405020304" pitchFamily="18" charset="0"/>
              </a:rPr>
              <a:t>Switch TP-Link TL-SG1016D </a:t>
            </a:r>
            <a:r>
              <a:rPr lang="en-US" sz="2600" smtClean="0">
                <a:latin typeface="Times New Roman" panose="02020603050405020304" pitchFamily="18" charset="0"/>
                <a:cs typeface="Times New Roman" panose="02020603050405020304" pitchFamily="18" charset="0"/>
              </a:rPr>
              <a:t>16 </a:t>
            </a:r>
            <a:r>
              <a:rPr lang="en-US" sz="2600">
                <a:latin typeface="Times New Roman" panose="02020603050405020304" pitchFamily="18" charset="0"/>
                <a:cs typeface="Times New Roman" panose="02020603050405020304" pitchFamily="18" charset="0"/>
              </a:rPr>
              <a:t>port </a:t>
            </a:r>
            <a:r>
              <a:rPr lang="en-US" sz="2600" smtClean="0">
                <a:latin typeface="Times New Roman" panose="02020603050405020304" pitchFamily="18" charset="0"/>
                <a:cs typeface="Times New Roman" panose="02020603050405020304" pitchFamily="18" charset="0"/>
              </a:rPr>
              <a:t>gigabit: 11.610.000đ/9 cái</a:t>
            </a:r>
          </a:p>
          <a:p>
            <a:r>
              <a:rPr lang="en-US" sz="2600">
                <a:latin typeface="Times New Roman" panose="02020603050405020304" pitchFamily="18" charset="0"/>
                <a:cs typeface="Times New Roman" panose="02020603050405020304" pitchFamily="18" charset="0"/>
              </a:rPr>
              <a:t>Máy in </a:t>
            </a:r>
            <a:r>
              <a:rPr lang="en-US" sz="2600" smtClean="0">
                <a:latin typeface="Times New Roman" panose="02020603050405020304" pitchFamily="18" charset="0"/>
                <a:cs typeface="Times New Roman" panose="02020603050405020304" pitchFamily="18" charset="0"/>
              </a:rPr>
              <a:t>HP </a:t>
            </a:r>
            <a:r>
              <a:rPr lang="en-US" sz="2600">
                <a:latin typeface="Times New Roman" panose="02020603050405020304" pitchFamily="18" charset="0"/>
                <a:cs typeface="Times New Roman" panose="02020603050405020304" pitchFamily="18" charset="0"/>
              </a:rPr>
              <a:t>LaserJet MFP </a:t>
            </a:r>
            <a:r>
              <a:rPr lang="en-US" sz="2600" smtClean="0">
                <a:latin typeface="Times New Roman" panose="02020603050405020304" pitchFamily="18" charset="0"/>
                <a:cs typeface="Times New Roman" panose="02020603050405020304" pitchFamily="18" charset="0"/>
              </a:rPr>
              <a:t>137fnw_4ZB84A: 22.950.000đ/5 cái</a:t>
            </a:r>
          </a:p>
          <a:p>
            <a:r>
              <a:rPr lang="en-US" sz="2600">
                <a:latin typeface="Times New Roman" panose="02020603050405020304" pitchFamily="18" charset="0"/>
                <a:cs typeface="Times New Roman" panose="02020603050405020304" pitchFamily="18" charset="0"/>
              </a:rPr>
              <a:t>Dây Cáp Mạng CAT6 UTP AMP/Commscope (305m/thùng</a:t>
            </a:r>
            <a:r>
              <a:rPr lang="en-US" sz="2600" smtClean="0">
                <a:latin typeface="Times New Roman" panose="02020603050405020304" pitchFamily="18" charset="0"/>
                <a:cs typeface="Times New Roman" panose="02020603050405020304" pitchFamily="18" charset="0"/>
              </a:rPr>
              <a:t>): 10.000.000đ/ 4 thùng</a:t>
            </a:r>
          </a:p>
          <a:p>
            <a:r>
              <a:rPr lang="en-US" sz="2600">
                <a:latin typeface="Times New Roman" panose="02020603050405020304" pitchFamily="18" charset="0"/>
                <a:cs typeface="Times New Roman" panose="02020603050405020304" pitchFamily="18" charset="0"/>
              </a:rPr>
              <a:t>Panasonic </a:t>
            </a:r>
            <a:r>
              <a:rPr lang="en-US" sz="2600" smtClean="0">
                <a:latin typeface="Times New Roman" panose="02020603050405020304" pitchFamily="18" charset="0"/>
                <a:cs typeface="Times New Roman" panose="02020603050405020304" pitchFamily="18" charset="0"/>
              </a:rPr>
              <a:t>KXTS-520: 2.520.000đ/ 7 cái</a:t>
            </a:r>
          </a:p>
          <a:p>
            <a:r>
              <a:rPr lang="en-US" sz="2600">
                <a:latin typeface="Times New Roman" panose="02020603050405020304" pitchFamily="18" charset="0"/>
                <a:cs typeface="Times New Roman" panose="02020603050405020304" pitchFamily="18" charset="0"/>
              </a:rPr>
              <a:t>PC Dell Vostro 3671 i3-9100 </a:t>
            </a:r>
            <a:r>
              <a:rPr lang="en-US" sz="2600" smtClean="0">
                <a:latin typeface="Times New Roman" panose="02020603050405020304" pitchFamily="18" charset="0"/>
                <a:cs typeface="Times New Roman" panose="02020603050405020304" pitchFamily="18" charset="0"/>
              </a:rPr>
              <a:t>70205616: 223.720.000đ/ cái</a:t>
            </a:r>
          </a:p>
          <a:p>
            <a:r>
              <a:rPr lang="en-US" sz="2600">
                <a:latin typeface="Times New Roman" panose="02020603050405020304" pitchFamily="18" charset="0"/>
                <a:cs typeface="Times New Roman" panose="02020603050405020304" pitchFamily="18" charset="0"/>
              </a:rPr>
              <a:t>Máy chiếu ViewSonic PA503W , Công nghệ </a:t>
            </a:r>
            <a:r>
              <a:rPr lang="en-US" sz="2600" smtClean="0">
                <a:latin typeface="Times New Roman" panose="02020603050405020304" pitchFamily="18" charset="0"/>
                <a:cs typeface="Times New Roman" panose="02020603050405020304" pitchFamily="18" charset="0"/>
              </a:rPr>
              <a:t>DLP: 14.000.000đ/ cái</a:t>
            </a:r>
          </a:p>
          <a:p>
            <a:r>
              <a:rPr lang="en-US" sz="2600">
                <a:latin typeface="Times New Roman" panose="02020603050405020304" pitchFamily="18" charset="0"/>
                <a:cs typeface="Times New Roman" panose="02020603050405020304" pitchFamily="18" charset="0"/>
              </a:rPr>
              <a:t>Màn chiếu Treo Dalite PL170WS </a:t>
            </a:r>
            <a:r>
              <a:rPr lang="en-US" sz="2600" smtClean="0">
                <a:latin typeface="Times New Roman" panose="02020603050405020304" pitchFamily="18" charset="0"/>
                <a:cs typeface="Times New Roman" panose="02020603050405020304" pitchFamily="18" charset="0"/>
              </a:rPr>
              <a:t>170Inch: 2.100.000đ/ cái</a:t>
            </a:r>
          </a:p>
          <a:p>
            <a:r>
              <a:rPr lang="en-US" sz="2600">
                <a:latin typeface="Times New Roman" panose="02020603050405020304" pitchFamily="18" charset="0"/>
                <a:cs typeface="Times New Roman" panose="02020603050405020304" pitchFamily="18" charset="0"/>
              </a:rPr>
              <a:t>RJ </a:t>
            </a:r>
            <a:r>
              <a:rPr lang="en-US" sz="2600" smtClean="0">
                <a:latin typeface="Times New Roman" panose="02020603050405020304" pitchFamily="18" charset="0"/>
                <a:cs typeface="Times New Roman" panose="02020603050405020304" pitchFamily="18" charset="0"/>
              </a:rPr>
              <a:t>45 (100 </a:t>
            </a:r>
            <a:r>
              <a:rPr lang="en-US" sz="2600">
                <a:latin typeface="Times New Roman" panose="02020603050405020304" pitchFamily="18" charset="0"/>
                <a:cs typeface="Times New Roman" panose="02020603050405020304" pitchFamily="18" charset="0"/>
              </a:rPr>
              <a:t>cái/bịch</a:t>
            </a:r>
            <a:r>
              <a:rPr lang="en-US" sz="2600" smtClean="0">
                <a:latin typeface="Times New Roman" panose="02020603050405020304" pitchFamily="18" charset="0"/>
                <a:cs typeface="Times New Roman" panose="02020603050405020304" pitchFamily="18" charset="0"/>
              </a:rPr>
              <a:t>): 550.000đ/ bịch</a:t>
            </a:r>
            <a:endParaRPr lang="en-US" sz="26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0"/>
            <a:ext cx="8229600" cy="762000"/>
          </a:xfrm>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THIẾT KẾ THEO YÊU CẦU</a:t>
            </a:r>
            <a:endParaRPr lang="en-US" sz="4000"/>
          </a:p>
        </p:txBody>
      </p:sp>
    </p:spTree>
    <p:extLst>
      <p:ext uri="{BB962C8B-B14F-4D97-AF65-F5344CB8AC3E}">
        <p14:creationId xmlns:p14="http://schemas.microsoft.com/office/powerpoint/2010/main" val="2430737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0"/>
            <a:ext cx="9144000" cy="5791200"/>
          </a:xfrm>
        </p:spPr>
        <p:txBody>
          <a:bodyPr>
            <a:normAutofit/>
          </a:bodyPr>
          <a:lstStyle/>
          <a:p>
            <a:r>
              <a:rPr lang="en-US" sz="3200">
                <a:latin typeface="Times New Roman" panose="02020603050405020304" pitchFamily="18" charset="0"/>
                <a:cs typeface="Times New Roman" panose="02020603050405020304" pitchFamily="18" charset="0"/>
              </a:rPr>
              <a:t>Tổng chi phí linh kiện: 365.000.000đ</a:t>
            </a:r>
          </a:p>
          <a:p>
            <a:r>
              <a:rPr lang="en-US" sz="3200">
                <a:latin typeface="Times New Roman" panose="02020603050405020304" pitchFamily="18" charset="0"/>
                <a:cs typeface="Times New Roman" panose="02020603050405020304" pitchFamily="18" charset="0"/>
              </a:rPr>
              <a:t>Tổng chi phí bản quyền các phần mềm (Photoshop, Office, Windows 10,…): 35.000.000đ.</a:t>
            </a:r>
          </a:p>
          <a:p>
            <a:r>
              <a:rPr lang="en-US" sz="3200">
                <a:latin typeface="Times New Roman" panose="02020603050405020304" pitchFamily="18" charset="0"/>
                <a:cs typeface="Times New Roman" panose="02020603050405020304" pitchFamily="18" charset="0"/>
              </a:rPr>
              <a:t>Tổng chi phí cho dự án: 400.000.000đ.</a:t>
            </a:r>
          </a:p>
        </p:txBody>
      </p:sp>
      <p:sp>
        <p:nvSpPr>
          <p:cNvPr id="3" name="Title 2"/>
          <p:cNvSpPr>
            <a:spLocks noGrp="1"/>
          </p:cNvSpPr>
          <p:nvPr>
            <p:ph type="title"/>
          </p:nvPr>
        </p:nvSpPr>
        <p:spPr>
          <a:xfrm>
            <a:off x="457200" y="0"/>
            <a:ext cx="8229600" cy="762000"/>
          </a:xfrm>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THIẾT KẾ THEO YÊU CẦU</a:t>
            </a:r>
            <a:endParaRPr lang="en-US" sz="4000"/>
          </a:p>
        </p:txBody>
      </p:sp>
    </p:spTree>
    <p:extLst>
      <p:ext uri="{BB962C8B-B14F-4D97-AF65-F5344CB8AC3E}">
        <p14:creationId xmlns:p14="http://schemas.microsoft.com/office/powerpoint/2010/main" val="3441151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457200"/>
            <a:ext cx="9067800" cy="2363162"/>
          </a:xfrm>
        </p:spPr>
        <p:txBody>
          <a:bodyPr>
            <a:noAutofit/>
          </a:bodyPr>
          <a:lstStyle/>
          <a:p>
            <a:pPr algn="ctr"/>
            <a:r>
              <a:rPr lang="en-US" sz="7000" smtClean="0">
                <a:solidFill>
                  <a:srgbClr val="00B0F0"/>
                </a:solidFill>
                <a:effectLst/>
                <a:latin typeface="Times New Roman" panose="02020603050405020304" pitchFamily="18" charset="0"/>
                <a:cs typeface="Times New Roman" panose="02020603050405020304" pitchFamily="18" charset="0"/>
              </a:rPr>
              <a:t>GROUP &amp; USER</a:t>
            </a:r>
            <a:endParaRPr lang="en-US" sz="70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67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000" b="1" smtClean="0">
                <a:latin typeface="Times New Roman" panose="02020603050405020304" pitchFamily="18" charset="0"/>
                <a:cs typeface="Times New Roman" panose="02020603050405020304" pitchFamily="18" charset="0"/>
              </a:rPr>
              <a:t>Gồm 8 group và 28 user</a:t>
            </a:r>
          </a:p>
          <a:p>
            <a:r>
              <a:rPr lang="en-US" smtClean="0">
                <a:latin typeface="Times New Roman" panose="02020603050405020304" pitchFamily="18" charset="0"/>
                <a:cs typeface="Times New Roman" panose="02020603050405020304" pitchFamily="18" charset="0"/>
              </a:rPr>
              <a:t>Group GiamDoc: 1 user</a:t>
            </a:r>
          </a:p>
          <a:p>
            <a:r>
              <a:rPr lang="en-US" smtClean="0">
                <a:latin typeface="Times New Roman" panose="02020603050405020304" pitchFamily="18" charset="0"/>
                <a:cs typeface="Times New Roman" panose="02020603050405020304" pitchFamily="18" charset="0"/>
              </a:rPr>
              <a:t>Group PhoGiamDoc: 2 user</a:t>
            </a:r>
          </a:p>
          <a:p>
            <a:r>
              <a:rPr lang="en-US" smtClean="0">
                <a:latin typeface="Times New Roman" panose="02020603050405020304" pitchFamily="18" charset="0"/>
                <a:cs typeface="Times New Roman" panose="02020603050405020304" pitchFamily="18" charset="0"/>
              </a:rPr>
              <a:t>Group KeToan: 5 user</a:t>
            </a:r>
          </a:p>
          <a:p>
            <a:r>
              <a:rPr lang="en-US" smtClean="0">
                <a:latin typeface="Times New Roman" panose="02020603050405020304" pitchFamily="18" charset="0"/>
                <a:cs typeface="Times New Roman" panose="02020603050405020304" pitchFamily="18" charset="0"/>
              </a:rPr>
              <a:t>Group KyThuat: 5 user</a:t>
            </a:r>
          </a:p>
          <a:p>
            <a:r>
              <a:rPr lang="en-US" smtClean="0">
                <a:latin typeface="Times New Roman" panose="02020603050405020304" pitchFamily="18" charset="0"/>
                <a:cs typeface="Times New Roman" panose="02020603050405020304" pitchFamily="18" charset="0"/>
              </a:rPr>
              <a:t>Group NhanSu: 5 user</a:t>
            </a:r>
          </a:p>
          <a:p>
            <a:r>
              <a:rPr lang="en-US">
                <a:latin typeface="Times New Roman" panose="02020603050405020304" pitchFamily="18" charset="0"/>
                <a:cs typeface="Times New Roman" panose="02020603050405020304" pitchFamily="18" charset="0"/>
              </a:rPr>
              <a:t>Group </a:t>
            </a:r>
            <a:r>
              <a:rPr lang="en-US" smtClean="0">
                <a:latin typeface="Times New Roman" panose="02020603050405020304" pitchFamily="18" charset="0"/>
                <a:cs typeface="Times New Roman" panose="02020603050405020304" pitchFamily="18" charset="0"/>
              </a:rPr>
              <a:t>Kho: </a:t>
            </a:r>
            <a:r>
              <a:rPr lang="en-US">
                <a:latin typeface="Times New Roman" panose="02020603050405020304" pitchFamily="18" charset="0"/>
                <a:cs typeface="Times New Roman" panose="02020603050405020304" pitchFamily="18" charset="0"/>
              </a:rPr>
              <a:t>5 user</a:t>
            </a:r>
          </a:p>
          <a:p>
            <a:r>
              <a:rPr lang="en-US">
                <a:latin typeface="Times New Roman" panose="02020603050405020304" pitchFamily="18" charset="0"/>
                <a:cs typeface="Times New Roman" panose="02020603050405020304" pitchFamily="18" charset="0"/>
              </a:rPr>
              <a:t>Group </a:t>
            </a:r>
            <a:r>
              <a:rPr lang="en-US" smtClean="0">
                <a:latin typeface="Times New Roman" panose="02020603050405020304" pitchFamily="18" charset="0"/>
                <a:cs typeface="Times New Roman" panose="02020603050405020304" pitchFamily="18" charset="0"/>
              </a:rPr>
              <a:t>ThietKe: </a:t>
            </a:r>
            <a:r>
              <a:rPr lang="en-US">
                <a:latin typeface="Times New Roman" panose="02020603050405020304" pitchFamily="18" charset="0"/>
                <a:cs typeface="Times New Roman" panose="02020603050405020304" pitchFamily="18" charset="0"/>
              </a:rPr>
              <a:t>5 user</a:t>
            </a:r>
          </a:p>
          <a:p>
            <a:endParaRPr lang="en-US"/>
          </a:p>
        </p:txBody>
      </p:sp>
      <p:sp>
        <p:nvSpPr>
          <p:cNvPr id="3" name="Title 2"/>
          <p:cNvSpPr>
            <a:spLocks noGrp="1"/>
          </p:cNvSpPr>
          <p:nvPr>
            <p:ph type="title"/>
          </p:nvPr>
        </p:nvSpPr>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GROUP &amp; USER</a:t>
            </a:r>
            <a:endParaRPr lang="en-US" sz="4000"/>
          </a:p>
        </p:txBody>
      </p:sp>
    </p:spTree>
    <p:extLst>
      <p:ext uri="{BB962C8B-B14F-4D97-AF65-F5344CB8AC3E}">
        <p14:creationId xmlns:p14="http://schemas.microsoft.com/office/powerpoint/2010/main" val="2500991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GROUP &amp; USER</a:t>
            </a:r>
            <a:endParaRPr lang="en-US" sz="40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389" y="1371600"/>
            <a:ext cx="6571611"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470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GROUP &amp; USER</a:t>
            </a:r>
            <a:endParaRPr lang="en-US" sz="400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07401"/>
            <a:ext cx="6629400" cy="498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370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676400"/>
            <a:ext cx="9601200" cy="3657600"/>
          </a:xfrm>
        </p:spPr>
        <p:txBody>
          <a:bodyPr>
            <a:noAutofit/>
          </a:bodyPr>
          <a:lstStyle/>
          <a:p>
            <a:pPr algn="ctr"/>
            <a:r>
              <a:rPr lang="en-US" sz="5600" smtClean="0">
                <a:solidFill>
                  <a:srgbClr val="00B0F0"/>
                </a:solidFill>
                <a:latin typeface="Times New Roman" panose="02020603050405020304" pitchFamily="18" charset="0"/>
                <a:cs typeface="Times New Roman" panose="02020603050405020304" pitchFamily="18" charset="0"/>
              </a:rPr>
              <a:t>CẢM ƠN CÔ VÀ CÁC BẠN ĐÃ LẮNG NGHE PHẦN TRÌNH BÀY CỦA NHÓM THÀNH CÔNG</a:t>
            </a:r>
            <a:endParaRPr lang="en-US" sz="56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766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62200"/>
            <a:ext cx="8305800" cy="3645091"/>
          </a:xfrm>
        </p:spPr>
        <p:txBody>
          <a:bodyPr>
            <a:normAutofit/>
          </a:bodyPr>
          <a:lstStyle/>
          <a:p>
            <a:r>
              <a:rPr lang="en-US" sz="2800" b="1">
                <a:latin typeface="Times New Roman" pitchFamily="18" charset="0"/>
                <a:cs typeface="Times New Roman" pitchFamily="18" charset="0"/>
              </a:rPr>
              <a:t>Nhóm </a:t>
            </a:r>
            <a:r>
              <a:rPr lang="en-US" sz="2800" b="1" smtClean="0">
                <a:latin typeface="Times New Roman" pitchFamily="18" charset="0"/>
                <a:cs typeface="Times New Roman" pitchFamily="18" charset="0"/>
              </a:rPr>
              <a:t>Thành Công</a:t>
            </a:r>
            <a:endParaRPr lang="en-US" sz="2800">
              <a:latin typeface="Times New Roman" pitchFamily="18" charset="0"/>
              <a:cs typeface="Times New Roman" pitchFamily="18" charset="0"/>
            </a:endParaRPr>
          </a:p>
          <a:p>
            <a:pPr lvl="0"/>
            <a:r>
              <a:rPr lang="en-US" sz="2800" b="1">
                <a:latin typeface="Times New Roman" pitchFamily="18" charset="0"/>
                <a:cs typeface="Times New Roman" pitchFamily="18" charset="0"/>
              </a:rPr>
              <a:t>Phạm Ngọc Linh</a:t>
            </a:r>
            <a:endParaRPr lang="en-US" sz="2800">
              <a:latin typeface="Times New Roman" pitchFamily="18" charset="0"/>
              <a:cs typeface="Times New Roman" pitchFamily="18" charset="0"/>
            </a:endParaRPr>
          </a:p>
          <a:p>
            <a:pPr lvl="0"/>
            <a:r>
              <a:rPr lang="en-US" sz="2800" b="1">
                <a:latin typeface="Times New Roman" pitchFamily="18" charset="0"/>
                <a:cs typeface="Times New Roman" pitchFamily="18" charset="0"/>
              </a:rPr>
              <a:t>Huỳnh Quốc Dũng</a:t>
            </a:r>
            <a:endParaRPr lang="en-US" sz="2800">
              <a:latin typeface="Times New Roman" pitchFamily="18" charset="0"/>
              <a:cs typeface="Times New Roman" pitchFamily="18" charset="0"/>
            </a:endParaRPr>
          </a:p>
          <a:p>
            <a:pPr lvl="0"/>
            <a:r>
              <a:rPr lang="en-US" sz="2800" b="1">
                <a:latin typeface="Times New Roman" pitchFamily="18" charset="0"/>
                <a:cs typeface="Times New Roman" pitchFamily="18" charset="0"/>
              </a:rPr>
              <a:t>Lê Quyền Duy</a:t>
            </a:r>
            <a:endParaRPr lang="en-US" sz="2800">
              <a:latin typeface="Times New Roman" pitchFamily="18" charset="0"/>
              <a:cs typeface="Times New Roman" pitchFamily="18" charset="0"/>
            </a:endParaRPr>
          </a:p>
          <a:p>
            <a:pPr lvl="0"/>
            <a:r>
              <a:rPr lang="en-US" sz="2800" b="1" smtClean="0">
                <a:latin typeface="Times New Roman" pitchFamily="18" charset="0"/>
                <a:cs typeface="Times New Roman" pitchFamily="18" charset="0"/>
              </a:rPr>
              <a:t>Nông Thanh Vượng</a:t>
            </a:r>
            <a:endParaRPr lang="en-US" sz="2800">
              <a:latin typeface="Times New Roman" pitchFamily="18" charset="0"/>
              <a:cs typeface="Times New Roman" pitchFamily="18" charset="0"/>
            </a:endParaRPr>
          </a:p>
          <a:p>
            <a:pPr lvl="0"/>
            <a:r>
              <a:rPr lang="en-US" sz="2800" b="1">
                <a:latin typeface="Times New Roman" pitchFamily="18" charset="0"/>
                <a:cs typeface="Times New Roman" pitchFamily="18" charset="0"/>
              </a:rPr>
              <a:t>Bùi Duy Thanh</a:t>
            </a:r>
            <a:endParaRPr lang="en-US" sz="2800">
              <a:latin typeface="Times New Roman" pitchFamily="18" charset="0"/>
              <a:cs typeface="Times New Roman" pitchFamily="18" charset="0"/>
            </a:endParaRPr>
          </a:p>
          <a:p>
            <a:pPr marL="109728" indent="0">
              <a:buNone/>
            </a:pPr>
            <a:r>
              <a:rPr lang="en-US" sz="2800" b="1" smtClean="0">
                <a:latin typeface="Times New Roman" pitchFamily="18" charset="0"/>
                <a:cs typeface="Times New Roman" pitchFamily="18" charset="0"/>
              </a:rPr>
              <a:t>	GVHD</a:t>
            </a:r>
            <a:r>
              <a:rPr lang="en-US" sz="2800" b="1">
                <a:latin typeface="Times New Roman" pitchFamily="18" charset="0"/>
                <a:cs typeface="Times New Roman" pitchFamily="18" charset="0"/>
              </a:rPr>
              <a:t>: </a:t>
            </a:r>
            <a:r>
              <a:rPr lang="en-US" sz="2800" b="1" smtClean="0">
                <a:latin typeface="Times New Roman" pitchFamily="18" charset="0"/>
                <a:cs typeface="Times New Roman" pitchFamily="18" charset="0"/>
              </a:rPr>
              <a:t>Nguyễn Ngọc Ánh Mỹ</a:t>
            </a:r>
            <a:endParaRPr lang="en-US" sz="2800">
              <a:latin typeface="Times New Roman" pitchFamily="18" charset="0"/>
              <a:cs typeface="Times New Roman" pitchFamily="18" charset="0"/>
            </a:endParaRPr>
          </a:p>
        </p:txBody>
      </p:sp>
      <p:sp>
        <p:nvSpPr>
          <p:cNvPr id="3" name="Title 2"/>
          <p:cNvSpPr>
            <a:spLocks noGrp="1"/>
          </p:cNvSpPr>
          <p:nvPr>
            <p:ph type="title"/>
          </p:nvPr>
        </p:nvSpPr>
        <p:spPr>
          <a:xfrm>
            <a:off x="457200" y="914400"/>
            <a:ext cx="8839200" cy="1143000"/>
          </a:xfrm>
        </p:spPr>
        <p:txBody>
          <a:bodyPr>
            <a:normAutofit fontScale="90000"/>
          </a:bodyPr>
          <a:lstStyle/>
          <a:p>
            <a:r>
              <a:rPr lang="en-US" smtClean="0">
                <a:effectLst/>
                <a:latin typeface="Times New Roman" pitchFamily="18" charset="0"/>
                <a:cs typeface="Times New Roman" pitchFamily="18" charset="0"/>
              </a:rPr>
              <a:t>Dự án: </a:t>
            </a:r>
            <a:r>
              <a:rPr lang="vi-VN">
                <a:effectLst/>
                <a:latin typeface="Times New Roman" pitchFamily="18" charset="0"/>
                <a:cs typeface="Times New Roman" pitchFamily="18" charset="0"/>
              </a:rPr>
              <a:t>Thiết kế và xây dựng hệ thống mạng máy tính để chia sẻ tài nguyên cho công ty hoặc trường học</a:t>
            </a:r>
            <a:r>
              <a:rPr lang="en-US">
                <a:effectLst/>
                <a:latin typeface="Times New Roman" pitchFamily="18" charset="0"/>
                <a:cs typeface="Times New Roman" pitchFamily="18" charset="0"/>
              </a:rPr>
              <a:t/>
            </a:r>
            <a:br>
              <a:rPr lang="en-US">
                <a:effectLst/>
                <a:latin typeface="Times New Roman" pitchFamily="18" charset="0"/>
                <a:cs typeface="Times New Roman" pitchFamily="18" charset="0"/>
              </a:rPr>
            </a:b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942578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 y="1524000"/>
            <a:ext cx="8534400" cy="2363162"/>
          </a:xfrm>
        </p:spPr>
        <p:txBody>
          <a:bodyPr>
            <a:noAutofit/>
          </a:bodyPr>
          <a:lstStyle/>
          <a:p>
            <a:r>
              <a:rPr lang="vi-VN" sz="7000" smtClean="0">
                <a:solidFill>
                  <a:srgbClr val="00B0F0"/>
                </a:solidFill>
                <a:effectLst/>
                <a:latin typeface="Times New Roman" panose="02020603050405020304" pitchFamily="18" charset="0"/>
                <a:cs typeface="Times New Roman" panose="02020603050405020304" pitchFamily="18" charset="0"/>
              </a:rPr>
              <a:t>GIỚI </a:t>
            </a:r>
            <a:r>
              <a:rPr lang="vi-VN" sz="7000">
                <a:solidFill>
                  <a:srgbClr val="00B0F0"/>
                </a:solidFill>
                <a:effectLst/>
                <a:latin typeface="Times New Roman" panose="02020603050405020304" pitchFamily="18" charset="0"/>
                <a:cs typeface="Times New Roman" panose="02020603050405020304" pitchFamily="18" charset="0"/>
              </a:rPr>
              <a:t>THIỆU </a:t>
            </a:r>
            <a:r>
              <a:rPr lang="en-US" sz="7000" smtClean="0">
                <a:solidFill>
                  <a:srgbClr val="00B0F0"/>
                </a:solidFill>
                <a:effectLst/>
                <a:latin typeface="Times New Roman" panose="02020603050405020304" pitchFamily="18" charset="0"/>
                <a:cs typeface="Times New Roman" panose="02020603050405020304" pitchFamily="18" charset="0"/>
              </a:rPr>
              <a:t>DỰ ÁN</a:t>
            </a:r>
            <a:r>
              <a:rPr lang="en-US" sz="7000">
                <a:solidFill>
                  <a:srgbClr val="00B0F0"/>
                </a:solidFill>
                <a:effectLst/>
                <a:latin typeface="Times New Roman" panose="02020603050405020304" pitchFamily="18" charset="0"/>
                <a:cs typeface="Times New Roman" panose="02020603050405020304" pitchFamily="18" charset="0"/>
              </a:rPr>
              <a:t/>
            </a:r>
            <a:br>
              <a:rPr lang="en-US" sz="7000">
                <a:solidFill>
                  <a:srgbClr val="00B0F0"/>
                </a:solidFill>
                <a:effectLst/>
                <a:latin typeface="Times New Roman" panose="02020603050405020304" pitchFamily="18" charset="0"/>
                <a:cs typeface="Times New Roman" panose="02020603050405020304" pitchFamily="18" charset="0"/>
              </a:rPr>
            </a:br>
            <a:endParaRPr lang="en-US" sz="70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14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r>
              <a:rPr lang="en-US">
                <a:latin typeface="Times New Roman" panose="02020603050405020304" pitchFamily="18" charset="0"/>
                <a:cs typeface="Times New Roman" panose="02020603050405020304" pitchFamily="18" charset="0"/>
              </a:rPr>
              <a:t>Ngày nay bất cứ một doanh nghiệp nào cũng đều muốn ứng dụng công nghệ thông tin vào hoạt động quản lý, đặc biệt là quản lý thông tin trong nội bộ. Có rất nhiều dạng thông tin cần quản lý chẳng hạn như thông tin về các văn bản mật (file hồ sơ thầu, kế hoạch định hướng phát triển). thông tin về dữ liệu kế toán hay thông tin về các sản phẩm trí tuệ như phần mềm hoặc bản thiết kế sản phẩm. Nếu những thông tin này lọt ra ngoài doanh nghiệp nhẹ thì mất tiền chi phí cho sản phẩm, nặng thì mất uy tín với khách hàng. </a:t>
            </a:r>
          </a:p>
        </p:txBody>
      </p:sp>
      <p:sp>
        <p:nvSpPr>
          <p:cNvPr id="3" name="Title 2"/>
          <p:cNvSpPr>
            <a:spLocks noGrp="1"/>
          </p:cNvSpPr>
          <p:nvPr>
            <p:ph type="title"/>
          </p:nvPr>
        </p:nvSpPr>
        <p:spPr/>
        <p:txBody>
          <a:bodyPr>
            <a:normAutofit fontScale="90000"/>
          </a:bodyPr>
          <a:lstStyle/>
          <a:p>
            <a:r>
              <a:rPr lang="vi-VN" sz="4400">
                <a:solidFill>
                  <a:srgbClr val="00B0F0"/>
                </a:solidFill>
                <a:effectLst/>
                <a:latin typeface="Times New Roman" panose="02020603050405020304" pitchFamily="18" charset="0"/>
                <a:cs typeface="Times New Roman" panose="02020603050405020304" pitchFamily="18" charset="0"/>
              </a:rPr>
              <a:t>GIỚI THIỆU </a:t>
            </a:r>
            <a:r>
              <a:rPr lang="en-US" sz="4400">
                <a:solidFill>
                  <a:srgbClr val="00B0F0"/>
                </a:solidFill>
                <a:effectLst/>
                <a:latin typeface="Times New Roman" panose="02020603050405020304" pitchFamily="18" charset="0"/>
                <a:cs typeface="Times New Roman" panose="02020603050405020304" pitchFamily="18" charset="0"/>
              </a:rPr>
              <a:t>DỰ ÁN</a:t>
            </a:r>
            <a:br>
              <a:rPr lang="en-US" sz="4400">
                <a:solidFill>
                  <a:srgbClr val="00B0F0"/>
                </a:solidFill>
                <a:effectLst/>
                <a:latin typeface="Times New Roman" panose="02020603050405020304" pitchFamily="18" charset="0"/>
                <a:cs typeface="Times New Roman" panose="02020603050405020304" pitchFamily="18" charset="0"/>
              </a:rPr>
            </a:br>
            <a:endParaRPr lang="en-US"/>
          </a:p>
        </p:txBody>
      </p:sp>
    </p:spTree>
    <p:extLst>
      <p:ext uri="{BB962C8B-B14F-4D97-AF65-F5344CB8AC3E}">
        <p14:creationId xmlns:p14="http://schemas.microsoft.com/office/powerpoint/2010/main" val="318878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r>
              <a:rPr lang="en-US">
                <a:latin typeface="Times New Roman" panose="02020603050405020304" pitchFamily="18" charset="0"/>
                <a:cs typeface="Times New Roman" panose="02020603050405020304" pitchFamily="18" charset="0"/>
              </a:rPr>
              <a:t>Điều tồi tệ này càng trở nên trầm trọng hơn khi doanh nghiệp không có đủ nhân lực công nghệ thông tin để thực hiện. Thấu hiểu vấn đề trên, nhóm chúng tôi sẽ giúp bạn điều này với bộ giải pháp hệ thống mạng cho doanh nghiệp vừa và nhỏ.</a:t>
            </a:r>
          </a:p>
          <a:p>
            <a:r>
              <a:rPr lang="en-US">
                <a:latin typeface="Times New Roman" panose="02020603050405020304" pitchFamily="18" charset="0"/>
                <a:cs typeface="Times New Roman" panose="02020603050405020304" pitchFamily="18" charset="0"/>
              </a:rPr>
              <a:t>Chúng tôi tin tưởng rằng, với dự án này chúng tôi sẽ giúp công ty bạn bảo mật cũng như quản lý được các thông tin nội bộ rõ ràng và chính xác hơn.</a:t>
            </a:r>
          </a:p>
        </p:txBody>
      </p:sp>
      <p:sp>
        <p:nvSpPr>
          <p:cNvPr id="3" name="Title 2"/>
          <p:cNvSpPr>
            <a:spLocks noGrp="1"/>
          </p:cNvSpPr>
          <p:nvPr>
            <p:ph type="title"/>
          </p:nvPr>
        </p:nvSpPr>
        <p:spPr/>
        <p:txBody>
          <a:bodyPr>
            <a:normAutofit fontScale="90000"/>
          </a:bodyPr>
          <a:lstStyle/>
          <a:p>
            <a:r>
              <a:rPr lang="vi-VN" sz="4400">
                <a:solidFill>
                  <a:srgbClr val="00B0F0"/>
                </a:solidFill>
                <a:effectLst/>
                <a:latin typeface="Times New Roman" panose="02020603050405020304" pitchFamily="18" charset="0"/>
                <a:cs typeface="Times New Roman" panose="02020603050405020304" pitchFamily="18" charset="0"/>
              </a:rPr>
              <a:t>GIỚI THIỆU </a:t>
            </a:r>
            <a:r>
              <a:rPr lang="en-US" sz="4400">
                <a:solidFill>
                  <a:srgbClr val="00B0F0"/>
                </a:solidFill>
                <a:effectLst/>
                <a:latin typeface="Times New Roman" panose="02020603050405020304" pitchFamily="18" charset="0"/>
                <a:cs typeface="Times New Roman" panose="02020603050405020304" pitchFamily="18" charset="0"/>
              </a:rPr>
              <a:t>DỰ ÁN</a:t>
            </a:r>
            <a:br>
              <a:rPr lang="en-US" sz="4400">
                <a:solidFill>
                  <a:srgbClr val="00B0F0"/>
                </a:solidFill>
                <a:effectLst/>
                <a:latin typeface="Times New Roman" panose="02020603050405020304" pitchFamily="18" charset="0"/>
                <a:cs typeface="Times New Roman" panose="02020603050405020304" pitchFamily="18" charset="0"/>
              </a:rPr>
            </a:br>
            <a:endParaRPr lang="en-US"/>
          </a:p>
        </p:txBody>
      </p:sp>
    </p:spTree>
    <p:extLst>
      <p:ext uri="{BB962C8B-B14F-4D97-AF65-F5344CB8AC3E}">
        <p14:creationId xmlns:p14="http://schemas.microsoft.com/office/powerpoint/2010/main" val="2436611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457200"/>
            <a:ext cx="9067800" cy="2363162"/>
          </a:xfrm>
        </p:spPr>
        <p:txBody>
          <a:bodyPr>
            <a:noAutofit/>
          </a:bodyPr>
          <a:lstStyle/>
          <a:p>
            <a:pPr algn="ctr"/>
            <a:r>
              <a:rPr lang="en-US" sz="7000" smtClean="0">
                <a:solidFill>
                  <a:srgbClr val="00B0F0"/>
                </a:solidFill>
                <a:effectLst/>
                <a:latin typeface="Times New Roman" panose="02020603050405020304" pitchFamily="18" charset="0"/>
                <a:cs typeface="Times New Roman" panose="02020603050405020304" pitchFamily="18" charset="0"/>
              </a:rPr>
              <a:t>YÊU CẦU CỦA CÔNG TY</a:t>
            </a:r>
            <a:endParaRPr lang="en-US" sz="70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590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r>
              <a:rPr lang="en-US" sz="3200">
                <a:latin typeface="Times New Roman" panose="02020603050405020304" pitchFamily="18" charset="0"/>
                <a:cs typeface="Times New Roman" panose="02020603050405020304" pitchFamily="18" charset="0"/>
              </a:rPr>
              <a:t>Công ty TNHH Vừa Thành Lập là công ty chuyên sản xuất các linh kiện điện </a:t>
            </a:r>
            <a:r>
              <a:rPr lang="en-US" sz="3200" smtClean="0">
                <a:latin typeface="Times New Roman" panose="02020603050405020304" pitchFamily="18" charset="0"/>
                <a:cs typeface="Times New Roman" panose="02020603050405020304" pitchFamily="18" charset="0"/>
              </a:rPr>
              <a:t>tử</a:t>
            </a:r>
            <a:endParaRPr lang="en-US" sz="3200">
              <a:latin typeface="Times New Roman" panose="02020603050405020304" pitchFamily="18" charset="0"/>
              <a:cs typeface="Times New Roman" panose="02020603050405020304" pitchFamily="18" charset="0"/>
            </a:endParaRPr>
          </a:p>
          <a:p>
            <a:r>
              <a:rPr lang="en-US" sz="3200" smtClean="0">
                <a:latin typeface="Times New Roman" panose="02020603050405020304" pitchFamily="18" charset="0"/>
                <a:cs typeface="Times New Roman" panose="02020603050405020304" pitchFamily="18" charset="0"/>
              </a:rPr>
              <a:t>Công ty có 1 trệt, 1 lầu.</a:t>
            </a:r>
          </a:p>
          <a:p>
            <a:r>
              <a:rPr lang="en-US" sz="3200" smtClean="0">
                <a:latin typeface="Times New Roman" panose="02020603050405020304" pitchFamily="18" charset="0"/>
                <a:cs typeface="Times New Roman" panose="02020603050405020304" pitchFamily="18" charset="0"/>
              </a:rPr>
              <a:t>8 phòng ban khác nhau.</a:t>
            </a:r>
          </a:p>
          <a:p>
            <a:r>
              <a:rPr lang="en-US" sz="3200" smtClean="0">
                <a:latin typeface="Times New Roman" panose="02020603050405020304" pitchFamily="18" charset="0"/>
                <a:cs typeface="Times New Roman" panose="02020603050405020304" pitchFamily="18" charset="0"/>
              </a:rPr>
              <a:t>28 nhân viên.</a:t>
            </a:r>
            <a:endParaRPr lang="en-US" sz="32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YÊU CẦU CỦA CÔNG TY</a:t>
            </a:r>
            <a:endParaRPr lang="en-US" sz="4000"/>
          </a:p>
        </p:txBody>
      </p:sp>
      <p:pic>
        <p:nvPicPr>
          <p:cNvPr id="5" name="Picture 4"/>
          <p:cNvPicPr>
            <a:picLocks noChangeAspect="1"/>
          </p:cNvPicPr>
          <p:nvPr/>
        </p:nvPicPr>
        <p:blipFill>
          <a:blip r:embed="rId2"/>
          <a:stretch>
            <a:fillRect/>
          </a:stretch>
        </p:blipFill>
        <p:spPr>
          <a:xfrm>
            <a:off x="2794736" y="4114800"/>
            <a:ext cx="6349264" cy="2276362"/>
          </a:xfrm>
          <a:prstGeom prst="rect">
            <a:avLst/>
          </a:prstGeom>
        </p:spPr>
      </p:pic>
    </p:spTree>
    <p:extLst>
      <p:ext uri="{BB962C8B-B14F-4D97-AF65-F5344CB8AC3E}">
        <p14:creationId xmlns:p14="http://schemas.microsoft.com/office/powerpoint/2010/main" val="2929672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a:bodyPr>
          <a:lstStyle/>
          <a:p>
            <a:pPr lvl="0"/>
            <a:r>
              <a:rPr lang="en-US" sz="3200">
                <a:latin typeface="Times New Roman" panose="02020603050405020304" pitchFamily="18" charset="0"/>
                <a:cs typeface="Times New Roman" panose="02020603050405020304" pitchFamily="18" charset="0"/>
              </a:rPr>
              <a:t>Mỗi nhân viên sẽ có quyền hạn riêng để truy cập file server tùy vào chức vụ và công việc đang phụ trách.</a:t>
            </a:r>
          </a:p>
          <a:p>
            <a:pPr lvl="0"/>
            <a:r>
              <a:rPr lang="en-US" sz="3200">
                <a:latin typeface="Times New Roman" panose="02020603050405020304" pitchFamily="18" charset="0"/>
                <a:cs typeface="Times New Roman" panose="02020603050405020304" pitchFamily="18" charset="0"/>
              </a:rPr>
              <a:t>Hệ thống File Server chứa tài nguyên phải được chia sẻ tùy vào mục đích của công ty.</a:t>
            </a:r>
          </a:p>
          <a:p>
            <a:pPr lvl="0"/>
            <a:r>
              <a:rPr lang="en-US" sz="3200">
                <a:latin typeface="Times New Roman" panose="02020603050405020304" pitchFamily="18" charset="0"/>
                <a:cs typeface="Times New Roman" panose="02020603050405020304" pitchFamily="18" charset="0"/>
              </a:rPr>
              <a:t>Dễ dàng nâng cấp hệ thống khi cần thiết.</a:t>
            </a:r>
          </a:p>
          <a:p>
            <a:pPr lvl="0"/>
            <a:r>
              <a:rPr lang="en-US" sz="3200">
                <a:latin typeface="Times New Roman" panose="02020603050405020304" pitchFamily="18" charset="0"/>
                <a:cs typeface="Times New Roman" panose="02020603050405020304" pitchFamily="18" charset="0"/>
              </a:rPr>
              <a:t>Giá thành hệ thống hợp lý, không vượt quá 450 triệu đồng cho cả hệ </a:t>
            </a:r>
            <a:r>
              <a:rPr lang="en-US" sz="3200" smtClean="0">
                <a:latin typeface="Times New Roman" panose="02020603050405020304" pitchFamily="18" charset="0"/>
                <a:cs typeface="Times New Roman" panose="02020603050405020304" pitchFamily="18" charset="0"/>
              </a:rPr>
              <a:t>thống.</a:t>
            </a:r>
            <a:endParaRPr lang="en-US" sz="32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a:solidFill>
                  <a:srgbClr val="00B0F0"/>
                </a:solidFill>
                <a:effectLst/>
                <a:latin typeface="Times New Roman" panose="02020603050405020304" pitchFamily="18" charset="0"/>
                <a:cs typeface="Times New Roman" panose="02020603050405020304" pitchFamily="18" charset="0"/>
              </a:rPr>
              <a:t>YÊU CẦU CỦA CÔNG TY</a:t>
            </a:r>
            <a:endParaRPr lang="en-US" sz="4000"/>
          </a:p>
        </p:txBody>
      </p:sp>
    </p:spTree>
    <p:extLst>
      <p:ext uri="{BB962C8B-B14F-4D97-AF65-F5344CB8AC3E}">
        <p14:creationId xmlns:p14="http://schemas.microsoft.com/office/powerpoint/2010/main" val="3241090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457200"/>
            <a:ext cx="9067800" cy="2363162"/>
          </a:xfrm>
        </p:spPr>
        <p:txBody>
          <a:bodyPr>
            <a:noAutofit/>
          </a:bodyPr>
          <a:lstStyle/>
          <a:p>
            <a:pPr algn="ctr"/>
            <a:r>
              <a:rPr lang="en-US" sz="7000" smtClean="0">
                <a:solidFill>
                  <a:srgbClr val="00B0F0"/>
                </a:solidFill>
                <a:effectLst/>
                <a:latin typeface="Times New Roman" panose="02020603050405020304" pitchFamily="18" charset="0"/>
                <a:cs typeface="Times New Roman" panose="02020603050405020304" pitchFamily="18" charset="0"/>
              </a:rPr>
              <a:t>THIẾT KẾ THEO YÊU CẦU</a:t>
            </a:r>
            <a:endParaRPr lang="en-US" sz="70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6281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268</TotalTime>
  <Words>553</Words>
  <Application>Microsoft Office PowerPoint</Application>
  <PresentationFormat>On-screen Show (4:3)</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TRƯỜNG CAO ĐẲNG CÔNG NGHỆ THỦ ĐỨC KHOA CÔNG NGHỆ THÔNG TIN </vt:lpstr>
      <vt:lpstr>Dự án: Thiết kế và xây dựng hệ thống mạng máy tính để chia sẻ tài nguyên cho công ty hoặc trường học </vt:lpstr>
      <vt:lpstr>GIỚI THIỆU DỰ ÁN </vt:lpstr>
      <vt:lpstr>GIỚI THIỆU DỰ ÁN </vt:lpstr>
      <vt:lpstr>GIỚI THIỆU DỰ ÁN </vt:lpstr>
      <vt:lpstr>YÊU CẦU CỦA CÔNG TY</vt:lpstr>
      <vt:lpstr>YÊU CẦU CỦA CÔNG TY</vt:lpstr>
      <vt:lpstr>YÊU CẦU CỦA CÔNG TY</vt:lpstr>
      <vt:lpstr>THIẾT KẾ THEO YÊU CẦU</vt:lpstr>
      <vt:lpstr>THIẾT KẾ THEO YÊU CẦU</vt:lpstr>
      <vt:lpstr>THIẾT KẾ THEO YÊU CẦU</vt:lpstr>
      <vt:lpstr>THIẾT KẾ THEO YÊU CẦU</vt:lpstr>
      <vt:lpstr>GROUP &amp; USER</vt:lpstr>
      <vt:lpstr>GROUP &amp; USER</vt:lpstr>
      <vt:lpstr>GROUP &amp; USER</vt:lpstr>
      <vt:lpstr>GROUP &amp; USER</vt:lpstr>
      <vt:lpstr>CẢM ƠN CÔ VÀ CÁC BẠN ĐÃ LẮNG NGHE PHẦN TRÌNH BÀY CỦA NHÓM THÀNH CÔNG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 </dc:title>
  <dc:creator>Kain</dc:creator>
  <cp:lastModifiedBy>admin</cp:lastModifiedBy>
  <cp:revision>27</cp:revision>
  <dcterms:created xsi:type="dcterms:W3CDTF">2006-08-16T00:00:00Z</dcterms:created>
  <dcterms:modified xsi:type="dcterms:W3CDTF">2020-12-29T02:16:15Z</dcterms:modified>
</cp:coreProperties>
</file>