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5" r:id="rId10"/>
    <p:sldId id="266" r:id="rId11"/>
    <p:sldId id="267" r:id="rId12"/>
    <p:sldId id="264"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12/24/2020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12/24/2020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12/24/2020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12/24/2020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12/24/2020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12/24/2020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12/24/2020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12/24/2020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12/24/2020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12/24/2020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12/24/2020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12/24/2020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 y="762000"/>
            <a:ext cx="8915400" cy="914400"/>
          </a:xfrm>
        </p:spPr>
        <p:txBody>
          <a:bodyPr>
            <a:noAutofit/>
          </a:bodyPr>
          <a:lstStyle/>
          <a:p>
            <a:pPr algn="ctr"/>
            <a:r>
              <a:rPr lang="vi-VN" sz="3200">
                <a:solidFill>
                  <a:srgbClr val="00B0F0"/>
                </a:solidFill>
                <a:effectLst/>
                <a:latin typeface="Times New Roman" pitchFamily="18" charset="0"/>
                <a:cs typeface="Times New Roman" pitchFamily="18" charset="0"/>
              </a:rPr>
              <a:t>TRƯỜNG CAO ĐẲNG CÔNG NGHỆ THỦ ĐỨC</a:t>
            </a:r>
            <a:r>
              <a:rPr lang="en-US" sz="3200">
                <a:solidFill>
                  <a:srgbClr val="00B0F0"/>
                </a:solidFill>
                <a:effectLst/>
                <a:latin typeface="Times New Roman" pitchFamily="18" charset="0"/>
                <a:cs typeface="Times New Roman" pitchFamily="18" charset="0"/>
              </a:rPr>
              <a:t/>
            </a:r>
            <a:br>
              <a:rPr lang="en-US" sz="3200">
                <a:solidFill>
                  <a:srgbClr val="00B0F0"/>
                </a:solidFill>
                <a:effectLst/>
                <a:latin typeface="Times New Roman" pitchFamily="18" charset="0"/>
                <a:cs typeface="Times New Roman" pitchFamily="18" charset="0"/>
              </a:rPr>
            </a:br>
            <a:r>
              <a:rPr lang="vi-VN" sz="3200">
                <a:solidFill>
                  <a:srgbClr val="00B0F0"/>
                </a:solidFill>
                <a:effectLst/>
                <a:latin typeface="Times New Roman" pitchFamily="18" charset="0"/>
                <a:cs typeface="Times New Roman" pitchFamily="18" charset="0"/>
              </a:rPr>
              <a:t>KHOA CÔNG NGHỆ THÔNG TIN</a:t>
            </a:r>
            <a:r>
              <a:rPr lang="en-US" sz="2400">
                <a:effectLst/>
                <a:latin typeface="Times New Roman" pitchFamily="18" charset="0"/>
                <a:cs typeface="Times New Roman" pitchFamily="18" charset="0"/>
              </a:rPr>
              <a:t/>
            </a:r>
            <a:br>
              <a:rPr lang="en-US" sz="2400">
                <a:effectLst/>
                <a:latin typeface="Times New Roman" pitchFamily="18" charset="0"/>
                <a:cs typeface="Times New Roman" pitchFamily="18" charset="0"/>
              </a:rPr>
            </a:br>
            <a:endParaRPr lang="en-US" sz="2400">
              <a:latin typeface="Times New Roman" pitchFamily="18" charset="0"/>
              <a:cs typeface="Times New Roman" pitchFamily="18" charset="0"/>
            </a:endParaRPr>
          </a:p>
        </p:txBody>
      </p:sp>
      <p:sp>
        <p:nvSpPr>
          <p:cNvPr id="3" name="Subtitle 2"/>
          <p:cNvSpPr>
            <a:spLocks noGrp="1"/>
          </p:cNvSpPr>
          <p:nvPr>
            <p:ph type="subTitle" idx="1"/>
          </p:nvPr>
        </p:nvSpPr>
        <p:spPr>
          <a:xfrm>
            <a:off x="762000" y="3352800"/>
            <a:ext cx="7772400" cy="1199704"/>
          </a:xfrm>
        </p:spPr>
        <p:txBody>
          <a:bodyPr>
            <a:normAutofit fontScale="92500" lnSpcReduction="20000"/>
          </a:bodyPr>
          <a:lstStyle/>
          <a:p>
            <a:pPr algn="ctr"/>
            <a:r>
              <a:rPr lang="vi-VN" b="1">
                <a:latin typeface="Times New Roman" pitchFamily="18" charset="0"/>
                <a:cs typeface="Times New Roman" pitchFamily="18" charset="0"/>
              </a:rPr>
              <a:t>ĐỒ ÁN </a:t>
            </a:r>
            <a:endParaRPr lang="en-US">
              <a:latin typeface="Times New Roman" pitchFamily="18" charset="0"/>
              <a:cs typeface="Times New Roman" pitchFamily="18" charset="0"/>
            </a:endParaRPr>
          </a:p>
          <a:p>
            <a:pPr algn="ctr"/>
            <a:r>
              <a:rPr lang="vi-VN" b="1">
                <a:latin typeface="Times New Roman" pitchFamily="18" charset="0"/>
                <a:cs typeface="Times New Roman" pitchFamily="18" charset="0"/>
              </a:rPr>
              <a:t>NHẬP MÔN CÔNG NGHỆ THÔNG TIN </a:t>
            </a:r>
            <a:r>
              <a:rPr lang="vi-VN" b="1" smtClean="0">
                <a:latin typeface="Times New Roman" pitchFamily="18" charset="0"/>
                <a:cs typeface="Times New Roman" pitchFamily="18" charset="0"/>
              </a:rPr>
              <a:t>VÀ</a:t>
            </a:r>
            <a:endParaRPr lang="en-US" b="1" smtClean="0">
              <a:latin typeface="Times New Roman" pitchFamily="18" charset="0"/>
              <a:cs typeface="Times New Roman" pitchFamily="18" charset="0"/>
            </a:endParaRPr>
          </a:p>
          <a:p>
            <a:pPr algn="ctr"/>
            <a:r>
              <a:rPr lang="vi-VN" b="1" smtClean="0">
                <a:latin typeface="Times New Roman" pitchFamily="18" charset="0"/>
                <a:cs typeface="Times New Roman" pitchFamily="18" charset="0"/>
              </a:rPr>
              <a:t>TRUYỀN </a:t>
            </a:r>
            <a:r>
              <a:rPr lang="vi-VN" b="1">
                <a:latin typeface="Times New Roman" pitchFamily="18" charset="0"/>
                <a:cs typeface="Times New Roman" pitchFamily="18" charset="0"/>
              </a:rPr>
              <a:t>THÔNG</a:t>
            </a:r>
            <a:endParaRPr lang="en-US">
              <a:latin typeface="Times New Roman" pitchFamily="18" charset="0"/>
              <a:cs typeface="Times New Roman" pitchFamily="18" charset="0"/>
            </a:endParaRPr>
          </a:p>
          <a:p>
            <a:pPr algn="ctr"/>
            <a:endParaRPr lang="en-US">
              <a:latin typeface="Times New Roman" pitchFamily="18" charset="0"/>
              <a:cs typeface="Times New Roman"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3733800" y="1447800"/>
            <a:ext cx="1676400" cy="1625505"/>
          </a:xfrm>
          <a:prstGeom prst="rect">
            <a:avLst/>
          </a:prstGeom>
        </p:spPr>
      </p:pic>
    </p:spTree>
    <p:extLst>
      <p:ext uri="{BB962C8B-B14F-4D97-AF65-F5344CB8AC3E}">
        <p14:creationId xmlns:p14="http://schemas.microsoft.com/office/powerpoint/2010/main" val="297327843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sz="3600">
                <a:latin typeface="Times New Roman" panose="02020603050405020304" pitchFamily="18" charset="0"/>
                <a:cs typeface="Times New Roman" panose="02020603050405020304" pitchFamily="18" charset="0"/>
              </a:rPr>
              <a:t>Huỳnh Quốc Dũng</a:t>
            </a:r>
            <a:endParaRPr lang="en-US" sz="3600" smtClean="0">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Đảm </a:t>
            </a:r>
            <a:r>
              <a:rPr lang="en-US">
                <a:latin typeface="Times New Roman" panose="02020603050405020304" pitchFamily="18" charset="0"/>
                <a:cs typeface="Times New Roman" panose="02020603050405020304" pitchFamily="18" charset="0"/>
              </a:rPr>
              <a:t>nhiệm chính làm powerpoint.</a:t>
            </a:r>
          </a:p>
          <a:p>
            <a:r>
              <a:rPr lang="vi-VN">
                <a:latin typeface="Times New Roman" panose="02020603050405020304" pitchFamily="18" charset="0"/>
                <a:cs typeface="Times New Roman" panose="02020603050405020304" pitchFamily="18" charset="0"/>
              </a:rPr>
              <a:t>Tìm ý tưởng kịch </a:t>
            </a:r>
            <a:r>
              <a:rPr lang="vi-VN" smtClean="0">
                <a:latin typeface="Times New Roman" panose="02020603050405020304" pitchFamily="18" charset="0"/>
                <a:cs typeface="Times New Roman" panose="02020603050405020304" pitchFamily="18" charset="0"/>
              </a:rPr>
              <a:t>bản</a:t>
            </a:r>
            <a:r>
              <a:rPr lang="en-US"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Hỗ trợ các hạng mục của các thành viên </a:t>
            </a:r>
            <a:r>
              <a:rPr lang="en-US" smtClean="0">
                <a:latin typeface="Times New Roman" panose="02020603050405020304" pitchFamily="18" charset="0"/>
                <a:cs typeface="Times New Roman" panose="02020603050405020304" pitchFamily="18" charset="0"/>
              </a:rPr>
              <a:t>khác. </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vi-VN" sz="4400">
                <a:solidFill>
                  <a:srgbClr val="00B0F0"/>
                </a:solidFill>
              </a:rPr>
              <a:t>Phân công công việc</a:t>
            </a:r>
            <a:endParaRPr lang="en-US" sz="4400">
              <a:solidFill>
                <a:srgbClr val="00B0F0"/>
              </a:solidFill>
            </a:endParaRPr>
          </a:p>
        </p:txBody>
      </p:sp>
    </p:spTree>
    <p:extLst>
      <p:ext uri="{BB962C8B-B14F-4D97-AF65-F5344CB8AC3E}">
        <p14:creationId xmlns:p14="http://schemas.microsoft.com/office/powerpoint/2010/main" val="287512416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circle(in)">
                                      <p:cBhvr>
                                        <p:cTn id="10" dur="2000"/>
                                        <p:tgtEl>
                                          <p:spTgt spid="2">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circle(in)">
                                      <p:cBhvr>
                                        <p:cTn id="13" dur="2000"/>
                                        <p:tgtEl>
                                          <p:spTgt spid="2">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circle(in)">
                                      <p:cBhvr>
                                        <p:cTn id="16"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sz="3600">
                <a:latin typeface="Times New Roman" panose="02020603050405020304" pitchFamily="18" charset="0"/>
                <a:cs typeface="Times New Roman" panose="02020603050405020304" pitchFamily="18" charset="0"/>
              </a:rPr>
              <a:t>Lê Hùng Nam</a:t>
            </a:r>
            <a:endParaRPr lang="en-US" sz="3600" smtClean="0">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Chuẩn </a:t>
            </a:r>
            <a:r>
              <a:rPr lang="en-US">
                <a:latin typeface="Times New Roman" panose="02020603050405020304" pitchFamily="18" charset="0"/>
                <a:cs typeface="Times New Roman" panose="02020603050405020304" pitchFamily="18" charset="0"/>
              </a:rPr>
              <a:t>bị các thiết bị quay </a:t>
            </a:r>
            <a:r>
              <a:rPr lang="en-US" smtClean="0">
                <a:latin typeface="Times New Roman" panose="02020603050405020304" pitchFamily="18" charset="0"/>
                <a:cs typeface="Times New Roman" panose="02020603050405020304" pitchFamily="18" charset="0"/>
              </a:rPr>
              <a:t>phim.</a:t>
            </a:r>
            <a:endParaRPr lang="en-US">
              <a:latin typeface="Times New Roman" panose="02020603050405020304" pitchFamily="18" charset="0"/>
              <a:cs typeface="Times New Roman" panose="02020603050405020304" pitchFamily="18" charset="0"/>
            </a:endParaRPr>
          </a:p>
          <a:p>
            <a:r>
              <a:rPr lang="vi-VN">
                <a:latin typeface="Times New Roman" panose="02020603050405020304" pitchFamily="18" charset="0"/>
                <a:cs typeface="Times New Roman" panose="02020603050405020304" pitchFamily="18" charset="0"/>
              </a:rPr>
              <a:t>Tìm ý tưởng kịch </a:t>
            </a:r>
            <a:r>
              <a:rPr lang="vi-VN" smtClean="0">
                <a:latin typeface="Times New Roman" panose="02020603050405020304" pitchFamily="18" charset="0"/>
                <a:cs typeface="Times New Roman" panose="02020603050405020304" pitchFamily="18" charset="0"/>
              </a:rPr>
              <a:t>bản</a:t>
            </a:r>
            <a:r>
              <a:rPr lang="en-US"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Hỗ trợ các hạng mục của các thành viên </a:t>
            </a:r>
            <a:r>
              <a:rPr lang="en-US" smtClean="0">
                <a:latin typeface="Times New Roman" panose="02020603050405020304" pitchFamily="18" charset="0"/>
                <a:cs typeface="Times New Roman" panose="02020603050405020304" pitchFamily="18" charset="0"/>
              </a:rPr>
              <a:t>khác. </a:t>
            </a:r>
            <a:endParaRPr lang="en-US">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vi-VN" sz="4000">
                <a:solidFill>
                  <a:srgbClr val="00B0F0"/>
                </a:solidFill>
              </a:rPr>
              <a:t>Phân công công việc</a:t>
            </a:r>
            <a:endParaRPr lang="en-US">
              <a:solidFill>
                <a:srgbClr val="00B0F0"/>
              </a:solidFill>
            </a:endParaRPr>
          </a:p>
        </p:txBody>
      </p:sp>
    </p:spTree>
    <p:extLst>
      <p:ext uri="{BB962C8B-B14F-4D97-AF65-F5344CB8AC3E}">
        <p14:creationId xmlns:p14="http://schemas.microsoft.com/office/powerpoint/2010/main" val="131926671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circle(in)">
                                      <p:cBhvr>
                                        <p:cTn id="10" dur="2000"/>
                                        <p:tgtEl>
                                          <p:spTgt spid="2">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circle(in)">
                                      <p:cBhvr>
                                        <p:cTn id="13" dur="2000"/>
                                        <p:tgtEl>
                                          <p:spTgt spid="2">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circle(in)">
                                      <p:cBhvr>
                                        <p:cTn id="16"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sz="3600">
                <a:latin typeface="Times New Roman" panose="02020603050405020304" pitchFamily="18" charset="0"/>
                <a:cs typeface="Times New Roman" panose="02020603050405020304" pitchFamily="18" charset="0"/>
              </a:rPr>
              <a:t>Bùi Duy Thanh</a:t>
            </a:r>
            <a:endParaRPr lang="en-US" sz="3600" smtClean="0">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Đảm </a:t>
            </a:r>
            <a:r>
              <a:rPr lang="en-US">
                <a:latin typeface="Times New Roman" panose="02020603050405020304" pitchFamily="18" charset="0"/>
                <a:cs typeface="Times New Roman" panose="02020603050405020304" pitchFamily="18" charset="0"/>
              </a:rPr>
              <a:t>nhiệm chính làm </a:t>
            </a:r>
            <a:r>
              <a:rPr lang="en-US" smtClean="0">
                <a:latin typeface="Times New Roman" panose="02020603050405020304" pitchFamily="18" charset="0"/>
                <a:cs typeface="Times New Roman" panose="02020603050405020304" pitchFamily="18" charset="0"/>
              </a:rPr>
              <a:t>videoclip.</a:t>
            </a:r>
            <a:endParaRPr lang="en-US">
              <a:latin typeface="Times New Roman" panose="02020603050405020304" pitchFamily="18" charset="0"/>
              <a:cs typeface="Times New Roman" panose="02020603050405020304" pitchFamily="18" charset="0"/>
            </a:endParaRPr>
          </a:p>
          <a:p>
            <a:r>
              <a:rPr lang="vi-VN">
                <a:latin typeface="Times New Roman" panose="02020603050405020304" pitchFamily="18" charset="0"/>
                <a:cs typeface="Times New Roman" panose="02020603050405020304" pitchFamily="18" charset="0"/>
              </a:rPr>
              <a:t>Tìm ý tưởng kịch bản</a:t>
            </a:r>
            <a:r>
              <a:rPr lang="en-US">
                <a:latin typeface="Times New Roman" panose="02020603050405020304" pitchFamily="18" charset="0"/>
                <a:cs typeface="Times New Roman" panose="02020603050405020304" pitchFamily="18" charset="0"/>
              </a:rPr>
              <a:t>.</a:t>
            </a:r>
          </a:p>
          <a:p>
            <a:r>
              <a:rPr lang="en-US">
                <a:latin typeface="Times New Roman" panose="02020603050405020304" pitchFamily="18" charset="0"/>
                <a:cs typeface="Times New Roman" panose="02020603050405020304" pitchFamily="18" charset="0"/>
              </a:rPr>
              <a:t>Hỗ trợ các hạng mục của các thành viên </a:t>
            </a:r>
            <a:r>
              <a:rPr lang="en-US" smtClean="0">
                <a:latin typeface="Times New Roman" panose="02020603050405020304" pitchFamily="18" charset="0"/>
                <a:cs typeface="Times New Roman" panose="02020603050405020304" pitchFamily="18" charset="0"/>
              </a:rPr>
              <a:t>khác.</a:t>
            </a:r>
            <a:endParaRPr lang="en-US">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vi-VN" sz="4000">
                <a:solidFill>
                  <a:srgbClr val="00B0F0"/>
                </a:solidFill>
              </a:rPr>
              <a:t>Phân công công việc</a:t>
            </a:r>
            <a:endParaRPr lang="en-US" sz="4000" b="0">
              <a:solidFill>
                <a:srgbClr val="00B0F0"/>
              </a:solidFill>
            </a:endParaRPr>
          </a:p>
        </p:txBody>
      </p:sp>
    </p:spTree>
    <p:extLst>
      <p:ext uri="{BB962C8B-B14F-4D97-AF65-F5344CB8AC3E}">
        <p14:creationId xmlns:p14="http://schemas.microsoft.com/office/powerpoint/2010/main" val="289325767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circle(in)">
                                      <p:cBhvr>
                                        <p:cTn id="10" dur="2000"/>
                                        <p:tgtEl>
                                          <p:spTgt spid="2">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circle(in)">
                                      <p:cBhvr>
                                        <p:cTn id="13" dur="2000"/>
                                        <p:tgtEl>
                                          <p:spTgt spid="2">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circle(in)">
                                      <p:cBhvr>
                                        <p:cTn id="16"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r>
              <a:rPr lang="vi-VN" sz="6000">
                <a:solidFill>
                  <a:srgbClr val="00B0F0"/>
                </a:solidFill>
                <a:effectLst/>
              </a:rPr>
              <a:t>TỔNG KẾT ĐỒ ÁN</a:t>
            </a:r>
            <a:r>
              <a:rPr lang="en-US" sz="6000">
                <a:solidFill>
                  <a:srgbClr val="00B0F0"/>
                </a:solidFill>
                <a:effectLst/>
              </a:rPr>
              <a:t/>
            </a:r>
            <a:br>
              <a:rPr lang="en-US" sz="6000">
                <a:solidFill>
                  <a:srgbClr val="00B0F0"/>
                </a:solidFill>
                <a:effectLst/>
              </a:rPr>
            </a:br>
            <a:endParaRPr lang="en-US" sz="6000">
              <a:solidFill>
                <a:srgbClr val="00B0F0"/>
              </a:solidFill>
            </a:endParaRP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4151431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lvl="0" indent="0">
              <a:buNone/>
            </a:pPr>
            <a:r>
              <a:rPr lang="en-US" sz="3200" b="1" smtClean="0">
                <a:latin typeface="Times New Roman" panose="02020603050405020304" pitchFamily="18" charset="0"/>
                <a:cs typeface="Times New Roman" panose="02020603050405020304" pitchFamily="18" charset="0"/>
              </a:rPr>
              <a:t>1. </a:t>
            </a:r>
            <a:r>
              <a:rPr lang="vi-VN" sz="3200" b="1" smtClean="0">
                <a:latin typeface="Times New Roman" panose="02020603050405020304" pitchFamily="18" charset="0"/>
                <a:cs typeface="Times New Roman" panose="02020603050405020304" pitchFamily="18" charset="0"/>
              </a:rPr>
              <a:t>Thuận </a:t>
            </a:r>
            <a:r>
              <a:rPr lang="vi-VN" sz="3200" b="1">
                <a:latin typeface="Times New Roman" panose="02020603050405020304" pitchFamily="18" charset="0"/>
                <a:cs typeface="Times New Roman" panose="02020603050405020304" pitchFamily="18" charset="0"/>
              </a:rPr>
              <a:t>lợi và </a:t>
            </a:r>
            <a:r>
              <a:rPr lang="vi-VN" sz="3200" b="1">
                <a:latin typeface="Times New Roman" panose="02020603050405020304" pitchFamily="18" charset="0"/>
                <a:cs typeface="Times New Roman" panose="02020603050405020304" pitchFamily="18" charset="0"/>
              </a:rPr>
              <a:t>khó </a:t>
            </a:r>
            <a:r>
              <a:rPr lang="vi-VN" sz="3200" b="1" smtClean="0">
                <a:latin typeface="Times New Roman" panose="02020603050405020304" pitchFamily="18" charset="0"/>
                <a:cs typeface="Times New Roman" panose="02020603050405020304" pitchFamily="18" charset="0"/>
              </a:rPr>
              <a:t>khăn</a:t>
            </a:r>
            <a:endParaRPr lang="en-US" sz="3200" b="1" smtClean="0">
              <a:latin typeface="Times New Roman" panose="02020603050405020304" pitchFamily="18" charset="0"/>
              <a:cs typeface="Times New Roman" panose="02020603050405020304" pitchFamily="18" charset="0"/>
            </a:endParaRPr>
          </a:p>
          <a:p>
            <a:pPr marL="109728" lvl="0" indent="0">
              <a:buNone/>
            </a:pPr>
            <a:r>
              <a:rPr lang="en-US" sz="3000" b="1" smtClean="0">
                <a:latin typeface="Times New Roman" panose="02020603050405020304" pitchFamily="18" charset="0"/>
                <a:cs typeface="Times New Roman" panose="02020603050405020304" pitchFamily="18" charset="0"/>
              </a:rPr>
              <a:t>a) Thuận </a:t>
            </a:r>
            <a:r>
              <a:rPr lang="en-US" sz="3000" b="1">
                <a:latin typeface="Times New Roman" panose="02020603050405020304" pitchFamily="18" charset="0"/>
                <a:cs typeface="Times New Roman" panose="02020603050405020304" pitchFamily="18" charset="0"/>
              </a:rPr>
              <a:t>lợi:</a:t>
            </a:r>
          </a:p>
          <a:p>
            <a:pPr lvl="0"/>
            <a:r>
              <a:rPr lang="en-US">
                <a:latin typeface="Times New Roman" panose="02020603050405020304" pitchFamily="18" charset="0"/>
                <a:cs typeface="Times New Roman" panose="02020603050405020304" pitchFamily="18" charset="0"/>
              </a:rPr>
              <a:t>Các bạn tích cực làm quen và dần thân thiết ngay khi mới thành lập nhóm.</a:t>
            </a:r>
          </a:p>
          <a:p>
            <a:pPr lvl="0"/>
            <a:r>
              <a:rPr lang="en-US">
                <a:latin typeface="Times New Roman" panose="02020603050405020304" pitchFamily="18" charset="0"/>
                <a:cs typeface="Times New Roman" panose="02020603050405020304" pitchFamily="18" charset="0"/>
              </a:rPr>
              <a:t>Ý thức tự giác của các thành viên cao.</a:t>
            </a:r>
          </a:p>
          <a:p>
            <a:pPr lvl="0"/>
            <a:r>
              <a:rPr lang="en-US">
                <a:latin typeface="Times New Roman" panose="02020603050405020304" pitchFamily="18" charset="0"/>
                <a:cs typeface="Times New Roman" panose="02020603050405020304" pitchFamily="18" charset="0"/>
              </a:rPr>
              <a:t>Mọi người đều tôn trọng các ý kiến riêng của nhau.</a:t>
            </a:r>
          </a:p>
          <a:p>
            <a:pPr lvl="0"/>
            <a:r>
              <a:rPr lang="en-US">
                <a:latin typeface="Times New Roman" panose="02020603050405020304" pitchFamily="18" charset="0"/>
                <a:cs typeface="Times New Roman" panose="02020603050405020304" pitchFamily="18" charset="0"/>
              </a:rPr>
              <a:t>Mọi thành viên luôn hoàn thành công việc được giao</a:t>
            </a:r>
            <a:r>
              <a:rPr lang="en-US"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Autofit/>
          </a:bodyPr>
          <a:lstStyle/>
          <a:p>
            <a:r>
              <a:rPr lang="vi-VN" sz="4000">
                <a:solidFill>
                  <a:srgbClr val="00B0F0"/>
                </a:solidFill>
                <a:effectLst/>
              </a:rPr>
              <a:t>TỔNG KẾT </a:t>
            </a:r>
            <a:r>
              <a:rPr lang="vi-VN" sz="4000">
                <a:solidFill>
                  <a:srgbClr val="00B0F0"/>
                </a:solidFill>
                <a:effectLst/>
              </a:rPr>
              <a:t>ĐỒ </a:t>
            </a:r>
            <a:r>
              <a:rPr lang="vi-VN" sz="4000" smtClean="0">
                <a:solidFill>
                  <a:srgbClr val="00B0F0"/>
                </a:solidFill>
                <a:effectLst/>
              </a:rPr>
              <a:t>ÁN</a:t>
            </a:r>
            <a:endParaRPr lang="en-US" sz="4000">
              <a:solidFill>
                <a:srgbClr val="00B0F0"/>
              </a:solidFill>
            </a:endParaRPr>
          </a:p>
        </p:txBody>
      </p:sp>
    </p:spTree>
    <p:extLst>
      <p:ext uri="{BB962C8B-B14F-4D97-AF65-F5344CB8AC3E}">
        <p14:creationId xmlns:p14="http://schemas.microsoft.com/office/powerpoint/2010/main" val="251248883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circle(in)">
                                      <p:cBhvr>
                                        <p:cTn id="10" dur="2000"/>
                                        <p:tgtEl>
                                          <p:spTgt spid="2">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circle(in)">
                                      <p:cBhvr>
                                        <p:cTn id="13" dur="2000"/>
                                        <p:tgtEl>
                                          <p:spTgt spid="2">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circle(in)">
                                      <p:cBhvr>
                                        <p:cTn id="16" dur="2000"/>
                                        <p:tgtEl>
                                          <p:spTgt spid="2">
                                            <p:txEl>
                                              <p:pRg st="3" end="3"/>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circle(in)">
                                      <p:cBhvr>
                                        <p:cTn id="19" dur="2000"/>
                                        <p:tgtEl>
                                          <p:spTgt spid="2">
                                            <p:txEl>
                                              <p:pRg st="4" end="4"/>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circle(in)">
                                      <p:cBhvr>
                                        <p:cTn id="22" dur="20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lvl="0" indent="0">
              <a:buNone/>
            </a:pPr>
            <a:r>
              <a:rPr lang="en-US" sz="3000" b="1" smtClean="0">
                <a:latin typeface="Times New Roman" panose="02020603050405020304" pitchFamily="18" charset="0"/>
                <a:cs typeface="Times New Roman" panose="02020603050405020304" pitchFamily="18" charset="0"/>
              </a:rPr>
              <a:t>b) Khó khăn</a:t>
            </a:r>
          </a:p>
          <a:p>
            <a:pPr lvl="0"/>
            <a:r>
              <a:rPr lang="en-US" smtClean="0">
                <a:latin typeface="Times New Roman" panose="02020603050405020304" pitchFamily="18" charset="0"/>
                <a:cs typeface="Times New Roman" panose="02020603050405020304" pitchFamily="18" charset="0"/>
              </a:rPr>
              <a:t>Xảy </a:t>
            </a:r>
            <a:r>
              <a:rPr lang="en-US">
                <a:latin typeface="Times New Roman" panose="02020603050405020304" pitchFamily="18" charset="0"/>
                <a:cs typeface="Times New Roman" panose="02020603050405020304" pitchFamily="18" charset="0"/>
              </a:rPr>
              <a:t>ra tranh cãi trong việc chỉnh sửa kịch bản do mỗi người mỗi ý.</a:t>
            </a:r>
          </a:p>
          <a:p>
            <a:pPr lvl="0"/>
            <a:r>
              <a:rPr lang="en-US">
                <a:latin typeface="Times New Roman" panose="02020603050405020304" pitchFamily="18" charset="0"/>
                <a:cs typeface="Times New Roman" panose="02020603050405020304" pitchFamily="18" charset="0"/>
              </a:rPr>
              <a:t>Không đủ thành viên khi họp nhóm.</a:t>
            </a:r>
          </a:p>
          <a:p>
            <a:pPr lvl="0"/>
            <a:r>
              <a:rPr lang="en-US">
                <a:latin typeface="Times New Roman" panose="02020603050405020304" pitchFamily="18" charset="0"/>
                <a:cs typeface="Times New Roman" panose="02020603050405020304" pitchFamily="18" charset="0"/>
              </a:rPr>
              <a:t>Đôi khi thiếu tập trung trong lúc làm việc  nhóm.</a:t>
            </a:r>
          </a:p>
          <a:p>
            <a:pPr lvl="0"/>
            <a:r>
              <a:rPr lang="en-US">
                <a:latin typeface="Times New Roman" panose="02020603050405020304" pitchFamily="18" charset="0"/>
                <a:cs typeface="Times New Roman" panose="02020603050405020304" pitchFamily="18" charset="0"/>
              </a:rPr>
              <a:t>Nhóm chưa quen làm việc nhóm với nhau.</a:t>
            </a:r>
          </a:p>
          <a:p>
            <a:pPr lvl="0"/>
            <a:r>
              <a:rPr lang="en-US">
                <a:latin typeface="Times New Roman" panose="02020603050405020304" pitchFamily="18" charset="0"/>
                <a:cs typeface="Times New Roman" panose="02020603050405020304" pitchFamily="18" charset="0"/>
              </a:rPr>
              <a:t>Các mục tiêu của từng tuần chưa hoàn thành đúng thời hạn</a:t>
            </a:r>
            <a:r>
              <a:rPr lang="en-US"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pPr lvl="0"/>
            <a:r>
              <a:rPr lang="vi-VN" sz="4000">
                <a:solidFill>
                  <a:srgbClr val="00B0F0"/>
                </a:solidFill>
                <a:effectLst/>
              </a:rPr>
              <a:t>TỔNG KẾT ĐỒ ÁN</a:t>
            </a:r>
            <a:endParaRPr lang="en-US" sz="4000">
              <a:solidFill>
                <a:srgbClr val="00B0F0"/>
              </a:solidFill>
            </a:endParaRPr>
          </a:p>
        </p:txBody>
      </p:sp>
    </p:spTree>
    <p:extLst>
      <p:ext uri="{BB962C8B-B14F-4D97-AF65-F5344CB8AC3E}">
        <p14:creationId xmlns:p14="http://schemas.microsoft.com/office/powerpoint/2010/main" val="110385273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circle(in)">
                                      <p:cBhvr>
                                        <p:cTn id="10" dur="2000"/>
                                        <p:tgtEl>
                                          <p:spTgt spid="2">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circle(in)">
                                      <p:cBhvr>
                                        <p:cTn id="13" dur="2000"/>
                                        <p:tgtEl>
                                          <p:spTgt spid="2">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circle(in)">
                                      <p:cBhvr>
                                        <p:cTn id="16" dur="2000"/>
                                        <p:tgtEl>
                                          <p:spTgt spid="2">
                                            <p:txEl>
                                              <p:pRg st="3" end="3"/>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circle(in)">
                                      <p:cBhvr>
                                        <p:cTn id="19" dur="2000"/>
                                        <p:tgtEl>
                                          <p:spTgt spid="2">
                                            <p:txEl>
                                              <p:pRg st="4" end="4"/>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circle(in)">
                                      <p:cBhvr>
                                        <p:cTn id="22" dur="20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lvl="0" indent="0">
              <a:buNone/>
            </a:pPr>
            <a:r>
              <a:rPr lang="en-US" sz="3000" b="1" smtClean="0">
                <a:latin typeface="Times New Roman" panose="02020603050405020304" pitchFamily="18" charset="0"/>
                <a:cs typeface="Times New Roman" panose="02020603050405020304" pitchFamily="18" charset="0"/>
              </a:rPr>
              <a:t>Giải quyết khó khăn</a:t>
            </a:r>
          </a:p>
          <a:p>
            <a:pPr lvl="0"/>
            <a:r>
              <a:rPr lang="en-US" smtClean="0">
                <a:latin typeface="Times New Roman" panose="02020603050405020304" pitchFamily="18" charset="0"/>
                <a:cs typeface="Times New Roman" panose="02020603050405020304" pitchFamily="18" charset="0"/>
              </a:rPr>
              <a:t>Ngừng </a:t>
            </a:r>
            <a:r>
              <a:rPr lang="en-US">
                <a:latin typeface="Times New Roman" panose="02020603050405020304" pitchFamily="18" charset="0"/>
                <a:cs typeface="Times New Roman" panose="02020603050405020304" pitchFamily="18" charset="0"/>
              </a:rPr>
              <a:t>tranh cải cùng nhau đưa ra ý kiến chung.</a:t>
            </a:r>
          </a:p>
          <a:p>
            <a:pPr lvl="0"/>
            <a:r>
              <a:rPr lang="en-US">
                <a:latin typeface="Times New Roman" panose="02020603050405020304" pitchFamily="18" charset="0"/>
                <a:cs typeface="Times New Roman" panose="02020603050405020304" pitchFamily="18" charset="0"/>
              </a:rPr>
              <a:t>Kêu gọi các thành viên luôn tuân thủ đúng giờ họp</a:t>
            </a:r>
          </a:p>
          <a:p>
            <a:pPr lvl="0"/>
            <a:r>
              <a:rPr lang="en-US">
                <a:latin typeface="Times New Roman" panose="02020603050405020304" pitchFamily="18" charset="0"/>
                <a:cs typeface="Times New Roman" panose="02020603050405020304" pitchFamily="18" charset="0"/>
              </a:rPr>
              <a:t>Hạn chế tối đa bàn các việc khác. </a:t>
            </a:r>
          </a:p>
          <a:p>
            <a:pPr lvl="0"/>
            <a:r>
              <a:rPr lang="en-US">
                <a:latin typeface="Times New Roman" panose="02020603050405020304" pitchFamily="18" charset="0"/>
                <a:cs typeface="Times New Roman" panose="02020603050405020304" pitchFamily="18" charset="0"/>
              </a:rPr>
              <a:t>Thúc đẩy mỗi cá nhân đều phải đưa ra ý kiến của mình để gắn bó các thành viên nhóm lại với nhau</a:t>
            </a:r>
          </a:p>
          <a:p>
            <a:pPr lvl="0"/>
            <a:r>
              <a:rPr lang="en-US">
                <a:latin typeface="Times New Roman" panose="02020603050405020304" pitchFamily="18" charset="0"/>
                <a:cs typeface="Times New Roman" panose="02020603050405020304" pitchFamily="18" charset="0"/>
              </a:rPr>
              <a:t>Đốc thúc các thành viên liên tục phải bám sát kế hoạch được giao.</a:t>
            </a:r>
          </a:p>
          <a:p>
            <a:endParaRPr lang="en-US">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pPr lvl="0"/>
            <a:r>
              <a:rPr lang="vi-VN" sz="4000">
                <a:solidFill>
                  <a:srgbClr val="00B0F0"/>
                </a:solidFill>
                <a:effectLst/>
              </a:rPr>
              <a:t>TỔNG KẾT ĐỒ ÁN</a:t>
            </a:r>
            <a:endParaRPr lang="en-US" sz="4000">
              <a:solidFill>
                <a:srgbClr val="00B0F0"/>
              </a:solidFill>
            </a:endParaRPr>
          </a:p>
        </p:txBody>
      </p:sp>
    </p:spTree>
    <p:extLst>
      <p:ext uri="{BB962C8B-B14F-4D97-AF65-F5344CB8AC3E}">
        <p14:creationId xmlns:p14="http://schemas.microsoft.com/office/powerpoint/2010/main" val="363506607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circle(in)">
                                      <p:cBhvr>
                                        <p:cTn id="10" dur="2000"/>
                                        <p:tgtEl>
                                          <p:spTgt spid="2">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circle(in)">
                                      <p:cBhvr>
                                        <p:cTn id="13" dur="2000"/>
                                        <p:tgtEl>
                                          <p:spTgt spid="2">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circle(in)">
                                      <p:cBhvr>
                                        <p:cTn id="16" dur="2000"/>
                                        <p:tgtEl>
                                          <p:spTgt spid="2">
                                            <p:txEl>
                                              <p:pRg st="3" end="3"/>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circle(in)">
                                      <p:cBhvr>
                                        <p:cTn id="19" dur="2000"/>
                                        <p:tgtEl>
                                          <p:spTgt spid="2">
                                            <p:txEl>
                                              <p:pRg st="4" end="4"/>
                                            </p:txEl>
                                          </p:spTgt>
                                        </p:tgtEl>
                                      </p:cBhvr>
                                    </p:animEffect>
                                  </p:childTnLst>
                                </p:cTn>
                              </p:par>
                              <p:par>
                                <p:cTn id="20" presetID="6" presetClass="entr" presetSubtype="16"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circle(in)">
                                      <p:cBhvr>
                                        <p:cTn id="22" dur="20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r>
              <a:rPr lang="en-US">
                <a:latin typeface="Times New Roman" panose="02020603050405020304" pitchFamily="18" charset="0"/>
                <a:cs typeface="Times New Roman" panose="02020603050405020304" pitchFamily="18" charset="0"/>
              </a:rPr>
              <a:t>Giúp mỗi cá nhân có thêm những người bạn mới.</a:t>
            </a:r>
          </a:p>
          <a:p>
            <a:pPr lvl="0"/>
            <a:r>
              <a:rPr lang="en-US">
                <a:latin typeface="Times New Roman" panose="02020603050405020304" pitchFamily="18" charset="0"/>
                <a:cs typeface="Times New Roman" panose="02020603050405020304" pitchFamily="18" charset="0"/>
              </a:rPr>
              <a:t>Đây là một trong những đồ án mất rất nhiều thời gian cũng như công sức của nhóm vì nhóm chưa có hướng đi đúng đắn.</a:t>
            </a:r>
          </a:p>
          <a:p>
            <a:pPr lvl="0"/>
            <a:r>
              <a:rPr lang="en-US">
                <a:latin typeface="Times New Roman" panose="02020603050405020304" pitchFamily="18" charset="0"/>
                <a:cs typeface="Times New Roman" panose="02020603050405020304" pitchFamily="18" charset="0"/>
              </a:rPr>
              <a:t>Nhóm gặp rất nhiều khó khăn trong suốt quá trình thực hiện đồ án</a:t>
            </a:r>
          </a:p>
          <a:p>
            <a:pPr lvl="0"/>
            <a:r>
              <a:rPr lang="en-US">
                <a:latin typeface="Times New Roman" panose="02020603050405020304" pitchFamily="18" charset="0"/>
                <a:cs typeface="Times New Roman" panose="02020603050405020304" pitchFamily="18" charset="0"/>
              </a:rPr>
              <a:t>Các mục tiêu ban đầu nhóm đề ra cho từng tuần đã không thực hiện được, vì ngay những tuần đầu tiên nhóm đã “rẽ” sai hướng.</a:t>
            </a:r>
          </a:p>
          <a:p>
            <a:endParaRPr lang="en-US">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vi-VN" sz="4000">
                <a:solidFill>
                  <a:srgbClr val="00B0F0"/>
                </a:solidFill>
                <a:effectLst/>
              </a:rPr>
              <a:t>TỔNG KẾT ĐỒ ÁN</a:t>
            </a:r>
            <a:endParaRPr lang="en-US" sz="4000">
              <a:solidFill>
                <a:srgbClr val="00B0F0"/>
              </a:solidFill>
            </a:endParaRPr>
          </a:p>
        </p:txBody>
      </p:sp>
    </p:spTree>
    <p:extLst>
      <p:ext uri="{BB962C8B-B14F-4D97-AF65-F5344CB8AC3E}">
        <p14:creationId xmlns:p14="http://schemas.microsoft.com/office/powerpoint/2010/main" val="343995288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circle(in)">
                                      <p:cBhvr>
                                        <p:cTn id="10" dur="2000"/>
                                        <p:tgtEl>
                                          <p:spTgt spid="2">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circle(in)">
                                      <p:cBhvr>
                                        <p:cTn id="13" dur="2000"/>
                                        <p:tgtEl>
                                          <p:spTgt spid="2">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circle(in)">
                                      <p:cBhvr>
                                        <p:cTn id="16"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a:latin typeface="Times New Roman" panose="02020603050405020304" pitchFamily="18" charset="0"/>
                <a:cs typeface="Times New Roman" panose="02020603050405020304" pitchFamily="18" charset="0"/>
              </a:rPr>
              <a:t>Kèm theo những khó khăn nhóm học được rất nhiều điều, từ cách làm việc nhóm, cách phối hợp với nhau để hoàn thành tốt công việc được giao, cách kìm nén cảm xúc cá nhân để không ảnh hưởng đến hiệu quả công việc….</a:t>
            </a:r>
          </a:p>
          <a:p>
            <a:pPr lvl="0"/>
            <a:r>
              <a:rPr lang="en-US">
                <a:latin typeface="Times New Roman" panose="02020603050405020304" pitchFamily="18" charset="0"/>
                <a:cs typeface="Times New Roman" panose="02020603050405020304" pitchFamily="18" charset="0"/>
              </a:rPr>
              <a:t>Nhắc nhở được mỗi cá nhân đều không được lơ là trước công việc, những kế hoạch đề ra chưa chắc sẽ hoàn thành đúng như dự kiến.</a:t>
            </a:r>
          </a:p>
          <a:p>
            <a:endParaRPr lang="en-US"/>
          </a:p>
        </p:txBody>
      </p:sp>
      <p:sp>
        <p:nvSpPr>
          <p:cNvPr id="3" name="Title 2"/>
          <p:cNvSpPr>
            <a:spLocks noGrp="1"/>
          </p:cNvSpPr>
          <p:nvPr>
            <p:ph type="title"/>
          </p:nvPr>
        </p:nvSpPr>
        <p:spPr/>
        <p:txBody>
          <a:bodyPr>
            <a:normAutofit/>
          </a:bodyPr>
          <a:lstStyle/>
          <a:p>
            <a:r>
              <a:rPr lang="vi-VN" sz="4000">
                <a:solidFill>
                  <a:srgbClr val="00B0F0"/>
                </a:solidFill>
                <a:effectLst/>
              </a:rPr>
              <a:t>TỔNG KẾT ĐỒ ÁN</a:t>
            </a:r>
            <a:endParaRPr lang="en-US" sz="4000">
              <a:solidFill>
                <a:srgbClr val="00B0F0"/>
              </a:solidFill>
            </a:endParaRPr>
          </a:p>
        </p:txBody>
      </p:sp>
    </p:spTree>
    <p:extLst>
      <p:ext uri="{BB962C8B-B14F-4D97-AF65-F5344CB8AC3E}">
        <p14:creationId xmlns:p14="http://schemas.microsoft.com/office/powerpoint/2010/main" val="14685534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circle(in)">
                                      <p:cBhvr>
                                        <p:cTn id="10"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1676400"/>
            <a:ext cx="9601200" cy="3657600"/>
          </a:xfrm>
        </p:spPr>
        <p:txBody>
          <a:bodyPr>
            <a:noAutofit/>
          </a:bodyPr>
          <a:lstStyle/>
          <a:p>
            <a:pPr algn="ctr"/>
            <a:r>
              <a:rPr lang="en-US" sz="5600" smtClean="0">
                <a:solidFill>
                  <a:srgbClr val="00B0F0"/>
                </a:solidFill>
                <a:latin typeface="Times New Roman" panose="02020603050405020304" pitchFamily="18" charset="0"/>
                <a:cs typeface="Times New Roman" panose="02020603050405020304" pitchFamily="18" charset="0"/>
              </a:rPr>
              <a:t>CẢM ƠN CÔ VÀ CÁC BẠN ĐÃ LẮNG NGHE PHẦN TRÌNH BÀY CỦA NHÓM 6</a:t>
            </a:r>
            <a:endParaRPr lang="en-US" sz="560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657663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2362200"/>
            <a:ext cx="8305800" cy="3645091"/>
          </a:xfrm>
        </p:spPr>
        <p:txBody>
          <a:bodyPr>
            <a:normAutofit/>
          </a:bodyPr>
          <a:lstStyle/>
          <a:p>
            <a:r>
              <a:rPr lang="en-US" sz="2400" b="1">
                <a:latin typeface="Times New Roman" pitchFamily="18" charset="0"/>
                <a:cs typeface="Times New Roman" pitchFamily="18" charset="0"/>
              </a:rPr>
              <a:t>Nhóm 6</a:t>
            </a:r>
            <a:endParaRPr lang="en-US" sz="2400">
              <a:latin typeface="Times New Roman" pitchFamily="18" charset="0"/>
              <a:cs typeface="Times New Roman" pitchFamily="18" charset="0"/>
            </a:endParaRPr>
          </a:p>
          <a:p>
            <a:pPr lvl="0"/>
            <a:r>
              <a:rPr lang="en-US" sz="2400" b="1">
                <a:latin typeface="Times New Roman" pitchFamily="18" charset="0"/>
                <a:cs typeface="Times New Roman" pitchFamily="18" charset="0"/>
              </a:rPr>
              <a:t>Phạm Ngọc Linh</a:t>
            </a:r>
            <a:endParaRPr lang="en-US" sz="2400">
              <a:latin typeface="Times New Roman" pitchFamily="18" charset="0"/>
              <a:cs typeface="Times New Roman" pitchFamily="18" charset="0"/>
            </a:endParaRPr>
          </a:p>
          <a:p>
            <a:pPr lvl="0"/>
            <a:r>
              <a:rPr lang="en-US" sz="2400" b="1">
                <a:latin typeface="Times New Roman" pitchFamily="18" charset="0"/>
                <a:cs typeface="Times New Roman" pitchFamily="18" charset="0"/>
              </a:rPr>
              <a:t>Huỳnh Quốc Dũng</a:t>
            </a:r>
            <a:endParaRPr lang="en-US" sz="2400">
              <a:latin typeface="Times New Roman" pitchFamily="18" charset="0"/>
              <a:cs typeface="Times New Roman" pitchFamily="18" charset="0"/>
            </a:endParaRPr>
          </a:p>
          <a:p>
            <a:pPr lvl="0"/>
            <a:r>
              <a:rPr lang="en-US" sz="2400" b="1">
                <a:latin typeface="Times New Roman" pitchFamily="18" charset="0"/>
                <a:cs typeface="Times New Roman" pitchFamily="18" charset="0"/>
              </a:rPr>
              <a:t>Lê Quyền Duy</a:t>
            </a:r>
            <a:endParaRPr lang="en-US" sz="2400">
              <a:latin typeface="Times New Roman" pitchFamily="18" charset="0"/>
              <a:cs typeface="Times New Roman" pitchFamily="18" charset="0"/>
            </a:endParaRPr>
          </a:p>
          <a:p>
            <a:pPr lvl="0"/>
            <a:r>
              <a:rPr lang="en-US" sz="2400" b="1">
                <a:latin typeface="Times New Roman" pitchFamily="18" charset="0"/>
                <a:cs typeface="Times New Roman" pitchFamily="18" charset="0"/>
              </a:rPr>
              <a:t>Lê Hùng Nam</a:t>
            </a:r>
            <a:endParaRPr lang="en-US" sz="2400">
              <a:latin typeface="Times New Roman" pitchFamily="18" charset="0"/>
              <a:cs typeface="Times New Roman" pitchFamily="18" charset="0"/>
            </a:endParaRPr>
          </a:p>
          <a:p>
            <a:pPr lvl="0"/>
            <a:r>
              <a:rPr lang="en-US" sz="2400" b="1">
                <a:latin typeface="Times New Roman" pitchFamily="18" charset="0"/>
                <a:cs typeface="Times New Roman" pitchFamily="18" charset="0"/>
              </a:rPr>
              <a:t>Bùi Duy Thanh</a:t>
            </a:r>
            <a:endParaRPr lang="en-US" sz="2400">
              <a:latin typeface="Times New Roman" pitchFamily="18" charset="0"/>
              <a:cs typeface="Times New Roman" pitchFamily="18" charset="0"/>
            </a:endParaRPr>
          </a:p>
          <a:p>
            <a:pPr marL="109728" indent="0">
              <a:buNone/>
            </a:pPr>
            <a:r>
              <a:rPr lang="en-US" sz="2400" b="1" smtClean="0">
                <a:latin typeface="Times New Roman" pitchFamily="18" charset="0"/>
                <a:cs typeface="Times New Roman" pitchFamily="18" charset="0"/>
              </a:rPr>
              <a:t>	GVHD</a:t>
            </a:r>
            <a:r>
              <a:rPr lang="en-US" sz="2400" b="1">
                <a:latin typeface="Times New Roman" pitchFamily="18" charset="0"/>
                <a:cs typeface="Times New Roman" pitchFamily="18" charset="0"/>
              </a:rPr>
              <a:t>: Huỳnh Thị Phương </a:t>
            </a:r>
            <a:r>
              <a:rPr lang="en-US" sz="2400" b="1" smtClean="0">
                <a:latin typeface="Times New Roman" pitchFamily="18" charset="0"/>
                <a:cs typeface="Times New Roman" pitchFamily="18" charset="0"/>
              </a:rPr>
              <a:t>Thủy</a:t>
            </a:r>
            <a:endParaRPr lang="en-US" sz="2400">
              <a:latin typeface="Times New Roman" pitchFamily="18" charset="0"/>
              <a:cs typeface="Times New Roman" pitchFamily="18" charset="0"/>
            </a:endParaRPr>
          </a:p>
        </p:txBody>
      </p:sp>
      <p:sp>
        <p:nvSpPr>
          <p:cNvPr id="3" name="Title 2"/>
          <p:cNvSpPr>
            <a:spLocks noGrp="1"/>
          </p:cNvSpPr>
          <p:nvPr>
            <p:ph type="title"/>
          </p:nvPr>
        </p:nvSpPr>
        <p:spPr>
          <a:xfrm>
            <a:off x="457200" y="914400"/>
            <a:ext cx="8839200" cy="1143000"/>
          </a:xfrm>
        </p:spPr>
        <p:txBody>
          <a:bodyPr>
            <a:normAutofit fontScale="90000"/>
          </a:bodyPr>
          <a:lstStyle/>
          <a:p>
            <a:r>
              <a:rPr lang="vi-VN">
                <a:effectLst/>
                <a:latin typeface="Times New Roman" pitchFamily="18" charset="0"/>
                <a:cs typeface="Times New Roman" pitchFamily="18" charset="0"/>
              </a:rPr>
              <a:t>Đề tài:</a:t>
            </a:r>
            <a:r>
              <a:rPr lang="en-US">
                <a:effectLst/>
                <a:latin typeface="Times New Roman" pitchFamily="18" charset="0"/>
                <a:cs typeface="Times New Roman" pitchFamily="18" charset="0"/>
              </a:rPr>
              <a:t/>
            </a:r>
            <a:br>
              <a:rPr lang="en-US">
                <a:effectLst/>
                <a:latin typeface="Times New Roman" pitchFamily="18" charset="0"/>
                <a:cs typeface="Times New Roman" pitchFamily="18" charset="0"/>
              </a:rPr>
            </a:br>
            <a:r>
              <a:rPr lang="vi-VN">
                <a:effectLst/>
                <a:latin typeface="Times New Roman" pitchFamily="18" charset="0"/>
                <a:cs typeface="Times New Roman" pitchFamily="18" charset="0"/>
              </a:rPr>
              <a:t>Xây dựng video về ước mơ của bản thân</a:t>
            </a:r>
            <a:r>
              <a:rPr lang="en-US">
                <a:effectLst/>
                <a:latin typeface="Times New Roman" pitchFamily="18" charset="0"/>
                <a:cs typeface="Times New Roman" pitchFamily="18" charset="0"/>
              </a:rPr>
              <a:t/>
            </a:r>
            <a:br>
              <a:rPr lang="en-US">
                <a:effectLst/>
                <a:latin typeface="Times New Roman" pitchFamily="18" charset="0"/>
                <a:cs typeface="Times New Roman" pitchFamily="18" charset="0"/>
              </a:rPr>
            </a:br>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94257817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219200"/>
            <a:ext cx="7772400" cy="2363162"/>
          </a:xfrm>
        </p:spPr>
        <p:txBody>
          <a:bodyPr>
            <a:normAutofit/>
          </a:bodyPr>
          <a:lstStyle/>
          <a:p>
            <a:r>
              <a:rPr lang="vi-VN" sz="6000" smtClean="0">
                <a:solidFill>
                  <a:srgbClr val="00B0F0"/>
                </a:solidFill>
                <a:effectLst/>
              </a:rPr>
              <a:t>GIỚI </a:t>
            </a:r>
            <a:r>
              <a:rPr lang="vi-VN" sz="6000">
                <a:solidFill>
                  <a:srgbClr val="00B0F0"/>
                </a:solidFill>
                <a:effectLst/>
              </a:rPr>
              <a:t>THIỆU </a:t>
            </a:r>
            <a:r>
              <a:rPr lang="vi-VN" sz="6000" smtClean="0">
                <a:solidFill>
                  <a:srgbClr val="00B0F0"/>
                </a:solidFill>
                <a:effectLst/>
              </a:rPr>
              <a:t>ĐỒ</a:t>
            </a:r>
            <a:r>
              <a:rPr lang="en-US" sz="6000" smtClean="0">
                <a:solidFill>
                  <a:srgbClr val="00B0F0"/>
                </a:solidFill>
                <a:effectLst/>
              </a:rPr>
              <a:t> </a:t>
            </a:r>
            <a:r>
              <a:rPr lang="vi-VN" sz="6000" smtClean="0">
                <a:solidFill>
                  <a:srgbClr val="00B0F0"/>
                </a:solidFill>
                <a:effectLst/>
              </a:rPr>
              <a:t>ÁN</a:t>
            </a:r>
            <a:r>
              <a:rPr lang="en-US" sz="6000">
                <a:solidFill>
                  <a:srgbClr val="00B0F0"/>
                </a:solidFill>
                <a:effectLst/>
              </a:rPr>
              <a:t/>
            </a:r>
            <a:br>
              <a:rPr lang="en-US" sz="6000">
                <a:solidFill>
                  <a:srgbClr val="00B0F0"/>
                </a:solidFill>
                <a:effectLst/>
              </a:rPr>
            </a:br>
            <a:endParaRPr lang="en-US" sz="6000">
              <a:solidFill>
                <a:srgbClr val="00B0F0"/>
              </a:solidFill>
            </a:endParaRPr>
          </a:p>
        </p:txBody>
      </p:sp>
      <p:sp>
        <p:nvSpPr>
          <p:cNvPr id="5" name="Subtitle 4"/>
          <p:cNvSpPr>
            <a:spLocks noGrp="1"/>
          </p:cNvSpPr>
          <p:nvPr>
            <p:ph type="subTitle" idx="1"/>
          </p:nvPr>
        </p:nvSpPr>
        <p:spPr/>
        <p:txBody>
          <a:bodyPr>
            <a:normAutofit/>
          </a:bodyPr>
          <a:lstStyle/>
          <a:p>
            <a:pPr algn="ctr"/>
            <a:endParaRPr lang="en-US"/>
          </a:p>
        </p:txBody>
      </p:sp>
    </p:spTree>
    <p:extLst>
      <p:ext uri="{BB962C8B-B14F-4D97-AF65-F5344CB8AC3E}">
        <p14:creationId xmlns:p14="http://schemas.microsoft.com/office/powerpoint/2010/main" val="386091412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vi-VN" b="1">
                <a:latin typeface="Times New Roman" panose="02020603050405020304" pitchFamily="18" charset="0"/>
                <a:cs typeface="Times New Roman" panose="02020603050405020304" pitchFamily="18" charset="0"/>
              </a:rPr>
              <a:t>Tên đề </a:t>
            </a:r>
            <a:r>
              <a:rPr lang="vi-VN" b="1" smtClean="0">
                <a:latin typeface="Times New Roman" panose="02020603050405020304" pitchFamily="18" charset="0"/>
                <a:cs typeface="Times New Roman" panose="02020603050405020304" pitchFamily="18" charset="0"/>
              </a:rPr>
              <a:t>tài</a:t>
            </a:r>
            <a:r>
              <a:rPr lang="en-US" b="1" smtClean="0">
                <a:latin typeface="Times New Roman" panose="02020603050405020304" pitchFamily="18" charset="0"/>
                <a:cs typeface="Times New Roman" panose="02020603050405020304" pitchFamily="18" charset="0"/>
              </a:rPr>
              <a:t> : </a:t>
            </a:r>
            <a:r>
              <a:rPr lang="vi-VN" smtClean="0">
                <a:latin typeface="Times New Roman" panose="02020603050405020304" pitchFamily="18" charset="0"/>
                <a:cs typeface="Times New Roman" panose="02020603050405020304" pitchFamily="18" charset="0"/>
              </a:rPr>
              <a:t>Xây </a:t>
            </a:r>
            <a:r>
              <a:rPr lang="vi-VN">
                <a:latin typeface="Times New Roman" panose="02020603050405020304" pitchFamily="18" charset="0"/>
                <a:cs typeface="Times New Roman" panose="02020603050405020304" pitchFamily="18" charset="0"/>
              </a:rPr>
              <a:t>dựng Video về ước mơ của bản</a:t>
            </a:r>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thân</a:t>
            </a:r>
            <a:endParaRPr lang="en-US">
              <a:latin typeface="Times New Roman" panose="02020603050405020304" pitchFamily="18" charset="0"/>
              <a:cs typeface="Times New Roman" panose="02020603050405020304" pitchFamily="18" charset="0"/>
            </a:endParaRPr>
          </a:p>
          <a:p>
            <a:r>
              <a:rPr lang="vi-VN" b="1">
                <a:latin typeface="Times New Roman" panose="02020603050405020304" pitchFamily="18" charset="0"/>
                <a:cs typeface="Times New Roman" panose="02020603050405020304" pitchFamily="18" charset="0"/>
              </a:rPr>
              <a:t>Qui </a:t>
            </a:r>
            <a:r>
              <a:rPr lang="vi-VN" b="1" smtClean="0">
                <a:latin typeface="Times New Roman" panose="02020603050405020304" pitchFamily="18" charset="0"/>
                <a:cs typeface="Times New Roman" panose="02020603050405020304" pitchFamily="18" charset="0"/>
              </a:rPr>
              <a:t>định:</a:t>
            </a:r>
            <a:r>
              <a:rPr lang="en-US" b="1">
                <a:latin typeface="Times New Roman" panose="02020603050405020304" pitchFamily="18" charset="0"/>
                <a:cs typeface="Times New Roman" panose="02020603050405020304" pitchFamily="18" charset="0"/>
              </a:rPr>
              <a:t> </a:t>
            </a:r>
            <a:r>
              <a:rPr lang="vi-VN" smtClean="0">
                <a:latin typeface="Times New Roman" panose="02020603050405020304" pitchFamily="18" charset="0"/>
                <a:cs typeface="Times New Roman" panose="02020603050405020304" pitchFamily="18" charset="0"/>
              </a:rPr>
              <a:t>Độ </a:t>
            </a:r>
            <a:r>
              <a:rPr lang="vi-VN">
                <a:latin typeface="Times New Roman" panose="02020603050405020304" pitchFamily="18" charset="0"/>
                <a:cs typeface="Times New Roman" panose="02020603050405020304" pitchFamily="18" charset="0"/>
              </a:rPr>
              <a:t>dài clip từ 4 – 6 </a:t>
            </a:r>
            <a:r>
              <a:rPr lang="vi-VN" smtClean="0">
                <a:latin typeface="Times New Roman" panose="02020603050405020304" pitchFamily="18" charset="0"/>
                <a:cs typeface="Times New Roman" panose="02020603050405020304" pitchFamily="18" charset="0"/>
              </a:rPr>
              <a:t>phút</a:t>
            </a:r>
            <a:r>
              <a:rPr lang="en-US"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p>
            <a:r>
              <a:rPr lang="en-US" b="1" smtClean="0">
                <a:latin typeface="Times New Roman" panose="02020603050405020304" pitchFamily="18" charset="0"/>
                <a:cs typeface="Times New Roman" panose="02020603050405020304" pitchFamily="18" charset="0"/>
              </a:rPr>
              <a:t> </a:t>
            </a:r>
            <a:r>
              <a:rPr lang="vi-VN" b="1">
                <a:latin typeface="Times New Roman" panose="02020603050405020304" pitchFamily="18" charset="0"/>
                <a:cs typeface="Times New Roman" panose="02020603050405020304" pitchFamily="18" charset="0"/>
              </a:rPr>
              <a:t>Kết quả cần nộp:</a:t>
            </a:r>
            <a:endParaRPr lang="en-US" b="1">
              <a:latin typeface="Times New Roman" panose="02020603050405020304" pitchFamily="18" charset="0"/>
              <a:cs typeface="Times New Roman" panose="02020603050405020304" pitchFamily="18" charset="0"/>
            </a:endParaRPr>
          </a:p>
          <a:p>
            <a:pPr lvl="0"/>
            <a:r>
              <a:rPr lang="vi-VN">
                <a:latin typeface="Times New Roman" panose="02020603050405020304" pitchFamily="18" charset="0"/>
                <a:cs typeface="Times New Roman" panose="02020603050405020304" pitchFamily="18" charset="0"/>
              </a:rPr>
              <a:t>Đường dẫn </a:t>
            </a:r>
            <a:r>
              <a:rPr lang="en-US">
                <a:latin typeface="Times New Roman" panose="02020603050405020304" pitchFamily="18" charset="0"/>
                <a:cs typeface="Times New Roman" panose="02020603050405020304" pitchFamily="18" charset="0"/>
              </a:rPr>
              <a:t>đ</a:t>
            </a:r>
            <a:r>
              <a:rPr lang="vi-VN" smtClean="0">
                <a:latin typeface="Times New Roman" panose="02020603050405020304" pitchFamily="18" charset="0"/>
                <a:cs typeface="Times New Roman" panose="02020603050405020304" pitchFamily="18" charset="0"/>
              </a:rPr>
              <a:t>ể </a:t>
            </a:r>
            <a:r>
              <a:rPr lang="vi-VN">
                <a:latin typeface="Times New Roman" panose="02020603050405020304" pitchFamily="18" charset="0"/>
                <a:cs typeface="Times New Roman" panose="02020603050405020304" pitchFamily="18" charset="0"/>
              </a:rPr>
              <a:t>xem video clip</a:t>
            </a:r>
            <a:r>
              <a:rPr lang="en-US">
                <a:latin typeface="Times New Roman" panose="02020603050405020304" pitchFamily="18" charset="0"/>
                <a:cs typeface="Times New Roman" panose="02020603050405020304" pitchFamily="18" charset="0"/>
              </a:rPr>
              <a:t>.</a:t>
            </a:r>
          </a:p>
          <a:p>
            <a:pPr lvl="0"/>
            <a:r>
              <a:rPr lang="vi-VN">
                <a:latin typeface="Times New Roman" panose="02020603050405020304" pitchFamily="18" charset="0"/>
                <a:cs typeface="Times New Roman" panose="02020603050405020304" pitchFamily="18" charset="0"/>
              </a:rPr>
              <a:t>Một file word báo cáo quá trình thực hiện đồ án (sinh viên nên dựa vào rubric đánh giá để biết mình cần báo cáo nội dung gì)</a:t>
            </a:r>
            <a:r>
              <a:rPr lang="en-US">
                <a:latin typeface="Times New Roman" panose="02020603050405020304" pitchFamily="18" charset="0"/>
                <a:cs typeface="Times New Roman" panose="02020603050405020304" pitchFamily="18" charset="0"/>
              </a:rPr>
              <a:t>.</a:t>
            </a:r>
          </a:p>
          <a:p>
            <a:pPr lvl="0"/>
            <a:r>
              <a:rPr lang="vi-VN">
                <a:latin typeface="Times New Roman" panose="02020603050405020304" pitchFamily="18" charset="0"/>
                <a:cs typeface="Times New Roman" panose="02020603050405020304" pitchFamily="18" charset="0"/>
              </a:rPr>
              <a:t>Một file p</a:t>
            </a:r>
            <a:r>
              <a:rPr lang="en-US">
                <a:latin typeface="Times New Roman" panose="02020603050405020304" pitchFamily="18" charset="0"/>
                <a:cs typeface="Times New Roman" panose="02020603050405020304" pitchFamily="18" charset="0"/>
              </a:rPr>
              <a:t>ower</a:t>
            </a:r>
            <a:r>
              <a:rPr lang="vi-VN">
                <a:latin typeface="Times New Roman" panose="02020603050405020304" pitchFamily="18" charset="0"/>
                <a:cs typeface="Times New Roman" panose="02020603050405020304" pitchFamily="18" charset="0"/>
              </a:rPr>
              <a:t>point trình bày đồ án (trình bày 10 phút)</a:t>
            </a:r>
            <a:r>
              <a:rPr lang="en-US">
                <a:latin typeface="Times New Roman" panose="02020603050405020304" pitchFamily="18" charset="0"/>
                <a:cs typeface="Times New Roman" panose="02020603050405020304" pitchFamily="18" charset="0"/>
              </a:rPr>
              <a:t>.</a:t>
            </a:r>
          </a:p>
          <a:p>
            <a:endParaRPr lang="en-US">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p:txBody>
          <a:bodyPr>
            <a:normAutofit fontScale="90000"/>
          </a:bodyPr>
          <a:lstStyle/>
          <a:p>
            <a:r>
              <a:rPr lang="vi-VN">
                <a:solidFill>
                  <a:srgbClr val="00B0F0"/>
                </a:solidFill>
                <a:effectLst/>
              </a:rPr>
              <a:t>GIỚI THIỆU ĐỒ</a:t>
            </a:r>
            <a:r>
              <a:rPr lang="en-US">
                <a:solidFill>
                  <a:srgbClr val="00B0F0"/>
                </a:solidFill>
                <a:effectLst/>
              </a:rPr>
              <a:t> </a:t>
            </a:r>
            <a:r>
              <a:rPr lang="vi-VN">
                <a:solidFill>
                  <a:srgbClr val="00B0F0"/>
                </a:solidFill>
                <a:effectLst/>
              </a:rPr>
              <a:t>ÁN</a:t>
            </a:r>
            <a:r>
              <a:rPr lang="en-US">
                <a:solidFill>
                  <a:srgbClr val="00B0F0"/>
                </a:solidFill>
                <a:effectLst/>
              </a:rPr>
              <a:t/>
            </a:r>
            <a:br>
              <a:rPr lang="en-US">
                <a:solidFill>
                  <a:srgbClr val="00B0F0"/>
                </a:solidFill>
                <a:effectLst/>
              </a:rPr>
            </a:br>
            <a:endParaRPr lang="en-US">
              <a:solidFill>
                <a:srgbClr val="00B0F0"/>
              </a:solidFill>
            </a:endParaRPr>
          </a:p>
        </p:txBody>
      </p:sp>
    </p:spTree>
    <p:extLst>
      <p:ext uri="{BB962C8B-B14F-4D97-AF65-F5344CB8AC3E}">
        <p14:creationId xmlns:p14="http://schemas.microsoft.com/office/powerpoint/2010/main" val="427083191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circle(in)">
                                      <p:cBhvr>
                                        <p:cTn id="10" dur="2000"/>
                                        <p:tgtEl>
                                          <p:spTgt spid="2">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circle(in)">
                                      <p:cBhvr>
                                        <p:cTn id="13" dur="2000"/>
                                        <p:tgtEl>
                                          <p:spTgt spid="2">
                                            <p:txEl>
                                              <p:pRg st="2" end="2"/>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circle(in)">
                                      <p:cBhvr>
                                        <p:cTn id="16" dur="2000"/>
                                        <p:tgtEl>
                                          <p:spTgt spid="2">
                                            <p:txEl>
                                              <p:pRg st="3" end="3"/>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circle(in)">
                                      <p:cBhvr>
                                        <p:cTn id="19" dur="2000"/>
                                        <p:tgtEl>
                                          <p:spTgt spid="2">
                                            <p:txEl>
                                              <p:pRg st="4" end="4"/>
                                            </p:txEl>
                                          </p:spTgt>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circle(in)">
                                      <p:cBhvr>
                                        <p:cTn id="22" dur="20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vi-VN" sz="3000" b="1">
                <a:latin typeface="Times New Roman" panose="02020603050405020304" pitchFamily="18" charset="0"/>
                <a:cs typeface="Times New Roman" panose="02020603050405020304" pitchFamily="18" charset="0"/>
              </a:rPr>
              <a:t>Kế hoạch thực hiện</a:t>
            </a:r>
            <a:endParaRPr lang="en-US" sz="3000" b="1">
              <a:latin typeface="Times New Roman" panose="02020603050405020304" pitchFamily="18" charset="0"/>
              <a:cs typeface="Times New Roman" panose="02020603050405020304" pitchFamily="18" charset="0"/>
            </a:endParaRPr>
          </a:p>
          <a:p>
            <a:pPr lvl="0"/>
            <a:r>
              <a:rPr lang="vi-VN">
                <a:latin typeface="Times New Roman" panose="02020603050405020304" pitchFamily="18" charset="0"/>
                <a:cs typeface="Times New Roman" panose="02020603050405020304" pitchFamily="18" charset="0"/>
              </a:rPr>
              <a:t>Tuần 1-3: Chọn chủ đề (chủ đề 1 hay 2)</a:t>
            </a:r>
            <a:endParaRPr lang="en-US">
              <a:latin typeface="Times New Roman" panose="02020603050405020304" pitchFamily="18" charset="0"/>
              <a:cs typeface="Times New Roman" panose="02020603050405020304" pitchFamily="18" charset="0"/>
            </a:endParaRPr>
          </a:p>
          <a:p>
            <a:pPr lvl="0"/>
            <a:r>
              <a:rPr lang="en-US">
                <a:latin typeface="Times New Roman" panose="02020603050405020304" pitchFamily="18" charset="0"/>
                <a:cs typeface="Times New Roman" panose="02020603050405020304" pitchFamily="18" charset="0"/>
              </a:rPr>
              <a:t>Tuần 3 bắt đầu phân công công việc, trình bày ý kiến mỗi cá nhân về kịch bản video clip, lên kế hoặc cho từng tuân.</a:t>
            </a:r>
          </a:p>
          <a:p>
            <a:pPr lvl="0"/>
            <a:r>
              <a:rPr lang="en-US">
                <a:latin typeface="Times New Roman" panose="02020603050405020304" pitchFamily="18" charset="0"/>
                <a:cs typeface="Times New Roman" panose="02020603050405020304" pitchFamily="18" charset="0"/>
              </a:rPr>
              <a:t>Tuần 4 trình bày kịch bản chung và tiến hành quay clip đợt 1</a:t>
            </a:r>
          </a:p>
          <a:p>
            <a:pPr lvl="0"/>
            <a:r>
              <a:rPr lang="en-US">
                <a:latin typeface="Times New Roman" panose="02020603050405020304" pitchFamily="18" charset="0"/>
                <a:cs typeface="Times New Roman" panose="02020603050405020304" pitchFamily="18" charset="0"/>
              </a:rPr>
              <a:t>Tuần 5 quay clip giai đoạn 2, kèm theo đó sẽ chỉnh sửa kịch bản trong suốt quá trình quay.</a:t>
            </a:r>
          </a:p>
          <a:p>
            <a:endParaRPr lang="en-US">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p:txBody>
          <a:bodyPr>
            <a:normAutofit fontScale="90000"/>
          </a:bodyPr>
          <a:lstStyle/>
          <a:p>
            <a:r>
              <a:rPr lang="vi-VN">
                <a:solidFill>
                  <a:srgbClr val="00B0F0"/>
                </a:solidFill>
                <a:effectLst/>
              </a:rPr>
              <a:t>GIỚI THIỆU ĐỒ</a:t>
            </a:r>
            <a:r>
              <a:rPr lang="en-US">
                <a:solidFill>
                  <a:srgbClr val="00B0F0"/>
                </a:solidFill>
                <a:effectLst/>
              </a:rPr>
              <a:t> </a:t>
            </a:r>
            <a:r>
              <a:rPr lang="vi-VN">
                <a:solidFill>
                  <a:srgbClr val="00B0F0"/>
                </a:solidFill>
                <a:effectLst/>
              </a:rPr>
              <a:t>ÁN</a:t>
            </a:r>
            <a:r>
              <a:rPr lang="en-US">
                <a:solidFill>
                  <a:srgbClr val="00B0F0"/>
                </a:solidFill>
                <a:effectLst/>
              </a:rPr>
              <a:t/>
            </a:r>
            <a:br>
              <a:rPr lang="en-US">
                <a:solidFill>
                  <a:srgbClr val="00B0F0"/>
                </a:solidFill>
                <a:effectLst/>
              </a:rPr>
            </a:br>
            <a:endParaRPr lang="en-US">
              <a:solidFill>
                <a:srgbClr val="00B0F0"/>
              </a:solidFill>
            </a:endParaRPr>
          </a:p>
        </p:txBody>
      </p:sp>
    </p:spTree>
    <p:extLst>
      <p:ext uri="{BB962C8B-B14F-4D97-AF65-F5344CB8AC3E}">
        <p14:creationId xmlns:p14="http://schemas.microsoft.com/office/powerpoint/2010/main" val="362147977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circle(in)">
                                      <p:cBhvr>
                                        <p:cTn id="10" dur="2000"/>
                                        <p:tgtEl>
                                          <p:spTgt spid="2">
                                            <p:txEl>
                                              <p:pRg st="1" end="1"/>
                                            </p:txEl>
                                          </p:spTgt>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circle(in)">
                                      <p:cBhvr>
                                        <p:cTn id="13" dur="2000"/>
                                        <p:tgtEl>
                                          <p:spTgt spid="2">
                                            <p:txEl>
                                              <p:pRg st="2" end="2"/>
                                            </p:txEl>
                                          </p:spTgt>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circle(in)">
                                      <p:cBhvr>
                                        <p:cTn id="16" dur="2000"/>
                                        <p:tgtEl>
                                          <p:spTgt spid="2">
                                            <p:txEl>
                                              <p:pRg st="3" end="3"/>
                                            </p:txEl>
                                          </p:spTgt>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circle(in)">
                                      <p:cBhvr>
                                        <p:cTn id="19" dur="2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a:latin typeface="Times New Roman" panose="02020603050405020304" pitchFamily="18" charset="0"/>
                <a:cs typeface="Times New Roman" panose="02020603050405020304" pitchFamily="18" charset="0"/>
              </a:rPr>
              <a:t>Tuần 6 tạm nghỉ (nhưng vẫn nhắn tin zalo nhắc nhở nhau về tiến độ đồ án).</a:t>
            </a:r>
          </a:p>
          <a:p>
            <a:pPr lvl="0"/>
            <a:r>
              <a:rPr lang="en-US">
                <a:latin typeface="Times New Roman" panose="02020603050405020304" pitchFamily="18" charset="0"/>
                <a:cs typeface="Times New Roman" panose="02020603050405020304" pitchFamily="18" charset="0"/>
              </a:rPr>
              <a:t>Tuần 7 bắt đầu chính sửa giai đoạn 1.</a:t>
            </a:r>
          </a:p>
          <a:p>
            <a:pPr lvl="0"/>
            <a:r>
              <a:rPr lang="en-US">
                <a:latin typeface="Times New Roman" panose="02020603050405020304" pitchFamily="18" charset="0"/>
                <a:cs typeface="Times New Roman" panose="02020603050405020304" pitchFamily="18" charset="0"/>
              </a:rPr>
              <a:t>Tuần 8 chỉnh sửa clip giai đoạn 2 (cảnh nào chưa hợp lí sẽ quay lại hoặc lược bỏ).</a:t>
            </a:r>
          </a:p>
          <a:p>
            <a:pPr lvl="0"/>
            <a:r>
              <a:rPr lang="en-US">
                <a:latin typeface="Times New Roman" panose="02020603050405020304" pitchFamily="18" charset="0"/>
                <a:cs typeface="Times New Roman" panose="02020603050405020304" pitchFamily="18" charset="0"/>
              </a:rPr>
              <a:t>Tuần 9 trình bày word và powerpoint kết thúc chính sửa clip.</a:t>
            </a:r>
          </a:p>
          <a:p>
            <a:pPr lvl="0"/>
            <a:r>
              <a:rPr lang="vi-VN">
                <a:latin typeface="Times New Roman" panose="02020603050405020304" pitchFamily="18" charset="0"/>
                <a:cs typeface="Times New Roman" panose="02020603050405020304" pitchFamily="18" charset="0"/>
              </a:rPr>
              <a:t>Tuần 10</a:t>
            </a:r>
            <a:r>
              <a:rPr lang="en-US">
                <a:latin typeface="Times New Roman" panose="02020603050405020304" pitchFamily="18" charset="0"/>
                <a:cs typeface="Times New Roman" panose="02020603050405020304" pitchFamily="18" charset="0"/>
              </a:rPr>
              <a:t> chuẩn bị 1 clip, 1 word, 1 powerpoint để nộp báo cáo kịp tiến độ.</a:t>
            </a:r>
          </a:p>
          <a:p>
            <a:endParaRPr lang="en-US">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p:txBody>
          <a:bodyPr>
            <a:normAutofit fontScale="90000"/>
          </a:bodyPr>
          <a:lstStyle/>
          <a:p>
            <a:r>
              <a:rPr lang="vi-VN">
                <a:solidFill>
                  <a:srgbClr val="00B0F0"/>
                </a:solidFill>
                <a:effectLst/>
              </a:rPr>
              <a:t>GIỚI THIỆU ĐỒ</a:t>
            </a:r>
            <a:r>
              <a:rPr lang="en-US">
                <a:solidFill>
                  <a:srgbClr val="00B0F0"/>
                </a:solidFill>
                <a:effectLst/>
              </a:rPr>
              <a:t> </a:t>
            </a:r>
            <a:r>
              <a:rPr lang="vi-VN">
                <a:solidFill>
                  <a:srgbClr val="00B0F0"/>
                </a:solidFill>
                <a:effectLst/>
              </a:rPr>
              <a:t>ÁN</a:t>
            </a:r>
            <a:r>
              <a:rPr lang="en-US">
                <a:solidFill>
                  <a:srgbClr val="00B0F0"/>
                </a:solidFill>
                <a:effectLst/>
              </a:rPr>
              <a:t/>
            </a:r>
            <a:br>
              <a:rPr lang="en-US">
                <a:solidFill>
                  <a:srgbClr val="00B0F0"/>
                </a:solidFill>
                <a:effectLst/>
              </a:rPr>
            </a:br>
            <a:endParaRPr lang="en-US">
              <a:solidFill>
                <a:srgbClr val="00B0F0"/>
              </a:solidFill>
            </a:endParaRPr>
          </a:p>
        </p:txBody>
      </p:sp>
    </p:spTree>
    <p:extLst>
      <p:ext uri="{BB962C8B-B14F-4D97-AF65-F5344CB8AC3E}">
        <p14:creationId xmlns:p14="http://schemas.microsoft.com/office/powerpoint/2010/main" val="420130073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circle(in)">
                                      <p:cBhvr>
                                        <p:cTn id="10" dur="2000"/>
                                        <p:tgtEl>
                                          <p:spTgt spid="2">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circle(in)">
                                      <p:cBhvr>
                                        <p:cTn id="13" dur="2000"/>
                                        <p:tgtEl>
                                          <p:spTgt spid="2">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circle(in)">
                                      <p:cBhvr>
                                        <p:cTn id="16" dur="2000"/>
                                        <p:tgtEl>
                                          <p:spTgt spid="2">
                                            <p:txEl>
                                              <p:pRg st="3" end="3"/>
                                            </p:txEl>
                                          </p:spTgt>
                                        </p:tgtEl>
                                      </p:cBhvr>
                                    </p:animEffect>
                                  </p:childTnLst>
                                </p:cTn>
                              </p:par>
                              <p:par>
                                <p:cTn id="17" presetID="6" presetClass="entr" presetSubtype="16"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circle(in)">
                                      <p:cBhvr>
                                        <p:cTn id="19" dur="2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vi-VN" sz="6000">
                <a:solidFill>
                  <a:srgbClr val="00B0F0"/>
                </a:solidFill>
              </a:rPr>
              <a:t>Phân công công </a:t>
            </a:r>
            <a:r>
              <a:rPr lang="vi-VN" sz="6000" smtClean="0">
                <a:solidFill>
                  <a:srgbClr val="00B0F0"/>
                </a:solidFill>
              </a:rPr>
              <a:t>việc</a:t>
            </a:r>
            <a:endParaRPr lang="en-US" sz="6000">
              <a:solidFill>
                <a:srgbClr val="00B0F0"/>
              </a:solidFill>
            </a:endParaRP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9400106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sz="3600">
                <a:latin typeface="Times New Roman" panose="02020603050405020304" pitchFamily="18" charset="0"/>
                <a:cs typeface="Times New Roman" panose="02020603050405020304" pitchFamily="18" charset="0"/>
              </a:rPr>
              <a:t>Phạm Ngọc Linh</a:t>
            </a:r>
            <a:endParaRPr lang="en-US" sz="3600" smtClean="0">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Thư </a:t>
            </a:r>
            <a:r>
              <a:rPr lang="en-US">
                <a:latin typeface="Times New Roman" panose="02020603050405020304" pitchFamily="18" charset="0"/>
                <a:cs typeface="Times New Roman" panose="02020603050405020304" pitchFamily="18" charset="0"/>
              </a:rPr>
              <a:t>kí ghi báo cáo họp nhóm hằng tuần.</a:t>
            </a:r>
          </a:p>
          <a:p>
            <a:r>
              <a:rPr lang="vi-VN">
                <a:latin typeface="Times New Roman" panose="02020603050405020304" pitchFamily="18" charset="0"/>
                <a:cs typeface="Times New Roman" panose="02020603050405020304" pitchFamily="18" charset="0"/>
              </a:rPr>
              <a:t>Tìm ý tưởng kịch bản</a:t>
            </a:r>
            <a:r>
              <a:rPr lang="en-US">
                <a:latin typeface="Times New Roman" panose="02020603050405020304" pitchFamily="18" charset="0"/>
                <a:cs typeface="Times New Roman" panose="02020603050405020304" pitchFamily="18" charset="0"/>
              </a:rPr>
              <a:t>.</a:t>
            </a:r>
          </a:p>
          <a:p>
            <a:r>
              <a:rPr lang="en-US">
                <a:latin typeface="Times New Roman" panose="02020603050405020304" pitchFamily="18" charset="0"/>
                <a:cs typeface="Times New Roman" panose="02020603050405020304" pitchFamily="18" charset="0"/>
              </a:rPr>
              <a:t>Hỗ trợ các hạng mục của các thành viên </a:t>
            </a:r>
            <a:r>
              <a:rPr lang="en-US" smtClean="0">
                <a:latin typeface="Times New Roman" panose="02020603050405020304" pitchFamily="18" charset="0"/>
                <a:cs typeface="Times New Roman" panose="02020603050405020304" pitchFamily="18" charset="0"/>
              </a:rPr>
              <a:t>khác.</a:t>
            </a:r>
            <a:endParaRPr lang="en-US">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vi-VN" sz="4400">
                <a:solidFill>
                  <a:srgbClr val="00B0F0"/>
                </a:solidFill>
              </a:rPr>
              <a:t>Phân công công việc</a:t>
            </a:r>
            <a:endParaRPr lang="en-US">
              <a:solidFill>
                <a:srgbClr val="00B0F0"/>
              </a:solidFill>
            </a:endParaRPr>
          </a:p>
        </p:txBody>
      </p:sp>
    </p:spTree>
    <p:extLst>
      <p:ext uri="{BB962C8B-B14F-4D97-AF65-F5344CB8AC3E}">
        <p14:creationId xmlns:p14="http://schemas.microsoft.com/office/powerpoint/2010/main" val="379930183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ircle(in)">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circle(in)">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circle(in)">
                                      <p:cBhvr>
                                        <p:cTn id="22" dur="2000"/>
                                        <p:tgtEl>
                                          <p:spTgt spid="2">
                                            <p:txEl>
                                              <p:pRg st="3" end="3"/>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circle(in)">
                                      <p:cBhvr>
                                        <p:cTn id="2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sz="3600" smtClean="0">
                <a:latin typeface="Times New Roman" panose="02020603050405020304" pitchFamily="18" charset="0"/>
                <a:cs typeface="Times New Roman" panose="02020603050405020304" pitchFamily="18" charset="0"/>
              </a:rPr>
              <a:t>Lê Quyền Duy</a:t>
            </a:r>
          </a:p>
          <a:p>
            <a:r>
              <a:rPr lang="en-US" smtClean="0">
                <a:latin typeface="Times New Roman" panose="02020603050405020304" pitchFamily="18" charset="0"/>
                <a:cs typeface="Times New Roman" panose="02020603050405020304" pitchFamily="18" charset="0"/>
              </a:rPr>
              <a:t>Phụ </a:t>
            </a:r>
            <a:r>
              <a:rPr lang="en-US">
                <a:latin typeface="Times New Roman" panose="02020603050405020304" pitchFamily="18" charset="0"/>
                <a:cs typeface="Times New Roman" panose="02020603050405020304" pitchFamily="18" charset="0"/>
              </a:rPr>
              <a:t>trách làm file word.</a:t>
            </a:r>
          </a:p>
          <a:p>
            <a:r>
              <a:rPr lang="vi-VN">
                <a:latin typeface="Times New Roman" panose="02020603050405020304" pitchFamily="18" charset="0"/>
                <a:cs typeface="Times New Roman" panose="02020603050405020304" pitchFamily="18" charset="0"/>
              </a:rPr>
              <a:t>Tìm ý tưởng kịch bản</a:t>
            </a:r>
            <a:r>
              <a:rPr lang="en-US">
                <a:latin typeface="Times New Roman" panose="02020603050405020304" pitchFamily="18" charset="0"/>
                <a:cs typeface="Times New Roman" panose="02020603050405020304" pitchFamily="18" charset="0"/>
              </a:rPr>
              <a:t>.</a:t>
            </a:r>
          </a:p>
          <a:p>
            <a:r>
              <a:rPr lang="en-US">
                <a:latin typeface="Times New Roman" panose="02020603050405020304" pitchFamily="18" charset="0"/>
                <a:cs typeface="Times New Roman" panose="02020603050405020304" pitchFamily="18" charset="0"/>
              </a:rPr>
              <a:t>Hỗ trợ các hạng mục của các thành viên </a:t>
            </a:r>
            <a:r>
              <a:rPr lang="en-US" smtClean="0">
                <a:latin typeface="Times New Roman" panose="02020603050405020304" pitchFamily="18" charset="0"/>
                <a:cs typeface="Times New Roman" panose="02020603050405020304" pitchFamily="18" charset="0"/>
              </a:rPr>
              <a:t>khác. </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vi-VN" sz="4400">
                <a:solidFill>
                  <a:srgbClr val="00B0F0"/>
                </a:solidFill>
              </a:rPr>
              <a:t>Phân công công việc</a:t>
            </a:r>
            <a:endParaRPr lang="en-US" sz="4400">
              <a:solidFill>
                <a:srgbClr val="00B0F0"/>
              </a:solidFill>
            </a:endParaRPr>
          </a:p>
        </p:txBody>
      </p:sp>
    </p:spTree>
    <p:extLst>
      <p:ext uri="{BB962C8B-B14F-4D97-AF65-F5344CB8AC3E}">
        <p14:creationId xmlns:p14="http://schemas.microsoft.com/office/powerpoint/2010/main" val="204500252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circle(in)">
                                      <p:cBhvr>
                                        <p:cTn id="10" dur="2000"/>
                                        <p:tgtEl>
                                          <p:spTgt spid="2">
                                            <p:txEl>
                                              <p:pRg st="1" end="1"/>
                                            </p:txEl>
                                          </p:spTgt>
                                        </p:tgtEl>
                                      </p:cBhvr>
                                    </p:animEffect>
                                  </p:childTnLst>
                                </p:cTn>
                              </p:par>
                              <p:par>
                                <p:cTn id="11" presetID="6" presetClass="entr" presetSubtype="16"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circle(in)">
                                      <p:cBhvr>
                                        <p:cTn id="13" dur="2000"/>
                                        <p:tgtEl>
                                          <p:spTgt spid="2">
                                            <p:txEl>
                                              <p:pRg st="2" end="2"/>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circle(in)">
                                      <p:cBhvr>
                                        <p:cTn id="16"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141</TotalTime>
  <Words>862</Words>
  <Application>Microsoft Office PowerPoint</Application>
  <PresentationFormat>On-screen Show (4:3)</PresentationFormat>
  <Paragraphs>89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Lucida Sans Unicode</vt:lpstr>
      <vt:lpstr>Times New Roman</vt:lpstr>
      <vt:lpstr>Verdana</vt:lpstr>
      <vt:lpstr>Wingdings 2</vt:lpstr>
      <vt:lpstr>Wingdings 3</vt:lpstr>
      <vt:lpstr>Concourse</vt:lpstr>
      <vt:lpstr>TRƯỜNG CAO ĐẲNG CÔNG NGHỆ THỦ ĐỨC KHOA CÔNG NGHỆ THÔNG TIN </vt:lpstr>
      <vt:lpstr>Đề tài: Xây dựng video về ước mơ của bản thân </vt:lpstr>
      <vt:lpstr>GIỚI THIỆU ĐỒ ÁN </vt:lpstr>
      <vt:lpstr>GIỚI THIỆU ĐỒ ÁN </vt:lpstr>
      <vt:lpstr>GIỚI THIỆU ĐỒ ÁN </vt:lpstr>
      <vt:lpstr>GIỚI THIỆU ĐỒ ÁN </vt:lpstr>
      <vt:lpstr>Phân công công việc</vt:lpstr>
      <vt:lpstr>Phân công công việc</vt:lpstr>
      <vt:lpstr>Phân công công việc</vt:lpstr>
      <vt:lpstr>Phân công công việc</vt:lpstr>
      <vt:lpstr>Phân công công việc</vt:lpstr>
      <vt:lpstr>Phân công công việc</vt:lpstr>
      <vt:lpstr>TỔNG KẾT ĐỒ ÁN </vt:lpstr>
      <vt:lpstr>TỔNG KẾT ĐỒ ÁN</vt:lpstr>
      <vt:lpstr>TỔNG KẾT ĐỒ ÁN</vt:lpstr>
      <vt:lpstr>TỔNG KẾT ĐỒ ÁN</vt:lpstr>
      <vt:lpstr>TỔNG KẾT ĐỒ ÁN</vt:lpstr>
      <vt:lpstr>TỔNG KẾT ĐỒ ÁN</vt:lpstr>
      <vt:lpstr>CẢM ƠN CÔ VÀ CÁC BẠN ĐÃ LẮNG NGHE PHẦN TRÌNH BÀY CỦA NHÓM 6</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CAO ĐẲNG CÔNG NGHỆ THỦ ĐỨC KHOA CÔNG NGHỆ THÔNG TIN </dc:title>
  <dc:creator>Kain</dc:creator>
  <cp:lastModifiedBy>dthanh776@gmail.com</cp:lastModifiedBy>
  <cp:revision>16</cp:revision>
  <dcterms:created xsi:type="dcterms:W3CDTF">2006-08-16T00:00:00Z</dcterms:created>
  <dcterms:modified xsi:type="dcterms:W3CDTF">2020-12-24T14:05:41Z</dcterms:modified>
</cp:coreProperties>
</file>