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5" r:id="rId3"/>
    <p:sldId id="266" r:id="rId4"/>
    <p:sldId id="267" r:id="rId5"/>
    <p:sldId id="268" r:id="rId6"/>
    <p:sldId id="269" r:id="rId7"/>
    <p:sldId id="270" r:id="rId8"/>
    <p:sldId id="271" r:id="rId9"/>
    <p:sldId id="272" r:id="rId10"/>
    <p:sldId id="274" r:id="rId11"/>
    <p:sldId id="275" r:id="rId12"/>
    <p:sldId id="273" r:id="rId13"/>
    <p:sldId id="276" r:id="rId14"/>
    <p:sldId id="277" r:id="rId15"/>
    <p:sldId id="26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515" autoAdjust="0"/>
    <p:restoredTop sz="95578" autoAdjust="0"/>
  </p:normalViewPr>
  <p:slideViewPr>
    <p:cSldViewPr>
      <p:cViewPr varScale="1">
        <p:scale>
          <a:sx n="75" d="100"/>
          <a:sy n="75" d="100"/>
        </p:scale>
        <p:origin x="192"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936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27/10/2021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10</a:t>
            </a:fld>
            <a:endParaRPr lang="en-US"/>
          </a:p>
        </p:txBody>
      </p:sp>
    </p:spTree>
    <p:extLst>
      <p:ext uri="{BB962C8B-B14F-4D97-AF65-F5344CB8AC3E}">
        <p14:creationId xmlns:p14="http://schemas.microsoft.com/office/powerpoint/2010/main" val="3571675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11</a:t>
            </a:fld>
            <a:endParaRPr lang="en-US"/>
          </a:p>
        </p:txBody>
      </p:sp>
    </p:spTree>
    <p:extLst>
      <p:ext uri="{BB962C8B-B14F-4D97-AF65-F5344CB8AC3E}">
        <p14:creationId xmlns:p14="http://schemas.microsoft.com/office/powerpoint/2010/main" val="2101998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12</a:t>
            </a:fld>
            <a:endParaRPr lang="en-US"/>
          </a:p>
        </p:txBody>
      </p:sp>
    </p:spTree>
    <p:extLst>
      <p:ext uri="{BB962C8B-B14F-4D97-AF65-F5344CB8AC3E}">
        <p14:creationId xmlns:p14="http://schemas.microsoft.com/office/powerpoint/2010/main" val="547110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13</a:t>
            </a:fld>
            <a:endParaRPr lang="en-US"/>
          </a:p>
        </p:txBody>
      </p:sp>
    </p:spTree>
    <p:extLst>
      <p:ext uri="{BB962C8B-B14F-4D97-AF65-F5344CB8AC3E}">
        <p14:creationId xmlns:p14="http://schemas.microsoft.com/office/powerpoint/2010/main" val="230888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14</a:t>
            </a:fld>
            <a:endParaRPr lang="en-US"/>
          </a:p>
        </p:txBody>
      </p:sp>
    </p:spTree>
    <p:extLst>
      <p:ext uri="{BB962C8B-B14F-4D97-AF65-F5344CB8AC3E}">
        <p14:creationId xmlns:p14="http://schemas.microsoft.com/office/powerpoint/2010/main" val="23881634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15</a:t>
            </a:fld>
            <a:endParaRPr lang="en-US"/>
          </a:p>
        </p:txBody>
      </p:sp>
    </p:spTree>
    <p:extLst>
      <p:ext uri="{BB962C8B-B14F-4D97-AF65-F5344CB8AC3E}">
        <p14:creationId xmlns:p14="http://schemas.microsoft.com/office/powerpoint/2010/main" val="1427860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a:t>
            </a:fld>
            <a:endParaRPr lang="en-US"/>
          </a:p>
        </p:txBody>
      </p:sp>
    </p:spTree>
    <p:extLst>
      <p:ext uri="{BB962C8B-B14F-4D97-AF65-F5344CB8AC3E}">
        <p14:creationId xmlns:p14="http://schemas.microsoft.com/office/powerpoint/2010/main" val="730949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a:t>
            </a:fld>
            <a:endParaRPr lang="en-US"/>
          </a:p>
        </p:txBody>
      </p:sp>
    </p:spTree>
    <p:extLst>
      <p:ext uri="{BB962C8B-B14F-4D97-AF65-F5344CB8AC3E}">
        <p14:creationId xmlns:p14="http://schemas.microsoft.com/office/powerpoint/2010/main" val="1399232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4</a:t>
            </a:fld>
            <a:endParaRPr lang="en-US"/>
          </a:p>
        </p:txBody>
      </p:sp>
    </p:spTree>
    <p:extLst>
      <p:ext uri="{BB962C8B-B14F-4D97-AF65-F5344CB8AC3E}">
        <p14:creationId xmlns:p14="http://schemas.microsoft.com/office/powerpoint/2010/main" val="132153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5</a:t>
            </a:fld>
            <a:endParaRPr lang="en-US"/>
          </a:p>
        </p:txBody>
      </p:sp>
    </p:spTree>
    <p:extLst>
      <p:ext uri="{BB962C8B-B14F-4D97-AF65-F5344CB8AC3E}">
        <p14:creationId xmlns:p14="http://schemas.microsoft.com/office/powerpoint/2010/main" val="4138703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6</a:t>
            </a:fld>
            <a:endParaRPr lang="en-US"/>
          </a:p>
        </p:txBody>
      </p:sp>
    </p:spTree>
    <p:extLst>
      <p:ext uri="{BB962C8B-B14F-4D97-AF65-F5344CB8AC3E}">
        <p14:creationId xmlns:p14="http://schemas.microsoft.com/office/powerpoint/2010/main" val="1835033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7</a:t>
            </a:fld>
            <a:endParaRPr lang="en-US"/>
          </a:p>
        </p:txBody>
      </p:sp>
    </p:spTree>
    <p:extLst>
      <p:ext uri="{BB962C8B-B14F-4D97-AF65-F5344CB8AC3E}">
        <p14:creationId xmlns:p14="http://schemas.microsoft.com/office/powerpoint/2010/main" val="3428013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8</a:t>
            </a:fld>
            <a:endParaRPr lang="en-US"/>
          </a:p>
        </p:txBody>
      </p:sp>
    </p:spTree>
    <p:extLst>
      <p:ext uri="{BB962C8B-B14F-4D97-AF65-F5344CB8AC3E}">
        <p14:creationId xmlns:p14="http://schemas.microsoft.com/office/powerpoint/2010/main" val="3106315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9</a:t>
            </a:fld>
            <a:endParaRPr lang="en-US"/>
          </a:p>
        </p:txBody>
      </p:sp>
    </p:spTree>
    <p:extLst>
      <p:ext uri="{BB962C8B-B14F-4D97-AF65-F5344CB8AC3E}">
        <p14:creationId xmlns:p14="http://schemas.microsoft.com/office/powerpoint/2010/main" val="2560381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12" name="Rectangle 11"/>
          <p:cNvSpPr>
            <a:spLocks noChangeArrowheads="1"/>
          </p:cNvSpPr>
          <p:nvPr userDrawn="1"/>
        </p:nvSpPr>
        <p:spPr bwMode="auto">
          <a:xfrm>
            <a:off x="0" y="0"/>
            <a:ext cx="9144000" cy="424732"/>
          </a:xfrm>
          <a:prstGeom prst="rect">
            <a:avLst/>
          </a:prstGeom>
          <a:gradFill rotWithShape="1">
            <a:gsLst>
              <a:gs pos="0">
                <a:schemeClr val="bg1"/>
              </a:gs>
              <a:gs pos="100000">
                <a:srgbClr val="0070C0"/>
              </a:gs>
            </a:gsLst>
            <a:lin ang="0" scaled="1"/>
          </a:gradFill>
          <a:ln>
            <a:noFill/>
          </a:ln>
          <a:effectLs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dirty="0" smtClean="0">
                <a:solidFill>
                  <a:schemeClr val="tx2"/>
                </a:solidFill>
                <a:latin typeface="Cambria" panose="02040503050406030204" pitchFamily="18" charset="0"/>
              </a:rPr>
              <a:t>Lập</a:t>
            </a:r>
            <a:r>
              <a:rPr lang="en-US" sz="1400" b="1" baseline="0" dirty="0" smtClean="0">
                <a:solidFill>
                  <a:schemeClr val="tx2"/>
                </a:solidFill>
                <a:latin typeface="Cambria" panose="02040503050406030204" pitchFamily="18" charset="0"/>
              </a:rPr>
              <a:t> trình </a:t>
            </a:r>
            <a:r>
              <a:rPr lang="en-US" sz="1400" b="1" baseline="0" dirty="0" smtClean="0">
                <a:solidFill>
                  <a:schemeClr val="tx2"/>
                </a:solidFill>
                <a:latin typeface="Cambria" panose="02040503050406030204" pitchFamily="18" charset="0"/>
              </a:rPr>
              <a:t>ứng dụng C#</a:t>
            </a:r>
            <a:endParaRPr lang="en-US" sz="1400" b="1" baseline="0" dirty="0" smtClean="0">
              <a:solidFill>
                <a:srgbClr val="0070C0"/>
              </a:solidFill>
              <a:latin typeface="Cambria" panose="02040503050406030204" pitchFamily="18" charset="0"/>
              <a:cs typeface="Times New Roman" pitchFamily="18" charset="0"/>
            </a:endParaRPr>
          </a:p>
        </p:txBody>
      </p:sp>
      <p:sp>
        <p:nvSpPr>
          <p:cNvPr id="4" name="TextBox 3"/>
          <p:cNvSpPr txBox="1"/>
          <p:nvPr userDrawn="1"/>
        </p:nvSpPr>
        <p:spPr>
          <a:xfrm>
            <a:off x="17249"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dirty="0" smtClean="0">
                <a:solidFill>
                  <a:srgbClr val="002060"/>
                </a:solidFill>
                <a:effectLst/>
                <a:latin typeface="Cambria" panose="02040503050406030204" pitchFamily="18" charset="0"/>
                <a:ea typeface="+mn-ea"/>
                <a:cs typeface="+mn-cs"/>
              </a:rPr>
              <a:t>Working Hard &amp; Smart today for a better tomorrow</a:t>
            </a:r>
            <a:endParaRPr lang="en-US" dirty="0">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27/10/2021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F62C2-72EA-4953-A1D6-568F980002B8}" type="datetimeFigureOut">
              <a:rPr lang="en-US" smtClean="0"/>
              <a:t>27/10/2021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F62C2-72EA-4953-A1D6-568F980002B8}" type="datetimeFigureOut">
              <a:rPr lang="en-US" smtClean="0"/>
              <a:t>27/10/2021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F62C2-72EA-4953-A1D6-568F980002B8}" type="datetimeFigureOut">
              <a:rPr lang="en-US" smtClean="0"/>
              <a:t>27/10/2021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27/10/2021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27/10/2021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27/10/2021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27/10/2021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1143000" y="2644775"/>
            <a:ext cx="7239000" cy="631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en-US" kern="0" smtClean="0">
                <a:solidFill>
                  <a:srgbClr val="002060"/>
                </a:solidFill>
                <a:latin typeface="Cambria" panose="02040503050406030204" pitchFamily="18" charset="0"/>
              </a:rPr>
              <a:t>Giới thiệu về ADO.NET</a:t>
            </a:r>
            <a:endParaRPr lang="en-US" kern="0">
              <a:solidFill>
                <a:srgbClr val="002060"/>
              </a:solidFill>
              <a:latin typeface="Cambria" panose="02040503050406030204" pitchFamily="18"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0" y="4572000"/>
            <a:ext cx="2144973" cy="170096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 y="4890800"/>
            <a:ext cx="2728882" cy="1063359"/>
          </a:xfrm>
          <a:prstGeom prst="rect">
            <a:avLst/>
          </a:prstGeom>
        </p:spPr>
      </p:pic>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a:latin typeface="Cambria" panose="02040503050406030204" pitchFamily="18" charset="0"/>
                </a:rPr>
                <a:t>DataSet</a:t>
              </a:r>
              <a:endParaRPr lang="en-US" sz="2400" b="1">
                <a:solidFill>
                  <a:srgbClr val="002060"/>
                </a:solidFill>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TextBox 8"/>
          <p:cNvSpPr txBox="1"/>
          <p:nvPr/>
        </p:nvSpPr>
        <p:spPr>
          <a:xfrm>
            <a:off x="479321" y="1143000"/>
            <a:ext cx="8513868" cy="4154984"/>
          </a:xfrm>
          <a:prstGeom prst="rect">
            <a:avLst/>
          </a:prstGeom>
          <a:noFill/>
        </p:spPr>
        <p:txBody>
          <a:bodyPr wrap="square" rtlCol="0">
            <a:spAutoFit/>
          </a:bodyPr>
          <a:lstStyle/>
          <a:p>
            <a:pPr marL="342900" indent="-342900" algn="just">
              <a:buFont typeface="Wingdings" panose="05000000000000000000" pitchFamily="2" charset="2"/>
              <a:buChar char="v"/>
            </a:pPr>
            <a:r>
              <a:rPr lang="vi-VN" sz="2400" smtClean="0">
                <a:latin typeface="Cambria" panose="02040503050406030204" pitchFamily="18" charset="0"/>
              </a:rPr>
              <a:t>DataSet </a:t>
            </a:r>
            <a:r>
              <a:rPr lang="vi-VN" sz="2400">
                <a:latin typeface="Cambria" panose="02040503050406030204" pitchFamily="18" charset="0"/>
              </a:rPr>
              <a:t>là một thể hiện của dữ liệu trong bộ nhớ. Chúng chứa nhiều đối tượng DataTable, bên trong DataTable lại có nhiều column và row, giống như các database table thông thường. </a:t>
            </a:r>
            <a:r>
              <a:rPr lang="en-US" sz="2400" smtClean="0">
                <a:latin typeface="Cambria" panose="02040503050406030204" pitchFamily="18" charset="0"/>
              </a:rPr>
              <a:t>Ta</a:t>
            </a:r>
            <a:r>
              <a:rPr lang="vi-VN" sz="2400" smtClean="0">
                <a:latin typeface="Cambria" panose="02040503050406030204" pitchFamily="18" charset="0"/>
              </a:rPr>
              <a:t> </a:t>
            </a:r>
            <a:r>
              <a:rPr lang="vi-VN" sz="2400">
                <a:latin typeface="Cambria" panose="02040503050406030204" pitchFamily="18" charset="0"/>
              </a:rPr>
              <a:t>thậm chí có thể định nghĩa dữ liệu giữa các table để tạo các quan hệ </a:t>
            </a:r>
            <a:r>
              <a:rPr lang="en-US" sz="2400" smtClean="0">
                <a:latin typeface="Cambria" panose="02040503050406030204" pitchFamily="18" charset="0"/>
              </a:rPr>
              <a:t>Master-detail</a:t>
            </a:r>
            <a:r>
              <a:rPr lang="vi-VN" sz="2400" smtClean="0">
                <a:latin typeface="Cambria" panose="02040503050406030204" pitchFamily="18" charset="0"/>
              </a:rPr>
              <a:t>. </a:t>
            </a:r>
            <a:endParaRPr lang="en-US" sz="2400" smtClean="0">
              <a:latin typeface="Cambria" panose="02040503050406030204" pitchFamily="18" charset="0"/>
            </a:endParaRPr>
          </a:p>
          <a:p>
            <a:pPr marL="342900" indent="-342900" algn="just">
              <a:buFont typeface="Wingdings" panose="05000000000000000000" pitchFamily="2" charset="2"/>
              <a:buChar char="v"/>
            </a:pPr>
            <a:r>
              <a:rPr lang="vi-VN" sz="2400" smtClean="0">
                <a:latin typeface="Cambria" panose="02040503050406030204" pitchFamily="18" charset="0"/>
              </a:rPr>
              <a:t>DataSet </a:t>
            </a:r>
            <a:r>
              <a:rPr lang="vi-VN" sz="2400">
                <a:latin typeface="Cambria" panose="02040503050406030204" pitchFamily="18" charset="0"/>
              </a:rPr>
              <a:t>được thiết kế đặc biệt để giúp quản lý dữ liệu trong bộ nhớ và để hỗ trợ các thao tác không cần kết nối (disconnected) trên dữ liệu. DataSet là một đối tượng được dùng bởi tất cả Data Provider, đó là lý do tại sao nó không có một Data Provider prefix trong tên gọi</a:t>
            </a:r>
            <a:r>
              <a:rPr lang="vi-VN" sz="2400" smtClean="0">
                <a:latin typeface="Cambria" panose="02040503050406030204" pitchFamily="18" charset="0"/>
              </a:rPr>
              <a:t>.</a:t>
            </a:r>
            <a:endParaRPr lang="en-US" sz="2400" smtClean="0">
              <a:latin typeface="Cambria" panose="02040503050406030204" pitchFamily="18" charset="0"/>
            </a:endParaRPr>
          </a:p>
          <a:p>
            <a:pPr marL="342900" indent="-342900" algn="just">
              <a:buFont typeface="Wingdings" panose="05000000000000000000" pitchFamily="2" charset="2"/>
              <a:buChar char="v"/>
            </a:pPr>
            <a:r>
              <a:rPr lang="en-US" sz="2400" smtClean="0">
                <a:latin typeface="Cambria" panose="02040503050406030204" pitchFamily="18" charset="0"/>
              </a:rPr>
              <a:t>Có thể dùng SqlDataAdapter để đổ dữ liệu vào Dataset</a:t>
            </a:r>
            <a:endParaRPr lang="en-US" sz="2400">
              <a:latin typeface="Cambria" panose="02040503050406030204" pitchFamily="18" charset="0"/>
            </a:endParaRPr>
          </a:p>
        </p:txBody>
      </p:sp>
    </p:spTree>
    <p:extLst>
      <p:ext uri="{BB962C8B-B14F-4D97-AF65-F5344CB8AC3E}">
        <p14:creationId xmlns:p14="http://schemas.microsoft.com/office/powerpoint/2010/main" val="31365322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a:latin typeface="Cambria" panose="02040503050406030204" pitchFamily="18" charset="0"/>
                </a:rPr>
                <a:t>DataSet</a:t>
              </a:r>
              <a:endParaRPr lang="en-US" sz="2400" b="1">
                <a:solidFill>
                  <a:srgbClr val="002060"/>
                </a:solidFill>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9218" name="Picture 2" descr="Image result for dataset 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447800"/>
            <a:ext cx="3860368"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2898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vi-VN" sz="2400" b="1">
                  <a:latin typeface="Cambria" panose="02040503050406030204" pitchFamily="18" charset="0"/>
                </a:rPr>
                <a:t>SqlDataAdapter</a:t>
              </a:r>
              <a:endParaRPr lang="en-US" sz="2400" b="1">
                <a:solidFill>
                  <a:srgbClr val="002060"/>
                </a:solidFill>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TextBox 8"/>
          <p:cNvSpPr txBox="1"/>
          <p:nvPr/>
        </p:nvSpPr>
        <p:spPr>
          <a:xfrm>
            <a:off x="479321" y="1143000"/>
            <a:ext cx="8513868" cy="2677656"/>
          </a:xfrm>
          <a:prstGeom prst="rect">
            <a:avLst/>
          </a:prstGeom>
          <a:noFill/>
        </p:spPr>
        <p:txBody>
          <a:bodyPr wrap="square" rtlCol="0">
            <a:spAutoFit/>
          </a:bodyPr>
          <a:lstStyle/>
          <a:p>
            <a:pPr marL="342900" indent="-342900" algn="just">
              <a:buFont typeface="Wingdings" panose="05000000000000000000" pitchFamily="2" charset="2"/>
              <a:buChar char="v"/>
            </a:pPr>
            <a:r>
              <a:rPr lang="vi-VN" sz="2400">
                <a:latin typeface="Cambria" panose="02040503050406030204" pitchFamily="18" charset="0"/>
              </a:rPr>
              <a:t>Đôi lúc dữ liệu </a:t>
            </a:r>
            <a:r>
              <a:rPr lang="en-US" sz="2400" smtClean="0">
                <a:latin typeface="Cambria" panose="02040503050406030204" pitchFamily="18" charset="0"/>
              </a:rPr>
              <a:t>ta</a:t>
            </a:r>
            <a:r>
              <a:rPr lang="vi-VN" sz="2400" smtClean="0">
                <a:latin typeface="Cambria" panose="02040503050406030204" pitchFamily="18" charset="0"/>
              </a:rPr>
              <a:t> </a:t>
            </a:r>
            <a:r>
              <a:rPr lang="vi-VN" sz="2400">
                <a:latin typeface="Cambria" panose="02040503050406030204" pitchFamily="18" charset="0"/>
              </a:rPr>
              <a:t>làm việc là read-only và </a:t>
            </a:r>
            <a:r>
              <a:rPr lang="vi-VN" sz="2400" smtClean="0">
                <a:latin typeface="Cambria" panose="02040503050406030204" pitchFamily="18" charset="0"/>
              </a:rPr>
              <a:t>ít </a:t>
            </a:r>
            <a:r>
              <a:rPr lang="vi-VN" sz="2400">
                <a:latin typeface="Cambria" panose="02040503050406030204" pitchFamily="18" charset="0"/>
              </a:rPr>
              <a:t>khi cần thay đổi dữ liệu nguồn. Vài trường hợp cần lưu trữ tạm dữ liệu trong bộ nhớ để hạn chế truy xuất đến database. </a:t>
            </a:r>
            <a:r>
              <a:rPr lang="en-US" sz="2400" smtClean="0">
                <a:latin typeface="Cambria" panose="02040503050406030204" pitchFamily="18" charset="0"/>
              </a:rPr>
              <a:t>Sql</a:t>
            </a:r>
            <a:r>
              <a:rPr lang="vi-VN" sz="2400" smtClean="0">
                <a:latin typeface="Cambria" panose="02040503050406030204" pitchFamily="18" charset="0"/>
              </a:rPr>
              <a:t>Data</a:t>
            </a:r>
            <a:r>
              <a:rPr lang="en-US" sz="2400" smtClean="0">
                <a:latin typeface="Cambria" panose="02040503050406030204" pitchFamily="18" charset="0"/>
              </a:rPr>
              <a:t>A</a:t>
            </a:r>
            <a:r>
              <a:rPr lang="vi-VN" sz="2400" smtClean="0">
                <a:latin typeface="Cambria" panose="02040503050406030204" pitchFamily="18" charset="0"/>
              </a:rPr>
              <a:t>dapter </a:t>
            </a:r>
            <a:r>
              <a:rPr lang="vi-VN" sz="2400">
                <a:latin typeface="Cambria" panose="02040503050406030204" pitchFamily="18" charset="0"/>
              </a:rPr>
              <a:t>làm điều này dễ dàng bằng cách giúp </a:t>
            </a:r>
            <a:r>
              <a:rPr lang="en-US" sz="2400" smtClean="0">
                <a:latin typeface="Cambria" panose="02040503050406030204" pitchFamily="18" charset="0"/>
              </a:rPr>
              <a:t>ta</a:t>
            </a:r>
            <a:r>
              <a:rPr lang="vi-VN" sz="2400" smtClean="0">
                <a:latin typeface="Cambria" panose="02040503050406030204" pitchFamily="18" charset="0"/>
              </a:rPr>
              <a:t> </a:t>
            </a:r>
            <a:r>
              <a:rPr lang="vi-VN" sz="2400">
                <a:latin typeface="Cambria" panose="02040503050406030204" pitchFamily="18" charset="0"/>
              </a:rPr>
              <a:t>quản lý dữ liệu trong chế độ ngắt kết nối. </a:t>
            </a:r>
            <a:endParaRPr lang="en-US" sz="2400" smtClean="0">
              <a:latin typeface="Cambria" panose="02040503050406030204" pitchFamily="18" charset="0"/>
            </a:endParaRPr>
          </a:p>
          <a:p>
            <a:pPr marL="342900" indent="-342900" algn="just">
              <a:buFont typeface="Wingdings" panose="05000000000000000000" pitchFamily="2" charset="2"/>
              <a:buChar char="v"/>
            </a:pPr>
            <a:r>
              <a:rPr lang="en-US" sz="2400" smtClean="0">
                <a:latin typeface="Cambria" panose="02040503050406030204" pitchFamily="18" charset="0"/>
              </a:rPr>
              <a:t>Sql</a:t>
            </a:r>
            <a:r>
              <a:rPr lang="vi-VN" sz="2400" smtClean="0">
                <a:latin typeface="Cambria" panose="02040503050406030204" pitchFamily="18" charset="0"/>
              </a:rPr>
              <a:t>Dataadapter </a:t>
            </a:r>
            <a:r>
              <a:rPr lang="vi-VN" sz="2400">
                <a:latin typeface="Cambria" panose="02040503050406030204" pitchFamily="18" charset="0"/>
              </a:rPr>
              <a:t>sẽ đổ vào DataSet khi đọc dữ liệu và thực hiện thay đổi dữ liệu một lượt vào database.</a:t>
            </a:r>
            <a:endParaRPr lang="en-US" sz="2400" smtClean="0">
              <a:latin typeface="Cambria" panose="02040503050406030204" pitchFamily="18" charset="0"/>
            </a:endParaRPr>
          </a:p>
        </p:txBody>
      </p:sp>
      <p:pic>
        <p:nvPicPr>
          <p:cNvPr id="10" name="Picture 4" descr="Image result for dataset 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6855" y="3820656"/>
            <a:ext cx="5638800" cy="2700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419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vi-VN" sz="2400" b="1">
                  <a:latin typeface="Cambria" panose="02040503050406030204" pitchFamily="18" charset="0"/>
                </a:rPr>
                <a:t>SqlDataAdapter</a:t>
              </a:r>
              <a:endParaRPr lang="en-US" sz="2400" b="1">
                <a:solidFill>
                  <a:srgbClr val="002060"/>
                </a:solidFill>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TextBox 8"/>
          <p:cNvSpPr txBox="1"/>
          <p:nvPr/>
        </p:nvSpPr>
        <p:spPr>
          <a:xfrm>
            <a:off x="479321" y="1143000"/>
            <a:ext cx="8513868" cy="3416320"/>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smtClean="0">
                <a:latin typeface="Cambria" panose="02040503050406030204" pitchFamily="18" charset="0"/>
              </a:rPr>
              <a:t>Sql</a:t>
            </a:r>
            <a:r>
              <a:rPr lang="vi-VN" sz="2400" smtClean="0">
                <a:latin typeface="Cambria" panose="02040503050406030204" pitchFamily="18" charset="0"/>
              </a:rPr>
              <a:t>Data</a:t>
            </a:r>
            <a:r>
              <a:rPr lang="en-US" sz="2400" smtClean="0">
                <a:latin typeface="Cambria" panose="02040503050406030204" pitchFamily="18" charset="0"/>
              </a:rPr>
              <a:t>A</a:t>
            </a:r>
            <a:r>
              <a:rPr lang="vi-VN" sz="2400" smtClean="0">
                <a:latin typeface="Cambria" panose="02040503050406030204" pitchFamily="18" charset="0"/>
              </a:rPr>
              <a:t>dapter </a:t>
            </a:r>
            <a:r>
              <a:rPr lang="vi-VN" sz="2400">
                <a:latin typeface="Cambria" panose="02040503050406030204" pitchFamily="18" charset="0"/>
              </a:rPr>
              <a:t>chứa một tham chiếu đến đối tượng connection và mở/đóng kết nối tự động khi đọc và ghi dữ liệu vào database</a:t>
            </a:r>
            <a:r>
              <a:rPr lang="vi-VN" sz="2400" smtClean="0">
                <a:latin typeface="Cambria" panose="02040503050406030204" pitchFamily="18" charset="0"/>
              </a:rPr>
              <a:t>.</a:t>
            </a:r>
            <a:endParaRPr lang="en-US" sz="2400" smtClean="0">
              <a:latin typeface="Cambria" panose="02040503050406030204" pitchFamily="18" charset="0"/>
            </a:endParaRPr>
          </a:p>
          <a:p>
            <a:pPr marL="342900" indent="-342900" algn="just">
              <a:buFont typeface="Wingdings" panose="05000000000000000000" pitchFamily="2" charset="2"/>
              <a:buChar char="v"/>
            </a:pPr>
            <a:r>
              <a:rPr lang="vi-VN" sz="2400" smtClean="0">
                <a:latin typeface="Cambria" panose="02040503050406030204" pitchFamily="18" charset="0"/>
              </a:rPr>
              <a:t> </a:t>
            </a:r>
            <a:r>
              <a:rPr lang="en-US" sz="2400" smtClean="0">
                <a:latin typeface="Cambria" panose="02040503050406030204" pitchFamily="18" charset="0"/>
              </a:rPr>
              <a:t>Nó </a:t>
            </a:r>
            <a:r>
              <a:rPr lang="vi-VN" sz="2400" smtClean="0">
                <a:latin typeface="Cambria" panose="02040503050406030204" pitchFamily="18" charset="0"/>
              </a:rPr>
              <a:t>chứa </a:t>
            </a:r>
            <a:r>
              <a:rPr lang="vi-VN" sz="2400">
                <a:latin typeface="Cambria" panose="02040503050406030204" pitchFamily="18" charset="0"/>
              </a:rPr>
              <a:t>đối tượng command cho những thao tác SELECT, INSERT, UPDATE và DELETE trên dữ liệu. </a:t>
            </a:r>
            <a:r>
              <a:rPr lang="en-US" sz="2400" smtClean="0">
                <a:latin typeface="Cambria" panose="02040503050406030204" pitchFamily="18" charset="0"/>
              </a:rPr>
              <a:t>Ta</a:t>
            </a:r>
            <a:r>
              <a:rPr lang="vi-VN" sz="2400" smtClean="0">
                <a:latin typeface="Cambria" panose="02040503050406030204" pitchFamily="18" charset="0"/>
              </a:rPr>
              <a:t> </a:t>
            </a:r>
            <a:r>
              <a:rPr lang="vi-VN" sz="2400">
                <a:latin typeface="Cambria" panose="02040503050406030204" pitchFamily="18" charset="0"/>
              </a:rPr>
              <a:t>sẽ có một data adapter được định nghĩa cho mỗi table trong một DataSet và nó sẽ quản lý các giao tiếp với database cho </a:t>
            </a:r>
            <a:r>
              <a:rPr lang="en-US" sz="2400" smtClean="0">
                <a:latin typeface="Cambria" panose="02040503050406030204" pitchFamily="18" charset="0"/>
              </a:rPr>
              <a:t>ta</a:t>
            </a:r>
            <a:r>
              <a:rPr lang="vi-VN" sz="2400" smtClean="0">
                <a:latin typeface="Cambria" panose="02040503050406030204" pitchFamily="18" charset="0"/>
              </a:rPr>
              <a:t>. </a:t>
            </a:r>
            <a:r>
              <a:rPr lang="vi-VN" sz="2400">
                <a:latin typeface="Cambria" panose="02040503050406030204" pitchFamily="18" charset="0"/>
              </a:rPr>
              <a:t>Tất cả những gì </a:t>
            </a:r>
            <a:r>
              <a:rPr lang="en-US" sz="2400" smtClean="0">
                <a:latin typeface="Cambria" panose="02040503050406030204" pitchFamily="18" charset="0"/>
              </a:rPr>
              <a:t>ta</a:t>
            </a:r>
            <a:r>
              <a:rPr lang="vi-VN" sz="2400" smtClean="0">
                <a:latin typeface="Cambria" panose="02040503050406030204" pitchFamily="18" charset="0"/>
              </a:rPr>
              <a:t> </a:t>
            </a:r>
            <a:r>
              <a:rPr lang="vi-VN" sz="2400">
                <a:latin typeface="Cambria" panose="02040503050406030204" pitchFamily="18" charset="0"/>
              </a:rPr>
              <a:t>cần làm là chỉ cho data adapter khi nào nạp hoặc ghi vào database.</a:t>
            </a:r>
            <a:endParaRPr lang="en-US" sz="2400" smtClean="0">
              <a:latin typeface="Cambria" panose="02040503050406030204" pitchFamily="18" charset="0"/>
            </a:endParaRPr>
          </a:p>
        </p:txBody>
      </p:sp>
    </p:spTree>
    <p:extLst>
      <p:ext uri="{BB962C8B-B14F-4D97-AF65-F5344CB8AC3E}">
        <p14:creationId xmlns:p14="http://schemas.microsoft.com/office/powerpoint/2010/main" val="4242278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vi-VN" sz="2400" b="1">
                  <a:latin typeface="Cambria" panose="02040503050406030204" pitchFamily="18" charset="0"/>
                </a:rPr>
                <a:t>SqlDataAdapter</a:t>
              </a:r>
              <a:endParaRPr lang="en-US" sz="2400" b="1">
                <a:solidFill>
                  <a:srgbClr val="002060"/>
                </a:solidFill>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10242" name="Picture 2" descr="Image result for sqldataadapter 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295400"/>
            <a:ext cx="6076950" cy="456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32874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2971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VNI-Heather" pitchFamily="2" charset="0"/>
                <a:cs typeface="Arial" charset="0"/>
              </a:rPr>
              <a:t>END</a:t>
            </a:r>
          </a:p>
        </p:txBody>
      </p:sp>
      <p:pic>
        <p:nvPicPr>
          <p:cNvPr id="8" name="Picture 2"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611302"/>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mini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0" name="Cloud Callout 9"/>
          <p:cNvSpPr/>
          <p:nvPr/>
        </p:nvSpPr>
        <p:spPr>
          <a:xfrm>
            <a:off x="5486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latin typeface="Cambria" panose="02040503050406030204" pitchFamily="18" charset="0"/>
              </a:rPr>
              <a:t>Hey! Coding is easy!</a:t>
            </a:r>
            <a:endParaRPr lang="en-US" b="1">
              <a:latin typeface="Cambria" panose="02040503050406030204" pitchFamily="18" charset="0"/>
            </a:endParaRPr>
          </a:p>
        </p:txBody>
      </p:sp>
    </p:spTree>
    <p:extLst>
      <p:ext uri="{BB962C8B-B14F-4D97-AF65-F5344CB8AC3E}">
        <p14:creationId xmlns:p14="http://schemas.microsoft.com/office/powerpoint/2010/main" val="4095980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kern="0" smtClean="0">
                  <a:solidFill>
                    <a:srgbClr val="002060"/>
                  </a:solidFill>
                  <a:latin typeface="Cambria" panose="02040503050406030204" pitchFamily="18" charset="0"/>
                </a:rPr>
                <a:t>Nội dung</a:t>
              </a:r>
              <a:endParaRPr lang="en-US" sz="2400" b="1">
                <a:solidFill>
                  <a:srgbClr val="002060"/>
                </a:solidFill>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TextBox 9"/>
          <p:cNvSpPr txBox="1"/>
          <p:nvPr/>
        </p:nvSpPr>
        <p:spPr>
          <a:xfrm>
            <a:off x="479321" y="1143000"/>
            <a:ext cx="8513868" cy="2677656"/>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smtClean="0">
                <a:latin typeface="Cambria" panose="02040503050406030204" pitchFamily="18" charset="0"/>
              </a:rPr>
              <a:t>Giới thiệu</a:t>
            </a:r>
            <a:r>
              <a:rPr lang="vi-VN" sz="2400" smtClean="0">
                <a:latin typeface="Cambria" panose="02040503050406030204" pitchFamily="18" charset="0"/>
              </a:rPr>
              <a:t> </a:t>
            </a:r>
            <a:r>
              <a:rPr lang="vi-VN" sz="2400">
                <a:latin typeface="Cambria" panose="02040503050406030204" pitchFamily="18" charset="0"/>
              </a:rPr>
              <a:t>ADO.NET </a:t>
            </a:r>
            <a:endParaRPr lang="en-US" sz="2400" smtClean="0">
              <a:latin typeface="Cambria" panose="02040503050406030204" pitchFamily="18" charset="0"/>
            </a:endParaRPr>
          </a:p>
          <a:p>
            <a:pPr marL="342900" indent="-342900" algn="just">
              <a:buFont typeface="Wingdings" panose="05000000000000000000" pitchFamily="2" charset="2"/>
              <a:buChar char="v"/>
            </a:pPr>
            <a:r>
              <a:rPr lang="en-US" sz="2400" smtClean="0">
                <a:latin typeface="Cambria" panose="02040503050406030204" pitchFamily="18" charset="0"/>
              </a:rPr>
              <a:t>Các đối tượng trong ADO.NET</a:t>
            </a:r>
          </a:p>
          <a:p>
            <a:pPr marL="800100" lvl="1" indent="-342900" algn="just">
              <a:buFont typeface="Wingdings" panose="05000000000000000000" pitchFamily="2" charset="2"/>
              <a:buChar char="ü"/>
            </a:pPr>
            <a:r>
              <a:rPr lang="vi-VN" sz="2400" smtClean="0">
                <a:latin typeface="Cambria" panose="02040503050406030204" pitchFamily="18" charset="0"/>
              </a:rPr>
              <a:t>SqlConnection</a:t>
            </a:r>
            <a:endParaRPr lang="en-US" sz="2400" smtClean="0">
              <a:latin typeface="Cambria" panose="02040503050406030204" pitchFamily="18" charset="0"/>
            </a:endParaRPr>
          </a:p>
          <a:p>
            <a:pPr marL="800100" lvl="1" indent="-342900" algn="just">
              <a:buFont typeface="Wingdings" panose="05000000000000000000" pitchFamily="2" charset="2"/>
              <a:buChar char="ü"/>
            </a:pPr>
            <a:r>
              <a:rPr lang="vi-VN" sz="2400" smtClean="0">
                <a:latin typeface="Cambria" panose="02040503050406030204" pitchFamily="18" charset="0"/>
              </a:rPr>
              <a:t>SqlCommand </a:t>
            </a:r>
            <a:endParaRPr lang="en-US" sz="2400" smtClean="0">
              <a:latin typeface="Cambria" panose="02040503050406030204" pitchFamily="18" charset="0"/>
            </a:endParaRPr>
          </a:p>
          <a:p>
            <a:pPr marL="800100" lvl="1" indent="-342900" algn="just">
              <a:buFont typeface="Wingdings" panose="05000000000000000000" pitchFamily="2" charset="2"/>
              <a:buChar char="ü"/>
            </a:pPr>
            <a:r>
              <a:rPr lang="vi-VN" sz="2400" smtClean="0">
                <a:latin typeface="Cambria" panose="02040503050406030204" pitchFamily="18" charset="0"/>
              </a:rPr>
              <a:t>SqlParameter </a:t>
            </a:r>
            <a:endParaRPr lang="en-US" sz="2400" smtClean="0">
              <a:latin typeface="Cambria" panose="02040503050406030204" pitchFamily="18" charset="0"/>
            </a:endParaRPr>
          </a:p>
          <a:p>
            <a:pPr marL="800100" lvl="1" indent="-342900" algn="just">
              <a:buFont typeface="Wingdings" panose="05000000000000000000" pitchFamily="2" charset="2"/>
              <a:buChar char="ü"/>
            </a:pPr>
            <a:r>
              <a:rPr lang="vi-VN" sz="2400" smtClean="0">
                <a:latin typeface="Cambria" panose="02040503050406030204" pitchFamily="18" charset="0"/>
              </a:rPr>
              <a:t>SqlDataReader </a:t>
            </a:r>
            <a:endParaRPr lang="en-US" sz="2400" smtClean="0">
              <a:latin typeface="Cambria" panose="02040503050406030204" pitchFamily="18" charset="0"/>
            </a:endParaRPr>
          </a:p>
          <a:p>
            <a:pPr marL="800100" lvl="1" indent="-342900" algn="just">
              <a:buFont typeface="Wingdings" panose="05000000000000000000" pitchFamily="2" charset="2"/>
              <a:buChar char="ü"/>
            </a:pPr>
            <a:r>
              <a:rPr lang="vi-VN" sz="2400" smtClean="0">
                <a:latin typeface="Cambria" panose="02040503050406030204" pitchFamily="18" charset="0"/>
              </a:rPr>
              <a:t>SqlDataAdapter</a:t>
            </a:r>
            <a:endParaRPr lang="en-US" sz="2400">
              <a:latin typeface="Cambria" panose="02040503050406030204" pitchFamily="18" charset="0"/>
            </a:endParaRPr>
          </a:p>
        </p:txBody>
      </p:sp>
    </p:spTree>
    <p:extLst>
      <p:ext uri="{BB962C8B-B14F-4D97-AF65-F5344CB8AC3E}">
        <p14:creationId xmlns:p14="http://schemas.microsoft.com/office/powerpoint/2010/main" val="42580078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kern="0" smtClean="0">
                  <a:solidFill>
                    <a:srgbClr val="002060"/>
                  </a:solidFill>
                  <a:latin typeface="Cambria" panose="02040503050406030204" pitchFamily="18" charset="0"/>
                </a:rPr>
                <a:t>Giới thiệu ADO.NET</a:t>
              </a:r>
              <a:endParaRPr lang="en-US" sz="2400" b="1">
                <a:solidFill>
                  <a:srgbClr val="002060"/>
                </a:solidFill>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TextBox 9"/>
          <p:cNvSpPr txBox="1"/>
          <p:nvPr/>
        </p:nvSpPr>
        <p:spPr>
          <a:xfrm>
            <a:off x="479321" y="1143000"/>
            <a:ext cx="8359879" cy="4893647"/>
          </a:xfrm>
          <a:prstGeom prst="rect">
            <a:avLst/>
          </a:prstGeom>
          <a:noFill/>
        </p:spPr>
        <p:txBody>
          <a:bodyPr wrap="square" rtlCol="0">
            <a:spAutoFit/>
          </a:bodyPr>
          <a:lstStyle/>
          <a:p>
            <a:pPr marL="342900" indent="-342900" algn="just">
              <a:buFont typeface="Wingdings" panose="05000000000000000000" pitchFamily="2" charset="2"/>
              <a:buChar char="v"/>
            </a:pPr>
            <a:r>
              <a:rPr lang="vi-VN" sz="2400">
                <a:latin typeface="Cambria" panose="02040503050406030204" pitchFamily="18" charset="0"/>
              </a:rPr>
              <a:t>ADO.NET là một bộ các thư viện </a:t>
            </a:r>
            <a:r>
              <a:rPr lang="vi-VN" sz="2400" smtClean="0">
                <a:latin typeface="Cambria" panose="02040503050406030204" pitchFamily="18" charset="0"/>
              </a:rPr>
              <a:t>cho </a:t>
            </a:r>
            <a:r>
              <a:rPr lang="vi-VN" sz="2400">
                <a:latin typeface="Cambria" panose="02040503050406030204" pitchFamily="18" charset="0"/>
              </a:rPr>
              <a:t>phép </a:t>
            </a:r>
            <a:r>
              <a:rPr lang="en-US" sz="2400" smtClean="0">
                <a:latin typeface="Cambria" panose="02040503050406030204" pitchFamily="18" charset="0"/>
              </a:rPr>
              <a:t>ta </a:t>
            </a:r>
            <a:r>
              <a:rPr lang="vi-VN" sz="2400" smtClean="0">
                <a:latin typeface="Cambria" panose="02040503050406030204" pitchFamily="18" charset="0"/>
              </a:rPr>
              <a:t>tương </a:t>
            </a:r>
            <a:r>
              <a:rPr lang="vi-VN" sz="2400">
                <a:latin typeface="Cambria" panose="02040503050406030204" pitchFamily="18" charset="0"/>
              </a:rPr>
              <a:t>tác với dữ liệu nguồn. </a:t>
            </a:r>
            <a:r>
              <a:rPr lang="en-US" sz="2400" smtClean="0">
                <a:latin typeface="Cambria" panose="02040503050406030204" pitchFamily="18" charset="0"/>
              </a:rPr>
              <a:t>D</a:t>
            </a:r>
            <a:r>
              <a:rPr lang="vi-VN" sz="2400" smtClean="0">
                <a:latin typeface="Cambria" panose="02040503050406030204" pitchFamily="18" charset="0"/>
              </a:rPr>
              <a:t>ữ </a:t>
            </a:r>
            <a:r>
              <a:rPr lang="vi-VN" sz="2400">
                <a:latin typeface="Cambria" panose="02040503050406030204" pitchFamily="18" charset="0"/>
              </a:rPr>
              <a:t>liệu nguồn là một cơ sở dữ liệu (database), nhưng nó cũng có thể là file text, </a:t>
            </a:r>
            <a:r>
              <a:rPr lang="vi-VN" sz="2400" smtClean="0">
                <a:latin typeface="Cambria" panose="02040503050406030204" pitchFamily="18" charset="0"/>
              </a:rPr>
              <a:t>ex</a:t>
            </a:r>
            <a:r>
              <a:rPr lang="en-US" sz="2400" smtClean="0">
                <a:latin typeface="Cambria" panose="02040503050406030204" pitchFamily="18" charset="0"/>
              </a:rPr>
              <a:t>c</a:t>
            </a:r>
            <a:r>
              <a:rPr lang="vi-VN" sz="2400" smtClean="0">
                <a:latin typeface="Cambria" panose="02040503050406030204" pitchFamily="18" charset="0"/>
              </a:rPr>
              <a:t>el </a:t>
            </a:r>
            <a:r>
              <a:rPr lang="vi-VN" sz="2400">
                <a:latin typeface="Cambria" panose="02040503050406030204" pitchFamily="18" charset="0"/>
              </a:rPr>
              <a:t>hoặc XML. </a:t>
            </a:r>
            <a:endParaRPr lang="en-US" sz="2400" smtClean="0">
              <a:latin typeface="Cambria" panose="02040503050406030204" pitchFamily="18" charset="0"/>
            </a:endParaRPr>
          </a:p>
          <a:p>
            <a:pPr marL="342900" indent="-342900" algn="just">
              <a:buFont typeface="Wingdings" panose="05000000000000000000" pitchFamily="2" charset="2"/>
              <a:buChar char="v"/>
            </a:pPr>
            <a:r>
              <a:rPr lang="en-US" sz="2400" smtClean="0">
                <a:latin typeface="Cambria" panose="02040503050406030204" pitchFamily="18" charset="0"/>
              </a:rPr>
              <a:t>Hiện nay có nhiều hệ cơ sở dữ liệu: Access, SQL Server, Mysql, Oracle, Postgresql, IBM DB2…</a:t>
            </a:r>
          </a:p>
          <a:p>
            <a:pPr marL="342900" indent="-342900" algn="just">
              <a:buFont typeface="Wingdings" panose="05000000000000000000" pitchFamily="2" charset="2"/>
              <a:buChar char="v"/>
            </a:pPr>
            <a:r>
              <a:rPr lang="en-US" sz="2400" smtClean="0">
                <a:latin typeface="Cambria" panose="02040503050406030204" pitchFamily="18" charset="0"/>
              </a:rPr>
              <a:t>ADO.NET ra đời để thống nhất quá trình làm việc với các hệ cơ sở dữ liệu khác nhau.</a:t>
            </a:r>
          </a:p>
          <a:p>
            <a:pPr marL="342900" indent="-342900" algn="just">
              <a:buFont typeface="Wingdings" panose="05000000000000000000" pitchFamily="2" charset="2"/>
              <a:buChar char="v"/>
            </a:pPr>
            <a:r>
              <a:rPr lang="vi-VN" sz="2400">
                <a:latin typeface="Cambria" panose="02040503050406030204" pitchFamily="18" charset="0"/>
              </a:rPr>
              <a:t>ADO.NET cung cấp một cách thức chung để tương tác với nguồn dữ liệu, nhưng với mỗi loại dữ liệu </a:t>
            </a:r>
            <a:r>
              <a:rPr lang="en-US" sz="2400" smtClean="0">
                <a:latin typeface="Cambria" panose="02040503050406030204" pitchFamily="18" charset="0"/>
              </a:rPr>
              <a:t>Ta </a:t>
            </a:r>
            <a:r>
              <a:rPr lang="vi-VN" sz="2400" smtClean="0">
                <a:latin typeface="Cambria" panose="02040503050406030204" pitchFamily="18" charset="0"/>
              </a:rPr>
              <a:t>phải </a:t>
            </a:r>
            <a:r>
              <a:rPr lang="vi-VN" sz="2400">
                <a:latin typeface="Cambria" panose="02040503050406030204" pitchFamily="18" charset="0"/>
              </a:rPr>
              <a:t>sử dụng một thư viện khác nhau. Các thư viện này được gọi là </a:t>
            </a:r>
            <a:r>
              <a:rPr lang="vi-VN" sz="2400" b="1">
                <a:solidFill>
                  <a:srgbClr val="FF0000"/>
                </a:solidFill>
                <a:latin typeface="Cambria" panose="02040503050406030204" pitchFamily="18" charset="0"/>
              </a:rPr>
              <a:t>Data Provider </a:t>
            </a:r>
            <a:r>
              <a:rPr lang="vi-VN" sz="2400">
                <a:latin typeface="Cambria" panose="02040503050406030204" pitchFamily="18" charset="0"/>
              </a:rPr>
              <a:t>và thường được đặt tên theo giao thức hoặc loại dữ liệu mà chúng cho phép bạn truy xuất. </a:t>
            </a:r>
            <a:endParaRPr lang="en-US" sz="2400">
              <a:latin typeface="Cambria" panose="02040503050406030204" pitchFamily="18" charset="0"/>
            </a:endParaRPr>
          </a:p>
        </p:txBody>
      </p:sp>
    </p:spTree>
    <p:extLst>
      <p:ext uri="{BB962C8B-B14F-4D97-AF65-F5344CB8AC3E}">
        <p14:creationId xmlns:p14="http://schemas.microsoft.com/office/powerpoint/2010/main" val="22344000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kern="0" smtClean="0">
                  <a:solidFill>
                    <a:srgbClr val="002060"/>
                  </a:solidFill>
                  <a:latin typeface="Cambria" panose="02040503050406030204" pitchFamily="18" charset="0"/>
                </a:rPr>
                <a:t>.Net Data Provider</a:t>
              </a:r>
              <a:endParaRPr lang="en-US" sz="2400" b="1">
                <a:solidFill>
                  <a:srgbClr val="002060"/>
                </a:solidFill>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1026" name="Picture 2" descr="Image result for .net data provi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295400"/>
            <a:ext cx="6299199"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87159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kern="0" smtClean="0">
                  <a:solidFill>
                    <a:srgbClr val="002060"/>
                  </a:solidFill>
                  <a:latin typeface="Cambria" panose="02040503050406030204" pitchFamily="18" charset="0"/>
                </a:rPr>
                <a:t>Các đối tượng của ADO.NET</a:t>
              </a:r>
              <a:endParaRPr lang="en-US" sz="2400" b="1">
                <a:solidFill>
                  <a:srgbClr val="002060"/>
                </a:solidFill>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TextBox 8"/>
          <p:cNvSpPr txBox="1"/>
          <p:nvPr/>
        </p:nvSpPr>
        <p:spPr>
          <a:xfrm>
            <a:off x="479321" y="1143000"/>
            <a:ext cx="8513868" cy="2308324"/>
          </a:xfrm>
          <a:prstGeom prst="rect">
            <a:avLst/>
          </a:prstGeom>
          <a:noFill/>
        </p:spPr>
        <p:txBody>
          <a:bodyPr wrap="square" rtlCol="0">
            <a:spAutoFit/>
          </a:bodyPr>
          <a:lstStyle/>
          <a:p>
            <a:pPr marL="342900" indent="-342900" algn="just">
              <a:buFont typeface="Wingdings" panose="05000000000000000000" pitchFamily="2" charset="2"/>
              <a:buChar char="v"/>
            </a:pPr>
            <a:r>
              <a:rPr lang="vi-VN" sz="2400" smtClean="0">
                <a:latin typeface="Cambria" panose="02040503050406030204" pitchFamily="18" charset="0"/>
              </a:rPr>
              <a:t>SqlConnection</a:t>
            </a:r>
            <a:endParaRPr lang="en-US" sz="2400" smtClean="0">
              <a:latin typeface="Cambria" panose="02040503050406030204" pitchFamily="18" charset="0"/>
            </a:endParaRPr>
          </a:p>
          <a:p>
            <a:pPr marL="342900" indent="-342900" algn="just">
              <a:buFont typeface="Wingdings" panose="05000000000000000000" pitchFamily="2" charset="2"/>
              <a:buChar char="v"/>
            </a:pPr>
            <a:r>
              <a:rPr lang="vi-VN" sz="2400" smtClean="0">
                <a:latin typeface="Cambria" panose="02040503050406030204" pitchFamily="18" charset="0"/>
              </a:rPr>
              <a:t>SqlCommand </a:t>
            </a:r>
            <a:endParaRPr lang="en-US" sz="2400" smtClean="0">
              <a:latin typeface="Cambria" panose="02040503050406030204" pitchFamily="18" charset="0"/>
            </a:endParaRPr>
          </a:p>
          <a:p>
            <a:pPr marL="342900" indent="-342900" algn="just">
              <a:buFont typeface="Wingdings" panose="05000000000000000000" pitchFamily="2" charset="2"/>
              <a:buChar char="v"/>
            </a:pPr>
            <a:r>
              <a:rPr lang="vi-VN" sz="2400" smtClean="0">
                <a:latin typeface="Cambria" panose="02040503050406030204" pitchFamily="18" charset="0"/>
              </a:rPr>
              <a:t>SqlParameter </a:t>
            </a:r>
            <a:endParaRPr lang="en-US" sz="2400" smtClean="0">
              <a:latin typeface="Cambria" panose="02040503050406030204" pitchFamily="18" charset="0"/>
            </a:endParaRPr>
          </a:p>
          <a:p>
            <a:pPr marL="342900" indent="-342900" algn="just">
              <a:buFont typeface="Wingdings" panose="05000000000000000000" pitchFamily="2" charset="2"/>
              <a:buChar char="v"/>
            </a:pPr>
            <a:r>
              <a:rPr lang="vi-VN" sz="2400" smtClean="0">
                <a:latin typeface="Cambria" panose="02040503050406030204" pitchFamily="18" charset="0"/>
              </a:rPr>
              <a:t>SqlDataReader </a:t>
            </a:r>
            <a:endParaRPr lang="en-US" sz="2400" smtClean="0">
              <a:latin typeface="Cambria" panose="02040503050406030204" pitchFamily="18" charset="0"/>
            </a:endParaRPr>
          </a:p>
          <a:p>
            <a:pPr marL="342900" indent="-342900" algn="just">
              <a:buFont typeface="Wingdings" panose="05000000000000000000" pitchFamily="2" charset="2"/>
              <a:buChar char="v"/>
            </a:pPr>
            <a:r>
              <a:rPr lang="en-US" sz="2400">
                <a:latin typeface="Cambria" panose="02040503050406030204" pitchFamily="18" charset="0"/>
              </a:rPr>
              <a:t>DataSet</a:t>
            </a:r>
          </a:p>
          <a:p>
            <a:pPr marL="342900" indent="-342900" algn="just">
              <a:buFont typeface="Wingdings" panose="05000000000000000000" pitchFamily="2" charset="2"/>
              <a:buChar char="v"/>
            </a:pPr>
            <a:r>
              <a:rPr lang="vi-VN" sz="2400" smtClean="0">
                <a:latin typeface="Cambria" panose="02040503050406030204" pitchFamily="18" charset="0"/>
              </a:rPr>
              <a:t>SqlDataAdapter</a:t>
            </a:r>
            <a:endParaRPr lang="en-US" sz="2400">
              <a:latin typeface="Cambria" panose="02040503050406030204" pitchFamily="18" charset="0"/>
            </a:endParaRPr>
          </a:p>
        </p:txBody>
      </p:sp>
    </p:spTree>
    <p:extLst>
      <p:ext uri="{BB962C8B-B14F-4D97-AF65-F5344CB8AC3E}">
        <p14:creationId xmlns:p14="http://schemas.microsoft.com/office/powerpoint/2010/main" val="21554512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vi-VN" sz="2400" b="1">
                  <a:latin typeface="Cambria" panose="02040503050406030204" pitchFamily="18" charset="0"/>
                </a:rPr>
                <a:t>SqlConnection</a:t>
              </a:r>
              <a:endParaRPr lang="en-US" sz="2400" b="1">
                <a:solidFill>
                  <a:srgbClr val="002060"/>
                </a:solidFill>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TextBox 8"/>
          <p:cNvSpPr txBox="1"/>
          <p:nvPr/>
        </p:nvSpPr>
        <p:spPr>
          <a:xfrm>
            <a:off x="479321" y="1143000"/>
            <a:ext cx="8513868" cy="1569660"/>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smtClean="0">
                <a:latin typeface="Cambria" panose="02040503050406030204" pitchFamily="18" charset="0"/>
              </a:rPr>
              <a:t>Là đối tượng dùng để kết nối tới cơ sở dữ liệu (thông qua chuỗi kết nối: Tên server, tên CSDL, Tên user, pass…)</a:t>
            </a:r>
          </a:p>
          <a:p>
            <a:pPr marL="342900" indent="-342900" algn="just">
              <a:buFont typeface="Wingdings" panose="05000000000000000000" pitchFamily="2" charset="2"/>
              <a:buChar char="v"/>
            </a:pPr>
            <a:r>
              <a:rPr lang="en-US" sz="2400" smtClean="0">
                <a:latin typeface="Cambria" panose="02040503050406030204" pitchFamily="18" charset="0"/>
              </a:rPr>
              <a:t>Các phương thức chính: Open, Close</a:t>
            </a:r>
          </a:p>
          <a:p>
            <a:pPr marL="342900" indent="-342900" algn="just">
              <a:buFont typeface="Wingdings" panose="05000000000000000000" pitchFamily="2" charset="2"/>
              <a:buChar char="v"/>
            </a:pPr>
            <a:r>
              <a:rPr lang="en-US" sz="2400" smtClean="0">
                <a:latin typeface="Cambria" panose="02040503050406030204" pitchFamily="18" charset="0"/>
              </a:rPr>
              <a:t>Nó được sử dụng bởi lớp SqlCommand</a:t>
            </a:r>
          </a:p>
        </p:txBody>
      </p:sp>
      <p:pic>
        <p:nvPicPr>
          <p:cNvPr id="8" name="Picture 7"/>
          <p:cNvPicPr>
            <a:picLocks noChangeAspect="1"/>
          </p:cNvPicPr>
          <p:nvPr/>
        </p:nvPicPr>
        <p:blipFill>
          <a:blip r:embed="rId3"/>
          <a:stretch>
            <a:fillRect/>
          </a:stretch>
        </p:blipFill>
        <p:spPr>
          <a:xfrm>
            <a:off x="2058051" y="3048000"/>
            <a:ext cx="5356407" cy="1800225"/>
          </a:xfrm>
          <a:prstGeom prst="rect">
            <a:avLst/>
          </a:prstGeom>
        </p:spPr>
      </p:pic>
    </p:spTree>
    <p:extLst>
      <p:ext uri="{BB962C8B-B14F-4D97-AF65-F5344CB8AC3E}">
        <p14:creationId xmlns:p14="http://schemas.microsoft.com/office/powerpoint/2010/main" val="26776939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vi-VN" sz="2400" b="1">
                  <a:latin typeface="Cambria" panose="02040503050406030204" pitchFamily="18" charset="0"/>
                </a:rPr>
                <a:t>SqlCommand</a:t>
              </a:r>
              <a:endParaRPr lang="en-US" sz="2400" b="1">
                <a:solidFill>
                  <a:srgbClr val="002060"/>
                </a:solidFill>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TextBox 8"/>
          <p:cNvSpPr txBox="1"/>
          <p:nvPr/>
        </p:nvSpPr>
        <p:spPr>
          <a:xfrm>
            <a:off x="479321" y="1143000"/>
            <a:ext cx="8513868" cy="4154984"/>
          </a:xfrm>
          <a:prstGeom prst="rect">
            <a:avLst/>
          </a:prstGeom>
          <a:noFill/>
        </p:spPr>
        <p:txBody>
          <a:bodyPr wrap="square" rtlCol="0">
            <a:spAutoFit/>
          </a:bodyPr>
          <a:lstStyle/>
          <a:p>
            <a:pPr marL="342900" indent="-342900" algn="just">
              <a:buFont typeface="Wingdings" panose="05000000000000000000" pitchFamily="2" charset="2"/>
              <a:buChar char="v"/>
            </a:pPr>
            <a:r>
              <a:rPr lang="vi-VN" sz="2400">
                <a:latin typeface="Cambria" panose="02040503050406030204" pitchFamily="18" charset="0"/>
              </a:rPr>
              <a:t>Quá trình tương tác với </a:t>
            </a:r>
            <a:r>
              <a:rPr lang="en-US" sz="2400" smtClean="0">
                <a:latin typeface="Cambria" panose="02040503050406030204" pitchFamily="18" charset="0"/>
              </a:rPr>
              <a:t>CSDL</a:t>
            </a:r>
            <a:r>
              <a:rPr lang="vi-VN" sz="2400" smtClean="0">
                <a:latin typeface="Cambria" panose="02040503050406030204" pitchFamily="18" charset="0"/>
              </a:rPr>
              <a:t> </a:t>
            </a:r>
            <a:r>
              <a:rPr lang="vi-VN" sz="2400">
                <a:latin typeface="Cambria" panose="02040503050406030204" pitchFamily="18" charset="0"/>
              </a:rPr>
              <a:t>cần phải biết hành động nào bạn muốn xảy ra. </a:t>
            </a:r>
            <a:endParaRPr lang="en-US" sz="2400" smtClean="0">
              <a:latin typeface="Cambria" panose="02040503050406030204" pitchFamily="18" charset="0"/>
            </a:endParaRPr>
          </a:p>
          <a:p>
            <a:pPr marL="342900" indent="-342900" algn="just">
              <a:buFont typeface="Wingdings" panose="05000000000000000000" pitchFamily="2" charset="2"/>
              <a:buChar char="v"/>
            </a:pPr>
            <a:r>
              <a:rPr lang="vi-VN" sz="2400" smtClean="0">
                <a:latin typeface="Cambria" panose="02040503050406030204" pitchFamily="18" charset="0"/>
              </a:rPr>
              <a:t>Điều </a:t>
            </a:r>
            <a:r>
              <a:rPr lang="vi-VN" sz="2400">
                <a:latin typeface="Cambria" panose="02040503050406030204" pitchFamily="18" charset="0"/>
              </a:rPr>
              <a:t>này được thực hiện bởi đối tượng </a:t>
            </a:r>
            <a:r>
              <a:rPr lang="en-US" sz="2400" smtClean="0">
                <a:latin typeface="Cambria" panose="02040503050406030204" pitchFamily="18" charset="0"/>
              </a:rPr>
              <a:t>SqlC</a:t>
            </a:r>
            <a:r>
              <a:rPr lang="vi-VN" sz="2400" smtClean="0">
                <a:latin typeface="Cambria" panose="02040503050406030204" pitchFamily="18" charset="0"/>
              </a:rPr>
              <a:t>ommand</a:t>
            </a:r>
            <a:r>
              <a:rPr lang="vi-VN" sz="2400">
                <a:latin typeface="Cambria" panose="02040503050406030204" pitchFamily="18" charset="0"/>
              </a:rPr>
              <a:t>. </a:t>
            </a:r>
            <a:r>
              <a:rPr lang="en-US" sz="2400" smtClean="0">
                <a:latin typeface="Cambria" panose="02040503050406030204" pitchFamily="18" charset="0"/>
              </a:rPr>
              <a:t>Ta sẽ dùng </a:t>
            </a:r>
            <a:r>
              <a:rPr lang="vi-VN" sz="2400" smtClean="0">
                <a:latin typeface="Cambria" panose="02040503050406030204" pitchFamily="18" charset="0"/>
              </a:rPr>
              <a:t>đối </a:t>
            </a:r>
            <a:r>
              <a:rPr lang="vi-VN" sz="2400">
                <a:latin typeface="Cambria" panose="02040503050406030204" pitchFamily="18" charset="0"/>
              </a:rPr>
              <a:t>tượng </a:t>
            </a:r>
            <a:r>
              <a:rPr lang="en-US" sz="2400" smtClean="0">
                <a:latin typeface="Cambria" panose="02040503050406030204" pitchFamily="18" charset="0"/>
              </a:rPr>
              <a:t>SqlC</a:t>
            </a:r>
            <a:r>
              <a:rPr lang="vi-VN" sz="2400" smtClean="0">
                <a:latin typeface="Cambria" panose="02040503050406030204" pitchFamily="18" charset="0"/>
              </a:rPr>
              <a:t>ommand </a:t>
            </a:r>
            <a:r>
              <a:rPr lang="vi-VN" sz="2400">
                <a:latin typeface="Cambria" panose="02040503050406030204" pitchFamily="18" charset="0"/>
              </a:rPr>
              <a:t>để gửi một câu lệnh SQL tới database. </a:t>
            </a:r>
            <a:endParaRPr lang="en-US" sz="2400" smtClean="0">
              <a:latin typeface="Cambria" panose="02040503050406030204" pitchFamily="18" charset="0"/>
            </a:endParaRPr>
          </a:p>
          <a:p>
            <a:pPr marL="342900" indent="-342900" algn="just">
              <a:buFont typeface="Wingdings" panose="05000000000000000000" pitchFamily="2" charset="2"/>
              <a:buChar char="v"/>
            </a:pPr>
            <a:r>
              <a:rPr lang="en-US" sz="2400" smtClean="0">
                <a:latin typeface="Cambria" panose="02040503050406030204" pitchFamily="18" charset="0"/>
              </a:rPr>
              <a:t>SqlC</a:t>
            </a:r>
            <a:r>
              <a:rPr lang="vi-VN" sz="2400" smtClean="0">
                <a:latin typeface="Cambria" panose="02040503050406030204" pitchFamily="18" charset="0"/>
              </a:rPr>
              <a:t>ommand </a:t>
            </a:r>
            <a:r>
              <a:rPr lang="vi-VN" sz="2400">
                <a:latin typeface="Cambria" panose="02040503050406030204" pitchFamily="18" charset="0"/>
              </a:rPr>
              <a:t>dùng một đối tượng connection để xác định database nào sẽ được truy xuất. </a:t>
            </a:r>
            <a:r>
              <a:rPr lang="en-US" sz="2400" smtClean="0">
                <a:latin typeface="Cambria" panose="02040503050406030204" pitchFamily="18" charset="0"/>
              </a:rPr>
              <a:t>Ta</a:t>
            </a:r>
            <a:r>
              <a:rPr lang="vi-VN" sz="2400" smtClean="0">
                <a:latin typeface="Cambria" panose="02040503050406030204" pitchFamily="18" charset="0"/>
              </a:rPr>
              <a:t> </a:t>
            </a:r>
            <a:r>
              <a:rPr lang="vi-VN" sz="2400">
                <a:latin typeface="Cambria" panose="02040503050406030204" pitchFamily="18" charset="0"/>
              </a:rPr>
              <a:t>có thể dùng một đối tượng command riêng lẻ để thực thi lệnh trực tiếp, hoặc để gắn một tham chiếu của đối tượng command cho một </a:t>
            </a:r>
            <a:r>
              <a:rPr lang="vi-VN" sz="2400" smtClean="0">
                <a:latin typeface="Cambria" panose="02040503050406030204" pitchFamily="18" charset="0"/>
              </a:rPr>
              <a:t>SqlDataAdapter</a:t>
            </a:r>
            <a:r>
              <a:rPr lang="en-US" sz="2400" smtClean="0">
                <a:latin typeface="Cambria" panose="02040503050406030204" pitchFamily="18" charset="0"/>
              </a:rPr>
              <a:t>.</a:t>
            </a:r>
          </a:p>
          <a:p>
            <a:pPr marL="342900" indent="-342900" algn="just">
              <a:buFont typeface="Wingdings" panose="05000000000000000000" pitchFamily="2" charset="2"/>
              <a:buChar char="v"/>
            </a:pPr>
            <a:r>
              <a:rPr lang="en-US" sz="2400" smtClean="0">
                <a:latin typeface="Cambria" panose="02040503050406030204" pitchFamily="18" charset="0"/>
              </a:rPr>
              <a:t>Thực hiện SqlCommand có thể trả tập dữ liệu hoặc không</a:t>
            </a:r>
          </a:p>
        </p:txBody>
      </p:sp>
    </p:spTree>
    <p:extLst>
      <p:ext uri="{BB962C8B-B14F-4D97-AF65-F5344CB8AC3E}">
        <p14:creationId xmlns:p14="http://schemas.microsoft.com/office/powerpoint/2010/main" val="11812199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vi-VN" sz="2400" b="1">
                  <a:latin typeface="Cambria" panose="02040503050406030204" pitchFamily="18" charset="0"/>
                </a:rPr>
                <a:t>SqlParameter</a:t>
              </a:r>
              <a:endParaRPr lang="en-US" sz="2400" b="1">
                <a:solidFill>
                  <a:srgbClr val="002060"/>
                </a:solidFill>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TextBox 8"/>
          <p:cNvSpPr txBox="1"/>
          <p:nvPr/>
        </p:nvSpPr>
        <p:spPr>
          <a:xfrm>
            <a:off x="479321" y="1143000"/>
            <a:ext cx="8513868" cy="830997"/>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smtClean="0">
                <a:latin typeface="Cambria" panose="02040503050406030204" pitchFamily="18" charset="0"/>
              </a:rPr>
              <a:t>Là đối tượng để gán các biến cho câu truy vấn trong SqlCommand</a:t>
            </a:r>
          </a:p>
        </p:txBody>
      </p:sp>
      <p:pic>
        <p:nvPicPr>
          <p:cNvPr id="5122" name="Picture 2" descr="Image result for sqlparameter in 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6367" y="2213633"/>
            <a:ext cx="5819775" cy="33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0537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vi-VN" sz="2400" b="1">
                  <a:latin typeface="Cambria" panose="02040503050406030204" pitchFamily="18" charset="0"/>
                </a:rPr>
                <a:t>SqlDataReader</a:t>
              </a:r>
              <a:endParaRPr lang="en-US" sz="2400" b="1">
                <a:solidFill>
                  <a:srgbClr val="002060"/>
                </a:solidFill>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TextBox 8"/>
          <p:cNvSpPr txBox="1"/>
          <p:nvPr/>
        </p:nvSpPr>
        <p:spPr>
          <a:xfrm>
            <a:off x="479321" y="1143000"/>
            <a:ext cx="8513868" cy="2308324"/>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smtClean="0">
                <a:latin typeface="Cambria" panose="02040503050406030204" pitchFamily="18" charset="0"/>
              </a:rPr>
              <a:t>SqlDataReader</a:t>
            </a:r>
            <a:r>
              <a:rPr lang="vi-VN" sz="2400" smtClean="0">
                <a:latin typeface="Cambria" panose="02040503050406030204" pitchFamily="18" charset="0"/>
              </a:rPr>
              <a:t> </a:t>
            </a:r>
            <a:r>
              <a:rPr lang="vi-VN" sz="2400">
                <a:latin typeface="Cambria" panose="02040503050406030204" pitchFamily="18" charset="0"/>
              </a:rPr>
              <a:t>cho </a:t>
            </a:r>
            <a:r>
              <a:rPr lang="en-US" sz="2400" smtClean="0">
                <a:latin typeface="Cambria" panose="02040503050406030204" pitchFamily="18" charset="0"/>
              </a:rPr>
              <a:t>ta</a:t>
            </a:r>
            <a:r>
              <a:rPr lang="vi-VN" sz="2400" smtClean="0">
                <a:latin typeface="Cambria" panose="02040503050406030204" pitchFamily="18" charset="0"/>
              </a:rPr>
              <a:t> </a:t>
            </a:r>
            <a:r>
              <a:rPr lang="vi-VN" sz="2400">
                <a:latin typeface="Cambria" panose="02040503050406030204" pitchFamily="18" charset="0"/>
              </a:rPr>
              <a:t>lấy được kết quả của một câu lệnh SELECT từ một đối tượng command. </a:t>
            </a:r>
            <a:endParaRPr lang="en-US" sz="2400" smtClean="0">
              <a:latin typeface="Cambria" panose="02040503050406030204" pitchFamily="18" charset="0"/>
            </a:endParaRPr>
          </a:p>
          <a:p>
            <a:pPr marL="342900" indent="-342900" algn="just">
              <a:buFont typeface="Wingdings" panose="05000000000000000000" pitchFamily="2" charset="2"/>
              <a:buChar char="v"/>
            </a:pPr>
            <a:r>
              <a:rPr lang="vi-VN" sz="2400" smtClean="0">
                <a:latin typeface="Cambria" panose="02040503050406030204" pitchFamily="18" charset="0"/>
              </a:rPr>
              <a:t>Để </a:t>
            </a:r>
            <a:r>
              <a:rPr lang="vi-VN" sz="2400">
                <a:latin typeface="Cambria" panose="02040503050406030204" pitchFamily="18" charset="0"/>
              </a:rPr>
              <a:t>tăng hiệu suất, dữ liệu trả về từ một data reader là một luồng dữ liệu fast forward-only. Có nghĩa là </a:t>
            </a:r>
            <a:r>
              <a:rPr lang="en-US" sz="2400" smtClean="0">
                <a:latin typeface="Cambria" panose="02040503050406030204" pitchFamily="18" charset="0"/>
              </a:rPr>
              <a:t>ta</a:t>
            </a:r>
            <a:r>
              <a:rPr lang="vi-VN" sz="2400" smtClean="0">
                <a:latin typeface="Cambria" panose="02040503050406030204" pitchFamily="18" charset="0"/>
              </a:rPr>
              <a:t> </a:t>
            </a:r>
            <a:r>
              <a:rPr lang="vi-VN" sz="2400">
                <a:latin typeface="Cambria" panose="02040503050406030204" pitchFamily="18" charset="0"/>
              </a:rPr>
              <a:t>chỉ có thể lấy dữ liệu từ luồng theo một thứ tự nhất định</a:t>
            </a:r>
            <a:r>
              <a:rPr lang="vi-VN" sz="2400" smtClean="0">
                <a:latin typeface="Cambria" panose="02040503050406030204" pitchFamily="18" charset="0"/>
              </a:rPr>
              <a:t>.</a:t>
            </a:r>
            <a:r>
              <a:rPr lang="en-US" sz="2400" smtClean="0">
                <a:latin typeface="Cambria" panose="02040503050406030204" pitchFamily="18" charset="0"/>
                <a:sym typeface="Wingdings" panose="05000000000000000000" pitchFamily="2" charset="2"/>
              </a:rPr>
              <a:t>tăng tốc độ lấy dữ liệu</a:t>
            </a:r>
            <a:endParaRPr lang="en-US" sz="2400" smtClean="0">
              <a:latin typeface="Cambria" panose="02040503050406030204" pitchFamily="18" charset="0"/>
            </a:endParaRPr>
          </a:p>
        </p:txBody>
      </p:sp>
      <p:pic>
        <p:nvPicPr>
          <p:cNvPr id="4098" name="Picture 2" descr="Image result for sqldatarea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057525"/>
            <a:ext cx="4953000"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7197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1275</TotalTime>
  <Words>753</Words>
  <Application>Microsoft Office PowerPoint</Application>
  <PresentationFormat>On-screen Show (4:3)</PresentationFormat>
  <Paragraphs>65</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Cambria</vt:lpstr>
      <vt:lpstr>Times New Roman</vt:lpstr>
      <vt:lpstr>VNI-Heather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Admin</cp:lastModifiedBy>
  <cp:revision>1001</cp:revision>
  <dcterms:created xsi:type="dcterms:W3CDTF">2011-04-06T04:04:31Z</dcterms:created>
  <dcterms:modified xsi:type="dcterms:W3CDTF">2021-10-26T22:49:34Z</dcterms:modified>
</cp:coreProperties>
</file>