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62"/>
  </p:notesMasterIdLst>
  <p:handoutMasterIdLst>
    <p:handoutMasterId r:id="rId63"/>
  </p:handoutMasterIdLst>
  <p:sldIdLst>
    <p:sldId id="257" r:id="rId3"/>
    <p:sldId id="318" r:id="rId4"/>
    <p:sldId id="286" r:id="rId5"/>
    <p:sldId id="267" r:id="rId6"/>
    <p:sldId id="269" r:id="rId7"/>
    <p:sldId id="293" r:id="rId8"/>
    <p:sldId id="320" r:id="rId9"/>
    <p:sldId id="271" r:id="rId10"/>
    <p:sldId id="264" r:id="rId11"/>
    <p:sldId id="265" r:id="rId12"/>
    <p:sldId id="274" r:id="rId13"/>
    <p:sldId id="275" r:id="rId14"/>
    <p:sldId id="278" r:id="rId15"/>
    <p:sldId id="277" r:id="rId16"/>
    <p:sldId id="279" r:id="rId17"/>
    <p:sldId id="281" r:id="rId18"/>
    <p:sldId id="283" r:id="rId19"/>
    <p:sldId id="285" r:id="rId20"/>
    <p:sldId id="284" r:id="rId21"/>
    <p:sldId id="295" r:id="rId22"/>
    <p:sldId id="287" r:id="rId23"/>
    <p:sldId id="288" r:id="rId24"/>
    <p:sldId id="289" r:id="rId25"/>
    <p:sldId id="296" r:id="rId26"/>
    <p:sldId id="297" r:id="rId27"/>
    <p:sldId id="298" r:id="rId28"/>
    <p:sldId id="292" r:id="rId29"/>
    <p:sldId id="305" r:id="rId30"/>
    <p:sldId id="300" r:id="rId31"/>
    <p:sldId id="301" r:id="rId32"/>
    <p:sldId id="302" r:id="rId33"/>
    <p:sldId id="303" r:id="rId34"/>
    <p:sldId id="304" r:id="rId35"/>
    <p:sldId id="306" r:id="rId36"/>
    <p:sldId id="307" r:id="rId37"/>
    <p:sldId id="308" r:id="rId38"/>
    <p:sldId id="309" r:id="rId39"/>
    <p:sldId id="310" r:id="rId40"/>
    <p:sldId id="311" r:id="rId41"/>
    <p:sldId id="312" r:id="rId42"/>
    <p:sldId id="313" r:id="rId43"/>
    <p:sldId id="314" r:id="rId44"/>
    <p:sldId id="315" r:id="rId45"/>
    <p:sldId id="316" r:id="rId46"/>
    <p:sldId id="272" r:id="rId47"/>
    <p:sldId id="262" r:id="rId48"/>
    <p:sldId id="263" r:id="rId49"/>
    <p:sldId id="273" r:id="rId50"/>
    <p:sldId id="282" r:id="rId51"/>
    <p:sldId id="280" r:id="rId52"/>
    <p:sldId id="270" r:id="rId53"/>
    <p:sldId id="261" r:id="rId54"/>
    <p:sldId id="290" r:id="rId55"/>
    <p:sldId id="294" r:id="rId56"/>
    <p:sldId id="299" r:id="rId57"/>
    <p:sldId id="259" r:id="rId58"/>
    <p:sldId id="268" r:id="rId59"/>
    <p:sldId id="266" r:id="rId60"/>
    <p:sldId id="31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FF9300"/>
    <a:srgbClr val="018500"/>
    <a:srgbClr val="AB79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04"/>
    <p:restoredTop sz="94631"/>
  </p:normalViewPr>
  <p:slideViewPr>
    <p:cSldViewPr snapToGrid="0" snapToObjects="1" showGuides="1">
      <p:cViewPr>
        <p:scale>
          <a:sx n="110" d="100"/>
          <a:sy n="110" d="100"/>
        </p:scale>
        <p:origin x="1360" y="384"/>
      </p:cViewPr>
      <p:guideLst>
        <p:guide orient="horz" pos="2208"/>
        <p:guide pos="3840"/>
      </p:guideLst>
    </p:cSldViewPr>
  </p:slideViewPr>
  <p:notesTextViewPr>
    <p:cViewPr>
      <p:scale>
        <a:sx n="1" d="1"/>
        <a:sy n="1" d="1"/>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handoutMaster" Target="handoutMasters/handout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notesMaster" Target="notesMasters/notes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2"/>
            <a:ext cx="2971800" cy="458788"/>
          </a:xfrm>
          <a:prstGeom prst="rect">
            <a:avLst/>
          </a:prstGeom>
        </p:spPr>
        <p:txBody>
          <a:bodyPr vert="horz" lIns="91440" tIns="45720" rIns="91440" bIns="45720" rtlCol="0"/>
          <a:lstStyle>
            <a:lvl1pPr algn="r">
              <a:defRPr sz="1200"/>
            </a:lvl1pPr>
          </a:lstStyle>
          <a:p>
            <a:fld id="{578F509F-4B7E-B048-88AF-D9D4DD7695E7}" type="datetimeFigureOut">
              <a:rPr lang="en-US" smtClean="0"/>
              <a:t>2/1/18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CE9E6-EE74-5D49-B30C-926ACF5F61C2}" type="slidenum">
              <a:rPr lang="en-US" smtClean="0"/>
              <a:t>‹#›</a:t>
            </a:fld>
            <a:endParaRPr lang="en-US"/>
          </a:p>
        </p:txBody>
      </p:sp>
    </p:spTree>
    <p:extLst>
      <p:ext uri="{BB962C8B-B14F-4D97-AF65-F5344CB8AC3E}">
        <p14:creationId xmlns:p14="http://schemas.microsoft.com/office/powerpoint/2010/main" val="176156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809F3747-25A3-E14F-8D45-4481A377FFFD}" type="datetimeFigureOut">
              <a:rPr lang="en-US" smtClean="0"/>
              <a:t>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4790F-B6A8-3247-8FA0-4C9D6D808CE0}" type="slidenum">
              <a:rPr lang="en-US" smtClean="0"/>
              <a:t>‹#›</a:t>
            </a:fld>
            <a:endParaRPr lang="en-US"/>
          </a:p>
        </p:txBody>
      </p:sp>
    </p:spTree>
    <p:extLst>
      <p:ext uri="{BB962C8B-B14F-4D97-AF65-F5344CB8AC3E}">
        <p14:creationId xmlns:p14="http://schemas.microsoft.com/office/powerpoint/2010/main" val="19464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AAA285-BBD7-2448-959A-1F35C7DE0B04}" type="slidenum">
              <a:rPr lang="en-US" smtClean="0"/>
              <a:t>1</a:t>
            </a:fld>
            <a:endParaRPr lang="en-US" dirty="0"/>
          </a:p>
        </p:txBody>
      </p:sp>
    </p:spTree>
    <p:extLst>
      <p:ext uri="{BB962C8B-B14F-4D97-AF65-F5344CB8AC3E}">
        <p14:creationId xmlns:p14="http://schemas.microsoft.com/office/powerpoint/2010/main" val="1824793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9678"/>
          </a:xfrm>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a:t>2/1/18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5499279" y="6459785"/>
            <a:ext cx="5713205" cy="365125"/>
          </a:xfrm>
          <a:prstGeom prst="rect">
            <a:avLst/>
          </a:prstGeom>
        </p:spPr>
        <p:txBody>
          <a:bodyPr/>
          <a:lstStyle/>
          <a:p>
            <a:fld id="{6113E31D-E2AB-40D1-8B51-AFA5AFEF393A}" type="slidenum">
              <a:rPr lang="en-US"/>
              <a:t>‹#›</a:t>
            </a:fld>
            <a:endParaRPr lang="en-US"/>
          </a:p>
        </p:txBody>
      </p:sp>
    </p:spTree>
    <p:extLst>
      <p:ext uri="{BB962C8B-B14F-4D97-AF65-F5344CB8AC3E}">
        <p14:creationId xmlns:p14="http://schemas.microsoft.com/office/powerpoint/2010/main" val="20987015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6DF8A0-D66B-3F46-B89F-0E1D6DC16B62}"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071FB-D370-2543-9F61-99926BB3AB79}" type="slidenum">
              <a:rPr lang="en-US" smtClean="0"/>
              <a:t>‹#›</a:t>
            </a:fld>
            <a:endParaRPr lang="en-US"/>
          </a:p>
        </p:txBody>
      </p:sp>
    </p:spTree>
    <p:extLst>
      <p:ext uri="{BB962C8B-B14F-4D97-AF65-F5344CB8AC3E}">
        <p14:creationId xmlns:p14="http://schemas.microsoft.com/office/powerpoint/2010/main" val="64372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6DF8A0-D66B-3F46-B89F-0E1D6DC16B62}"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71FB-D370-2543-9F61-99926BB3AB79}" type="slidenum">
              <a:rPr lang="en-US" smtClean="0"/>
              <a:t>‹#›</a:t>
            </a:fld>
            <a:endParaRPr lang="en-US"/>
          </a:p>
        </p:txBody>
      </p:sp>
    </p:spTree>
    <p:extLst>
      <p:ext uri="{BB962C8B-B14F-4D97-AF65-F5344CB8AC3E}">
        <p14:creationId xmlns:p14="http://schemas.microsoft.com/office/powerpoint/2010/main" val="2127414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6DF8A0-D66B-3F46-B89F-0E1D6DC16B62}"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71FB-D370-2543-9F61-99926BB3AB79}" type="slidenum">
              <a:rPr lang="en-US" smtClean="0"/>
              <a:t>‹#›</a:t>
            </a:fld>
            <a:endParaRPr lang="en-US"/>
          </a:p>
        </p:txBody>
      </p:sp>
    </p:spTree>
    <p:extLst>
      <p:ext uri="{BB962C8B-B14F-4D97-AF65-F5344CB8AC3E}">
        <p14:creationId xmlns:p14="http://schemas.microsoft.com/office/powerpoint/2010/main" val="1996413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089883-B633-064B-A865-BADA302171F7}"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05C22-53E3-EB42-B466-2F55D0A07A41}" type="slidenum">
              <a:rPr lang="en-US" smtClean="0"/>
              <a:t>‹#›</a:t>
            </a:fld>
            <a:endParaRPr lang="en-US"/>
          </a:p>
        </p:txBody>
      </p:sp>
    </p:spTree>
    <p:extLst>
      <p:ext uri="{BB962C8B-B14F-4D97-AF65-F5344CB8AC3E}">
        <p14:creationId xmlns:p14="http://schemas.microsoft.com/office/powerpoint/2010/main" val="295785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089883-B633-064B-A865-BADA302171F7}"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05C22-53E3-EB42-B466-2F55D0A07A41}" type="slidenum">
              <a:rPr lang="en-US" smtClean="0"/>
              <a:t>‹#›</a:t>
            </a:fld>
            <a:endParaRPr lang="en-US"/>
          </a:p>
        </p:txBody>
      </p:sp>
    </p:spTree>
    <p:extLst>
      <p:ext uri="{BB962C8B-B14F-4D97-AF65-F5344CB8AC3E}">
        <p14:creationId xmlns:p14="http://schemas.microsoft.com/office/powerpoint/2010/main" val="1998042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089883-B633-064B-A865-BADA302171F7}"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05C22-53E3-EB42-B466-2F55D0A07A41}" type="slidenum">
              <a:rPr lang="en-US" smtClean="0"/>
              <a:t>‹#›</a:t>
            </a:fld>
            <a:endParaRPr lang="en-US"/>
          </a:p>
        </p:txBody>
      </p:sp>
    </p:spTree>
    <p:extLst>
      <p:ext uri="{BB962C8B-B14F-4D97-AF65-F5344CB8AC3E}">
        <p14:creationId xmlns:p14="http://schemas.microsoft.com/office/powerpoint/2010/main" val="890105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089883-B633-064B-A865-BADA302171F7}"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05C22-53E3-EB42-B466-2F55D0A07A41}" type="slidenum">
              <a:rPr lang="en-US" smtClean="0"/>
              <a:t>‹#›</a:t>
            </a:fld>
            <a:endParaRPr lang="en-US"/>
          </a:p>
        </p:txBody>
      </p:sp>
    </p:spTree>
    <p:extLst>
      <p:ext uri="{BB962C8B-B14F-4D97-AF65-F5344CB8AC3E}">
        <p14:creationId xmlns:p14="http://schemas.microsoft.com/office/powerpoint/2010/main" val="638120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089883-B633-064B-A865-BADA302171F7}" type="datetimeFigureOut">
              <a:rPr lang="en-US" smtClean="0"/>
              <a:t>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105C22-53E3-EB42-B466-2F55D0A07A41}" type="slidenum">
              <a:rPr lang="en-US" smtClean="0"/>
              <a:t>‹#›</a:t>
            </a:fld>
            <a:endParaRPr lang="en-US"/>
          </a:p>
        </p:txBody>
      </p:sp>
    </p:spTree>
    <p:extLst>
      <p:ext uri="{BB962C8B-B14F-4D97-AF65-F5344CB8AC3E}">
        <p14:creationId xmlns:p14="http://schemas.microsoft.com/office/powerpoint/2010/main" val="3633726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089883-B633-064B-A865-BADA302171F7}" type="datetimeFigureOut">
              <a:rPr lang="en-US" smtClean="0"/>
              <a:t>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05C22-53E3-EB42-B466-2F55D0A07A41}" type="slidenum">
              <a:rPr lang="en-US" smtClean="0"/>
              <a:t>‹#›</a:t>
            </a:fld>
            <a:endParaRPr lang="en-US"/>
          </a:p>
        </p:txBody>
      </p:sp>
    </p:spTree>
    <p:extLst>
      <p:ext uri="{BB962C8B-B14F-4D97-AF65-F5344CB8AC3E}">
        <p14:creationId xmlns:p14="http://schemas.microsoft.com/office/powerpoint/2010/main" val="1908237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089883-B633-064B-A865-BADA302171F7}" type="datetimeFigureOut">
              <a:rPr lang="en-US" smtClean="0"/>
              <a:t>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105C22-53E3-EB42-B466-2F55D0A07A41}" type="slidenum">
              <a:rPr lang="en-US" smtClean="0"/>
              <a:t>‹#›</a:t>
            </a:fld>
            <a:endParaRPr lang="en-US"/>
          </a:p>
        </p:txBody>
      </p:sp>
    </p:spTree>
    <p:extLst>
      <p:ext uri="{BB962C8B-B14F-4D97-AF65-F5344CB8AC3E}">
        <p14:creationId xmlns:p14="http://schemas.microsoft.com/office/powerpoint/2010/main" val="1231550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6DF8A0-D66B-3F46-B89F-0E1D6DC16B62}"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71FB-D370-2543-9F61-99926BB3AB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2218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089883-B633-064B-A865-BADA302171F7}"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05C22-53E3-EB42-B466-2F55D0A07A41}" type="slidenum">
              <a:rPr lang="en-US" smtClean="0"/>
              <a:t>‹#›</a:t>
            </a:fld>
            <a:endParaRPr lang="en-US"/>
          </a:p>
        </p:txBody>
      </p:sp>
    </p:spTree>
    <p:extLst>
      <p:ext uri="{BB962C8B-B14F-4D97-AF65-F5344CB8AC3E}">
        <p14:creationId xmlns:p14="http://schemas.microsoft.com/office/powerpoint/2010/main" val="1222670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089883-B633-064B-A865-BADA302171F7}"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05C22-53E3-EB42-B466-2F55D0A07A41}" type="slidenum">
              <a:rPr lang="en-US" smtClean="0"/>
              <a:t>‹#›</a:t>
            </a:fld>
            <a:endParaRPr lang="en-US"/>
          </a:p>
        </p:txBody>
      </p:sp>
    </p:spTree>
    <p:extLst>
      <p:ext uri="{BB962C8B-B14F-4D97-AF65-F5344CB8AC3E}">
        <p14:creationId xmlns:p14="http://schemas.microsoft.com/office/powerpoint/2010/main" val="151235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089883-B633-064B-A865-BADA302171F7}"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05C22-53E3-EB42-B466-2F55D0A07A41}" type="slidenum">
              <a:rPr lang="en-US" smtClean="0"/>
              <a:t>‹#›</a:t>
            </a:fld>
            <a:endParaRPr lang="en-US"/>
          </a:p>
        </p:txBody>
      </p:sp>
    </p:spTree>
    <p:extLst>
      <p:ext uri="{BB962C8B-B14F-4D97-AF65-F5344CB8AC3E}">
        <p14:creationId xmlns:p14="http://schemas.microsoft.com/office/powerpoint/2010/main" val="1333608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089883-B633-064B-A865-BADA302171F7}"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05C22-53E3-EB42-B466-2F55D0A07A41}" type="slidenum">
              <a:rPr lang="en-US" smtClean="0"/>
              <a:t>‹#›</a:t>
            </a:fld>
            <a:endParaRPr lang="en-US"/>
          </a:p>
        </p:txBody>
      </p:sp>
    </p:spTree>
    <p:extLst>
      <p:ext uri="{BB962C8B-B14F-4D97-AF65-F5344CB8AC3E}">
        <p14:creationId xmlns:p14="http://schemas.microsoft.com/office/powerpoint/2010/main" val="66700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13148"/>
          </a:xfrm>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a:xfrm>
            <a:off x="1097280" y="2031085"/>
            <a:ext cx="1005840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6DF8A0-D66B-3F46-B89F-0E1D6DC16B62}"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71FB-D370-2543-9F61-99926BB3AB79}" type="slidenum">
              <a:rPr lang="en-US" smtClean="0"/>
              <a:t>‹#›</a:t>
            </a:fld>
            <a:endParaRPr lang="en-US"/>
          </a:p>
        </p:txBody>
      </p:sp>
    </p:spTree>
    <p:extLst>
      <p:ext uri="{BB962C8B-B14F-4D97-AF65-F5344CB8AC3E}">
        <p14:creationId xmlns:p14="http://schemas.microsoft.com/office/powerpoint/2010/main" val="4371803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6DF8A0-D66B-3F46-B89F-0E1D6DC16B62}" type="datetimeFigureOut">
              <a:rPr lang="en-US" smtClean="0"/>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71FB-D370-2543-9F61-99926BB3AB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77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6DF8A0-D66B-3F46-B89F-0E1D6DC16B62}" type="datetimeFigureOut">
              <a:rPr lang="en-US" smtClean="0"/>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071FB-D370-2543-9F61-99926BB3AB79}" type="slidenum">
              <a:rPr lang="en-US" smtClean="0"/>
              <a:t>‹#›</a:t>
            </a:fld>
            <a:endParaRPr lang="en-US"/>
          </a:p>
        </p:txBody>
      </p:sp>
    </p:spTree>
    <p:extLst>
      <p:ext uri="{BB962C8B-B14F-4D97-AF65-F5344CB8AC3E}">
        <p14:creationId xmlns:p14="http://schemas.microsoft.com/office/powerpoint/2010/main" val="1515202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6DF8A0-D66B-3F46-B89F-0E1D6DC16B62}" type="datetimeFigureOut">
              <a:rPr lang="en-US" smtClean="0"/>
              <a:t>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071FB-D370-2543-9F61-99926BB3AB79}" type="slidenum">
              <a:rPr lang="en-US" smtClean="0"/>
              <a:t>‹#›</a:t>
            </a:fld>
            <a:endParaRPr lang="en-US"/>
          </a:p>
        </p:txBody>
      </p:sp>
    </p:spTree>
    <p:extLst>
      <p:ext uri="{BB962C8B-B14F-4D97-AF65-F5344CB8AC3E}">
        <p14:creationId xmlns:p14="http://schemas.microsoft.com/office/powerpoint/2010/main" val="113976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3721"/>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6DF8A0-D66B-3F46-B89F-0E1D6DC16B62}" type="datetimeFigureOut">
              <a:rPr lang="en-US" smtClean="0"/>
              <a:t>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2071FB-D370-2543-9F61-99926BB3AB79}" type="slidenum">
              <a:rPr lang="en-US" smtClean="0"/>
              <a:t>‹#›</a:t>
            </a:fld>
            <a:endParaRPr lang="en-US"/>
          </a:p>
        </p:txBody>
      </p:sp>
    </p:spTree>
    <p:extLst>
      <p:ext uri="{BB962C8B-B14F-4D97-AF65-F5344CB8AC3E}">
        <p14:creationId xmlns:p14="http://schemas.microsoft.com/office/powerpoint/2010/main" val="5304095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6DF8A0-D66B-3F46-B89F-0E1D6DC16B62}" type="datetimeFigureOut">
              <a:rPr lang="en-US" smtClean="0"/>
              <a:t>2/1/18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E2071FB-D370-2543-9F61-99926BB3AB79}" type="slidenum">
              <a:rPr lang="en-US" smtClean="0"/>
              <a:t>‹#›</a:t>
            </a:fld>
            <a:endParaRPr lang="en-US"/>
          </a:p>
        </p:txBody>
      </p:sp>
    </p:spTree>
    <p:extLst>
      <p:ext uri="{BB962C8B-B14F-4D97-AF65-F5344CB8AC3E}">
        <p14:creationId xmlns:p14="http://schemas.microsoft.com/office/powerpoint/2010/main" val="38831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6DF8A0-D66B-3F46-B89F-0E1D6DC16B62}" type="datetimeFigureOut">
              <a:rPr lang="en-US" smtClean="0"/>
              <a:t>2/1/18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2071FB-D370-2543-9F61-99926BB3AB79}" type="slidenum">
              <a:rPr lang="en-US" smtClean="0"/>
              <a:t>‹#›</a:t>
            </a:fld>
            <a:endParaRPr lang="en-US"/>
          </a:p>
        </p:txBody>
      </p:sp>
    </p:spTree>
    <p:extLst>
      <p:ext uri="{BB962C8B-B14F-4D97-AF65-F5344CB8AC3E}">
        <p14:creationId xmlns:p14="http://schemas.microsoft.com/office/powerpoint/2010/main" val="2645287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47136"/>
            <a:ext cx="10058400" cy="74881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062840"/>
            <a:ext cx="10058400" cy="4806254"/>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6DF8A0-D66B-3F46-B89F-0E1D6DC16B62}" type="datetimeFigureOut">
              <a:rPr lang="en-US" smtClean="0"/>
              <a:t>2/1/18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2071FB-D370-2543-9F61-99926BB3AB79}" type="slidenum">
              <a:rPr lang="en-US" smtClean="0"/>
              <a:t>‹#›</a:t>
            </a:fld>
            <a:endParaRPr lang="en-US"/>
          </a:p>
        </p:txBody>
      </p:sp>
      <p:cxnSp>
        <p:nvCxnSpPr>
          <p:cNvPr id="10" name="Straight Connector 9"/>
          <p:cNvCxnSpPr/>
          <p:nvPr/>
        </p:nvCxnSpPr>
        <p:spPr>
          <a:xfrm>
            <a:off x="1123510" y="1003854"/>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701267"/>
      </p:ext>
    </p:extLst>
  </p:cSld>
  <p:clrMap bg1="lt1" tx1="dk1" bg2="lt2" tx2="dk2" accent1="accent1" accent2="accent2" accent3="accent3" accent4="accent4" accent5="accent5" accent6="accent6" hlink="hlink" folHlink="folHlink"/>
  <p:sldLayoutIdLst>
    <p:sldLayoutId id="2147483684"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70991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751484"/>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89883-B633-064B-A865-BADA302171F7}" type="datetimeFigureOut">
              <a:rPr lang="en-US" smtClean="0"/>
              <a:t>2/1/18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05C22-53E3-EB42-B466-2F55D0A07A41}" type="slidenum">
              <a:rPr lang="en-US" smtClean="0"/>
              <a:t>‹#›</a:t>
            </a:fld>
            <a:endParaRPr lang="en-US"/>
          </a:p>
        </p:txBody>
      </p:sp>
    </p:spTree>
    <p:extLst>
      <p:ext uri="{BB962C8B-B14F-4D97-AF65-F5344CB8AC3E}">
        <p14:creationId xmlns:p14="http://schemas.microsoft.com/office/powerpoint/2010/main" val="9776101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emf"/><Relationship Id="rId3" Type="http://schemas.openxmlformats.org/officeDocument/2006/relationships/image" Target="../media/image30.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758952"/>
            <a:ext cx="10055629" cy="3566160"/>
          </a:xfrm>
        </p:spPr>
        <p:txBody>
          <a:bodyPr>
            <a:normAutofit fontScale="90000"/>
          </a:bodyPr>
          <a:lstStyle/>
          <a:p>
            <a:pPr algn="ctr"/>
            <a:r>
              <a:rPr lang="en-US" sz="6600" dirty="0" smtClean="0"/>
              <a:t>Using </a:t>
            </a:r>
            <a:r>
              <a:rPr lang="en-US" sz="6600" dirty="0" smtClean="0">
                <a:latin typeface="American Typewriter" charset="0"/>
                <a:ea typeface="American Typewriter" charset="0"/>
                <a:cs typeface="American Typewriter" charset="0"/>
              </a:rPr>
              <a:t>R</a:t>
            </a:r>
            <a:r>
              <a:rPr lang="en-US" sz="6600" dirty="0" smtClean="0"/>
              <a:t> to Introduce Students to Principal Component Analysis, Cluster Analysis, and Multiple Linear Regression</a:t>
            </a:r>
            <a:endParaRPr lang="en-US" sz="6600" dirty="0"/>
          </a:p>
        </p:txBody>
      </p:sp>
      <p:sp>
        <p:nvSpPr>
          <p:cNvPr id="3" name="Subtitle 2"/>
          <p:cNvSpPr>
            <a:spLocks noGrp="1"/>
          </p:cNvSpPr>
          <p:nvPr>
            <p:ph type="subTitle" idx="1"/>
          </p:nvPr>
        </p:nvSpPr>
        <p:spPr/>
        <p:txBody>
          <a:bodyPr/>
          <a:lstStyle/>
          <a:p>
            <a:pPr algn="r">
              <a:lnSpc>
                <a:spcPct val="100000"/>
              </a:lnSpc>
              <a:spcBef>
                <a:spcPts val="600"/>
              </a:spcBef>
            </a:pPr>
            <a:r>
              <a:rPr lang="en-US" dirty="0" smtClean="0"/>
              <a:t>David Harvey</a:t>
            </a:r>
          </a:p>
          <a:p>
            <a:pPr algn="r">
              <a:spcBef>
                <a:spcPts val="600"/>
              </a:spcBef>
            </a:pPr>
            <a:r>
              <a:rPr lang="en-US" dirty="0" smtClean="0"/>
              <a:t>Pittcon 2018</a:t>
            </a:r>
            <a:endParaRPr lang="en-US" dirty="0"/>
          </a:p>
        </p:txBody>
      </p:sp>
      <p:sp>
        <p:nvSpPr>
          <p:cNvPr id="4" name="TextBox 3"/>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
        <p:nvSpPr>
          <p:cNvPr id="5" name="Oval 4"/>
          <p:cNvSpPr/>
          <p:nvPr/>
        </p:nvSpPr>
        <p:spPr>
          <a:xfrm>
            <a:off x="9090212" y="6448716"/>
            <a:ext cx="2393576" cy="382389"/>
          </a:xfrm>
          <a:prstGeom prst="ellipse">
            <a:avLst/>
          </a:prstGeom>
          <a:solidFill>
            <a:schemeClr val="bg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6350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904" y="1039012"/>
            <a:ext cx="5725997" cy="5271128"/>
          </a:xfrm>
          <a:prstGeom prst="rect">
            <a:avLst/>
          </a:prstGeom>
        </p:spPr>
      </p:pic>
      <p:sp>
        <p:nvSpPr>
          <p:cNvPr id="2" name="Title 1"/>
          <p:cNvSpPr>
            <a:spLocks noGrp="1"/>
          </p:cNvSpPr>
          <p:nvPr>
            <p:ph type="title"/>
          </p:nvPr>
        </p:nvSpPr>
        <p:spPr/>
        <p:txBody>
          <a:bodyPr/>
          <a:lstStyle/>
          <a:p>
            <a:r>
              <a:rPr lang="en-US" dirty="0"/>
              <a:t>External Standardization for Copper</a:t>
            </a:r>
          </a:p>
        </p:txBody>
      </p:sp>
      <p:sp>
        <p:nvSpPr>
          <p:cNvPr id="3" name="TextBox 2"/>
          <p:cNvSpPr txBox="1"/>
          <p:nvPr/>
        </p:nvSpPr>
        <p:spPr>
          <a:xfrm>
            <a:off x="773420" y="4016506"/>
            <a:ext cx="4296293" cy="1308050"/>
          </a:xfrm>
          <a:prstGeom prst="rect">
            <a:avLst/>
          </a:prstGeom>
          <a:noFill/>
        </p:spPr>
        <p:txBody>
          <a:bodyPr wrap="square" rtlCol="0">
            <a:spAutoFit/>
          </a:bodyPr>
          <a:lstStyle/>
          <a:p>
            <a:pPr>
              <a:spcAft>
                <a:spcPts val="600"/>
              </a:spcAft>
            </a:pPr>
            <a:r>
              <a:rPr lang="en-US" sz="1600" dirty="0" smtClean="0">
                <a:solidFill>
                  <a:srgbClr val="7030A0"/>
                </a:solidFill>
              </a:rPr>
              <a:t>$</a:t>
            </a:r>
            <a:r>
              <a:rPr lang="en-US" sz="1600" dirty="0">
                <a:solidFill>
                  <a:srgbClr val="7030A0"/>
                </a:solidFill>
              </a:rPr>
              <a:t>Prediction[1] </a:t>
            </a:r>
            <a:r>
              <a:rPr lang="en-US" sz="1600" dirty="0" smtClean="0">
                <a:solidFill>
                  <a:srgbClr val="7030A0"/>
                </a:solidFill>
              </a:rPr>
              <a:t>0.02322567</a:t>
            </a:r>
          </a:p>
          <a:p>
            <a:pPr>
              <a:spcAft>
                <a:spcPts val="600"/>
              </a:spcAft>
            </a:pPr>
            <a:r>
              <a:rPr lang="en-US" sz="1600" dirty="0" smtClean="0">
                <a:solidFill>
                  <a:srgbClr val="7030A0"/>
                </a:solidFill>
              </a:rPr>
              <a:t>$`</a:t>
            </a:r>
            <a:r>
              <a:rPr lang="en-US" sz="1600" dirty="0">
                <a:solidFill>
                  <a:srgbClr val="7030A0"/>
                </a:solidFill>
              </a:rPr>
              <a:t>Standard Error`[1] </a:t>
            </a:r>
            <a:r>
              <a:rPr lang="en-US" sz="1600" dirty="0" smtClean="0">
                <a:solidFill>
                  <a:srgbClr val="7030A0"/>
                </a:solidFill>
              </a:rPr>
              <a:t>0.0006847376</a:t>
            </a:r>
          </a:p>
          <a:p>
            <a:pPr>
              <a:spcAft>
                <a:spcPts val="600"/>
              </a:spcAft>
            </a:pPr>
            <a:r>
              <a:rPr lang="en-US" sz="1600" dirty="0" smtClean="0">
                <a:solidFill>
                  <a:srgbClr val="7030A0"/>
                </a:solidFill>
              </a:rPr>
              <a:t>$</a:t>
            </a:r>
            <a:r>
              <a:rPr lang="en-US" sz="1600" dirty="0">
                <a:solidFill>
                  <a:srgbClr val="7030A0"/>
                </a:solidFill>
              </a:rPr>
              <a:t>Confidence[1] </a:t>
            </a:r>
            <a:r>
              <a:rPr lang="en-US" sz="1600" dirty="0" smtClean="0">
                <a:solidFill>
                  <a:srgbClr val="7030A0"/>
                </a:solidFill>
              </a:rPr>
              <a:t>0.002179141</a:t>
            </a:r>
          </a:p>
          <a:p>
            <a:pPr>
              <a:spcAft>
                <a:spcPts val="600"/>
              </a:spcAft>
            </a:pPr>
            <a:r>
              <a:rPr lang="en-US" sz="1600" dirty="0" smtClean="0">
                <a:solidFill>
                  <a:srgbClr val="7030A0"/>
                </a:solidFill>
              </a:rPr>
              <a:t>$`</a:t>
            </a:r>
            <a:r>
              <a:rPr lang="en-US" sz="1600" dirty="0">
                <a:solidFill>
                  <a:srgbClr val="7030A0"/>
                </a:solidFill>
              </a:rPr>
              <a:t>Confidence Limits`[1] 0.02104653 </a:t>
            </a:r>
            <a:r>
              <a:rPr lang="en-US" sz="1600" dirty="0" smtClean="0">
                <a:solidFill>
                  <a:srgbClr val="7030A0"/>
                </a:solidFill>
              </a:rPr>
              <a:t> 0.02540481</a:t>
            </a:r>
            <a:endParaRPr lang="en-US" sz="1600" dirty="0">
              <a:solidFill>
                <a:srgbClr val="7030A0"/>
              </a:solidFill>
            </a:endParaRPr>
          </a:p>
        </p:txBody>
      </p:sp>
      <p:sp>
        <p:nvSpPr>
          <p:cNvPr id="53" name="TextBox 52"/>
          <p:cNvSpPr txBox="1"/>
          <p:nvPr/>
        </p:nvSpPr>
        <p:spPr>
          <a:xfrm>
            <a:off x="123568" y="1338850"/>
            <a:ext cx="5972432" cy="2677656"/>
          </a:xfrm>
          <a:prstGeom prst="rect">
            <a:avLst/>
          </a:prstGeom>
          <a:noFill/>
        </p:spPr>
        <p:txBody>
          <a:bodyPr wrap="square" rtlCol="0">
            <a:spAutoFit/>
          </a:bodyPr>
          <a:lstStyle/>
          <a:p>
            <a:pPr algn="ctr">
              <a:spcAft>
                <a:spcPts val="1200"/>
              </a:spcAft>
            </a:pPr>
            <a:r>
              <a:rPr lang="en-US" sz="2800" i="1" dirty="0" err="1">
                <a:solidFill>
                  <a:srgbClr val="0070C0"/>
                </a:solidFill>
              </a:rPr>
              <a:t>A</a:t>
            </a:r>
            <a:r>
              <a:rPr lang="en-US" sz="2800" i="1" baseline="-25000" dirty="0" err="1">
                <a:solidFill>
                  <a:srgbClr val="0070C0"/>
                </a:solidFill>
                <a:latin typeface="Symbol" charset="2"/>
                <a:ea typeface="Symbol" charset="2"/>
                <a:cs typeface="Symbol" charset="2"/>
              </a:rPr>
              <a:t>l</a:t>
            </a:r>
            <a:r>
              <a:rPr lang="en-US" sz="2800" i="1" baseline="-25000" dirty="0" err="1">
                <a:solidFill>
                  <a:srgbClr val="0070C0"/>
                </a:solidFill>
                <a:ea typeface="Symbol" charset="2"/>
                <a:cs typeface="Symbol" charset="2"/>
              </a:rPr>
              <a:t>,</a:t>
            </a:r>
            <a:r>
              <a:rPr lang="en-US" sz="2800" baseline="-25000" dirty="0" err="1">
                <a:solidFill>
                  <a:srgbClr val="0070C0"/>
                </a:solidFill>
                <a:ea typeface="Symbol" charset="2"/>
                <a:cs typeface="Symbol" charset="2"/>
              </a:rPr>
              <a:t>Cu</a:t>
            </a:r>
            <a:r>
              <a:rPr lang="en-US" sz="2800" i="1" dirty="0">
                <a:solidFill>
                  <a:srgbClr val="0070C0"/>
                </a:solidFill>
              </a:rPr>
              <a:t> </a:t>
            </a:r>
            <a:r>
              <a:rPr lang="en-US" sz="2800" dirty="0">
                <a:solidFill>
                  <a:srgbClr val="0070C0"/>
                </a:solidFill>
              </a:rPr>
              <a:t>= </a:t>
            </a:r>
            <a:r>
              <a:rPr lang="en-US" sz="2800" i="1" dirty="0" err="1" smtClean="0">
                <a:solidFill>
                  <a:srgbClr val="0070C0"/>
                </a:solidFill>
                <a:latin typeface="Symbol" charset="2"/>
                <a:ea typeface="Symbol" charset="2"/>
                <a:cs typeface="Symbol" charset="2"/>
              </a:rPr>
              <a:t>e</a:t>
            </a:r>
            <a:r>
              <a:rPr lang="en-US" sz="2800" i="1" baseline="-25000" dirty="0" err="1" smtClean="0">
                <a:solidFill>
                  <a:srgbClr val="0070C0"/>
                </a:solidFill>
                <a:latin typeface="Symbol" charset="2"/>
                <a:ea typeface="Symbol" charset="2"/>
                <a:cs typeface="Symbol" charset="2"/>
              </a:rPr>
              <a:t>l</a:t>
            </a:r>
            <a:r>
              <a:rPr lang="en-US" sz="2800" i="1" baseline="-25000" dirty="0" err="1" smtClean="0">
                <a:solidFill>
                  <a:srgbClr val="0070C0"/>
                </a:solidFill>
                <a:ea typeface="Symbol" charset="2"/>
                <a:cs typeface="Symbol" charset="2"/>
              </a:rPr>
              <a:t>,</a:t>
            </a:r>
            <a:r>
              <a:rPr lang="en-US" sz="2800" baseline="-25000" dirty="0" err="1" smtClean="0">
                <a:solidFill>
                  <a:srgbClr val="0070C0"/>
                </a:solidFill>
                <a:ea typeface="Symbol" charset="2"/>
                <a:cs typeface="Symbol" charset="2"/>
              </a:rPr>
              <a:t>Cu</a:t>
            </a:r>
            <a:r>
              <a:rPr lang="en-US" sz="2800" i="1" dirty="0" err="1" smtClean="0">
                <a:solidFill>
                  <a:srgbClr val="0070C0"/>
                </a:solidFill>
              </a:rPr>
              <a:t>bC</a:t>
            </a:r>
            <a:r>
              <a:rPr lang="en-US" sz="2800" baseline="-25000" dirty="0" err="1" smtClean="0">
                <a:solidFill>
                  <a:srgbClr val="0070C0"/>
                </a:solidFill>
              </a:rPr>
              <a:t>Cu</a:t>
            </a:r>
            <a:endParaRPr lang="en-US" sz="2800" dirty="0" smtClean="0">
              <a:latin typeface="Calibri" charset="0"/>
              <a:ea typeface="Calibri" charset="0"/>
              <a:cs typeface="Calibri" charset="0"/>
            </a:endParaRPr>
          </a:p>
          <a:p>
            <a:pPr marL="342900" indent="-342900">
              <a:spcAft>
                <a:spcPts val="600"/>
              </a:spcAft>
              <a:buAutoNum type="arabicPeriod"/>
            </a:pPr>
            <a:r>
              <a:rPr lang="en-US" sz="2000" dirty="0" smtClean="0">
                <a:latin typeface="Calibri" charset="0"/>
                <a:ea typeface="Calibri" charset="0"/>
                <a:cs typeface="Calibri" charset="0"/>
              </a:rPr>
              <a:t>plot spectra for set of standards and identify the wavelength of maximum absorbance</a:t>
            </a:r>
          </a:p>
          <a:p>
            <a:pPr marL="342900" indent="-342900">
              <a:spcAft>
                <a:spcPts val="600"/>
              </a:spcAft>
              <a:buFontTx/>
              <a:buAutoNum type="arabicPeriod"/>
            </a:pPr>
            <a:r>
              <a:rPr lang="en-US" sz="2000" dirty="0" smtClean="0">
                <a:latin typeface="Calibri" charset="0"/>
                <a:ea typeface="Calibri" charset="0"/>
                <a:cs typeface="Calibri" charset="0"/>
              </a:rPr>
              <a:t>plot calibration data and determine equation for calibration curve</a:t>
            </a:r>
          </a:p>
          <a:p>
            <a:pPr marL="342900" indent="-342900">
              <a:spcAft>
                <a:spcPts val="600"/>
              </a:spcAft>
              <a:buFontTx/>
              <a:buAutoNum type="arabicPeriod"/>
            </a:pPr>
            <a:r>
              <a:rPr lang="en-US" sz="2000" dirty="0" smtClean="0">
                <a:latin typeface="Calibri" charset="0"/>
                <a:ea typeface="Calibri" charset="0"/>
                <a:cs typeface="Calibri" charset="0"/>
              </a:rPr>
              <a:t>determine concentration of copper in an unknown using the </a:t>
            </a:r>
            <a:r>
              <a:rPr lang="en-US" sz="2000" dirty="0" err="1" smtClean="0">
                <a:latin typeface="Calibri" charset="0"/>
                <a:ea typeface="Calibri" charset="0"/>
                <a:cs typeface="Calibri" charset="0"/>
              </a:rPr>
              <a:t>chemCal</a:t>
            </a:r>
            <a:r>
              <a:rPr lang="en-US" sz="2000" dirty="0" smtClean="0">
                <a:latin typeface="Calibri" charset="0"/>
                <a:ea typeface="Calibri" charset="0"/>
                <a:cs typeface="Calibri" charset="0"/>
              </a:rPr>
              <a:t> package</a:t>
            </a:r>
            <a:endParaRPr lang="en-US" sz="2000" dirty="0">
              <a:latin typeface="Calibri" charset="0"/>
              <a:ea typeface="Calibri" charset="0"/>
              <a:cs typeface="Calibri" charset="0"/>
            </a:endParaRPr>
          </a:p>
        </p:txBody>
      </p:sp>
      <p:sp>
        <p:nvSpPr>
          <p:cNvPr id="54" name="Rectangle 53"/>
          <p:cNvSpPr/>
          <p:nvPr/>
        </p:nvSpPr>
        <p:spPr>
          <a:xfrm>
            <a:off x="123568" y="5924589"/>
            <a:ext cx="5972432"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a:t>
            </a:r>
            <a:r>
              <a:rPr lang="en-US" dirty="0" err="1" smtClean="0">
                <a:solidFill>
                  <a:srgbClr val="FF0000"/>
                </a:solidFill>
                <a:latin typeface="Calibri" charset="0"/>
                <a:ea typeface="Calibri" charset="0"/>
                <a:cs typeface="Calibri" charset="0"/>
              </a:rPr>
              <a:t>chemCal</a:t>
            </a:r>
            <a:r>
              <a:rPr lang="en-US" dirty="0" smtClean="0">
                <a:solidFill>
                  <a:srgbClr val="FF0000"/>
                </a:solidFill>
                <a:latin typeface="Calibri" charset="0"/>
                <a:ea typeface="Calibri" charset="0"/>
                <a:cs typeface="Calibri" charset="0"/>
              </a:rPr>
              <a:t>::</a:t>
            </a:r>
            <a:r>
              <a:rPr lang="en-US" dirty="0" err="1" smtClean="0">
                <a:solidFill>
                  <a:srgbClr val="FF0000"/>
                </a:solidFill>
                <a:latin typeface="Calibri" charset="0"/>
                <a:ea typeface="Calibri" charset="0"/>
                <a:cs typeface="Calibri" charset="0"/>
              </a:rPr>
              <a:t>inverse.predict</a:t>
            </a:r>
            <a:r>
              <a:rPr lang="en-US" dirty="0" smtClean="0">
                <a:solidFill>
                  <a:srgbClr val="FF0000"/>
                </a:solidFill>
                <a:latin typeface="Calibri" charset="0"/>
                <a:ea typeface="Calibri" charset="0"/>
                <a:cs typeface="Calibri" charset="0"/>
              </a:rPr>
              <a:t>( ), arrows( )</a:t>
            </a:r>
            <a:endParaRPr lang="en-US" dirty="0">
              <a:solidFill>
                <a:srgbClr val="FF0000"/>
              </a:solidFill>
            </a:endParaRPr>
          </a:p>
        </p:txBody>
      </p:sp>
      <p:sp>
        <p:nvSpPr>
          <p:cNvPr id="17" name="TextBox 16"/>
          <p:cNvSpPr txBox="1"/>
          <p:nvPr/>
        </p:nvSpPr>
        <p:spPr>
          <a:xfrm>
            <a:off x="1147721" y="5393740"/>
            <a:ext cx="3547689" cy="461665"/>
          </a:xfrm>
          <a:prstGeom prst="rect">
            <a:avLst/>
          </a:prstGeom>
          <a:noFill/>
        </p:spPr>
        <p:txBody>
          <a:bodyPr wrap="square" rtlCol="0">
            <a:spAutoFit/>
          </a:bodyPr>
          <a:lstStyle/>
          <a:p>
            <a:r>
              <a:rPr lang="en-US" sz="2400" i="1" dirty="0" err="1" smtClean="0">
                <a:solidFill>
                  <a:srgbClr val="0070C0"/>
                </a:solidFill>
              </a:rPr>
              <a:t>C</a:t>
            </a:r>
            <a:r>
              <a:rPr lang="en-US" sz="2400" baseline="-25000" dirty="0" err="1" smtClean="0">
                <a:solidFill>
                  <a:srgbClr val="0070C0"/>
                </a:solidFill>
              </a:rPr>
              <a:t>cu</a:t>
            </a:r>
            <a:r>
              <a:rPr lang="en-US" sz="2400" dirty="0" smtClean="0">
                <a:solidFill>
                  <a:srgbClr val="0070C0"/>
                </a:solidFill>
              </a:rPr>
              <a:t> = 0.0232 M ± 0.0022 M</a:t>
            </a:r>
            <a:endParaRPr lang="en-US" sz="2400" dirty="0">
              <a:solidFill>
                <a:srgbClr val="0070C0"/>
              </a:solidFill>
            </a:endParaRPr>
          </a:p>
        </p:txBody>
      </p:sp>
      <p:sp>
        <p:nvSpPr>
          <p:cNvPr id="8" name="TextBox 7"/>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355152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8" y="286604"/>
            <a:ext cx="10567499" cy="813148"/>
          </a:xfrm>
        </p:spPr>
        <p:txBody>
          <a:bodyPr>
            <a:noAutofit/>
          </a:bodyPr>
          <a:lstStyle/>
          <a:p>
            <a:r>
              <a:rPr lang="en-US" dirty="0" smtClean="0"/>
              <a:t>Analysis of Binary Mixture: Cu and Ni</a:t>
            </a:r>
            <a:endParaRPr lang="en-US" dirty="0"/>
          </a:p>
        </p:txBody>
      </p:sp>
      <p:sp>
        <p:nvSpPr>
          <p:cNvPr id="9" name="TextBox 8"/>
          <p:cNvSpPr txBox="1"/>
          <p:nvPr/>
        </p:nvSpPr>
        <p:spPr>
          <a:xfrm>
            <a:off x="266218" y="1395550"/>
            <a:ext cx="5625296" cy="2185214"/>
          </a:xfrm>
          <a:prstGeom prst="rect">
            <a:avLst/>
          </a:prstGeom>
          <a:noFill/>
        </p:spPr>
        <p:txBody>
          <a:bodyPr wrap="square" rtlCol="0">
            <a:spAutoFit/>
          </a:bodyPr>
          <a:lstStyle/>
          <a:p>
            <a:pPr algn="ctr">
              <a:spcAft>
                <a:spcPts val="1200"/>
              </a:spcAft>
            </a:pPr>
            <a:r>
              <a:rPr lang="en-US" sz="2800" i="1" dirty="0" smtClean="0">
                <a:solidFill>
                  <a:srgbClr val="0070C0"/>
                </a:solidFill>
              </a:rPr>
              <a:t>A</a:t>
            </a:r>
            <a:r>
              <a:rPr lang="en-US" sz="2800" baseline="-25000" dirty="0" smtClean="0">
                <a:solidFill>
                  <a:srgbClr val="0070C0"/>
                </a:solidFill>
                <a:latin typeface="Symbol" charset="2"/>
                <a:ea typeface="Symbol" charset="2"/>
                <a:cs typeface="Symbol" charset="2"/>
              </a:rPr>
              <a:t>l1,</a:t>
            </a:r>
            <a:r>
              <a:rPr lang="en-US" sz="2800" baseline="-25000" dirty="0" smtClean="0">
                <a:solidFill>
                  <a:srgbClr val="0070C0"/>
                </a:solidFill>
              </a:rPr>
              <a:t>mix</a:t>
            </a:r>
            <a:r>
              <a:rPr lang="en-US" sz="2800" dirty="0" smtClean="0">
                <a:solidFill>
                  <a:srgbClr val="0070C0"/>
                </a:solidFill>
              </a:rPr>
              <a:t> = </a:t>
            </a:r>
            <a:r>
              <a:rPr lang="en-US" sz="2800" i="1" dirty="0" smtClean="0">
                <a:solidFill>
                  <a:srgbClr val="0070C0"/>
                </a:solidFill>
                <a:latin typeface="Symbol" charset="2"/>
                <a:ea typeface="Symbol" charset="2"/>
                <a:cs typeface="Symbol" charset="2"/>
              </a:rPr>
              <a:t>e</a:t>
            </a:r>
            <a:r>
              <a:rPr lang="en-US" sz="2800" baseline="-25000" dirty="0" smtClean="0">
                <a:solidFill>
                  <a:srgbClr val="0070C0"/>
                </a:solidFill>
                <a:latin typeface="Symbol" charset="2"/>
                <a:ea typeface="Symbol" charset="2"/>
                <a:cs typeface="Symbol" charset="2"/>
              </a:rPr>
              <a:t>l1,</a:t>
            </a:r>
            <a:r>
              <a:rPr lang="en-US" sz="2800" baseline="-25000" dirty="0" smtClean="0">
                <a:solidFill>
                  <a:srgbClr val="0070C0"/>
                </a:solidFill>
              </a:rPr>
              <a:t>Cu</a:t>
            </a:r>
            <a:r>
              <a:rPr lang="en-US" sz="2800" i="1" dirty="0" smtClean="0">
                <a:solidFill>
                  <a:srgbClr val="0070C0"/>
                </a:solidFill>
              </a:rPr>
              <a:t>bC</a:t>
            </a:r>
            <a:r>
              <a:rPr lang="en-US" sz="2800" baseline="-25000" dirty="0" smtClean="0">
                <a:solidFill>
                  <a:srgbClr val="0070C0"/>
                </a:solidFill>
              </a:rPr>
              <a:t>Cu</a:t>
            </a:r>
            <a:r>
              <a:rPr lang="en-US" sz="2800" dirty="0" smtClean="0">
                <a:solidFill>
                  <a:srgbClr val="0070C0"/>
                </a:solidFill>
              </a:rPr>
              <a:t> + </a:t>
            </a:r>
            <a:r>
              <a:rPr lang="en-US" sz="2800" i="1" dirty="0" smtClean="0">
                <a:solidFill>
                  <a:srgbClr val="0070C0"/>
                </a:solidFill>
                <a:latin typeface="Symbol" charset="2"/>
                <a:ea typeface="Symbol" charset="2"/>
                <a:cs typeface="Symbol" charset="2"/>
              </a:rPr>
              <a:t>e</a:t>
            </a:r>
            <a:r>
              <a:rPr lang="en-US" sz="2800" baseline="-25000" dirty="0" smtClean="0">
                <a:solidFill>
                  <a:srgbClr val="0070C0"/>
                </a:solidFill>
                <a:latin typeface="Symbol" charset="2"/>
                <a:ea typeface="Symbol" charset="2"/>
                <a:cs typeface="Symbol" charset="2"/>
              </a:rPr>
              <a:t>l1,</a:t>
            </a:r>
            <a:r>
              <a:rPr lang="en-US" sz="2800" baseline="-25000" dirty="0" smtClean="0">
                <a:solidFill>
                  <a:srgbClr val="0070C0"/>
                </a:solidFill>
              </a:rPr>
              <a:t>Ni</a:t>
            </a:r>
            <a:r>
              <a:rPr lang="en-US" sz="2800" i="1" dirty="0" smtClean="0">
                <a:solidFill>
                  <a:srgbClr val="0070C0"/>
                </a:solidFill>
              </a:rPr>
              <a:t>bC</a:t>
            </a:r>
            <a:r>
              <a:rPr lang="en-US" sz="2800" baseline="-25000" dirty="0" smtClean="0">
                <a:solidFill>
                  <a:srgbClr val="0070C0"/>
                </a:solidFill>
              </a:rPr>
              <a:t>Ni</a:t>
            </a:r>
          </a:p>
          <a:p>
            <a:pPr algn="ctr">
              <a:spcAft>
                <a:spcPts val="1200"/>
              </a:spcAft>
            </a:pPr>
            <a:r>
              <a:rPr lang="en-US" sz="2800" i="1" dirty="0">
                <a:solidFill>
                  <a:srgbClr val="0070C0"/>
                </a:solidFill>
              </a:rPr>
              <a:t>A</a:t>
            </a:r>
            <a:r>
              <a:rPr lang="en-US" sz="2800" baseline="-25000" dirty="0">
                <a:solidFill>
                  <a:srgbClr val="0070C0"/>
                </a:solidFill>
                <a:latin typeface="Symbol" charset="2"/>
                <a:ea typeface="Symbol" charset="2"/>
                <a:cs typeface="Symbol" charset="2"/>
              </a:rPr>
              <a:t>l2,</a:t>
            </a:r>
            <a:r>
              <a:rPr lang="en-US" sz="2800" baseline="-25000" dirty="0">
                <a:solidFill>
                  <a:srgbClr val="0070C0"/>
                </a:solidFill>
              </a:rPr>
              <a:t>mix</a:t>
            </a:r>
            <a:r>
              <a:rPr lang="en-US" sz="2800" dirty="0">
                <a:solidFill>
                  <a:srgbClr val="0070C0"/>
                </a:solidFill>
              </a:rPr>
              <a:t> = </a:t>
            </a:r>
            <a:r>
              <a:rPr lang="en-US" sz="2800" i="1" dirty="0">
                <a:solidFill>
                  <a:srgbClr val="0070C0"/>
                </a:solidFill>
                <a:latin typeface="Symbol" charset="2"/>
                <a:ea typeface="Symbol" charset="2"/>
                <a:cs typeface="Symbol" charset="2"/>
              </a:rPr>
              <a:t>e</a:t>
            </a:r>
            <a:r>
              <a:rPr lang="en-US" sz="2800" baseline="-25000" dirty="0">
                <a:solidFill>
                  <a:srgbClr val="0070C0"/>
                </a:solidFill>
                <a:latin typeface="Symbol" charset="2"/>
                <a:ea typeface="Symbol" charset="2"/>
                <a:cs typeface="Symbol" charset="2"/>
              </a:rPr>
              <a:t>l2,</a:t>
            </a:r>
            <a:r>
              <a:rPr lang="en-US" sz="2800" baseline="-25000" dirty="0">
                <a:solidFill>
                  <a:srgbClr val="0070C0"/>
                </a:solidFill>
              </a:rPr>
              <a:t>Cu</a:t>
            </a:r>
            <a:r>
              <a:rPr lang="en-US" sz="2800" i="1" dirty="0">
                <a:solidFill>
                  <a:srgbClr val="0070C0"/>
                </a:solidFill>
              </a:rPr>
              <a:t>bC</a:t>
            </a:r>
            <a:r>
              <a:rPr lang="en-US" sz="2800" baseline="-25000" dirty="0">
                <a:solidFill>
                  <a:srgbClr val="0070C0"/>
                </a:solidFill>
              </a:rPr>
              <a:t>Cu</a:t>
            </a:r>
            <a:r>
              <a:rPr lang="en-US" sz="2800" dirty="0">
                <a:solidFill>
                  <a:srgbClr val="0070C0"/>
                </a:solidFill>
              </a:rPr>
              <a:t> + </a:t>
            </a:r>
            <a:r>
              <a:rPr lang="en-US" sz="2800" i="1" dirty="0" smtClean="0">
                <a:solidFill>
                  <a:srgbClr val="0070C0"/>
                </a:solidFill>
                <a:latin typeface="Symbol" charset="2"/>
                <a:ea typeface="Symbol" charset="2"/>
                <a:cs typeface="Symbol" charset="2"/>
              </a:rPr>
              <a:t>e</a:t>
            </a:r>
            <a:r>
              <a:rPr lang="en-US" sz="2800" baseline="-25000" dirty="0" smtClean="0">
                <a:solidFill>
                  <a:srgbClr val="0070C0"/>
                </a:solidFill>
                <a:latin typeface="Symbol" charset="2"/>
                <a:ea typeface="Symbol" charset="2"/>
                <a:cs typeface="Symbol" charset="2"/>
              </a:rPr>
              <a:t>l2,</a:t>
            </a:r>
            <a:r>
              <a:rPr lang="en-US" sz="2800" baseline="-25000" dirty="0" smtClean="0">
                <a:solidFill>
                  <a:srgbClr val="0070C0"/>
                </a:solidFill>
              </a:rPr>
              <a:t>Ni</a:t>
            </a:r>
            <a:r>
              <a:rPr lang="en-US" sz="2800" i="1" dirty="0" smtClean="0">
                <a:solidFill>
                  <a:srgbClr val="0070C0"/>
                </a:solidFill>
              </a:rPr>
              <a:t>bC</a:t>
            </a:r>
            <a:r>
              <a:rPr lang="en-US" sz="2800" baseline="-25000" dirty="0" smtClean="0">
                <a:solidFill>
                  <a:srgbClr val="0070C0"/>
                </a:solidFill>
              </a:rPr>
              <a:t>Ni</a:t>
            </a:r>
          </a:p>
          <a:p>
            <a:pPr marL="287338" indent="-287338">
              <a:spcAft>
                <a:spcPts val="1200"/>
              </a:spcAft>
              <a:buFont typeface="+mj-lt"/>
              <a:buAutoNum type="arabicPeriod"/>
            </a:pPr>
            <a:r>
              <a:rPr lang="en-US" sz="2000" dirty="0">
                <a:latin typeface="Calibri" charset="0"/>
                <a:ea typeface="Calibri" charset="0"/>
                <a:cs typeface="Calibri" charset="0"/>
              </a:rPr>
              <a:t>plot spectra for </a:t>
            </a:r>
            <a:r>
              <a:rPr lang="en-US" sz="2000" dirty="0" smtClean="0">
                <a:latin typeface="Calibri" charset="0"/>
                <a:ea typeface="Calibri" charset="0"/>
                <a:cs typeface="Calibri" charset="0"/>
              </a:rPr>
              <a:t>a Cu standard, for a Ni standard, and for a mixture, and identify </a:t>
            </a:r>
            <a:r>
              <a:rPr lang="en-US" sz="2000" dirty="0">
                <a:latin typeface="Calibri" charset="0"/>
                <a:ea typeface="Calibri" charset="0"/>
                <a:cs typeface="Calibri" charset="0"/>
              </a:rPr>
              <a:t>the </a:t>
            </a:r>
            <a:r>
              <a:rPr lang="en-US" sz="2000" dirty="0" smtClean="0">
                <a:latin typeface="Calibri" charset="0"/>
                <a:ea typeface="Calibri" charset="0"/>
                <a:cs typeface="Calibri" charset="0"/>
              </a:rPr>
              <a:t>wavelengths  to use for the analysis</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41876"/>
            <a:ext cx="5808578" cy="5289475"/>
          </a:xfrm>
          <a:prstGeom prst="rect">
            <a:avLst/>
          </a:prstGeom>
        </p:spPr>
      </p:pic>
      <p:sp>
        <p:nvSpPr>
          <p:cNvPr id="12" name="TextBox 11"/>
          <p:cNvSpPr txBox="1"/>
          <p:nvPr/>
        </p:nvSpPr>
        <p:spPr>
          <a:xfrm>
            <a:off x="2081064" y="3580764"/>
            <a:ext cx="1995603" cy="830997"/>
          </a:xfrm>
          <a:prstGeom prst="rect">
            <a:avLst/>
          </a:prstGeom>
          <a:noFill/>
        </p:spPr>
        <p:txBody>
          <a:bodyPr wrap="square" rtlCol="0">
            <a:spAutoFit/>
          </a:bodyPr>
          <a:lstStyle/>
          <a:p>
            <a:r>
              <a:rPr lang="en-US" sz="2400" dirty="0" smtClean="0">
                <a:solidFill>
                  <a:srgbClr val="0070C0"/>
                </a:solidFill>
                <a:latin typeface="Symbol" charset="2"/>
                <a:ea typeface="Symbol" charset="2"/>
                <a:cs typeface="Symbol" charset="2"/>
              </a:rPr>
              <a:t>l</a:t>
            </a:r>
            <a:r>
              <a:rPr lang="en-US" sz="2400" dirty="0" smtClean="0">
                <a:solidFill>
                  <a:srgbClr val="0070C0"/>
                </a:solidFill>
              </a:rPr>
              <a:t>1 = </a:t>
            </a:r>
            <a:r>
              <a:rPr lang="en-US" sz="2400" smtClean="0">
                <a:solidFill>
                  <a:srgbClr val="0070C0"/>
                </a:solidFill>
              </a:rPr>
              <a:t>809.1 nm </a:t>
            </a:r>
          </a:p>
          <a:p>
            <a:r>
              <a:rPr lang="en-US" sz="2400" dirty="0" smtClean="0">
                <a:solidFill>
                  <a:srgbClr val="0070C0"/>
                </a:solidFill>
                <a:latin typeface="Symbol" charset="2"/>
                <a:ea typeface="Symbol" charset="2"/>
                <a:cs typeface="Symbol" charset="2"/>
              </a:rPr>
              <a:t>l</a:t>
            </a:r>
            <a:r>
              <a:rPr lang="en-US" sz="2400" dirty="0" smtClean="0">
                <a:solidFill>
                  <a:srgbClr val="0070C0"/>
                </a:solidFill>
              </a:rPr>
              <a:t>2 = 394.2 nm</a:t>
            </a:r>
            <a:endParaRPr lang="en-US" sz="2400" dirty="0">
              <a:solidFill>
                <a:srgbClr val="0070C0"/>
              </a:solidFill>
            </a:endParaRPr>
          </a:p>
        </p:txBody>
      </p:sp>
      <p:sp>
        <p:nvSpPr>
          <p:cNvPr id="16" name="Rectangle 15"/>
          <p:cNvSpPr/>
          <p:nvPr/>
        </p:nvSpPr>
        <p:spPr>
          <a:xfrm>
            <a:off x="123568" y="5924589"/>
            <a:ext cx="5972432"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plot</a:t>
            </a:r>
            <a:r>
              <a:rPr lang="en-US" dirty="0">
                <a:solidFill>
                  <a:srgbClr val="FF0000"/>
                </a:solidFill>
                <a:latin typeface="Calibri" charset="0"/>
                <a:ea typeface="Calibri" charset="0"/>
                <a:cs typeface="Calibri" charset="0"/>
              </a:rPr>
              <a:t>( ), </a:t>
            </a:r>
            <a:r>
              <a:rPr lang="en-US" dirty="0" smtClean="0">
                <a:solidFill>
                  <a:srgbClr val="FF0000"/>
                </a:solidFill>
                <a:latin typeface="Calibri" charset="0"/>
                <a:ea typeface="Calibri" charset="0"/>
                <a:cs typeface="Calibri" charset="0"/>
              </a:rPr>
              <a:t>lines( ), legend</a:t>
            </a:r>
            <a:r>
              <a:rPr lang="en-US" dirty="0">
                <a:solidFill>
                  <a:srgbClr val="FF0000"/>
                </a:solidFill>
                <a:latin typeface="Calibri" charset="0"/>
                <a:ea typeface="Calibri" charset="0"/>
                <a:cs typeface="Calibri" charset="0"/>
              </a:rPr>
              <a:t>( ), </a:t>
            </a:r>
            <a:r>
              <a:rPr lang="en-US" dirty="0" err="1">
                <a:solidFill>
                  <a:srgbClr val="FF0000"/>
                </a:solidFill>
                <a:latin typeface="Calibri" charset="0"/>
                <a:ea typeface="Calibri" charset="0"/>
                <a:cs typeface="Calibri" charset="0"/>
              </a:rPr>
              <a:t>which.max</a:t>
            </a:r>
            <a:r>
              <a:rPr lang="en-US" dirty="0">
                <a:solidFill>
                  <a:srgbClr val="FF0000"/>
                </a:solidFill>
                <a:latin typeface="Calibri" charset="0"/>
                <a:ea typeface="Calibri" charset="0"/>
                <a:cs typeface="Calibri" charset="0"/>
              </a:rPr>
              <a:t>( ), abline</a:t>
            </a:r>
            <a:r>
              <a:rPr lang="en-US" dirty="0" smtClean="0">
                <a:solidFill>
                  <a:srgbClr val="FF0000"/>
                </a:solidFill>
                <a:latin typeface="Calibri" charset="0"/>
                <a:ea typeface="Calibri" charset="0"/>
                <a:cs typeface="Calibri" charset="0"/>
              </a:rPr>
              <a:t>( ) </a:t>
            </a:r>
            <a:endParaRPr lang="en-US" dirty="0">
              <a:solidFill>
                <a:srgbClr val="FF0000"/>
              </a:solidFill>
            </a:endParaRPr>
          </a:p>
        </p:txBody>
      </p:sp>
      <p:sp>
        <p:nvSpPr>
          <p:cNvPr id="7" name="TextBox 6"/>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334727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8" y="286604"/>
            <a:ext cx="10567499" cy="813148"/>
          </a:xfrm>
        </p:spPr>
        <p:txBody>
          <a:bodyPr>
            <a:noAutofit/>
          </a:bodyPr>
          <a:lstStyle/>
          <a:p>
            <a:r>
              <a:rPr lang="en-US" dirty="0"/>
              <a:t>Analysis of Binary Mixture: Cu and Ni</a:t>
            </a:r>
          </a:p>
        </p:txBody>
      </p:sp>
      <p:sp>
        <p:nvSpPr>
          <p:cNvPr id="6" name="Rectangle 5"/>
          <p:cNvSpPr/>
          <p:nvPr/>
        </p:nvSpPr>
        <p:spPr>
          <a:xfrm>
            <a:off x="615829" y="5026996"/>
            <a:ext cx="5062604" cy="400110"/>
          </a:xfrm>
          <a:prstGeom prst="rect">
            <a:avLst/>
          </a:prstGeom>
        </p:spPr>
        <p:txBody>
          <a:bodyPr wrap="none">
            <a:spAutoFit/>
          </a:bodyPr>
          <a:lstStyle/>
          <a:p>
            <a:r>
              <a:rPr lang="en-US" sz="2000" i="1" dirty="0" smtClean="0">
                <a:solidFill>
                  <a:srgbClr val="0070C0"/>
                </a:solidFill>
                <a:latin typeface="Symbol" charset="2"/>
                <a:ea typeface="Symbol" charset="2"/>
                <a:cs typeface="Symbol" charset="2"/>
              </a:rPr>
              <a:t>e</a:t>
            </a:r>
            <a:r>
              <a:rPr lang="en-US" sz="2000" baseline="-25000" dirty="0" smtClean="0">
                <a:solidFill>
                  <a:srgbClr val="0070C0"/>
                </a:solidFill>
                <a:latin typeface="Symbol" charset="2"/>
                <a:ea typeface="Symbol" charset="2"/>
                <a:cs typeface="Symbol" charset="2"/>
              </a:rPr>
              <a:t>809.1,</a:t>
            </a:r>
            <a:r>
              <a:rPr lang="en-US" sz="2000" baseline="-25000" dirty="0" smtClean="0">
                <a:solidFill>
                  <a:srgbClr val="0070C0"/>
                </a:solidFill>
              </a:rPr>
              <a:t>Cu</a:t>
            </a:r>
            <a:r>
              <a:rPr lang="en-US" sz="2000" i="1" dirty="0" smtClean="0">
                <a:solidFill>
                  <a:srgbClr val="0070C0"/>
                </a:solidFill>
              </a:rPr>
              <a:t>b </a:t>
            </a:r>
            <a:r>
              <a:rPr lang="en-US" sz="2000" dirty="0" smtClean="0">
                <a:solidFill>
                  <a:srgbClr val="0070C0"/>
                </a:solidFill>
              </a:rPr>
              <a:t>= 12.78 M</a:t>
            </a:r>
            <a:r>
              <a:rPr lang="en-US" sz="2000" baseline="30000" dirty="0" smtClean="0">
                <a:solidFill>
                  <a:srgbClr val="0070C0"/>
                </a:solidFill>
              </a:rPr>
              <a:t>–1</a:t>
            </a:r>
            <a:r>
              <a:rPr lang="en-US" sz="2000" dirty="0" smtClean="0">
                <a:solidFill>
                  <a:srgbClr val="0070C0"/>
                </a:solidFill>
              </a:rPr>
              <a:t> and  </a:t>
            </a:r>
            <a:r>
              <a:rPr lang="en-US" sz="2000" i="1" dirty="0" smtClean="0">
                <a:solidFill>
                  <a:srgbClr val="0070C0"/>
                </a:solidFill>
                <a:latin typeface="Symbol" charset="2"/>
                <a:ea typeface="Symbol" charset="2"/>
                <a:cs typeface="Symbol" charset="2"/>
              </a:rPr>
              <a:t>e</a:t>
            </a:r>
            <a:r>
              <a:rPr lang="en-US" sz="2000" baseline="-25000" dirty="0" smtClean="0">
                <a:solidFill>
                  <a:srgbClr val="0070C0"/>
                </a:solidFill>
                <a:latin typeface="Symbol" charset="2"/>
                <a:ea typeface="Symbol" charset="2"/>
                <a:cs typeface="Symbol" charset="2"/>
              </a:rPr>
              <a:t>394.2,</a:t>
            </a:r>
            <a:r>
              <a:rPr lang="en-US" sz="2000" baseline="-25000" dirty="0" smtClean="0">
                <a:solidFill>
                  <a:srgbClr val="0070C0"/>
                </a:solidFill>
              </a:rPr>
              <a:t>Cu</a:t>
            </a:r>
            <a:r>
              <a:rPr lang="en-US" sz="2000" i="1" dirty="0" smtClean="0">
                <a:solidFill>
                  <a:srgbClr val="0070C0"/>
                </a:solidFill>
              </a:rPr>
              <a:t>b </a:t>
            </a:r>
            <a:r>
              <a:rPr lang="en-US" sz="2000" dirty="0">
                <a:solidFill>
                  <a:srgbClr val="0070C0"/>
                </a:solidFill>
              </a:rPr>
              <a:t>= </a:t>
            </a:r>
            <a:r>
              <a:rPr lang="en-US" sz="2000" dirty="0" smtClean="0">
                <a:solidFill>
                  <a:srgbClr val="0070C0"/>
                </a:solidFill>
              </a:rPr>
              <a:t>0.017 </a:t>
            </a:r>
            <a:r>
              <a:rPr lang="en-US" sz="2000" dirty="0">
                <a:solidFill>
                  <a:srgbClr val="0070C0"/>
                </a:solidFill>
              </a:rPr>
              <a:t>M</a:t>
            </a:r>
            <a:r>
              <a:rPr lang="en-US" sz="2000" baseline="30000" dirty="0">
                <a:solidFill>
                  <a:srgbClr val="0070C0"/>
                </a:solidFill>
              </a:rPr>
              <a:t>–1</a:t>
            </a:r>
            <a:r>
              <a:rPr lang="en-US" sz="2000" dirty="0">
                <a:solidFill>
                  <a:srgbClr val="0070C0"/>
                </a:solidFill>
              </a:rPr>
              <a:t> </a:t>
            </a:r>
          </a:p>
        </p:txBody>
      </p:sp>
      <p:sp>
        <p:nvSpPr>
          <p:cNvPr id="13" name="Rectangle 12"/>
          <p:cNvSpPr/>
          <p:nvPr/>
        </p:nvSpPr>
        <p:spPr>
          <a:xfrm>
            <a:off x="615829" y="4469097"/>
            <a:ext cx="5028941" cy="400110"/>
          </a:xfrm>
          <a:prstGeom prst="rect">
            <a:avLst/>
          </a:prstGeom>
        </p:spPr>
        <p:txBody>
          <a:bodyPr wrap="none">
            <a:spAutoFit/>
          </a:bodyPr>
          <a:lstStyle/>
          <a:p>
            <a:r>
              <a:rPr lang="en-US" sz="2000" i="1" dirty="0" smtClean="0">
                <a:solidFill>
                  <a:srgbClr val="0070C0"/>
                </a:solidFill>
                <a:latin typeface="Symbol" charset="2"/>
                <a:ea typeface="Symbol" charset="2"/>
                <a:cs typeface="Symbol" charset="2"/>
              </a:rPr>
              <a:t>e</a:t>
            </a:r>
            <a:r>
              <a:rPr lang="en-US" sz="2000" baseline="-25000" dirty="0" smtClean="0">
                <a:solidFill>
                  <a:srgbClr val="0070C0"/>
                </a:solidFill>
                <a:latin typeface="Symbol" charset="2"/>
                <a:ea typeface="Symbol" charset="2"/>
                <a:cs typeface="Symbol" charset="2"/>
              </a:rPr>
              <a:t>809.1,</a:t>
            </a:r>
            <a:r>
              <a:rPr lang="en-US" sz="2000" baseline="-25000" dirty="0" smtClean="0">
                <a:solidFill>
                  <a:srgbClr val="0070C0"/>
                </a:solidFill>
              </a:rPr>
              <a:t>Ni</a:t>
            </a:r>
            <a:r>
              <a:rPr lang="en-US" sz="2000" i="1" dirty="0" smtClean="0">
                <a:solidFill>
                  <a:srgbClr val="0070C0"/>
                </a:solidFill>
              </a:rPr>
              <a:t>b </a:t>
            </a:r>
            <a:r>
              <a:rPr lang="en-US" sz="2000" dirty="0" smtClean="0">
                <a:solidFill>
                  <a:srgbClr val="0070C0"/>
                </a:solidFill>
              </a:rPr>
              <a:t>= 0.837 M</a:t>
            </a:r>
            <a:r>
              <a:rPr lang="en-US" sz="2000" baseline="30000" dirty="0" smtClean="0">
                <a:solidFill>
                  <a:srgbClr val="0070C0"/>
                </a:solidFill>
              </a:rPr>
              <a:t>–1</a:t>
            </a:r>
            <a:r>
              <a:rPr lang="en-US" sz="2000" dirty="0" smtClean="0">
                <a:solidFill>
                  <a:srgbClr val="0070C0"/>
                </a:solidFill>
              </a:rPr>
              <a:t> and  </a:t>
            </a:r>
            <a:r>
              <a:rPr lang="en-US" sz="2000" i="1" dirty="0" smtClean="0">
                <a:solidFill>
                  <a:srgbClr val="0070C0"/>
                </a:solidFill>
                <a:latin typeface="Symbol" charset="2"/>
                <a:ea typeface="Symbol" charset="2"/>
                <a:cs typeface="Symbol" charset="2"/>
              </a:rPr>
              <a:t>e</a:t>
            </a:r>
            <a:r>
              <a:rPr lang="en-US" sz="2000" baseline="-25000" dirty="0" smtClean="0">
                <a:solidFill>
                  <a:srgbClr val="0070C0"/>
                </a:solidFill>
                <a:latin typeface="Symbol" charset="2"/>
                <a:ea typeface="Symbol" charset="2"/>
                <a:cs typeface="Symbol" charset="2"/>
              </a:rPr>
              <a:t>394.2,Ni</a:t>
            </a:r>
            <a:r>
              <a:rPr lang="en-US" sz="2000" i="1" dirty="0" smtClean="0">
                <a:solidFill>
                  <a:srgbClr val="0070C0"/>
                </a:solidFill>
              </a:rPr>
              <a:t>b </a:t>
            </a:r>
            <a:r>
              <a:rPr lang="en-US" sz="2000" dirty="0">
                <a:solidFill>
                  <a:srgbClr val="0070C0"/>
                </a:solidFill>
              </a:rPr>
              <a:t>= </a:t>
            </a:r>
            <a:r>
              <a:rPr lang="en-US" sz="2000" dirty="0" smtClean="0">
                <a:solidFill>
                  <a:srgbClr val="0070C0"/>
                </a:solidFill>
              </a:rPr>
              <a:t>4.870 </a:t>
            </a:r>
            <a:r>
              <a:rPr lang="en-US" sz="2000" dirty="0">
                <a:solidFill>
                  <a:srgbClr val="0070C0"/>
                </a:solidFill>
              </a:rPr>
              <a:t>M</a:t>
            </a:r>
            <a:r>
              <a:rPr lang="en-US" sz="2000" baseline="30000" dirty="0">
                <a:solidFill>
                  <a:srgbClr val="0070C0"/>
                </a:solidFill>
              </a:rPr>
              <a:t>–1</a:t>
            </a:r>
            <a:r>
              <a:rPr lang="en-US" sz="2000" dirty="0">
                <a:solidFill>
                  <a:srgbClr val="0070C0"/>
                </a:solidFill>
              </a:rPr>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576" y="1041877"/>
            <a:ext cx="5802974" cy="5277900"/>
          </a:xfrm>
          <a:prstGeom prst="rect">
            <a:avLst/>
          </a:prstGeom>
        </p:spPr>
      </p:pic>
      <p:sp>
        <p:nvSpPr>
          <p:cNvPr id="14" name="TextBox 13"/>
          <p:cNvSpPr txBox="1"/>
          <p:nvPr/>
        </p:nvSpPr>
        <p:spPr>
          <a:xfrm>
            <a:off x="266218" y="1395550"/>
            <a:ext cx="5625296" cy="2954655"/>
          </a:xfrm>
          <a:prstGeom prst="rect">
            <a:avLst/>
          </a:prstGeom>
          <a:noFill/>
        </p:spPr>
        <p:txBody>
          <a:bodyPr wrap="square" rtlCol="0">
            <a:spAutoFit/>
          </a:bodyPr>
          <a:lstStyle/>
          <a:p>
            <a:pPr algn="ctr">
              <a:spcAft>
                <a:spcPts val="1200"/>
              </a:spcAft>
            </a:pPr>
            <a:r>
              <a:rPr lang="en-US" sz="2800" i="1" dirty="0" smtClean="0">
                <a:solidFill>
                  <a:srgbClr val="0070C0"/>
                </a:solidFill>
              </a:rPr>
              <a:t>A</a:t>
            </a:r>
            <a:r>
              <a:rPr lang="en-US" sz="2800" baseline="-25000" dirty="0" smtClean="0">
                <a:solidFill>
                  <a:srgbClr val="0070C0"/>
                </a:solidFill>
                <a:latin typeface="Symbol" charset="2"/>
                <a:ea typeface="Symbol" charset="2"/>
                <a:cs typeface="Symbol" charset="2"/>
              </a:rPr>
              <a:t>l1,</a:t>
            </a:r>
            <a:r>
              <a:rPr lang="en-US" sz="2800" baseline="-25000" dirty="0" smtClean="0">
                <a:solidFill>
                  <a:srgbClr val="0070C0"/>
                </a:solidFill>
              </a:rPr>
              <a:t>mix</a:t>
            </a:r>
            <a:r>
              <a:rPr lang="en-US" sz="2800" dirty="0" smtClean="0">
                <a:solidFill>
                  <a:srgbClr val="0070C0"/>
                </a:solidFill>
              </a:rPr>
              <a:t> = </a:t>
            </a:r>
            <a:r>
              <a:rPr lang="en-US" sz="2800" i="1" dirty="0" smtClean="0">
                <a:solidFill>
                  <a:srgbClr val="0070C0"/>
                </a:solidFill>
                <a:latin typeface="Symbol" charset="2"/>
                <a:ea typeface="Symbol" charset="2"/>
                <a:cs typeface="Symbol" charset="2"/>
              </a:rPr>
              <a:t>e</a:t>
            </a:r>
            <a:r>
              <a:rPr lang="en-US" sz="2800" baseline="-25000" dirty="0" smtClean="0">
                <a:solidFill>
                  <a:srgbClr val="0070C0"/>
                </a:solidFill>
                <a:latin typeface="Symbol" charset="2"/>
                <a:ea typeface="Symbol" charset="2"/>
                <a:cs typeface="Symbol" charset="2"/>
              </a:rPr>
              <a:t>l1,</a:t>
            </a:r>
            <a:r>
              <a:rPr lang="en-US" sz="2800" baseline="-25000" dirty="0" smtClean="0">
                <a:solidFill>
                  <a:srgbClr val="0070C0"/>
                </a:solidFill>
              </a:rPr>
              <a:t>Cu</a:t>
            </a:r>
            <a:r>
              <a:rPr lang="en-US" sz="2800" i="1" dirty="0" smtClean="0">
                <a:solidFill>
                  <a:srgbClr val="0070C0"/>
                </a:solidFill>
              </a:rPr>
              <a:t>bC</a:t>
            </a:r>
            <a:r>
              <a:rPr lang="en-US" sz="2800" baseline="-25000" dirty="0" smtClean="0">
                <a:solidFill>
                  <a:srgbClr val="0070C0"/>
                </a:solidFill>
              </a:rPr>
              <a:t>Cu</a:t>
            </a:r>
            <a:r>
              <a:rPr lang="en-US" sz="2800" dirty="0" smtClean="0">
                <a:solidFill>
                  <a:srgbClr val="0070C0"/>
                </a:solidFill>
              </a:rPr>
              <a:t> + </a:t>
            </a:r>
            <a:r>
              <a:rPr lang="en-US" sz="2800" i="1" dirty="0" smtClean="0">
                <a:solidFill>
                  <a:srgbClr val="0070C0"/>
                </a:solidFill>
                <a:latin typeface="Symbol" charset="2"/>
                <a:ea typeface="Symbol" charset="2"/>
                <a:cs typeface="Symbol" charset="2"/>
              </a:rPr>
              <a:t>e</a:t>
            </a:r>
            <a:r>
              <a:rPr lang="en-US" sz="2800" baseline="-25000" dirty="0" smtClean="0">
                <a:solidFill>
                  <a:srgbClr val="0070C0"/>
                </a:solidFill>
                <a:latin typeface="Symbol" charset="2"/>
                <a:ea typeface="Symbol" charset="2"/>
                <a:cs typeface="Symbol" charset="2"/>
              </a:rPr>
              <a:t>l1,</a:t>
            </a:r>
            <a:r>
              <a:rPr lang="en-US" sz="2800" baseline="-25000" dirty="0" smtClean="0">
                <a:solidFill>
                  <a:srgbClr val="0070C0"/>
                </a:solidFill>
              </a:rPr>
              <a:t>Ni</a:t>
            </a:r>
            <a:r>
              <a:rPr lang="en-US" sz="2800" i="1" dirty="0" smtClean="0">
                <a:solidFill>
                  <a:srgbClr val="0070C0"/>
                </a:solidFill>
              </a:rPr>
              <a:t>bC</a:t>
            </a:r>
            <a:r>
              <a:rPr lang="en-US" sz="2800" baseline="-25000" dirty="0" smtClean="0">
                <a:solidFill>
                  <a:srgbClr val="0070C0"/>
                </a:solidFill>
              </a:rPr>
              <a:t>Ni</a:t>
            </a:r>
          </a:p>
          <a:p>
            <a:pPr algn="ctr">
              <a:spcAft>
                <a:spcPts val="1200"/>
              </a:spcAft>
            </a:pPr>
            <a:r>
              <a:rPr lang="en-US" sz="2800" i="1" dirty="0">
                <a:solidFill>
                  <a:srgbClr val="0070C0"/>
                </a:solidFill>
              </a:rPr>
              <a:t>A</a:t>
            </a:r>
            <a:r>
              <a:rPr lang="en-US" sz="2800" baseline="-25000" dirty="0">
                <a:solidFill>
                  <a:srgbClr val="0070C0"/>
                </a:solidFill>
                <a:latin typeface="Symbol" charset="2"/>
                <a:ea typeface="Symbol" charset="2"/>
                <a:cs typeface="Symbol" charset="2"/>
              </a:rPr>
              <a:t>l2,</a:t>
            </a:r>
            <a:r>
              <a:rPr lang="en-US" sz="2800" baseline="-25000" dirty="0">
                <a:solidFill>
                  <a:srgbClr val="0070C0"/>
                </a:solidFill>
              </a:rPr>
              <a:t>mix</a:t>
            </a:r>
            <a:r>
              <a:rPr lang="en-US" sz="2800" dirty="0">
                <a:solidFill>
                  <a:srgbClr val="0070C0"/>
                </a:solidFill>
              </a:rPr>
              <a:t> = </a:t>
            </a:r>
            <a:r>
              <a:rPr lang="en-US" sz="2800" i="1" dirty="0">
                <a:solidFill>
                  <a:srgbClr val="0070C0"/>
                </a:solidFill>
                <a:latin typeface="Symbol" charset="2"/>
                <a:ea typeface="Symbol" charset="2"/>
                <a:cs typeface="Symbol" charset="2"/>
              </a:rPr>
              <a:t>e</a:t>
            </a:r>
            <a:r>
              <a:rPr lang="en-US" sz="2800" baseline="-25000" dirty="0">
                <a:solidFill>
                  <a:srgbClr val="0070C0"/>
                </a:solidFill>
                <a:latin typeface="Symbol" charset="2"/>
                <a:ea typeface="Symbol" charset="2"/>
                <a:cs typeface="Symbol" charset="2"/>
              </a:rPr>
              <a:t>l2,</a:t>
            </a:r>
            <a:r>
              <a:rPr lang="en-US" sz="2800" baseline="-25000" dirty="0">
                <a:solidFill>
                  <a:srgbClr val="0070C0"/>
                </a:solidFill>
              </a:rPr>
              <a:t>Cu</a:t>
            </a:r>
            <a:r>
              <a:rPr lang="en-US" sz="2800" i="1" dirty="0">
                <a:solidFill>
                  <a:srgbClr val="0070C0"/>
                </a:solidFill>
              </a:rPr>
              <a:t>bC</a:t>
            </a:r>
            <a:r>
              <a:rPr lang="en-US" sz="2800" baseline="-25000" dirty="0">
                <a:solidFill>
                  <a:srgbClr val="0070C0"/>
                </a:solidFill>
              </a:rPr>
              <a:t>Cu</a:t>
            </a:r>
            <a:r>
              <a:rPr lang="en-US" sz="2800" dirty="0">
                <a:solidFill>
                  <a:srgbClr val="0070C0"/>
                </a:solidFill>
              </a:rPr>
              <a:t> + </a:t>
            </a:r>
            <a:r>
              <a:rPr lang="en-US" sz="2800" i="1" dirty="0" smtClean="0">
                <a:solidFill>
                  <a:srgbClr val="0070C0"/>
                </a:solidFill>
                <a:latin typeface="Symbol" charset="2"/>
                <a:ea typeface="Symbol" charset="2"/>
                <a:cs typeface="Symbol" charset="2"/>
              </a:rPr>
              <a:t>e</a:t>
            </a:r>
            <a:r>
              <a:rPr lang="en-US" sz="2800" baseline="-25000" dirty="0" smtClean="0">
                <a:solidFill>
                  <a:srgbClr val="0070C0"/>
                </a:solidFill>
                <a:latin typeface="Symbol" charset="2"/>
                <a:ea typeface="Symbol" charset="2"/>
                <a:cs typeface="Symbol" charset="2"/>
              </a:rPr>
              <a:t>l2,</a:t>
            </a:r>
            <a:r>
              <a:rPr lang="en-US" sz="2800" baseline="-25000" dirty="0" smtClean="0">
                <a:solidFill>
                  <a:srgbClr val="0070C0"/>
                </a:solidFill>
              </a:rPr>
              <a:t>Ni</a:t>
            </a:r>
            <a:r>
              <a:rPr lang="en-US" sz="2800" i="1" dirty="0" smtClean="0">
                <a:solidFill>
                  <a:srgbClr val="0070C0"/>
                </a:solidFill>
              </a:rPr>
              <a:t>bC</a:t>
            </a:r>
            <a:r>
              <a:rPr lang="en-US" sz="2800" baseline="-25000" dirty="0" smtClean="0">
                <a:solidFill>
                  <a:srgbClr val="0070C0"/>
                </a:solidFill>
              </a:rPr>
              <a:t>Ni</a:t>
            </a:r>
          </a:p>
          <a:p>
            <a:pPr marL="287338" indent="-287338">
              <a:spcAft>
                <a:spcPts val="1200"/>
              </a:spcAft>
              <a:buFont typeface="+mj-lt"/>
              <a:buAutoNum type="arabicPeriod"/>
            </a:pPr>
            <a:r>
              <a:rPr lang="en-US" sz="2000" dirty="0">
                <a:latin typeface="Calibri" charset="0"/>
                <a:ea typeface="Calibri" charset="0"/>
                <a:cs typeface="Calibri" charset="0"/>
              </a:rPr>
              <a:t>plot spectra for </a:t>
            </a:r>
            <a:r>
              <a:rPr lang="en-US" sz="2000" dirty="0" smtClean="0">
                <a:latin typeface="Calibri" charset="0"/>
                <a:ea typeface="Calibri" charset="0"/>
                <a:cs typeface="Calibri" charset="0"/>
              </a:rPr>
              <a:t>a Cu standard, for a Ni standard, and for a mixture, and identify </a:t>
            </a:r>
            <a:r>
              <a:rPr lang="en-US" sz="2000" dirty="0">
                <a:latin typeface="Calibri" charset="0"/>
                <a:ea typeface="Calibri" charset="0"/>
                <a:cs typeface="Calibri" charset="0"/>
              </a:rPr>
              <a:t>the </a:t>
            </a:r>
            <a:r>
              <a:rPr lang="en-US" sz="2000" dirty="0" smtClean="0">
                <a:latin typeface="Calibri" charset="0"/>
                <a:ea typeface="Calibri" charset="0"/>
                <a:cs typeface="Calibri" charset="0"/>
              </a:rPr>
              <a:t>wavelengths  to use for the analysis</a:t>
            </a:r>
          </a:p>
          <a:p>
            <a:pPr marL="287338" indent="-287338">
              <a:spcAft>
                <a:spcPts val="1200"/>
              </a:spcAft>
              <a:buFont typeface="+mj-lt"/>
              <a:buAutoNum type="arabicPeriod"/>
            </a:pPr>
            <a:r>
              <a:rPr lang="en-US" sz="2000" dirty="0">
                <a:latin typeface="Calibri" charset="0"/>
                <a:ea typeface="Calibri" charset="0"/>
                <a:cs typeface="Calibri" charset="0"/>
              </a:rPr>
              <a:t>plot calibration data and determine values for </a:t>
            </a:r>
            <a:r>
              <a:rPr lang="en-US" sz="2000" dirty="0" err="1">
                <a:latin typeface="Symbol" charset="2"/>
                <a:ea typeface="Symbol" charset="2"/>
                <a:cs typeface="Symbol" charset="2"/>
              </a:rPr>
              <a:t>e</a:t>
            </a:r>
            <a:r>
              <a:rPr lang="en-US" sz="2000" dirty="0" err="1">
                <a:latin typeface="Calibri" charset="0"/>
                <a:ea typeface="Calibri" charset="0"/>
                <a:cs typeface="Calibri" charset="0"/>
              </a:rPr>
              <a:t>b</a:t>
            </a:r>
            <a:r>
              <a:rPr lang="en-US" sz="2000" dirty="0">
                <a:latin typeface="Calibri" charset="0"/>
                <a:ea typeface="Calibri" charset="0"/>
                <a:cs typeface="Calibri" charset="0"/>
              </a:rPr>
              <a:t> for each metal at each </a:t>
            </a:r>
            <a:r>
              <a:rPr lang="en-US" sz="2000" dirty="0" smtClean="0">
                <a:latin typeface="Calibri" charset="0"/>
                <a:ea typeface="Calibri" charset="0"/>
                <a:cs typeface="Calibri" charset="0"/>
              </a:rPr>
              <a:t>wavelength</a:t>
            </a:r>
            <a:endParaRPr lang="en-US" sz="2000" dirty="0">
              <a:latin typeface="Calibri" charset="0"/>
              <a:ea typeface="Calibri" charset="0"/>
              <a:cs typeface="Calibri" charset="0"/>
            </a:endParaRPr>
          </a:p>
        </p:txBody>
      </p:sp>
      <p:sp>
        <p:nvSpPr>
          <p:cNvPr id="15" name="Rectangle 14"/>
          <p:cNvSpPr/>
          <p:nvPr/>
        </p:nvSpPr>
        <p:spPr>
          <a:xfrm>
            <a:off x="123568" y="5924589"/>
            <a:ext cx="5972432"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plot</a:t>
            </a:r>
            <a:r>
              <a:rPr lang="en-US" dirty="0">
                <a:solidFill>
                  <a:srgbClr val="FF0000"/>
                </a:solidFill>
                <a:latin typeface="Calibri" charset="0"/>
                <a:ea typeface="Calibri" charset="0"/>
                <a:cs typeface="Calibri" charset="0"/>
              </a:rPr>
              <a:t>( ), </a:t>
            </a:r>
            <a:r>
              <a:rPr lang="en-US" dirty="0" smtClean="0">
                <a:solidFill>
                  <a:srgbClr val="FF0000"/>
                </a:solidFill>
                <a:latin typeface="Calibri" charset="0"/>
                <a:ea typeface="Calibri" charset="0"/>
                <a:cs typeface="Calibri" charset="0"/>
              </a:rPr>
              <a:t>legend( ), lm( ), abline( )</a:t>
            </a:r>
            <a:endParaRPr lang="en-US" dirty="0">
              <a:solidFill>
                <a:srgbClr val="FF0000"/>
              </a:solidFill>
            </a:endParaRPr>
          </a:p>
        </p:txBody>
      </p:sp>
      <p:sp>
        <p:nvSpPr>
          <p:cNvPr id="8" name="TextBox 7"/>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300640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8" y="286604"/>
            <a:ext cx="10703425" cy="813148"/>
          </a:xfrm>
        </p:spPr>
        <p:txBody>
          <a:bodyPr>
            <a:noAutofit/>
          </a:bodyPr>
          <a:lstStyle/>
          <a:p>
            <a:r>
              <a:rPr lang="en-US" dirty="0"/>
              <a:t>Analysis of Binary Mixture: Cu and Ni</a:t>
            </a:r>
          </a:p>
        </p:txBody>
      </p:sp>
      <p:sp>
        <p:nvSpPr>
          <p:cNvPr id="4" name="TextBox 3"/>
          <p:cNvSpPr txBox="1"/>
          <p:nvPr/>
        </p:nvSpPr>
        <p:spPr>
          <a:xfrm>
            <a:off x="1097278" y="5215389"/>
            <a:ext cx="3761773" cy="400110"/>
          </a:xfrm>
          <a:prstGeom prst="rect">
            <a:avLst/>
          </a:prstGeom>
          <a:noFill/>
        </p:spPr>
        <p:txBody>
          <a:bodyPr wrap="square" rtlCol="0">
            <a:spAutoFit/>
          </a:bodyPr>
          <a:lstStyle/>
          <a:p>
            <a:r>
              <a:rPr lang="en-US" sz="2000" i="1" dirty="0" err="1" smtClean="0">
                <a:solidFill>
                  <a:srgbClr val="0070C0"/>
                </a:solidFill>
              </a:rPr>
              <a:t>C</a:t>
            </a:r>
            <a:r>
              <a:rPr lang="en-US" sz="2000" baseline="-25000" dirty="0" err="1" smtClean="0">
                <a:solidFill>
                  <a:srgbClr val="0070C0"/>
                </a:solidFill>
              </a:rPr>
              <a:t>Cu</a:t>
            </a:r>
            <a:r>
              <a:rPr lang="en-US" sz="2000" dirty="0" smtClean="0">
                <a:solidFill>
                  <a:srgbClr val="0070C0"/>
                </a:solidFill>
              </a:rPr>
              <a:t> = 0.0182 M and </a:t>
            </a:r>
            <a:r>
              <a:rPr lang="en-US" sz="2000" i="1" dirty="0" err="1" smtClean="0">
                <a:solidFill>
                  <a:srgbClr val="0070C0"/>
                </a:solidFill>
              </a:rPr>
              <a:t>C</a:t>
            </a:r>
            <a:r>
              <a:rPr lang="en-US" sz="2000" baseline="-25000" dirty="0" err="1" smtClean="0">
                <a:solidFill>
                  <a:srgbClr val="0070C0"/>
                </a:solidFill>
              </a:rPr>
              <a:t>Ni</a:t>
            </a:r>
            <a:r>
              <a:rPr lang="en-US" sz="2000" dirty="0" smtClean="0">
                <a:solidFill>
                  <a:srgbClr val="0070C0"/>
                </a:solidFill>
              </a:rPr>
              <a:t> = 0.0506 M</a:t>
            </a:r>
            <a:endParaRPr lang="en-US" sz="2000" dirty="0">
              <a:solidFill>
                <a:srgbClr val="0070C0"/>
              </a:solidFill>
            </a:endParaRPr>
          </a:p>
        </p:txBody>
      </p:sp>
      <p:sp>
        <p:nvSpPr>
          <p:cNvPr id="7" name="TextBox 6"/>
          <p:cNvSpPr txBox="1"/>
          <p:nvPr/>
        </p:nvSpPr>
        <p:spPr>
          <a:xfrm>
            <a:off x="266218" y="1395550"/>
            <a:ext cx="5625296" cy="3724096"/>
          </a:xfrm>
          <a:prstGeom prst="rect">
            <a:avLst/>
          </a:prstGeom>
          <a:noFill/>
        </p:spPr>
        <p:txBody>
          <a:bodyPr wrap="square" rtlCol="0">
            <a:spAutoFit/>
          </a:bodyPr>
          <a:lstStyle/>
          <a:p>
            <a:pPr algn="ctr">
              <a:spcAft>
                <a:spcPts val="1200"/>
              </a:spcAft>
            </a:pPr>
            <a:r>
              <a:rPr lang="en-US" sz="2800" i="1" dirty="0" smtClean="0">
                <a:solidFill>
                  <a:srgbClr val="0070C0"/>
                </a:solidFill>
              </a:rPr>
              <a:t>A</a:t>
            </a:r>
            <a:r>
              <a:rPr lang="en-US" sz="2800" baseline="-25000" dirty="0" smtClean="0">
                <a:solidFill>
                  <a:srgbClr val="0070C0"/>
                </a:solidFill>
                <a:latin typeface="Symbol" charset="2"/>
                <a:ea typeface="Symbol" charset="2"/>
                <a:cs typeface="Symbol" charset="2"/>
              </a:rPr>
              <a:t>l1,</a:t>
            </a:r>
            <a:r>
              <a:rPr lang="en-US" sz="2800" baseline="-25000" dirty="0" smtClean="0">
                <a:solidFill>
                  <a:srgbClr val="0070C0"/>
                </a:solidFill>
              </a:rPr>
              <a:t>mix</a:t>
            </a:r>
            <a:r>
              <a:rPr lang="en-US" sz="2800" dirty="0" smtClean="0">
                <a:solidFill>
                  <a:srgbClr val="0070C0"/>
                </a:solidFill>
              </a:rPr>
              <a:t> = </a:t>
            </a:r>
            <a:r>
              <a:rPr lang="en-US" sz="2800" i="1" dirty="0" smtClean="0">
                <a:solidFill>
                  <a:srgbClr val="0070C0"/>
                </a:solidFill>
                <a:latin typeface="Symbol" charset="2"/>
                <a:ea typeface="Symbol" charset="2"/>
                <a:cs typeface="Symbol" charset="2"/>
              </a:rPr>
              <a:t>e</a:t>
            </a:r>
            <a:r>
              <a:rPr lang="en-US" sz="2800" baseline="-25000" dirty="0" smtClean="0">
                <a:solidFill>
                  <a:srgbClr val="0070C0"/>
                </a:solidFill>
                <a:latin typeface="Symbol" charset="2"/>
                <a:ea typeface="Symbol" charset="2"/>
                <a:cs typeface="Symbol" charset="2"/>
              </a:rPr>
              <a:t>l1,</a:t>
            </a:r>
            <a:r>
              <a:rPr lang="en-US" sz="2800" baseline="-25000" dirty="0" smtClean="0">
                <a:solidFill>
                  <a:srgbClr val="0070C0"/>
                </a:solidFill>
              </a:rPr>
              <a:t>Cu</a:t>
            </a:r>
            <a:r>
              <a:rPr lang="en-US" sz="2800" i="1" dirty="0" smtClean="0">
                <a:solidFill>
                  <a:srgbClr val="0070C0"/>
                </a:solidFill>
              </a:rPr>
              <a:t>bC</a:t>
            </a:r>
            <a:r>
              <a:rPr lang="en-US" sz="2800" baseline="-25000" dirty="0" smtClean="0">
                <a:solidFill>
                  <a:srgbClr val="0070C0"/>
                </a:solidFill>
              </a:rPr>
              <a:t>Cu</a:t>
            </a:r>
            <a:r>
              <a:rPr lang="en-US" sz="2800" dirty="0" smtClean="0">
                <a:solidFill>
                  <a:srgbClr val="0070C0"/>
                </a:solidFill>
              </a:rPr>
              <a:t> + </a:t>
            </a:r>
            <a:r>
              <a:rPr lang="en-US" sz="2800" i="1" dirty="0" smtClean="0">
                <a:solidFill>
                  <a:srgbClr val="0070C0"/>
                </a:solidFill>
                <a:latin typeface="Symbol" charset="2"/>
                <a:ea typeface="Symbol" charset="2"/>
                <a:cs typeface="Symbol" charset="2"/>
              </a:rPr>
              <a:t>e</a:t>
            </a:r>
            <a:r>
              <a:rPr lang="en-US" sz="2800" baseline="-25000" dirty="0" smtClean="0">
                <a:solidFill>
                  <a:srgbClr val="0070C0"/>
                </a:solidFill>
                <a:latin typeface="Symbol" charset="2"/>
                <a:ea typeface="Symbol" charset="2"/>
                <a:cs typeface="Symbol" charset="2"/>
              </a:rPr>
              <a:t>l1,</a:t>
            </a:r>
            <a:r>
              <a:rPr lang="en-US" sz="2800" baseline="-25000" dirty="0" smtClean="0">
                <a:solidFill>
                  <a:srgbClr val="0070C0"/>
                </a:solidFill>
              </a:rPr>
              <a:t>Ni</a:t>
            </a:r>
            <a:r>
              <a:rPr lang="en-US" sz="2800" i="1" dirty="0" smtClean="0">
                <a:solidFill>
                  <a:srgbClr val="0070C0"/>
                </a:solidFill>
              </a:rPr>
              <a:t>bC</a:t>
            </a:r>
            <a:r>
              <a:rPr lang="en-US" sz="2800" baseline="-25000" dirty="0" smtClean="0">
                <a:solidFill>
                  <a:srgbClr val="0070C0"/>
                </a:solidFill>
              </a:rPr>
              <a:t>Ni</a:t>
            </a:r>
          </a:p>
          <a:p>
            <a:pPr algn="ctr">
              <a:spcAft>
                <a:spcPts val="1200"/>
              </a:spcAft>
            </a:pPr>
            <a:r>
              <a:rPr lang="en-US" sz="2800" i="1" dirty="0">
                <a:solidFill>
                  <a:srgbClr val="0070C0"/>
                </a:solidFill>
              </a:rPr>
              <a:t>A</a:t>
            </a:r>
            <a:r>
              <a:rPr lang="en-US" sz="2800" baseline="-25000" dirty="0">
                <a:solidFill>
                  <a:srgbClr val="0070C0"/>
                </a:solidFill>
                <a:latin typeface="Symbol" charset="2"/>
                <a:ea typeface="Symbol" charset="2"/>
                <a:cs typeface="Symbol" charset="2"/>
              </a:rPr>
              <a:t>l2,</a:t>
            </a:r>
            <a:r>
              <a:rPr lang="en-US" sz="2800" baseline="-25000" dirty="0">
                <a:solidFill>
                  <a:srgbClr val="0070C0"/>
                </a:solidFill>
              </a:rPr>
              <a:t>mix</a:t>
            </a:r>
            <a:r>
              <a:rPr lang="en-US" sz="2800" dirty="0">
                <a:solidFill>
                  <a:srgbClr val="0070C0"/>
                </a:solidFill>
              </a:rPr>
              <a:t> = </a:t>
            </a:r>
            <a:r>
              <a:rPr lang="en-US" sz="2800" i="1" dirty="0">
                <a:solidFill>
                  <a:srgbClr val="0070C0"/>
                </a:solidFill>
                <a:latin typeface="Symbol" charset="2"/>
                <a:ea typeface="Symbol" charset="2"/>
                <a:cs typeface="Symbol" charset="2"/>
              </a:rPr>
              <a:t>e</a:t>
            </a:r>
            <a:r>
              <a:rPr lang="en-US" sz="2800" baseline="-25000" dirty="0">
                <a:solidFill>
                  <a:srgbClr val="0070C0"/>
                </a:solidFill>
                <a:latin typeface="Symbol" charset="2"/>
                <a:ea typeface="Symbol" charset="2"/>
                <a:cs typeface="Symbol" charset="2"/>
              </a:rPr>
              <a:t>l2,</a:t>
            </a:r>
            <a:r>
              <a:rPr lang="en-US" sz="2800" baseline="-25000" dirty="0">
                <a:solidFill>
                  <a:srgbClr val="0070C0"/>
                </a:solidFill>
              </a:rPr>
              <a:t>Cu</a:t>
            </a:r>
            <a:r>
              <a:rPr lang="en-US" sz="2800" i="1" dirty="0">
                <a:solidFill>
                  <a:srgbClr val="0070C0"/>
                </a:solidFill>
              </a:rPr>
              <a:t>bC</a:t>
            </a:r>
            <a:r>
              <a:rPr lang="en-US" sz="2800" baseline="-25000" dirty="0">
                <a:solidFill>
                  <a:srgbClr val="0070C0"/>
                </a:solidFill>
              </a:rPr>
              <a:t>Cu</a:t>
            </a:r>
            <a:r>
              <a:rPr lang="en-US" sz="2800" dirty="0">
                <a:solidFill>
                  <a:srgbClr val="0070C0"/>
                </a:solidFill>
              </a:rPr>
              <a:t> + </a:t>
            </a:r>
            <a:r>
              <a:rPr lang="en-US" sz="2800" i="1" dirty="0" smtClean="0">
                <a:solidFill>
                  <a:srgbClr val="0070C0"/>
                </a:solidFill>
                <a:latin typeface="Symbol" charset="2"/>
                <a:ea typeface="Symbol" charset="2"/>
                <a:cs typeface="Symbol" charset="2"/>
              </a:rPr>
              <a:t>e</a:t>
            </a:r>
            <a:r>
              <a:rPr lang="en-US" sz="2800" baseline="-25000" dirty="0" smtClean="0">
                <a:solidFill>
                  <a:srgbClr val="0070C0"/>
                </a:solidFill>
                <a:latin typeface="Symbol" charset="2"/>
                <a:ea typeface="Symbol" charset="2"/>
                <a:cs typeface="Symbol" charset="2"/>
              </a:rPr>
              <a:t>l2,</a:t>
            </a:r>
            <a:r>
              <a:rPr lang="en-US" sz="2800" baseline="-25000" dirty="0" smtClean="0">
                <a:solidFill>
                  <a:srgbClr val="0070C0"/>
                </a:solidFill>
              </a:rPr>
              <a:t>Ni</a:t>
            </a:r>
            <a:r>
              <a:rPr lang="en-US" sz="2800" i="1" dirty="0" smtClean="0">
                <a:solidFill>
                  <a:srgbClr val="0070C0"/>
                </a:solidFill>
              </a:rPr>
              <a:t>bC</a:t>
            </a:r>
            <a:r>
              <a:rPr lang="en-US" sz="2800" baseline="-25000" dirty="0" smtClean="0">
                <a:solidFill>
                  <a:srgbClr val="0070C0"/>
                </a:solidFill>
              </a:rPr>
              <a:t>Ni</a:t>
            </a:r>
          </a:p>
          <a:p>
            <a:pPr marL="287338" indent="-287338">
              <a:spcAft>
                <a:spcPts val="1200"/>
              </a:spcAft>
              <a:buFont typeface="+mj-lt"/>
              <a:buAutoNum type="arabicPeriod"/>
            </a:pPr>
            <a:r>
              <a:rPr lang="en-US" sz="2000" dirty="0">
                <a:latin typeface="Calibri" charset="0"/>
                <a:ea typeface="Calibri" charset="0"/>
                <a:cs typeface="Calibri" charset="0"/>
              </a:rPr>
              <a:t>plot spectra for </a:t>
            </a:r>
            <a:r>
              <a:rPr lang="en-US" sz="2000" dirty="0" smtClean="0">
                <a:latin typeface="Calibri" charset="0"/>
                <a:ea typeface="Calibri" charset="0"/>
                <a:cs typeface="Calibri" charset="0"/>
              </a:rPr>
              <a:t>a Cu standard, for a Ni standard, and for a mixture, and identify </a:t>
            </a:r>
            <a:r>
              <a:rPr lang="en-US" sz="2000" dirty="0">
                <a:latin typeface="Calibri" charset="0"/>
                <a:ea typeface="Calibri" charset="0"/>
                <a:cs typeface="Calibri" charset="0"/>
              </a:rPr>
              <a:t>the </a:t>
            </a:r>
            <a:r>
              <a:rPr lang="en-US" sz="2000" dirty="0" smtClean="0">
                <a:latin typeface="Calibri" charset="0"/>
                <a:ea typeface="Calibri" charset="0"/>
                <a:cs typeface="Calibri" charset="0"/>
              </a:rPr>
              <a:t>wavelengths  to use for the analysis</a:t>
            </a:r>
          </a:p>
          <a:p>
            <a:pPr marL="287338" indent="-287338">
              <a:spcAft>
                <a:spcPts val="1200"/>
              </a:spcAft>
              <a:buFont typeface="+mj-lt"/>
              <a:buAutoNum type="arabicPeriod"/>
            </a:pPr>
            <a:r>
              <a:rPr lang="en-US" sz="2000" dirty="0">
                <a:latin typeface="Calibri" charset="0"/>
                <a:ea typeface="Calibri" charset="0"/>
                <a:cs typeface="Calibri" charset="0"/>
              </a:rPr>
              <a:t>plot calibration data and determine values for </a:t>
            </a:r>
            <a:r>
              <a:rPr lang="en-US" sz="2000" dirty="0" err="1">
                <a:latin typeface="Symbol" charset="2"/>
                <a:ea typeface="Symbol" charset="2"/>
                <a:cs typeface="Symbol" charset="2"/>
              </a:rPr>
              <a:t>e</a:t>
            </a:r>
            <a:r>
              <a:rPr lang="en-US" sz="2000" dirty="0" err="1">
                <a:latin typeface="Calibri" charset="0"/>
                <a:ea typeface="Calibri" charset="0"/>
                <a:cs typeface="Calibri" charset="0"/>
              </a:rPr>
              <a:t>b</a:t>
            </a:r>
            <a:r>
              <a:rPr lang="en-US" sz="2000" dirty="0">
                <a:latin typeface="Calibri" charset="0"/>
                <a:ea typeface="Calibri" charset="0"/>
                <a:cs typeface="Calibri" charset="0"/>
              </a:rPr>
              <a:t> for each metal at each </a:t>
            </a:r>
            <a:r>
              <a:rPr lang="en-US" sz="2000" dirty="0" smtClean="0">
                <a:latin typeface="Calibri" charset="0"/>
                <a:ea typeface="Calibri" charset="0"/>
                <a:cs typeface="Calibri" charset="0"/>
              </a:rPr>
              <a:t>wavelength</a:t>
            </a:r>
          </a:p>
          <a:p>
            <a:pPr marL="287338" indent="-287338">
              <a:spcAft>
                <a:spcPts val="1200"/>
              </a:spcAft>
              <a:buFont typeface="+mj-lt"/>
              <a:buAutoNum type="arabicPeriod"/>
            </a:pPr>
            <a:r>
              <a:rPr lang="en-US" sz="2000" dirty="0" smtClean="0">
                <a:latin typeface="Calibri" charset="0"/>
                <a:ea typeface="Calibri" charset="0"/>
                <a:cs typeface="Calibri" charset="0"/>
              </a:rPr>
              <a:t>use R’s solve function to calculate concentrations of copper and nickel in mixture </a:t>
            </a:r>
            <a:endParaRPr lang="en-US" sz="2000" dirty="0">
              <a:latin typeface="Calibri" charset="0"/>
              <a:ea typeface="Calibri" charset="0"/>
              <a:cs typeface="Calibri" charset="0"/>
            </a:endParaRPr>
          </a:p>
        </p:txBody>
      </p:sp>
      <p:sp>
        <p:nvSpPr>
          <p:cNvPr id="8" name="Rectangle 7"/>
          <p:cNvSpPr/>
          <p:nvPr/>
        </p:nvSpPr>
        <p:spPr>
          <a:xfrm>
            <a:off x="123568" y="5924589"/>
            <a:ext cx="5972432"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matrix( </a:t>
            </a:r>
            <a:r>
              <a:rPr lang="en-US" dirty="0">
                <a:solidFill>
                  <a:srgbClr val="FF0000"/>
                </a:solidFill>
                <a:latin typeface="Calibri" charset="0"/>
                <a:ea typeface="Calibri" charset="0"/>
                <a:cs typeface="Calibri" charset="0"/>
              </a:rPr>
              <a:t>), </a:t>
            </a:r>
            <a:r>
              <a:rPr lang="en-US" dirty="0" err="1" smtClean="0">
                <a:solidFill>
                  <a:srgbClr val="FF0000"/>
                </a:solidFill>
                <a:latin typeface="Calibri" charset="0"/>
                <a:ea typeface="Calibri" charset="0"/>
                <a:cs typeface="Calibri" charset="0"/>
              </a:rPr>
              <a:t>colnames</a:t>
            </a:r>
            <a:r>
              <a:rPr lang="en-US" dirty="0" smtClean="0">
                <a:solidFill>
                  <a:srgbClr val="FF0000"/>
                </a:solidFill>
                <a:latin typeface="Calibri" charset="0"/>
                <a:ea typeface="Calibri" charset="0"/>
                <a:cs typeface="Calibri" charset="0"/>
              </a:rPr>
              <a:t>( ), </a:t>
            </a:r>
            <a:r>
              <a:rPr lang="en-US" dirty="0" err="1" smtClean="0">
                <a:solidFill>
                  <a:srgbClr val="FF0000"/>
                </a:solidFill>
                <a:latin typeface="Calibri" charset="0"/>
                <a:ea typeface="Calibri" charset="0"/>
                <a:cs typeface="Calibri" charset="0"/>
              </a:rPr>
              <a:t>rownames</a:t>
            </a:r>
            <a:r>
              <a:rPr lang="en-US" dirty="0" smtClean="0">
                <a:solidFill>
                  <a:srgbClr val="FF0000"/>
                </a:solidFill>
                <a:latin typeface="Calibri" charset="0"/>
                <a:ea typeface="Calibri" charset="0"/>
                <a:cs typeface="Calibri" charset="0"/>
              </a:rPr>
              <a:t>( ), solve( )</a:t>
            </a:r>
            <a:endParaRPr lang="en-US" dirty="0">
              <a:solidFill>
                <a:srgbClr val="FF0000"/>
              </a:solidFill>
            </a:endParaRPr>
          </a:p>
        </p:txBody>
      </p:sp>
      <p:sp>
        <p:nvSpPr>
          <p:cNvPr id="9" name="TextBox 8"/>
          <p:cNvSpPr txBox="1"/>
          <p:nvPr/>
        </p:nvSpPr>
        <p:spPr>
          <a:xfrm>
            <a:off x="6219463" y="1516441"/>
            <a:ext cx="5696987" cy="4278094"/>
          </a:xfrm>
          <a:prstGeom prst="rect">
            <a:avLst/>
          </a:prstGeom>
          <a:noFill/>
        </p:spPr>
        <p:txBody>
          <a:bodyPr wrap="square" rtlCol="0">
            <a:spAutoFit/>
          </a:bodyPr>
          <a:lstStyle/>
          <a:p>
            <a:r>
              <a:rPr lang="en-US" sz="1600" dirty="0" smtClean="0"/>
              <a:t>2×2 </a:t>
            </a:r>
            <a:r>
              <a:rPr lang="en-US" sz="1600" dirty="0"/>
              <a:t>matrix of </a:t>
            </a:r>
            <a:r>
              <a:rPr lang="en-US" sz="1600" dirty="0" err="1">
                <a:latin typeface="Symbol" charset="2"/>
                <a:ea typeface="Symbol" charset="2"/>
                <a:cs typeface="Symbol" charset="2"/>
              </a:rPr>
              <a:t>e</a:t>
            </a:r>
            <a:r>
              <a:rPr lang="en-US" sz="1600" dirty="0" err="1">
                <a:latin typeface="Calibri" charset="0"/>
                <a:ea typeface="Calibri" charset="0"/>
                <a:cs typeface="Calibri" charset="0"/>
              </a:rPr>
              <a:t>b</a:t>
            </a:r>
            <a:r>
              <a:rPr lang="en-US" sz="1600" dirty="0" smtClean="0"/>
              <a:t> values</a:t>
            </a:r>
          </a:p>
          <a:p>
            <a:endParaRPr lang="en-US" sz="1600" dirty="0">
              <a:solidFill>
                <a:srgbClr val="00B0F0"/>
              </a:solidFill>
            </a:endParaRPr>
          </a:p>
          <a:p>
            <a:pPr algn="ctr"/>
            <a:r>
              <a:rPr lang="ro-RO" sz="1600" dirty="0">
                <a:solidFill>
                  <a:srgbClr val="7030A0"/>
                </a:solidFill>
              </a:rPr>
              <a:t> </a:t>
            </a:r>
            <a:r>
              <a:rPr lang="ro-RO" sz="1600" dirty="0" smtClean="0">
                <a:solidFill>
                  <a:srgbClr val="7030A0"/>
                </a:solidFill>
              </a:rPr>
              <a:t>                                     Cu                      Ni</a:t>
            </a:r>
          </a:p>
          <a:p>
            <a:pPr algn="ctr"/>
            <a:r>
              <a:rPr lang="ro-RO" sz="1600" dirty="0" smtClean="0">
                <a:solidFill>
                  <a:srgbClr val="7030A0"/>
                </a:solidFill>
              </a:rPr>
              <a:t>809.1 </a:t>
            </a:r>
            <a:r>
              <a:rPr lang="ro-RO" sz="1600" dirty="0">
                <a:solidFill>
                  <a:srgbClr val="7030A0"/>
                </a:solidFill>
              </a:rPr>
              <a:t>nm </a:t>
            </a:r>
            <a:r>
              <a:rPr lang="ro-RO" sz="1600" dirty="0" smtClean="0">
                <a:solidFill>
                  <a:srgbClr val="7030A0"/>
                </a:solidFill>
              </a:rPr>
              <a:t>  12.77888326      0.8369356</a:t>
            </a:r>
          </a:p>
          <a:p>
            <a:pPr algn="ctr"/>
            <a:r>
              <a:rPr lang="ro-RO" sz="1600" dirty="0" smtClean="0">
                <a:solidFill>
                  <a:srgbClr val="7030A0"/>
                </a:solidFill>
              </a:rPr>
              <a:t>394.2 </a:t>
            </a:r>
            <a:r>
              <a:rPr lang="ro-RO" sz="1600" dirty="0">
                <a:solidFill>
                  <a:srgbClr val="7030A0"/>
                </a:solidFill>
              </a:rPr>
              <a:t>nm  </a:t>
            </a:r>
            <a:r>
              <a:rPr lang="ro-RO" sz="1600" dirty="0" smtClean="0">
                <a:solidFill>
                  <a:srgbClr val="7030A0"/>
                </a:solidFill>
              </a:rPr>
              <a:t>   0.01747073      4.8700205</a:t>
            </a:r>
          </a:p>
          <a:p>
            <a:endParaRPr lang="ro-RO" sz="1600" dirty="0" smtClean="0">
              <a:solidFill>
                <a:srgbClr val="7030A0"/>
              </a:solidFill>
            </a:endParaRPr>
          </a:p>
          <a:p>
            <a:r>
              <a:rPr lang="en-US" sz="1600" dirty="0"/>
              <a:t>2×1 matrix of absorbance values </a:t>
            </a:r>
            <a:endParaRPr lang="en-US" sz="1600" dirty="0" smtClean="0"/>
          </a:p>
          <a:p>
            <a:endParaRPr lang="en-US" sz="1600" dirty="0"/>
          </a:p>
          <a:p>
            <a:pPr algn="ctr"/>
            <a:r>
              <a:rPr lang="it-IT" sz="1600" dirty="0">
                <a:solidFill>
                  <a:srgbClr val="7030A0"/>
                </a:solidFill>
              </a:rPr>
              <a:t> </a:t>
            </a:r>
            <a:r>
              <a:rPr lang="it-IT" sz="1600" dirty="0" smtClean="0">
                <a:solidFill>
                  <a:srgbClr val="7030A0"/>
                </a:solidFill>
              </a:rPr>
              <a:t>                        </a:t>
            </a:r>
            <a:r>
              <a:rPr lang="it-IT" sz="1600" dirty="0" err="1" smtClean="0">
                <a:solidFill>
                  <a:srgbClr val="7030A0"/>
                </a:solidFill>
              </a:rPr>
              <a:t>mixture</a:t>
            </a:r>
            <a:r>
              <a:rPr lang="it-IT" sz="1600" dirty="0" smtClean="0">
                <a:solidFill>
                  <a:srgbClr val="7030A0"/>
                </a:solidFill>
              </a:rPr>
              <a:t>  </a:t>
            </a:r>
          </a:p>
          <a:p>
            <a:pPr algn="ctr"/>
            <a:r>
              <a:rPr lang="it-IT" sz="1600" dirty="0" smtClean="0">
                <a:solidFill>
                  <a:srgbClr val="7030A0"/>
                </a:solidFill>
              </a:rPr>
              <a:t>809.1 </a:t>
            </a:r>
            <a:r>
              <a:rPr lang="it-IT" sz="1600" dirty="0">
                <a:solidFill>
                  <a:srgbClr val="7030A0"/>
                </a:solidFill>
              </a:rPr>
              <a:t>nm </a:t>
            </a:r>
            <a:r>
              <a:rPr lang="it-IT" sz="1600" dirty="0" smtClean="0">
                <a:solidFill>
                  <a:srgbClr val="7030A0"/>
                </a:solidFill>
              </a:rPr>
              <a:t>   0.2789825</a:t>
            </a:r>
          </a:p>
          <a:p>
            <a:pPr algn="ctr"/>
            <a:r>
              <a:rPr lang="it-IT" sz="1600" dirty="0" smtClean="0">
                <a:solidFill>
                  <a:srgbClr val="7030A0"/>
                </a:solidFill>
              </a:rPr>
              <a:t>394.2 </a:t>
            </a:r>
            <a:r>
              <a:rPr lang="it-IT" sz="1600" dirty="0">
                <a:solidFill>
                  <a:srgbClr val="7030A0"/>
                </a:solidFill>
              </a:rPr>
              <a:t>nm </a:t>
            </a:r>
            <a:r>
              <a:rPr lang="it-IT" sz="1600" dirty="0" smtClean="0">
                <a:solidFill>
                  <a:srgbClr val="7030A0"/>
                </a:solidFill>
              </a:rPr>
              <a:t>   0.2415476</a:t>
            </a:r>
            <a:endParaRPr lang="en-US" sz="1600" dirty="0" smtClean="0">
              <a:solidFill>
                <a:srgbClr val="7030A0"/>
              </a:solidFill>
            </a:endParaRPr>
          </a:p>
          <a:p>
            <a:endParaRPr lang="en-US" sz="1600" dirty="0">
              <a:solidFill>
                <a:srgbClr val="00B0F0"/>
              </a:solidFill>
            </a:endParaRPr>
          </a:p>
          <a:p>
            <a:r>
              <a:rPr lang="en-US" sz="1600" dirty="0"/>
              <a:t>calculate 2×1 matrix of concentrations </a:t>
            </a:r>
            <a:r>
              <a:rPr lang="en-US" sz="1600" dirty="0" smtClean="0"/>
              <a:t>where </a:t>
            </a:r>
            <a:r>
              <a:rPr lang="en-US" sz="1600" dirty="0"/>
              <a:t>[</a:t>
            </a:r>
            <a:r>
              <a:rPr lang="en-US" sz="1600" dirty="0" err="1"/>
              <a:t>eb</a:t>
            </a:r>
            <a:r>
              <a:rPr lang="en-US" sz="1600" dirty="0"/>
              <a:t>] × [conc] = [abs</a:t>
            </a:r>
            <a:r>
              <a:rPr lang="en-US" sz="1600" dirty="0" smtClean="0"/>
              <a:t>]</a:t>
            </a:r>
          </a:p>
          <a:p>
            <a:endParaRPr lang="en-US" sz="1600" dirty="0"/>
          </a:p>
          <a:p>
            <a:pPr algn="ctr"/>
            <a:r>
              <a:rPr lang="ro-RO" sz="1600" dirty="0">
                <a:solidFill>
                  <a:srgbClr val="7030A0"/>
                </a:solidFill>
              </a:rPr>
              <a:t> </a:t>
            </a:r>
            <a:r>
              <a:rPr lang="ro-RO" sz="1600" dirty="0" smtClean="0">
                <a:solidFill>
                  <a:srgbClr val="7030A0"/>
                </a:solidFill>
              </a:rPr>
              <a:t>              </a:t>
            </a:r>
            <a:r>
              <a:rPr lang="ro-RO" sz="1600" dirty="0" err="1" smtClean="0">
                <a:solidFill>
                  <a:srgbClr val="7030A0"/>
                </a:solidFill>
              </a:rPr>
              <a:t>mixture</a:t>
            </a:r>
            <a:endParaRPr lang="ro-RO" sz="1600" dirty="0" smtClean="0">
              <a:solidFill>
                <a:srgbClr val="7030A0"/>
              </a:solidFill>
            </a:endParaRPr>
          </a:p>
          <a:p>
            <a:pPr algn="ctr"/>
            <a:r>
              <a:rPr lang="ro-RO" sz="1600" dirty="0" smtClean="0">
                <a:solidFill>
                  <a:srgbClr val="7030A0"/>
                </a:solidFill>
              </a:rPr>
              <a:t>Cu   0.01858748</a:t>
            </a:r>
          </a:p>
          <a:p>
            <a:pPr algn="ctr"/>
            <a:r>
              <a:rPr lang="ro-RO" sz="1600" dirty="0" smtClean="0">
                <a:solidFill>
                  <a:srgbClr val="7030A0"/>
                </a:solidFill>
              </a:rPr>
              <a:t>Ni    0.04953220</a:t>
            </a:r>
            <a:endParaRPr lang="en-US" sz="1600" dirty="0">
              <a:solidFill>
                <a:srgbClr val="7030A0"/>
              </a:solidFill>
            </a:endParaRPr>
          </a:p>
        </p:txBody>
      </p:sp>
      <p:sp>
        <p:nvSpPr>
          <p:cNvPr id="10" name="TextBox 9"/>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865952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9665" y="2311218"/>
            <a:ext cx="10552670" cy="1569660"/>
          </a:xfrm>
          <a:prstGeom prst="rect">
            <a:avLst/>
          </a:prstGeom>
          <a:noFill/>
        </p:spPr>
        <p:txBody>
          <a:bodyPr wrap="square" rtlCol="0">
            <a:spAutoFit/>
          </a:bodyPr>
          <a:lstStyle/>
          <a:p>
            <a:pPr algn="ctr"/>
            <a:r>
              <a:rPr lang="en-US" sz="9600" dirty="0" smtClean="0">
                <a:solidFill>
                  <a:srgbClr val="FF0000"/>
                </a:solidFill>
              </a:rPr>
              <a:t>Main </a:t>
            </a:r>
            <a:r>
              <a:rPr lang="en-US" sz="9600" dirty="0" smtClean="0">
                <a:solidFill>
                  <a:srgbClr val="FF0000"/>
                </a:solidFill>
              </a:rPr>
              <a:t>Event</a:t>
            </a:r>
            <a:endParaRPr lang="en-US" sz="9600" dirty="0"/>
          </a:p>
        </p:txBody>
      </p:sp>
      <p:sp>
        <p:nvSpPr>
          <p:cNvPr id="3" name="TextBox 2"/>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795229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Notation for Beer’s Law (</a:t>
            </a:r>
            <a:r>
              <a:rPr lang="en-US" i="1" dirty="0" smtClean="0"/>
              <a:t>A</a:t>
            </a:r>
            <a:r>
              <a:rPr lang="en-US" dirty="0" smtClean="0"/>
              <a:t> = </a:t>
            </a:r>
            <a:r>
              <a:rPr lang="en-US" i="1" dirty="0" err="1" smtClean="0">
                <a:latin typeface="Symbol" charset="2"/>
                <a:ea typeface="Symbol" charset="2"/>
                <a:cs typeface="Symbol" charset="2"/>
              </a:rPr>
              <a:t>e</a:t>
            </a:r>
            <a:r>
              <a:rPr lang="en-US" i="1" dirty="0" err="1" smtClean="0"/>
              <a:t>bC</a:t>
            </a:r>
            <a:r>
              <a:rPr lang="en-US" dirty="0" smtClean="0"/>
              <a:t>)</a:t>
            </a:r>
            <a:endParaRPr lang="en-US" dirty="0"/>
          </a:p>
        </p:txBody>
      </p:sp>
      <p:sp>
        <p:nvSpPr>
          <p:cNvPr id="6" name="TextBox 5"/>
          <p:cNvSpPr txBox="1"/>
          <p:nvPr/>
        </p:nvSpPr>
        <p:spPr>
          <a:xfrm>
            <a:off x="268146" y="1509169"/>
            <a:ext cx="11655707" cy="4124206"/>
          </a:xfrm>
          <a:prstGeom prst="rect">
            <a:avLst/>
          </a:prstGeom>
          <a:noFill/>
        </p:spPr>
        <p:txBody>
          <a:bodyPr wrap="square" rtlCol="0">
            <a:spAutoFit/>
          </a:bodyPr>
          <a:lstStyle/>
          <a:p>
            <a:pPr>
              <a:spcAft>
                <a:spcPts val="1200"/>
              </a:spcAft>
            </a:pPr>
            <a:r>
              <a:rPr lang="en-US" sz="2400" dirty="0" smtClean="0"/>
              <a:t>one analyte: one sample with absorbance measured at one wavelength</a:t>
            </a:r>
          </a:p>
          <a:p>
            <a:pPr algn="ctr">
              <a:spcAft>
                <a:spcPts val="1200"/>
              </a:spcAft>
            </a:pPr>
            <a:r>
              <a:rPr lang="en-US" sz="2400" dirty="0" smtClean="0"/>
              <a:t> </a:t>
            </a:r>
            <a:r>
              <a:rPr lang="en-US" sz="2400" dirty="0" smtClean="0">
                <a:solidFill>
                  <a:srgbClr val="0070C0"/>
                </a:solidFill>
              </a:rPr>
              <a:t>[</a:t>
            </a:r>
            <a:r>
              <a:rPr lang="en-US" sz="2400" i="1" dirty="0" smtClean="0">
                <a:solidFill>
                  <a:srgbClr val="0070C0"/>
                </a:solidFill>
              </a:rPr>
              <a:t>A</a:t>
            </a:r>
            <a:r>
              <a:rPr lang="en-US" sz="2400" dirty="0" smtClean="0">
                <a:solidFill>
                  <a:srgbClr val="0070C0"/>
                </a:solidFill>
              </a:rPr>
              <a:t>]</a:t>
            </a:r>
            <a:r>
              <a:rPr lang="en-US" sz="2400" baseline="-25000" dirty="0" smtClean="0">
                <a:solidFill>
                  <a:srgbClr val="0070C0"/>
                </a:solidFill>
              </a:rPr>
              <a:t>1</a:t>
            </a:r>
            <a:r>
              <a:rPr lang="en-US" sz="2400" dirty="0" smtClean="0">
                <a:solidFill>
                  <a:srgbClr val="0070C0"/>
                </a:solidFill>
              </a:rPr>
              <a:t> </a:t>
            </a:r>
            <a:r>
              <a:rPr lang="en-US" sz="2400" baseline="-25000" dirty="0" smtClean="0">
                <a:solidFill>
                  <a:srgbClr val="0070C0"/>
                </a:solidFill>
              </a:rPr>
              <a:t>sample × 1 wavelength </a:t>
            </a:r>
            <a:r>
              <a:rPr lang="en-US" sz="2400" dirty="0" smtClean="0">
                <a:solidFill>
                  <a:srgbClr val="0070C0"/>
                </a:solidFill>
              </a:rPr>
              <a:t>= [</a:t>
            </a:r>
            <a:r>
              <a:rPr lang="en-US" sz="2400" i="1" dirty="0" smtClean="0">
                <a:solidFill>
                  <a:srgbClr val="0070C0"/>
                </a:solidFill>
              </a:rPr>
              <a:t>C</a:t>
            </a:r>
            <a:r>
              <a:rPr lang="en-US" sz="2400" dirty="0" smtClean="0">
                <a:solidFill>
                  <a:srgbClr val="0070C0"/>
                </a:solidFill>
              </a:rPr>
              <a:t>]</a:t>
            </a:r>
            <a:r>
              <a:rPr lang="en-US" sz="2400" baseline="-25000" dirty="0" smtClean="0">
                <a:solidFill>
                  <a:srgbClr val="0070C0"/>
                </a:solidFill>
              </a:rPr>
              <a:t>1</a:t>
            </a:r>
            <a:r>
              <a:rPr lang="en-US" sz="2400" dirty="0" smtClean="0">
                <a:solidFill>
                  <a:srgbClr val="0070C0"/>
                </a:solidFill>
              </a:rPr>
              <a:t> </a:t>
            </a:r>
            <a:r>
              <a:rPr lang="en-US" sz="2400" baseline="-25000" dirty="0" smtClean="0">
                <a:solidFill>
                  <a:srgbClr val="0070C0"/>
                </a:solidFill>
              </a:rPr>
              <a:t>sample </a:t>
            </a:r>
            <a:r>
              <a:rPr lang="en-US" sz="2400" baseline="-25000" dirty="0">
                <a:solidFill>
                  <a:srgbClr val="0070C0"/>
                </a:solidFill>
              </a:rPr>
              <a:t>×</a:t>
            </a:r>
            <a:r>
              <a:rPr lang="en-US" sz="2400" baseline="-25000" dirty="0" smtClean="0">
                <a:solidFill>
                  <a:srgbClr val="0070C0"/>
                </a:solidFill>
              </a:rPr>
              <a:t> 1 analyte </a:t>
            </a:r>
            <a:r>
              <a:rPr lang="en-US" sz="2400" dirty="0" smtClean="0">
                <a:solidFill>
                  <a:srgbClr val="0070C0"/>
                </a:solidFill>
              </a:rPr>
              <a:t>× [</a:t>
            </a:r>
            <a:r>
              <a:rPr lang="en-US" sz="2400" i="1" dirty="0" err="1">
                <a:solidFill>
                  <a:srgbClr val="0070C0"/>
                </a:solidFill>
                <a:latin typeface="Symbol" charset="2"/>
                <a:ea typeface="Symbol" charset="2"/>
                <a:cs typeface="Symbol" charset="2"/>
              </a:rPr>
              <a:t>e</a:t>
            </a:r>
            <a:r>
              <a:rPr lang="en-US" sz="2400" i="1" dirty="0" err="1">
                <a:solidFill>
                  <a:srgbClr val="0070C0"/>
                </a:solidFill>
              </a:rPr>
              <a:t>b</a:t>
            </a:r>
            <a:r>
              <a:rPr lang="en-US" sz="2400" dirty="0" smtClean="0">
                <a:solidFill>
                  <a:srgbClr val="0070C0"/>
                </a:solidFill>
              </a:rPr>
              <a:t>]</a:t>
            </a:r>
            <a:r>
              <a:rPr lang="en-US" sz="2400" baseline="-25000" dirty="0" smtClean="0">
                <a:solidFill>
                  <a:srgbClr val="0070C0"/>
                </a:solidFill>
              </a:rPr>
              <a:t>1</a:t>
            </a:r>
            <a:r>
              <a:rPr lang="en-US" sz="2400" dirty="0" smtClean="0">
                <a:solidFill>
                  <a:srgbClr val="0070C0"/>
                </a:solidFill>
              </a:rPr>
              <a:t> </a:t>
            </a:r>
            <a:r>
              <a:rPr lang="en-US" sz="2400" baseline="-25000" dirty="0" smtClean="0">
                <a:solidFill>
                  <a:srgbClr val="0070C0"/>
                </a:solidFill>
              </a:rPr>
              <a:t>analyte </a:t>
            </a:r>
            <a:r>
              <a:rPr lang="en-US" sz="2400" baseline="-25000" dirty="0">
                <a:solidFill>
                  <a:srgbClr val="0070C0"/>
                </a:solidFill>
              </a:rPr>
              <a:t>× </a:t>
            </a:r>
            <a:r>
              <a:rPr lang="en-US" sz="2400" baseline="-25000" dirty="0" smtClean="0">
                <a:solidFill>
                  <a:srgbClr val="0070C0"/>
                </a:solidFill>
              </a:rPr>
              <a:t>1 wavelength</a:t>
            </a:r>
          </a:p>
          <a:p>
            <a:pPr>
              <a:spcAft>
                <a:spcPts val="1200"/>
              </a:spcAft>
            </a:pPr>
            <a:r>
              <a:rPr lang="en-US" sz="2400" dirty="0" smtClean="0"/>
              <a:t>two analytes: two samples with absorbance measured at two wavelengths</a:t>
            </a:r>
          </a:p>
          <a:p>
            <a:pPr algn="ctr">
              <a:spcAft>
                <a:spcPts val="1200"/>
              </a:spcAft>
            </a:pPr>
            <a:r>
              <a:rPr lang="en-US" sz="2400" dirty="0" smtClean="0">
                <a:solidFill>
                  <a:srgbClr val="0070C0"/>
                </a:solidFill>
              </a:rPr>
              <a:t>[</a:t>
            </a:r>
            <a:r>
              <a:rPr lang="en-US" sz="2400" i="1" dirty="0" smtClean="0">
                <a:solidFill>
                  <a:srgbClr val="0070C0"/>
                </a:solidFill>
              </a:rPr>
              <a:t>A</a:t>
            </a:r>
            <a:r>
              <a:rPr lang="en-US" sz="2400" dirty="0" smtClean="0">
                <a:solidFill>
                  <a:srgbClr val="0070C0"/>
                </a:solidFill>
              </a:rPr>
              <a:t>]</a:t>
            </a:r>
            <a:r>
              <a:rPr lang="en-US" sz="2400" baseline="-25000" dirty="0" smtClean="0">
                <a:solidFill>
                  <a:srgbClr val="0070C0"/>
                </a:solidFill>
              </a:rPr>
              <a:t>2</a:t>
            </a:r>
            <a:r>
              <a:rPr lang="en-US" sz="2400" dirty="0" smtClean="0">
                <a:solidFill>
                  <a:srgbClr val="0070C0"/>
                </a:solidFill>
              </a:rPr>
              <a:t> </a:t>
            </a:r>
            <a:r>
              <a:rPr lang="en-US" sz="2400" baseline="-25000" dirty="0" smtClean="0">
                <a:solidFill>
                  <a:srgbClr val="0070C0"/>
                </a:solidFill>
              </a:rPr>
              <a:t>samples </a:t>
            </a:r>
            <a:r>
              <a:rPr lang="en-US" sz="2400" baseline="-25000" dirty="0">
                <a:solidFill>
                  <a:srgbClr val="0070C0"/>
                </a:solidFill>
              </a:rPr>
              <a:t>× </a:t>
            </a:r>
            <a:r>
              <a:rPr lang="en-US" sz="2400" baseline="-25000" dirty="0" smtClean="0">
                <a:solidFill>
                  <a:srgbClr val="0070C0"/>
                </a:solidFill>
              </a:rPr>
              <a:t>2 wavelengths </a:t>
            </a:r>
            <a:r>
              <a:rPr lang="en-US" sz="2400" dirty="0">
                <a:solidFill>
                  <a:srgbClr val="0070C0"/>
                </a:solidFill>
              </a:rPr>
              <a:t>= </a:t>
            </a:r>
            <a:r>
              <a:rPr lang="en-US" sz="2400" dirty="0" smtClean="0">
                <a:solidFill>
                  <a:srgbClr val="0070C0"/>
                </a:solidFill>
              </a:rPr>
              <a:t>[</a:t>
            </a:r>
            <a:r>
              <a:rPr lang="en-US" sz="2400" i="1" dirty="0">
                <a:solidFill>
                  <a:srgbClr val="0070C0"/>
                </a:solidFill>
              </a:rPr>
              <a:t>C</a:t>
            </a:r>
            <a:r>
              <a:rPr lang="en-US" sz="2400" dirty="0" smtClean="0">
                <a:solidFill>
                  <a:srgbClr val="0070C0"/>
                </a:solidFill>
              </a:rPr>
              <a:t>]</a:t>
            </a:r>
            <a:r>
              <a:rPr lang="en-US" sz="2400" baseline="-25000" dirty="0" smtClean="0">
                <a:solidFill>
                  <a:srgbClr val="0070C0"/>
                </a:solidFill>
              </a:rPr>
              <a:t>2</a:t>
            </a:r>
            <a:r>
              <a:rPr lang="en-US" sz="2400" dirty="0" smtClean="0">
                <a:solidFill>
                  <a:srgbClr val="0070C0"/>
                </a:solidFill>
              </a:rPr>
              <a:t> </a:t>
            </a:r>
            <a:r>
              <a:rPr lang="en-US" sz="2400" baseline="-25000" dirty="0" smtClean="0">
                <a:solidFill>
                  <a:srgbClr val="0070C0"/>
                </a:solidFill>
              </a:rPr>
              <a:t>samples </a:t>
            </a:r>
            <a:r>
              <a:rPr lang="en-US" sz="2400" baseline="-25000" dirty="0">
                <a:solidFill>
                  <a:srgbClr val="0070C0"/>
                </a:solidFill>
              </a:rPr>
              <a:t>× </a:t>
            </a:r>
            <a:r>
              <a:rPr lang="en-US" sz="2400" baseline="-25000" dirty="0" smtClean="0">
                <a:solidFill>
                  <a:srgbClr val="0070C0"/>
                </a:solidFill>
              </a:rPr>
              <a:t>2 analytes </a:t>
            </a:r>
            <a:r>
              <a:rPr lang="en-US" sz="2400" dirty="0">
                <a:solidFill>
                  <a:srgbClr val="0070C0"/>
                </a:solidFill>
              </a:rPr>
              <a:t>× </a:t>
            </a:r>
            <a:r>
              <a:rPr lang="en-US" sz="2400" dirty="0" smtClean="0">
                <a:solidFill>
                  <a:srgbClr val="0070C0"/>
                </a:solidFill>
              </a:rPr>
              <a:t>[</a:t>
            </a:r>
            <a:r>
              <a:rPr lang="en-US" sz="2400" i="1" dirty="0" err="1">
                <a:solidFill>
                  <a:srgbClr val="0070C0"/>
                </a:solidFill>
                <a:latin typeface="Symbol" charset="2"/>
                <a:ea typeface="Symbol" charset="2"/>
                <a:cs typeface="Symbol" charset="2"/>
              </a:rPr>
              <a:t>e</a:t>
            </a:r>
            <a:r>
              <a:rPr lang="en-US" sz="2400" i="1" dirty="0" err="1">
                <a:solidFill>
                  <a:srgbClr val="0070C0"/>
                </a:solidFill>
              </a:rPr>
              <a:t>b</a:t>
            </a:r>
            <a:r>
              <a:rPr lang="en-US" sz="2400" dirty="0" smtClean="0">
                <a:solidFill>
                  <a:srgbClr val="0070C0"/>
                </a:solidFill>
              </a:rPr>
              <a:t>]</a:t>
            </a:r>
            <a:r>
              <a:rPr lang="en-US" sz="2400" baseline="-25000" dirty="0" smtClean="0">
                <a:solidFill>
                  <a:srgbClr val="0070C0"/>
                </a:solidFill>
              </a:rPr>
              <a:t>2</a:t>
            </a:r>
            <a:r>
              <a:rPr lang="en-US" sz="2400" dirty="0" smtClean="0">
                <a:solidFill>
                  <a:srgbClr val="0070C0"/>
                </a:solidFill>
              </a:rPr>
              <a:t> </a:t>
            </a:r>
            <a:r>
              <a:rPr lang="en-US" sz="2400" baseline="-25000" dirty="0" smtClean="0">
                <a:solidFill>
                  <a:srgbClr val="0070C0"/>
                </a:solidFill>
              </a:rPr>
              <a:t>analytes </a:t>
            </a:r>
            <a:r>
              <a:rPr lang="en-US" sz="2400" baseline="-25000" dirty="0">
                <a:solidFill>
                  <a:srgbClr val="0070C0"/>
                </a:solidFill>
              </a:rPr>
              <a:t>× </a:t>
            </a:r>
            <a:r>
              <a:rPr lang="en-US" sz="2400" baseline="-25000" dirty="0" smtClean="0">
                <a:solidFill>
                  <a:srgbClr val="0070C0"/>
                </a:solidFill>
              </a:rPr>
              <a:t>2 wavelengths</a:t>
            </a:r>
            <a:endParaRPr lang="en-US" sz="2400" baseline="-25000" dirty="0">
              <a:solidFill>
                <a:srgbClr val="0070C0"/>
              </a:solidFill>
            </a:endParaRPr>
          </a:p>
          <a:p>
            <a:pPr>
              <a:spcAft>
                <a:spcPts val="1200"/>
              </a:spcAft>
            </a:pPr>
            <a:r>
              <a:rPr lang="en-US" sz="2400" dirty="0" smtClean="0"/>
              <a:t>overdetermined system: more samples and wavelengths than analytes</a:t>
            </a:r>
          </a:p>
          <a:p>
            <a:pPr algn="ctr">
              <a:spcAft>
                <a:spcPts val="1200"/>
              </a:spcAft>
            </a:pPr>
            <a:r>
              <a:rPr lang="en-US" sz="2400" dirty="0" smtClean="0">
                <a:solidFill>
                  <a:srgbClr val="0070C0"/>
                </a:solidFill>
              </a:rPr>
              <a:t>[</a:t>
            </a:r>
            <a:r>
              <a:rPr lang="en-US" sz="2400" i="1" dirty="0" smtClean="0">
                <a:solidFill>
                  <a:srgbClr val="0070C0"/>
                </a:solidFill>
              </a:rPr>
              <a:t>A</a:t>
            </a:r>
            <a:r>
              <a:rPr lang="en-US" sz="2400" dirty="0" smtClean="0">
                <a:solidFill>
                  <a:srgbClr val="0070C0"/>
                </a:solidFill>
              </a:rPr>
              <a:t>]</a:t>
            </a:r>
            <a:r>
              <a:rPr lang="en-US" sz="2400" baseline="-25000" dirty="0">
                <a:solidFill>
                  <a:srgbClr val="0070C0"/>
                </a:solidFill>
              </a:rPr>
              <a:t>8</a:t>
            </a:r>
            <a:r>
              <a:rPr lang="en-US" sz="2400" dirty="0" smtClean="0">
                <a:solidFill>
                  <a:srgbClr val="0070C0"/>
                </a:solidFill>
              </a:rPr>
              <a:t> </a:t>
            </a:r>
            <a:r>
              <a:rPr lang="en-US" sz="2400" baseline="-25000" dirty="0">
                <a:solidFill>
                  <a:srgbClr val="0070C0"/>
                </a:solidFill>
              </a:rPr>
              <a:t>samples × </a:t>
            </a:r>
            <a:r>
              <a:rPr lang="en-US" sz="2400" baseline="-25000" dirty="0" smtClean="0">
                <a:solidFill>
                  <a:srgbClr val="0070C0"/>
                </a:solidFill>
              </a:rPr>
              <a:t>5 </a:t>
            </a:r>
            <a:r>
              <a:rPr lang="en-US" sz="2400" baseline="-25000" dirty="0">
                <a:solidFill>
                  <a:srgbClr val="0070C0"/>
                </a:solidFill>
              </a:rPr>
              <a:t>wavelengths </a:t>
            </a:r>
            <a:r>
              <a:rPr lang="en-US" sz="2400" dirty="0">
                <a:solidFill>
                  <a:srgbClr val="0070C0"/>
                </a:solidFill>
              </a:rPr>
              <a:t>= </a:t>
            </a:r>
            <a:r>
              <a:rPr lang="en-US" sz="2400" dirty="0" smtClean="0">
                <a:solidFill>
                  <a:srgbClr val="0070C0"/>
                </a:solidFill>
              </a:rPr>
              <a:t>[</a:t>
            </a:r>
            <a:r>
              <a:rPr lang="en-US" sz="2400" i="1" dirty="0" smtClean="0">
                <a:solidFill>
                  <a:srgbClr val="0070C0"/>
                </a:solidFill>
              </a:rPr>
              <a:t>C</a:t>
            </a:r>
            <a:r>
              <a:rPr lang="en-US" sz="2400" dirty="0" smtClean="0">
                <a:solidFill>
                  <a:srgbClr val="0070C0"/>
                </a:solidFill>
              </a:rPr>
              <a:t>]</a:t>
            </a:r>
            <a:r>
              <a:rPr lang="en-US" sz="2400" baseline="-25000" dirty="0">
                <a:solidFill>
                  <a:srgbClr val="0070C0"/>
                </a:solidFill>
              </a:rPr>
              <a:t>8</a:t>
            </a:r>
            <a:r>
              <a:rPr lang="en-US" sz="2400" dirty="0" smtClean="0">
                <a:solidFill>
                  <a:srgbClr val="0070C0"/>
                </a:solidFill>
              </a:rPr>
              <a:t> </a:t>
            </a:r>
            <a:r>
              <a:rPr lang="en-US" sz="2400" baseline="-25000" dirty="0">
                <a:solidFill>
                  <a:srgbClr val="0070C0"/>
                </a:solidFill>
              </a:rPr>
              <a:t>samples × 2 analytes </a:t>
            </a:r>
            <a:r>
              <a:rPr lang="en-US" sz="2400" dirty="0">
                <a:solidFill>
                  <a:srgbClr val="0070C0"/>
                </a:solidFill>
              </a:rPr>
              <a:t>× </a:t>
            </a:r>
            <a:r>
              <a:rPr lang="en-US" sz="2400" dirty="0" smtClean="0">
                <a:solidFill>
                  <a:srgbClr val="0070C0"/>
                </a:solidFill>
              </a:rPr>
              <a:t>[</a:t>
            </a:r>
            <a:r>
              <a:rPr lang="en-US" sz="2400" i="1" dirty="0" err="1">
                <a:solidFill>
                  <a:srgbClr val="0070C0"/>
                </a:solidFill>
                <a:latin typeface="Symbol" charset="2"/>
                <a:ea typeface="Symbol" charset="2"/>
                <a:cs typeface="Symbol" charset="2"/>
              </a:rPr>
              <a:t>e</a:t>
            </a:r>
            <a:r>
              <a:rPr lang="en-US" sz="2400" i="1" dirty="0" err="1">
                <a:solidFill>
                  <a:srgbClr val="0070C0"/>
                </a:solidFill>
              </a:rPr>
              <a:t>b</a:t>
            </a:r>
            <a:r>
              <a:rPr lang="en-US" sz="2400" dirty="0" smtClean="0">
                <a:solidFill>
                  <a:srgbClr val="0070C0"/>
                </a:solidFill>
              </a:rPr>
              <a:t>]</a:t>
            </a:r>
            <a:r>
              <a:rPr lang="en-US" sz="2400" baseline="-25000" dirty="0" smtClean="0">
                <a:solidFill>
                  <a:srgbClr val="0070C0"/>
                </a:solidFill>
              </a:rPr>
              <a:t>2</a:t>
            </a:r>
            <a:r>
              <a:rPr lang="en-US" sz="2400" dirty="0" smtClean="0">
                <a:solidFill>
                  <a:srgbClr val="0070C0"/>
                </a:solidFill>
              </a:rPr>
              <a:t> </a:t>
            </a:r>
            <a:r>
              <a:rPr lang="en-US" sz="2400" baseline="-25000" dirty="0">
                <a:solidFill>
                  <a:srgbClr val="0070C0"/>
                </a:solidFill>
              </a:rPr>
              <a:t>analytes × </a:t>
            </a:r>
            <a:r>
              <a:rPr lang="en-US" sz="2400" baseline="-25000" dirty="0" smtClean="0">
                <a:solidFill>
                  <a:srgbClr val="0070C0"/>
                </a:solidFill>
              </a:rPr>
              <a:t>5 wavelengths</a:t>
            </a:r>
            <a:r>
              <a:rPr lang="en-US" sz="2400" dirty="0" smtClean="0">
                <a:solidFill>
                  <a:srgbClr val="0070C0"/>
                </a:solidFill>
              </a:rPr>
              <a:t> + [</a:t>
            </a:r>
            <a:r>
              <a:rPr lang="en-US" sz="2400" i="1" dirty="0" smtClean="0">
                <a:solidFill>
                  <a:srgbClr val="0070C0"/>
                </a:solidFill>
              </a:rPr>
              <a:t>RE</a:t>
            </a:r>
            <a:r>
              <a:rPr lang="en-US" sz="2400" dirty="0" smtClean="0">
                <a:solidFill>
                  <a:srgbClr val="0070C0"/>
                </a:solidFill>
              </a:rPr>
              <a:t>]</a:t>
            </a:r>
            <a:r>
              <a:rPr lang="en-US" sz="2400" baseline="-25000" dirty="0">
                <a:solidFill>
                  <a:srgbClr val="0070C0"/>
                </a:solidFill>
              </a:rPr>
              <a:t> 8</a:t>
            </a:r>
            <a:r>
              <a:rPr lang="en-US" sz="2400" baseline="-25000" dirty="0" smtClean="0">
                <a:solidFill>
                  <a:srgbClr val="0070C0"/>
                </a:solidFill>
              </a:rPr>
              <a:t> samples </a:t>
            </a:r>
            <a:r>
              <a:rPr lang="en-US" sz="2400" baseline="-25000" dirty="0">
                <a:solidFill>
                  <a:srgbClr val="0070C0"/>
                </a:solidFill>
              </a:rPr>
              <a:t>× 5 wavelengths </a:t>
            </a:r>
          </a:p>
          <a:p>
            <a:pPr>
              <a:spcAft>
                <a:spcPts val="1200"/>
              </a:spcAft>
            </a:pPr>
            <a:r>
              <a:rPr lang="en-US" sz="2400" dirty="0" smtClean="0"/>
              <a:t>generalize: </a:t>
            </a:r>
            <a:r>
              <a:rPr lang="en-US" sz="2400" i="1" dirty="0" smtClean="0"/>
              <a:t>n</a:t>
            </a:r>
            <a:r>
              <a:rPr lang="en-US" sz="2400" dirty="0" smtClean="0"/>
              <a:t> analytes, </a:t>
            </a:r>
            <a:r>
              <a:rPr lang="en-US" sz="2400" i="1" dirty="0" smtClean="0"/>
              <a:t>s</a:t>
            </a:r>
            <a:r>
              <a:rPr lang="en-US" sz="2400" dirty="0" smtClean="0"/>
              <a:t> samples, and </a:t>
            </a:r>
            <a:r>
              <a:rPr lang="en-US" sz="2400" i="1" dirty="0" smtClean="0"/>
              <a:t>w</a:t>
            </a:r>
            <a:r>
              <a:rPr lang="en-US" sz="2400" dirty="0" smtClean="0"/>
              <a:t> wavelengths where </a:t>
            </a:r>
            <a:r>
              <a:rPr lang="en-US" sz="2400" i="1" dirty="0" smtClean="0"/>
              <a:t>n</a:t>
            </a:r>
            <a:r>
              <a:rPr lang="en-US" sz="2400" dirty="0" smtClean="0"/>
              <a:t> ≤ smaller of </a:t>
            </a:r>
            <a:r>
              <a:rPr lang="en-US" sz="2400" i="1" dirty="0" smtClean="0"/>
              <a:t>s</a:t>
            </a:r>
            <a:r>
              <a:rPr lang="en-US" sz="2400" dirty="0" smtClean="0"/>
              <a:t> or </a:t>
            </a:r>
            <a:r>
              <a:rPr lang="en-US" sz="2400" i="1" dirty="0" smtClean="0"/>
              <a:t>w </a:t>
            </a:r>
          </a:p>
          <a:p>
            <a:pPr algn="ctr">
              <a:spcAft>
                <a:spcPts val="1200"/>
              </a:spcAft>
            </a:pPr>
            <a:r>
              <a:rPr lang="en-US" sz="2400" dirty="0" smtClean="0">
                <a:solidFill>
                  <a:srgbClr val="0070C0"/>
                </a:solidFill>
              </a:rPr>
              <a:t>[</a:t>
            </a:r>
            <a:r>
              <a:rPr lang="en-US" sz="2400" i="1" dirty="0">
                <a:solidFill>
                  <a:srgbClr val="0070C0"/>
                </a:solidFill>
              </a:rPr>
              <a:t>A</a:t>
            </a:r>
            <a:r>
              <a:rPr lang="en-US" sz="2400" dirty="0">
                <a:solidFill>
                  <a:srgbClr val="0070C0"/>
                </a:solidFill>
              </a:rPr>
              <a:t>]</a:t>
            </a:r>
            <a:r>
              <a:rPr lang="en-US" sz="2400" i="1" baseline="-25000" dirty="0">
                <a:solidFill>
                  <a:srgbClr val="0070C0"/>
                </a:solidFill>
              </a:rPr>
              <a:t>s</a:t>
            </a:r>
            <a:r>
              <a:rPr lang="en-US" sz="2400" dirty="0">
                <a:solidFill>
                  <a:srgbClr val="0070C0"/>
                </a:solidFill>
              </a:rPr>
              <a:t> </a:t>
            </a:r>
            <a:r>
              <a:rPr lang="en-US" sz="2400" baseline="-25000" dirty="0" smtClean="0">
                <a:solidFill>
                  <a:srgbClr val="0070C0"/>
                </a:solidFill>
              </a:rPr>
              <a:t>× </a:t>
            </a:r>
            <a:r>
              <a:rPr lang="en-US" sz="2400" i="1" baseline="-25000" dirty="0">
                <a:solidFill>
                  <a:srgbClr val="0070C0"/>
                </a:solidFill>
              </a:rPr>
              <a:t>w</a:t>
            </a:r>
            <a:r>
              <a:rPr lang="en-US" sz="2400" baseline="-25000" dirty="0">
                <a:solidFill>
                  <a:srgbClr val="0070C0"/>
                </a:solidFill>
              </a:rPr>
              <a:t> </a:t>
            </a:r>
            <a:r>
              <a:rPr lang="en-US" sz="2400" dirty="0" smtClean="0">
                <a:solidFill>
                  <a:srgbClr val="0070C0"/>
                </a:solidFill>
              </a:rPr>
              <a:t>= </a:t>
            </a:r>
            <a:r>
              <a:rPr lang="en-US" sz="2400" dirty="0">
                <a:solidFill>
                  <a:srgbClr val="0070C0"/>
                </a:solidFill>
              </a:rPr>
              <a:t>[</a:t>
            </a:r>
            <a:r>
              <a:rPr lang="en-US" sz="2400" i="1" dirty="0">
                <a:solidFill>
                  <a:srgbClr val="0070C0"/>
                </a:solidFill>
              </a:rPr>
              <a:t>C</a:t>
            </a:r>
            <a:r>
              <a:rPr lang="en-US" sz="2400" dirty="0">
                <a:solidFill>
                  <a:srgbClr val="0070C0"/>
                </a:solidFill>
              </a:rPr>
              <a:t>]</a:t>
            </a:r>
            <a:r>
              <a:rPr lang="en-US" sz="2400" i="1" baseline="-25000" dirty="0">
                <a:solidFill>
                  <a:srgbClr val="0070C0"/>
                </a:solidFill>
              </a:rPr>
              <a:t>s</a:t>
            </a:r>
            <a:r>
              <a:rPr lang="en-US" sz="2400" dirty="0">
                <a:solidFill>
                  <a:srgbClr val="0070C0"/>
                </a:solidFill>
              </a:rPr>
              <a:t> </a:t>
            </a:r>
            <a:r>
              <a:rPr lang="en-US" sz="2400" baseline="-25000" dirty="0" smtClean="0">
                <a:solidFill>
                  <a:srgbClr val="0070C0"/>
                </a:solidFill>
              </a:rPr>
              <a:t>× </a:t>
            </a:r>
            <a:r>
              <a:rPr lang="en-US" sz="2400" i="1" baseline="-25000" dirty="0">
                <a:solidFill>
                  <a:srgbClr val="0070C0"/>
                </a:solidFill>
              </a:rPr>
              <a:t>n</a:t>
            </a:r>
            <a:r>
              <a:rPr lang="en-US" sz="2400" baseline="-25000" dirty="0">
                <a:solidFill>
                  <a:srgbClr val="0070C0"/>
                </a:solidFill>
              </a:rPr>
              <a:t> </a:t>
            </a:r>
            <a:r>
              <a:rPr lang="en-US" sz="2400" dirty="0" smtClean="0">
                <a:solidFill>
                  <a:srgbClr val="0070C0"/>
                </a:solidFill>
              </a:rPr>
              <a:t>× </a:t>
            </a:r>
            <a:r>
              <a:rPr lang="en-US" sz="2400" dirty="0">
                <a:solidFill>
                  <a:srgbClr val="0070C0"/>
                </a:solidFill>
              </a:rPr>
              <a:t>[</a:t>
            </a:r>
            <a:r>
              <a:rPr lang="en-US" sz="2400" i="1" dirty="0" err="1">
                <a:solidFill>
                  <a:srgbClr val="0070C0"/>
                </a:solidFill>
                <a:latin typeface="Symbol" charset="2"/>
                <a:ea typeface="Symbol" charset="2"/>
                <a:cs typeface="Symbol" charset="2"/>
              </a:rPr>
              <a:t>e</a:t>
            </a:r>
            <a:r>
              <a:rPr lang="en-US" sz="2400" i="1" dirty="0" err="1">
                <a:solidFill>
                  <a:srgbClr val="0070C0"/>
                </a:solidFill>
              </a:rPr>
              <a:t>b</a:t>
            </a:r>
            <a:r>
              <a:rPr lang="en-US" sz="2400" dirty="0">
                <a:solidFill>
                  <a:srgbClr val="0070C0"/>
                </a:solidFill>
              </a:rPr>
              <a:t>]</a:t>
            </a:r>
            <a:r>
              <a:rPr lang="en-US" sz="2400" i="1" baseline="-25000" dirty="0">
                <a:solidFill>
                  <a:srgbClr val="0070C0"/>
                </a:solidFill>
              </a:rPr>
              <a:t>n</a:t>
            </a:r>
            <a:r>
              <a:rPr lang="en-US" sz="2400" dirty="0">
                <a:solidFill>
                  <a:srgbClr val="0070C0"/>
                </a:solidFill>
              </a:rPr>
              <a:t> </a:t>
            </a:r>
            <a:r>
              <a:rPr lang="en-US" sz="2400" baseline="-25000" dirty="0" smtClean="0">
                <a:solidFill>
                  <a:srgbClr val="0070C0"/>
                </a:solidFill>
              </a:rPr>
              <a:t>× </a:t>
            </a:r>
            <a:r>
              <a:rPr lang="en-US" sz="2400" i="1" baseline="-25000" dirty="0" smtClean="0">
                <a:solidFill>
                  <a:srgbClr val="0070C0"/>
                </a:solidFill>
              </a:rPr>
              <a:t>w</a:t>
            </a:r>
            <a:r>
              <a:rPr lang="en-US" sz="2400" dirty="0">
                <a:solidFill>
                  <a:srgbClr val="0070C0"/>
                </a:solidFill>
              </a:rPr>
              <a:t> + [</a:t>
            </a:r>
            <a:r>
              <a:rPr lang="en-US" sz="2400" i="1" dirty="0">
                <a:solidFill>
                  <a:srgbClr val="0070C0"/>
                </a:solidFill>
              </a:rPr>
              <a:t>RE</a:t>
            </a:r>
            <a:r>
              <a:rPr lang="en-US" sz="2400" dirty="0">
                <a:solidFill>
                  <a:srgbClr val="0070C0"/>
                </a:solidFill>
              </a:rPr>
              <a:t>]</a:t>
            </a:r>
            <a:r>
              <a:rPr lang="en-US" sz="2400" baseline="-25000" dirty="0">
                <a:solidFill>
                  <a:srgbClr val="0070C0"/>
                </a:solidFill>
              </a:rPr>
              <a:t> </a:t>
            </a:r>
            <a:r>
              <a:rPr lang="en-US" sz="2400" i="1" baseline="-25000" dirty="0">
                <a:solidFill>
                  <a:srgbClr val="0070C0"/>
                </a:solidFill>
              </a:rPr>
              <a:t>s</a:t>
            </a:r>
            <a:r>
              <a:rPr lang="en-US" sz="2400" baseline="-25000" dirty="0" smtClean="0">
                <a:solidFill>
                  <a:srgbClr val="0070C0"/>
                </a:solidFill>
              </a:rPr>
              <a:t> × </a:t>
            </a:r>
            <a:r>
              <a:rPr lang="en-US" sz="2400" i="1" baseline="-25000" dirty="0" smtClean="0">
                <a:solidFill>
                  <a:srgbClr val="0070C0"/>
                </a:solidFill>
              </a:rPr>
              <a:t>w</a:t>
            </a:r>
            <a:endParaRPr lang="en-US" sz="2400" i="1" baseline="-25000" dirty="0">
              <a:solidFill>
                <a:srgbClr val="0070C0"/>
              </a:solidFill>
            </a:endParaRPr>
          </a:p>
        </p:txBody>
      </p:sp>
      <p:sp>
        <p:nvSpPr>
          <p:cNvPr id="4" name="TextBox 3"/>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996479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a:t>Does </a:t>
            </a:r>
            <a:r>
              <a:rPr lang="en-US" dirty="0" smtClean="0"/>
              <a:t>PCA Work</a:t>
            </a:r>
            <a:r>
              <a:rPr lang="en-US" dirty="0"/>
              <a:t>?</a:t>
            </a:r>
          </a:p>
        </p:txBody>
      </p:sp>
      <p:sp>
        <p:nvSpPr>
          <p:cNvPr id="6" name="TextBox 5"/>
          <p:cNvSpPr txBox="1"/>
          <p:nvPr/>
        </p:nvSpPr>
        <p:spPr>
          <a:xfrm>
            <a:off x="251801" y="1203924"/>
            <a:ext cx="5715965" cy="2123658"/>
          </a:xfrm>
          <a:prstGeom prst="rect">
            <a:avLst/>
          </a:prstGeom>
          <a:noFill/>
        </p:spPr>
        <p:txBody>
          <a:bodyPr wrap="square" rtlCol="0">
            <a:spAutoFit/>
          </a:bodyPr>
          <a:lstStyle/>
          <a:p>
            <a:pPr>
              <a:spcAft>
                <a:spcPts val="2400"/>
              </a:spcAft>
            </a:pPr>
            <a:r>
              <a:rPr lang="en-US" sz="2000" dirty="0" smtClean="0"/>
              <a:t>Suppose </a:t>
            </a:r>
            <a:r>
              <a:rPr lang="en-US" sz="2000" dirty="0"/>
              <a:t>we have 21 samples and that we measure two </a:t>
            </a:r>
            <a:r>
              <a:rPr lang="en-US" sz="2000" dirty="0" smtClean="0"/>
              <a:t>properties—first variable and second variable—for </a:t>
            </a:r>
            <a:r>
              <a:rPr lang="en-US" sz="2000" dirty="0"/>
              <a:t>each sample giving a matrix of </a:t>
            </a:r>
            <a:r>
              <a:rPr lang="en-US" sz="2000" dirty="0" smtClean="0"/>
              <a:t>data, </a:t>
            </a:r>
            <a:r>
              <a:rPr lang="en-US" sz="2000" dirty="0" smtClean="0">
                <a:solidFill>
                  <a:srgbClr val="0070C0"/>
                </a:solidFill>
              </a:rPr>
              <a:t>[</a:t>
            </a:r>
            <a:r>
              <a:rPr lang="en-US" sz="2000" i="1" dirty="0" smtClean="0">
                <a:solidFill>
                  <a:srgbClr val="0070C0"/>
                </a:solidFill>
              </a:rPr>
              <a:t>D</a:t>
            </a:r>
            <a:r>
              <a:rPr lang="en-US" sz="2000" dirty="0" smtClean="0">
                <a:solidFill>
                  <a:srgbClr val="0070C0"/>
                </a:solidFill>
              </a:rPr>
              <a:t>]</a:t>
            </a:r>
            <a:r>
              <a:rPr lang="en-US" sz="2000" dirty="0" smtClean="0"/>
              <a:t>, </a:t>
            </a:r>
            <a:r>
              <a:rPr lang="en-US" sz="2000" dirty="0"/>
              <a:t>that has 21 rows and 2 columns. </a:t>
            </a:r>
            <a:endParaRPr lang="en-US" sz="2000" dirty="0" smtClean="0">
              <a:solidFill>
                <a:srgbClr val="00B0F0"/>
              </a:solidFill>
            </a:endParaRPr>
          </a:p>
          <a:p>
            <a:pPr algn="ctr">
              <a:spcAft>
                <a:spcPts val="2400"/>
              </a:spcAft>
            </a:pPr>
            <a:r>
              <a:rPr lang="en-US" sz="3200" dirty="0" smtClean="0">
                <a:solidFill>
                  <a:srgbClr val="0070C0"/>
                </a:solidFill>
              </a:rPr>
              <a:t>[</a:t>
            </a:r>
            <a:r>
              <a:rPr lang="en-US" sz="3200" i="1" dirty="0" smtClean="0">
                <a:solidFill>
                  <a:srgbClr val="0070C0"/>
                </a:solidFill>
              </a:rPr>
              <a:t>D</a:t>
            </a:r>
            <a:r>
              <a:rPr lang="en-US" sz="3200" dirty="0" smtClean="0">
                <a:solidFill>
                  <a:srgbClr val="0070C0"/>
                </a:solidFill>
              </a:rPr>
              <a:t>]</a:t>
            </a:r>
            <a:r>
              <a:rPr lang="en-US" sz="3200" baseline="-25000" dirty="0" smtClean="0">
                <a:solidFill>
                  <a:srgbClr val="0070C0"/>
                </a:solidFill>
              </a:rPr>
              <a:t>21 </a:t>
            </a:r>
            <a:r>
              <a:rPr lang="en-US" sz="3200" baseline="-25000" dirty="0">
                <a:solidFill>
                  <a:srgbClr val="0070C0"/>
                </a:solidFill>
              </a:rPr>
              <a:t>x </a:t>
            </a:r>
            <a:r>
              <a:rPr lang="en-US" sz="3200" baseline="-25000" dirty="0" smtClean="0">
                <a:solidFill>
                  <a:srgbClr val="0070C0"/>
                </a:solidFill>
              </a:rPr>
              <a:t>2</a:t>
            </a:r>
            <a:endParaRPr lang="en-US" sz="3200" dirty="0">
              <a:solidFill>
                <a:srgbClr val="0070C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905" y="1041877"/>
            <a:ext cx="5714422" cy="5265174"/>
          </a:xfrm>
          <a:prstGeom prst="rect">
            <a:avLst/>
          </a:prstGeom>
        </p:spPr>
      </p:pic>
      <p:sp>
        <p:nvSpPr>
          <p:cNvPr id="9" name="Rectangle 8"/>
          <p:cNvSpPr/>
          <p:nvPr/>
        </p:nvSpPr>
        <p:spPr>
          <a:xfrm>
            <a:off x="123568" y="5924589"/>
            <a:ext cx="5972432"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seq( ), rnorm( ), scale( ), plot( ), abline( )</a:t>
            </a:r>
            <a:endParaRPr lang="en-US" dirty="0">
              <a:solidFill>
                <a:srgbClr val="FF0000"/>
              </a:solidFill>
            </a:endParaRPr>
          </a:p>
        </p:txBody>
      </p:sp>
      <p:sp>
        <p:nvSpPr>
          <p:cNvPr id="7" name="TextBox 6"/>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2017450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PCA Work?</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906" y="1041877"/>
            <a:ext cx="5772294" cy="5251621"/>
          </a:xfrm>
          <a:prstGeom prst="rect">
            <a:avLst/>
          </a:prstGeom>
        </p:spPr>
      </p:pic>
      <p:sp>
        <p:nvSpPr>
          <p:cNvPr id="10" name="TextBox 9"/>
          <p:cNvSpPr txBox="1"/>
          <p:nvPr/>
        </p:nvSpPr>
        <p:spPr>
          <a:xfrm>
            <a:off x="251801" y="1203924"/>
            <a:ext cx="5715965" cy="1323439"/>
          </a:xfrm>
          <a:prstGeom prst="rect">
            <a:avLst/>
          </a:prstGeom>
          <a:noFill/>
        </p:spPr>
        <p:txBody>
          <a:bodyPr wrap="square" rtlCol="0">
            <a:spAutoFit/>
          </a:bodyPr>
          <a:lstStyle/>
          <a:p>
            <a:pPr>
              <a:spcAft>
                <a:spcPts val="2400"/>
              </a:spcAft>
            </a:pPr>
            <a:r>
              <a:rPr lang="en-US" sz="2000" dirty="0" smtClean="0"/>
              <a:t>Linear regression provides the line of best fit to the data and explains more of the data’s overall variance than either of the two individual variables; we call this the first principal component.</a:t>
            </a:r>
            <a:endParaRPr lang="en-US" sz="2000" dirty="0"/>
          </a:p>
        </p:txBody>
      </p:sp>
      <p:sp>
        <p:nvSpPr>
          <p:cNvPr id="11" name="Rectangle 10"/>
          <p:cNvSpPr/>
          <p:nvPr/>
        </p:nvSpPr>
        <p:spPr>
          <a:xfrm>
            <a:off x="123568" y="5924589"/>
            <a:ext cx="5972432"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lm( ), abline( )</a:t>
            </a:r>
            <a:endParaRPr lang="en-US" dirty="0">
              <a:solidFill>
                <a:srgbClr val="FF0000"/>
              </a:solidFill>
            </a:endParaRPr>
          </a:p>
        </p:txBody>
      </p:sp>
      <p:sp>
        <p:nvSpPr>
          <p:cNvPr id="6" name="TextBox 5"/>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479780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PCA Work?</a:t>
            </a:r>
          </a:p>
        </p:txBody>
      </p:sp>
      <p:sp>
        <p:nvSpPr>
          <p:cNvPr id="3" name="TextBox 2"/>
          <p:cNvSpPr txBox="1"/>
          <p:nvPr/>
        </p:nvSpPr>
        <p:spPr>
          <a:xfrm>
            <a:off x="594293" y="4151600"/>
            <a:ext cx="1435261" cy="646331"/>
          </a:xfrm>
          <a:prstGeom prst="rect">
            <a:avLst/>
          </a:prstGeom>
          <a:noFill/>
        </p:spPr>
        <p:txBody>
          <a:bodyPr wrap="square" rtlCol="0">
            <a:spAutoFit/>
          </a:bodyPr>
          <a:lstStyle/>
          <a:p>
            <a:pPr algn="ctr"/>
            <a:r>
              <a:rPr lang="en-US" dirty="0" smtClean="0"/>
              <a:t>each sample has a score</a:t>
            </a:r>
            <a:endParaRPr lang="en-US" dirty="0"/>
          </a:p>
        </p:txBody>
      </p:sp>
      <p:sp>
        <p:nvSpPr>
          <p:cNvPr id="4" name="TextBox 3"/>
          <p:cNvSpPr txBox="1"/>
          <p:nvPr/>
        </p:nvSpPr>
        <p:spPr>
          <a:xfrm>
            <a:off x="3334618" y="4258224"/>
            <a:ext cx="1446836" cy="646331"/>
          </a:xfrm>
          <a:prstGeom prst="rect">
            <a:avLst/>
          </a:prstGeom>
          <a:noFill/>
        </p:spPr>
        <p:txBody>
          <a:bodyPr wrap="square" rtlCol="0">
            <a:spAutoFit/>
          </a:bodyPr>
          <a:lstStyle/>
          <a:p>
            <a:pPr algn="ctr"/>
            <a:r>
              <a:rPr lang="en-US" dirty="0" smtClean="0"/>
              <a:t>each variable has a loading</a:t>
            </a:r>
            <a:endParaRPr lang="en-US" dirty="0"/>
          </a:p>
        </p:txBody>
      </p:sp>
      <p:cxnSp>
        <p:nvCxnSpPr>
          <p:cNvPr id="11" name="Curved Connector 10"/>
          <p:cNvCxnSpPr>
            <a:stCxn id="3" idx="3"/>
          </p:cNvCxnSpPr>
          <p:nvPr/>
        </p:nvCxnSpPr>
        <p:spPr>
          <a:xfrm flipV="1">
            <a:off x="2029554" y="3547280"/>
            <a:ext cx="884576" cy="927486"/>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4" idx="1"/>
          </p:cNvCxnSpPr>
          <p:nvPr/>
        </p:nvCxnSpPr>
        <p:spPr>
          <a:xfrm rot="10800000" flipH="1">
            <a:off x="3334618" y="3547280"/>
            <a:ext cx="787078" cy="1034110"/>
          </a:xfrm>
          <a:prstGeom prst="curvedConnector4">
            <a:avLst>
              <a:gd name="adj1" fmla="val -29044"/>
              <a:gd name="adj2" fmla="val 65625"/>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8" name="Picture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575" y="1041877"/>
            <a:ext cx="5814349" cy="5280009"/>
          </a:xfrm>
          <a:prstGeom prst="rect">
            <a:avLst/>
          </a:prstGeom>
        </p:spPr>
      </p:pic>
      <p:sp>
        <p:nvSpPr>
          <p:cNvPr id="49" name="TextBox 48"/>
          <p:cNvSpPr txBox="1"/>
          <p:nvPr/>
        </p:nvSpPr>
        <p:spPr>
          <a:xfrm>
            <a:off x="228652" y="1209668"/>
            <a:ext cx="5715965" cy="2985433"/>
          </a:xfrm>
          <a:prstGeom prst="rect">
            <a:avLst/>
          </a:prstGeom>
          <a:noFill/>
        </p:spPr>
        <p:txBody>
          <a:bodyPr wrap="square" rtlCol="0">
            <a:spAutoFit/>
          </a:bodyPr>
          <a:lstStyle/>
          <a:p>
            <a:pPr>
              <a:spcAft>
                <a:spcPts val="2400"/>
              </a:spcAft>
            </a:pPr>
            <a:r>
              <a:rPr lang="en-US" sz="2000" dirty="0" smtClean="0"/>
              <a:t>Projecting </a:t>
            </a:r>
            <a:r>
              <a:rPr lang="en-US" sz="2000" dirty="0"/>
              <a:t>the data onto the regression line gives the location of the data on the first principal component; these are called scores, (</a:t>
            </a:r>
            <a:r>
              <a:rPr lang="en-US" sz="2000" i="1" dirty="0">
                <a:solidFill>
                  <a:srgbClr val="0070C0"/>
                </a:solidFill>
              </a:rPr>
              <a:t>S</a:t>
            </a:r>
            <a:r>
              <a:rPr lang="en-US" sz="2000" dirty="0"/>
              <a:t>). The cosines of the angles between the first principal component and each of the original axes are called loadings, (</a:t>
            </a:r>
            <a:r>
              <a:rPr lang="en-US" sz="2000" i="1" dirty="0">
                <a:solidFill>
                  <a:srgbClr val="0070C0"/>
                </a:solidFill>
              </a:rPr>
              <a:t>L</a:t>
            </a:r>
            <a:r>
              <a:rPr lang="en-US" sz="2000" dirty="0"/>
              <a:t>).</a:t>
            </a:r>
          </a:p>
          <a:p>
            <a:pPr algn="ctr">
              <a:spcAft>
                <a:spcPts val="2400"/>
              </a:spcAft>
            </a:pPr>
            <a:r>
              <a:rPr lang="en-US" sz="2800" dirty="0">
                <a:solidFill>
                  <a:srgbClr val="0070C0"/>
                </a:solidFill>
              </a:rPr>
              <a:t>[</a:t>
            </a:r>
            <a:r>
              <a:rPr lang="en-US" sz="2800" i="1" dirty="0">
                <a:solidFill>
                  <a:srgbClr val="0070C0"/>
                </a:solidFill>
              </a:rPr>
              <a:t>D</a:t>
            </a:r>
            <a:r>
              <a:rPr lang="en-US" sz="2800" dirty="0">
                <a:solidFill>
                  <a:srgbClr val="0070C0"/>
                </a:solidFill>
              </a:rPr>
              <a:t>]</a:t>
            </a:r>
            <a:r>
              <a:rPr lang="en-US" sz="2800" baseline="-25000" dirty="0">
                <a:solidFill>
                  <a:srgbClr val="0070C0"/>
                </a:solidFill>
              </a:rPr>
              <a:t>21 x 2 </a:t>
            </a:r>
            <a:r>
              <a:rPr lang="en-US" sz="2800" dirty="0">
                <a:solidFill>
                  <a:srgbClr val="0070C0"/>
                </a:solidFill>
              </a:rPr>
              <a:t>= [</a:t>
            </a:r>
            <a:r>
              <a:rPr lang="en-US" sz="2800" i="1" dirty="0">
                <a:solidFill>
                  <a:srgbClr val="0070C0"/>
                </a:solidFill>
              </a:rPr>
              <a:t>S</a:t>
            </a:r>
            <a:r>
              <a:rPr lang="en-US" sz="2800" dirty="0">
                <a:solidFill>
                  <a:srgbClr val="0070C0"/>
                </a:solidFill>
              </a:rPr>
              <a:t>]</a:t>
            </a:r>
            <a:r>
              <a:rPr lang="en-US" sz="2800" baseline="-25000" dirty="0">
                <a:solidFill>
                  <a:srgbClr val="0070C0"/>
                </a:solidFill>
              </a:rPr>
              <a:t>21 x 1 </a:t>
            </a:r>
            <a:r>
              <a:rPr lang="en-US" sz="2800" dirty="0">
                <a:solidFill>
                  <a:srgbClr val="0070C0"/>
                </a:solidFill>
              </a:rPr>
              <a:t>× [</a:t>
            </a:r>
            <a:r>
              <a:rPr lang="en-US" sz="2800" i="1" dirty="0">
                <a:solidFill>
                  <a:srgbClr val="0070C0"/>
                </a:solidFill>
              </a:rPr>
              <a:t>L</a:t>
            </a:r>
            <a:r>
              <a:rPr lang="en-US" sz="2800" dirty="0">
                <a:solidFill>
                  <a:srgbClr val="0070C0"/>
                </a:solidFill>
              </a:rPr>
              <a:t>]</a:t>
            </a:r>
            <a:r>
              <a:rPr lang="en-US" sz="2800" baseline="-25000" dirty="0">
                <a:solidFill>
                  <a:srgbClr val="0070C0"/>
                </a:solidFill>
              </a:rPr>
              <a:t>1 x 2</a:t>
            </a:r>
          </a:p>
          <a:p>
            <a:pPr>
              <a:spcAft>
                <a:spcPts val="2400"/>
              </a:spcAft>
            </a:pPr>
            <a:endParaRPr lang="en-US" sz="2000" dirty="0"/>
          </a:p>
        </p:txBody>
      </p:sp>
      <p:sp>
        <p:nvSpPr>
          <p:cNvPr id="52" name="Rectangle 51"/>
          <p:cNvSpPr/>
          <p:nvPr/>
        </p:nvSpPr>
        <p:spPr>
          <a:xfrm>
            <a:off x="123568" y="5924589"/>
            <a:ext cx="5972432"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points( )</a:t>
            </a:r>
            <a:endParaRPr lang="en-US" dirty="0">
              <a:solidFill>
                <a:srgbClr val="FF0000"/>
              </a:solidFill>
            </a:endParaRPr>
          </a:p>
        </p:txBody>
      </p:sp>
      <p:sp>
        <p:nvSpPr>
          <p:cNvPr id="10" name="TextBox 9"/>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7307439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PCA Work?</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575" y="1030302"/>
            <a:ext cx="5814349" cy="5283318"/>
          </a:xfrm>
          <a:prstGeom prst="rect">
            <a:avLst/>
          </a:prstGeom>
        </p:spPr>
      </p:pic>
      <p:sp>
        <p:nvSpPr>
          <p:cNvPr id="12" name="TextBox 11"/>
          <p:cNvSpPr txBox="1"/>
          <p:nvPr/>
        </p:nvSpPr>
        <p:spPr>
          <a:xfrm>
            <a:off x="228652" y="1209668"/>
            <a:ext cx="5715965" cy="2062103"/>
          </a:xfrm>
          <a:prstGeom prst="rect">
            <a:avLst/>
          </a:prstGeom>
          <a:noFill/>
        </p:spPr>
        <p:txBody>
          <a:bodyPr wrap="square" rtlCol="0">
            <a:spAutoFit/>
          </a:bodyPr>
          <a:lstStyle/>
          <a:p>
            <a:pPr>
              <a:spcAft>
                <a:spcPts val="2400"/>
              </a:spcAft>
            </a:pPr>
            <a:r>
              <a:rPr lang="en-US" sz="2000" dirty="0" smtClean="0"/>
              <a:t>Projecting </a:t>
            </a:r>
            <a:r>
              <a:rPr lang="en-US" sz="2000" dirty="0"/>
              <a:t>the original data onto a line that is perpendicular to the first principal component gives the second principal component and adds in a second set of scores and loadings.</a:t>
            </a:r>
          </a:p>
          <a:p>
            <a:pPr algn="ctr">
              <a:spcAft>
                <a:spcPts val="2400"/>
              </a:spcAft>
            </a:pPr>
            <a:r>
              <a:rPr lang="en-US" sz="2800" dirty="0">
                <a:solidFill>
                  <a:srgbClr val="0070C0"/>
                </a:solidFill>
              </a:rPr>
              <a:t>[</a:t>
            </a:r>
            <a:r>
              <a:rPr lang="en-US" sz="2800" i="1" dirty="0">
                <a:solidFill>
                  <a:srgbClr val="0070C0"/>
                </a:solidFill>
              </a:rPr>
              <a:t>D</a:t>
            </a:r>
            <a:r>
              <a:rPr lang="en-US" sz="2800" dirty="0">
                <a:solidFill>
                  <a:srgbClr val="0070C0"/>
                </a:solidFill>
              </a:rPr>
              <a:t>]</a:t>
            </a:r>
            <a:r>
              <a:rPr lang="en-US" sz="2800" baseline="-25000" dirty="0">
                <a:solidFill>
                  <a:srgbClr val="0070C0"/>
                </a:solidFill>
              </a:rPr>
              <a:t>21 x 2 </a:t>
            </a:r>
            <a:r>
              <a:rPr lang="en-US" sz="2800" dirty="0">
                <a:solidFill>
                  <a:srgbClr val="0070C0"/>
                </a:solidFill>
              </a:rPr>
              <a:t>= [</a:t>
            </a:r>
            <a:r>
              <a:rPr lang="en-US" sz="2800" i="1" dirty="0">
                <a:solidFill>
                  <a:srgbClr val="0070C0"/>
                </a:solidFill>
              </a:rPr>
              <a:t>S</a:t>
            </a:r>
            <a:r>
              <a:rPr lang="en-US" sz="2800" dirty="0">
                <a:solidFill>
                  <a:srgbClr val="0070C0"/>
                </a:solidFill>
              </a:rPr>
              <a:t>]</a:t>
            </a:r>
            <a:r>
              <a:rPr lang="en-US" sz="2800" baseline="-25000" dirty="0">
                <a:solidFill>
                  <a:srgbClr val="0070C0"/>
                </a:solidFill>
              </a:rPr>
              <a:t>21 x 2 </a:t>
            </a:r>
            <a:r>
              <a:rPr lang="en-US" sz="2800" dirty="0">
                <a:solidFill>
                  <a:srgbClr val="0070C0"/>
                </a:solidFill>
              </a:rPr>
              <a:t>× [</a:t>
            </a:r>
            <a:r>
              <a:rPr lang="en-US" sz="2800" i="1" dirty="0">
                <a:solidFill>
                  <a:srgbClr val="0070C0"/>
                </a:solidFill>
              </a:rPr>
              <a:t>L</a:t>
            </a:r>
            <a:r>
              <a:rPr lang="en-US" sz="2800" dirty="0">
                <a:solidFill>
                  <a:srgbClr val="0070C0"/>
                </a:solidFill>
              </a:rPr>
              <a:t>]</a:t>
            </a:r>
            <a:r>
              <a:rPr lang="en-US" sz="2800" baseline="-25000" dirty="0">
                <a:solidFill>
                  <a:srgbClr val="0070C0"/>
                </a:solidFill>
              </a:rPr>
              <a:t>2 x </a:t>
            </a:r>
            <a:r>
              <a:rPr lang="en-US" sz="2800" baseline="-25000" dirty="0" smtClean="0">
                <a:solidFill>
                  <a:srgbClr val="0070C0"/>
                </a:solidFill>
              </a:rPr>
              <a:t>2</a:t>
            </a:r>
            <a:endParaRPr lang="en-US" sz="2800" baseline="-25000" dirty="0">
              <a:solidFill>
                <a:srgbClr val="0070C0"/>
              </a:solidFill>
            </a:endParaRPr>
          </a:p>
        </p:txBody>
      </p:sp>
      <p:sp>
        <p:nvSpPr>
          <p:cNvPr id="14" name="Rectangle 13"/>
          <p:cNvSpPr/>
          <p:nvPr/>
        </p:nvSpPr>
        <p:spPr>
          <a:xfrm>
            <a:off x="123568" y="5924589"/>
            <a:ext cx="5972432"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abline( ), points( )</a:t>
            </a:r>
            <a:endParaRPr lang="en-US" dirty="0">
              <a:solidFill>
                <a:srgbClr val="FF0000"/>
              </a:solidFill>
            </a:endParaRPr>
          </a:p>
        </p:txBody>
      </p:sp>
      <p:sp>
        <p:nvSpPr>
          <p:cNvPr id="6" name="TextBox 5"/>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364563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pic>
        <p:nvPicPr>
          <p:cNvPr id="3" name="Picture 2"/>
          <p:cNvPicPr>
            <a:picLocks noChangeAspect="1"/>
          </p:cNvPicPr>
          <p:nvPr/>
        </p:nvPicPr>
        <p:blipFill>
          <a:blip r:embed="rId2"/>
          <a:stretch>
            <a:fillRect/>
          </a:stretch>
        </p:blipFill>
        <p:spPr>
          <a:xfrm>
            <a:off x="284813" y="218631"/>
            <a:ext cx="11692328" cy="6013836"/>
          </a:xfrm>
          <a:prstGeom prst="rect">
            <a:avLst/>
          </a:prstGeom>
        </p:spPr>
      </p:pic>
      <p:sp>
        <p:nvSpPr>
          <p:cNvPr id="2" name="Oval 1"/>
          <p:cNvSpPr/>
          <p:nvPr/>
        </p:nvSpPr>
        <p:spPr>
          <a:xfrm>
            <a:off x="2095018" y="3473970"/>
            <a:ext cx="1682503" cy="393492"/>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0254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PCA Work?</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575" y="1030302"/>
            <a:ext cx="5814349" cy="5283318"/>
          </a:xfrm>
          <a:prstGeom prst="rect">
            <a:avLst/>
          </a:prstGeom>
        </p:spPr>
      </p:pic>
      <p:sp>
        <p:nvSpPr>
          <p:cNvPr id="12" name="TextBox 11"/>
          <p:cNvSpPr txBox="1"/>
          <p:nvPr/>
        </p:nvSpPr>
        <p:spPr>
          <a:xfrm>
            <a:off x="228652" y="1209668"/>
            <a:ext cx="5715965" cy="2062103"/>
          </a:xfrm>
          <a:prstGeom prst="rect">
            <a:avLst/>
          </a:prstGeom>
          <a:noFill/>
        </p:spPr>
        <p:txBody>
          <a:bodyPr wrap="square" rtlCol="0">
            <a:spAutoFit/>
          </a:bodyPr>
          <a:lstStyle/>
          <a:p>
            <a:pPr>
              <a:spcAft>
                <a:spcPts val="2400"/>
              </a:spcAft>
            </a:pPr>
            <a:r>
              <a:rPr lang="en-US" sz="2000" dirty="0" smtClean="0"/>
              <a:t>Projecting </a:t>
            </a:r>
            <a:r>
              <a:rPr lang="en-US" sz="2000" dirty="0"/>
              <a:t>the original data onto a line that is perpendicular to the first principal component gives the second principal component and adds in a second set of scores and loadings.</a:t>
            </a:r>
          </a:p>
          <a:p>
            <a:pPr algn="ctr">
              <a:spcAft>
                <a:spcPts val="2400"/>
              </a:spcAft>
            </a:pPr>
            <a:r>
              <a:rPr lang="en-US" sz="2800" dirty="0">
                <a:solidFill>
                  <a:srgbClr val="7030A0"/>
                </a:solidFill>
              </a:rPr>
              <a:t>[</a:t>
            </a:r>
            <a:r>
              <a:rPr lang="en-US" sz="2800" i="1" dirty="0">
                <a:solidFill>
                  <a:srgbClr val="7030A0"/>
                </a:solidFill>
              </a:rPr>
              <a:t>D</a:t>
            </a:r>
            <a:r>
              <a:rPr lang="en-US" sz="2800" dirty="0">
                <a:solidFill>
                  <a:srgbClr val="7030A0"/>
                </a:solidFill>
              </a:rPr>
              <a:t>]</a:t>
            </a:r>
            <a:r>
              <a:rPr lang="en-US" sz="2800" baseline="-25000" dirty="0">
                <a:solidFill>
                  <a:srgbClr val="7030A0"/>
                </a:solidFill>
              </a:rPr>
              <a:t>21 x 2 </a:t>
            </a:r>
            <a:r>
              <a:rPr lang="en-US" sz="2800" dirty="0">
                <a:solidFill>
                  <a:srgbClr val="7030A0"/>
                </a:solidFill>
              </a:rPr>
              <a:t>= [</a:t>
            </a:r>
            <a:r>
              <a:rPr lang="en-US" sz="2800" i="1" dirty="0">
                <a:solidFill>
                  <a:srgbClr val="7030A0"/>
                </a:solidFill>
              </a:rPr>
              <a:t>S</a:t>
            </a:r>
            <a:r>
              <a:rPr lang="en-US" sz="2800" dirty="0">
                <a:solidFill>
                  <a:srgbClr val="7030A0"/>
                </a:solidFill>
              </a:rPr>
              <a:t>]</a:t>
            </a:r>
            <a:r>
              <a:rPr lang="en-US" sz="2800" baseline="-25000" dirty="0">
                <a:solidFill>
                  <a:srgbClr val="7030A0"/>
                </a:solidFill>
              </a:rPr>
              <a:t>21 x 2 </a:t>
            </a:r>
            <a:r>
              <a:rPr lang="en-US" sz="2800" dirty="0">
                <a:solidFill>
                  <a:srgbClr val="7030A0"/>
                </a:solidFill>
              </a:rPr>
              <a:t>× [</a:t>
            </a:r>
            <a:r>
              <a:rPr lang="en-US" sz="2800" i="1" dirty="0">
                <a:solidFill>
                  <a:srgbClr val="7030A0"/>
                </a:solidFill>
              </a:rPr>
              <a:t>L</a:t>
            </a:r>
            <a:r>
              <a:rPr lang="en-US" sz="2800" dirty="0">
                <a:solidFill>
                  <a:srgbClr val="7030A0"/>
                </a:solidFill>
              </a:rPr>
              <a:t>]</a:t>
            </a:r>
            <a:r>
              <a:rPr lang="en-US" sz="2800" baseline="-25000" dirty="0">
                <a:solidFill>
                  <a:srgbClr val="7030A0"/>
                </a:solidFill>
              </a:rPr>
              <a:t>2 x </a:t>
            </a:r>
            <a:r>
              <a:rPr lang="en-US" sz="2800" baseline="-25000" dirty="0" smtClean="0">
                <a:solidFill>
                  <a:srgbClr val="7030A0"/>
                </a:solidFill>
              </a:rPr>
              <a:t>2</a:t>
            </a:r>
            <a:endParaRPr lang="en-US" sz="2800" baseline="-25000" dirty="0">
              <a:solidFill>
                <a:srgbClr val="7030A0"/>
              </a:solidFill>
            </a:endParaRPr>
          </a:p>
        </p:txBody>
      </p:sp>
      <p:sp>
        <p:nvSpPr>
          <p:cNvPr id="13" name="Rectangle 12"/>
          <p:cNvSpPr/>
          <p:nvPr/>
        </p:nvSpPr>
        <p:spPr>
          <a:xfrm>
            <a:off x="334244" y="4251330"/>
            <a:ext cx="5504779" cy="523220"/>
          </a:xfrm>
          <a:prstGeom prst="rect">
            <a:avLst/>
          </a:prstGeom>
        </p:spPr>
        <p:txBody>
          <a:bodyPr wrap="square">
            <a:spAutoFit/>
          </a:bodyPr>
          <a:lstStyle/>
          <a:p>
            <a:pPr algn="ctr">
              <a:spcAft>
                <a:spcPts val="1200"/>
              </a:spcAft>
            </a:pPr>
            <a:r>
              <a:rPr lang="en-US" sz="2800" dirty="0">
                <a:solidFill>
                  <a:srgbClr val="0070C0"/>
                </a:solidFill>
              </a:rPr>
              <a:t>[</a:t>
            </a:r>
            <a:r>
              <a:rPr lang="en-US" sz="2800" i="1" dirty="0">
                <a:solidFill>
                  <a:srgbClr val="0070C0"/>
                </a:solidFill>
              </a:rPr>
              <a:t>A</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baseline="-25000" dirty="0">
                <a:solidFill>
                  <a:srgbClr val="0070C0"/>
                </a:solidFill>
              </a:rPr>
              <a:t> </a:t>
            </a:r>
            <a:r>
              <a:rPr lang="en-US" sz="2800" dirty="0">
                <a:solidFill>
                  <a:srgbClr val="0070C0"/>
                </a:solidFill>
              </a:rPr>
              <a:t>= [</a:t>
            </a:r>
            <a:r>
              <a:rPr lang="en-US" sz="2800" i="1" dirty="0">
                <a:solidFill>
                  <a:srgbClr val="0070C0"/>
                </a:solidFill>
              </a:rPr>
              <a:t>C</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n</a:t>
            </a:r>
            <a:r>
              <a:rPr lang="en-US" sz="2800" baseline="-25000" dirty="0">
                <a:solidFill>
                  <a:srgbClr val="0070C0"/>
                </a:solidFill>
              </a:rPr>
              <a:t> </a:t>
            </a:r>
            <a:r>
              <a:rPr lang="en-US" sz="2800" dirty="0">
                <a:solidFill>
                  <a:srgbClr val="0070C0"/>
                </a:solidFill>
              </a:rPr>
              <a:t>× [</a:t>
            </a:r>
            <a:r>
              <a:rPr lang="en-US" sz="2800" i="1" dirty="0" err="1">
                <a:solidFill>
                  <a:srgbClr val="0070C0"/>
                </a:solidFill>
                <a:latin typeface="Symbol" charset="2"/>
                <a:ea typeface="Symbol" charset="2"/>
                <a:cs typeface="Symbol" charset="2"/>
              </a:rPr>
              <a:t>e</a:t>
            </a:r>
            <a:r>
              <a:rPr lang="en-US" sz="2800" i="1" dirty="0" err="1">
                <a:solidFill>
                  <a:srgbClr val="0070C0"/>
                </a:solidFill>
              </a:rPr>
              <a:t>b</a:t>
            </a:r>
            <a:r>
              <a:rPr lang="en-US" sz="2800" dirty="0">
                <a:solidFill>
                  <a:srgbClr val="0070C0"/>
                </a:solidFill>
              </a:rPr>
              <a:t>]</a:t>
            </a:r>
            <a:r>
              <a:rPr lang="en-US" sz="2800" i="1" baseline="-25000" dirty="0">
                <a:solidFill>
                  <a:srgbClr val="0070C0"/>
                </a:solidFill>
              </a:rPr>
              <a:t>n</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dirty="0">
                <a:solidFill>
                  <a:srgbClr val="0070C0"/>
                </a:solidFill>
              </a:rPr>
              <a:t> + [</a:t>
            </a:r>
            <a:r>
              <a:rPr lang="en-US" sz="2800" i="1" dirty="0">
                <a:solidFill>
                  <a:srgbClr val="0070C0"/>
                </a:solidFill>
              </a:rPr>
              <a:t>RE</a:t>
            </a:r>
            <a:r>
              <a:rPr lang="en-US" sz="2800" dirty="0">
                <a:solidFill>
                  <a:srgbClr val="0070C0"/>
                </a:solidFill>
              </a:rPr>
              <a:t>]</a:t>
            </a:r>
            <a:r>
              <a:rPr lang="en-US" sz="2800" baseline="-25000" dirty="0">
                <a:solidFill>
                  <a:srgbClr val="0070C0"/>
                </a:solidFill>
              </a:rPr>
              <a:t> </a:t>
            </a:r>
            <a:r>
              <a:rPr lang="en-US" sz="2800" i="1" baseline="-25000" dirty="0">
                <a:solidFill>
                  <a:srgbClr val="0070C0"/>
                </a:solidFill>
              </a:rPr>
              <a:t>s</a:t>
            </a:r>
            <a:r>
              <a:rPr lang="en-US" sz="2800" baseline="-25000" dirty="0">
                <a:solidFill>
                  <a:srgbClr val="0070C0"/>
                </a:solidFill>
              </a:rPr>
              <a:t> × </a:t>
            </a:r>
            <a:r>
              <a:rPr lang="en-US" sz="2800" i="1" baseline="-25000" dirty="0">
                <a:solidFill>
                  <a:srgbClr val="0070C0"/>
                </a:solidFill>
              </a:rPr>
              <a:t>w</a:t>
            </a:r>
          </a:p>
        </p:txBody>
      </p:sp>
      <p:sp>
        <p:nvSpPr>
          <p:cNvPr id="7" name="Rectangle 6"/>
          <p:cNvSpPr/>
          <p:nvPr/>
        </p:nvSpPr>
        <p:spPr>
          <a:xfrm>
            <a:off x="123568" y="5924589"/>
            <a:ext cx="5972432"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abline( ), points( )</a:t>
            </a:r>
            <a:endParaRPr lang="en-US" dirty="0">
              <a:solidFill>
                <a:srgbClr val="FF0000"/>
              </a:solidFill>
            </a:endParaRPr>
          </a:p>
        </p:txBody>
      </p:sp>
      <p:sp>
        <p:nvSpPr>
          <p:cNvPr id="8" name="TextBox 7"/>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277362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PCA: Worked Example</a:t>
            </a:r>
            <a:endParaRPr lang="en-US" dirty="0"/>
          </a:p>
        </p:txBody>
      </p:sp>
      <p:sp>
        <p:nvSpPr>
          <p:cNvPr id="3" name="TextBox 2"/>
          <p:cNvSpPr txBox="1"/>
          <p:nvPr/>
        </p:nvSpPr>
        <p:spPr>
          <a:xfrm>
            <a:off x="241193" y="1099752"/>
            <a:ext cx="5748760" cy="1877437"/>
          </a:xfrm>
          <a:prstGeom prst="rect">
            <a:avLst/>
          </a:prstGeom>
          <a:noFill/>
        </p:spPr>
        <p:txBody>
          <a:bodyPr wrap="square" rtlCol="0">
            <a:spAutoFit/>
          </a:bodyPr>
          <a:lstStyle/>
          <a:p>
            <a:pPr algn="ctr">
              <a:spcAft>
                <a:spcPts val="1200"/>
              </a:spcAft>
            </a:pPr>
            <a:r>
              <a:rPr lang="en-US" sz="2800" dirty="0">
                <a:solidFill>
                  <a:srgbClr val="0070C0"/>
                </a:solidFill>
              </a:rPr>
              <a:t>[</a:t>
            </a:r>
            <a:r>
              <a:rPr lang="en-US" sz="2800" i="1" dirty="0">
                <a:solidFill>
                  <a:srgbClr val="0070C0"/>
                </a:solidFill>
              </a:rPr>
              <a:t>A</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baseline="-25000" dirty="0">
                <a:solidFill>
                  <a:srgbClr val="0070C0"/>
                </a:solidFill>
              </a:rPr>
              <a:t> </a:t>
            </a:r>
            <a:r>
              <a:rPr lang="en-US" sz="2800" dirty="0">
                <a:solidFill>
                  <a:srgbClr val="0070C0"/>
                </a:solidFill>
              </a:rPr>
              <a:t>= [</a:t>
            </a:r>
            <a:r>
              <a:rPr lang="en-US" sz="2800" i="1" dirty="0">
                <a:solidFill>
                  <a:srgbClr val="0070C0"/>
                </a:solidFill>
              </a:rPr>
              <a:t>C</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n</a:t>
            </a:r>
            <a:r>
              <a:rPr lang="en-US" sz="2800" baseline="-25000" dirty="0">
                <a:solidFill>
                  <a:srgbClr val="0070C0"/>
                </a:solidFill>
              </a:rPr>
              <a:t> </a:t>
            </a:r>
            <a:r>
              <a:rPr lang="en-US" sz="2800" dirty="0">
                <a:solidFill>
                  <a:srgbClr val="0070C0"/>
                </a:solidFill>
              </a:rPr>
              <a:t>× [</a:t>
            </a:r>
            <a:r>
              <a:rPr lang="en-US" sz="2800" i="1" dirty="0" err="1">
                <a:solidFill>
                  <a:srgbClr val="0070C0"/>
                </a:solidFill>
                <a:latin typeface="Symbol" charset="2"/>
                <a:ea typeface="Symbol" charset="2"/>
                <a:cs typeface="Symbol" charset="2"/>
              </a:rPr>
              <a:t>e</a:t>
            </a:r>
            <a:r>
              <a:rPr lang="en-US" sz="2800" i="1" dirty="0" err="1">
                <a:solidFill>
                  <a:srgbClr val="0070C0"/>
                </a:solidFill>
              </a:rPr>
              <a:t>b</a:t>
            </a:r>
            <a:r>
              <a:rPr lang="en-US" sz="2800" dirty="0">
                <a:solidFill>
                  <a:srgbClr val="0070C0"/>
                </a:solidFill>
              </a:rPr>
              <a:t>]</a:t>
            </a:r>
            <a:r>
              <a:rPr lang="en-US" sz="2800" i="1" baseline="-25000" dirty="0">
                <a:solidFill>
                  <a:srgbClr val="0070C0"/>
                </a:solidFill>
              </a:rPr>
              <a:t>n</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dirty="0">
                <a:solidFill>
                  <a:srgbClr val="0070C0"/>
                </a:solidFill>
              </a:rPr>
              <a:t> + [</a:t>
            </a:r>
            <a:r>
              <a:rPr lang="en-US" sz="2800" i="1" dirty="0">
                <a:solidFill>
                  <a:srgbClr val="0070C0"/>
                </a:solidFill>
              </a:rPr>
              <a:t>RE</a:t>
            </a:r>
            <a:r>
              <a:rPr lang="en-US" sz="2800" dirty="0">
                <a:solidFill>
                  <a:srgbClr val="0070C0"/>
                </a:solidFill>
              </a:rPr>
              <a:t>]</a:t>
            </a:r>
            <a:r>
              <a:rPr lang="en-US" sz="2800" baseline="-25000" dirty="0">
                <a:solidFill>
                  <a:srgbClr val="0070C0"/>
                </a:solidFill>
              </a:rPr>
              <a:t> </a:t>
            </a:r>
            <a:r>
              <a:rPr lang="en-US" sz="2800" i="1" baseline="-25000" dirty="0">
                <a:solidFill>
                  <a:srgbClr val="0070C0"/>
                </a:solidFill>
              </a:rPr>
              <a:t>s</a:t>
            </a:r>
            <a:r>
              <a:rPr lang="en-US" sz="2800" baseline="-25000" dirty="0">
                <a:solidFill>
                  <a:srgbClr val="0070C0"/>
                </a:solidFill>
              </a:rPr>
              <a:t> × </a:t>
            </a:r>
            <a:r>
              <a:rPr lang="en-US" sz="2800" i="1" baseline="-25000" dirty="0" smtClean="0">
                <a:solidFill>
                  <a:srgbClr val="0070C0"/>
                </a:solidFill>
              </a:rPr>
              <a:t>w</a:t>
            </a:r>
          </a:p>
          <a:p>
            <a:pPr>
              <a:spcAft>
                <a:spcPts val="1200"/>
              </a:spcAft>
            </a:pPr>
            <a:r>
              <a:rPr lang="en-US" sz="1600" i="1" dirty="0" smtClean="0">
                <a:solidFill>
                  <a:srgbClr val="0070C0"/>
                </a:solidFill>
              </a:rPr>
              <a:t>Subset of data consisting of 24 of the 80 samples: stock Cu, stock Co, stock Cr, five Cu/Co binary mixtures, five Cu/Cr binary mixtures, five Co/Cr binary mixtures, six Cu/Co/Cr ternary mixtures.</a:t>
            </a:r>
          </a:p>
          <a:p>
            <a:pPr marL="287338" indent="-287338">
              <a:spcAft>
                <a:spcPts val="600"/>
              </a:spcAft>
              <a:buFont typeface="+mj-lt"/>
              <a:buAutoNum type="arabicPeriod"/>
            </a:pPr>
            <a:r>
              <a:rPr lang="en-US" sz="2000" dirty="0"/>
              <a:t>choose a subset of the original 635 wavelengths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578" y="1053452"/>
            <a:ext cx="5733610" cy="5243176"/>
          </a:xfrm>
          <a:prstGeom prst="rect">
            <a:avLst/>
          </a:prstGeom>
        </p:spPr>
      </p:pic>
      <p:sp>
        <p:nvSpPr>
          <p:cNvPr id="8" name="Rectangle 7"/>
          <p:cNvSpPr/>
          <p:nvPr/>
        </p:nvSpPr>
        <p:spPr>
          <a:xfrm>
            <a:off x="389735" y="4089251"/>
            <a:ext cx="5451675" cy="723275"/>
          </a:xfrm>
          <a:prstGeom prst="rect">
            <a:avLst/>
          </a:prstGeom>
        </p:spPr>
        <p:txBody>
          <a:bodyPr wrap="square">
            <a:spAutoFit/>
          </a:bodyPr>
          <a:lstStyle/>
          <a:p>
            <a:pPr>
              <a:spcAft>
                <a:spcPts val="600"/>
              </a:spcAft>
            </a:pPr>
            <a:r>
              <a:rPr lang="en-US" dirty="0">
                <a:solidFill>
                  <a:srgbClr val="7030A0"/>
                </a:solidFill>
              </a:rPr>
              <a:t>[1] 380.5 </a:t>
            </a:r>
            <a:r>
              <a:rPr lang="en-US" dirty="0" smtClean="0">
                <a:solidFill>
                  <a:srgbClr val="7030A0"/>
                </a:solidFill>
              </a:rPr>
              <a:t> 414.9  449.3  483.7  517.9  550.6  583.2  613.3 </a:t>
            </a:r>
          </a:p>
          <a:p>
            <a:pPr>
              <a:spcAft>
                <a:spcPts val="600"/>
              </a:spcAft>
            </a:pPr>
            <a:r>
              <a:rPr lang="en-US" dirty="0" smtClean="0">
                <a:solidFill>
                  <a:srgbClr val="7030A0"/>
                </a:solidFill>
              </a:rPr>
              <a:t>[</a:t>
            </a:r>
            <a:r>
              <a:rPr lang="en-US" dirty="0">
                <a:solidFill>
                  <a:srgbClr val="7030A0"/>
                </a:solidFill>
              </a:rPr>
              <a:t>9] 642.9 </a:t>
            </a:r>
            <a:r>
              <a:rPr lang="en-US" dirty="0" smtClean="0">
                <a:solidFill>
                  <a:srgbClr val="7030A0"/>
                </a:solidFill>
              </a:rPr>
              <a:t> 672.7  703.3  735.5  767.8  800.2  832.6  868.7</a:t>
            </a:r>
            <a:endParaRPr lang="en-US" dirty="0">
              <a:solidFill>
                <a:srgbClr val="7030A0"/>
              </a:solidFill>
            </a:endParaRPr>
          </a:p>
        </p:txBody>
      </p:sp>
      <p:sp>
        <p:nvSpPr>
          <p:cNvPr id="9" name="Rectangle 8"/>
          <p:cNvSpPr/>
          <p:nvPr/>
        </p:nvSpPr>
        <p:spPr>
          <a:xfrm>
            <a:off x="123568" y="5924589"/>
            <a:ext cx="7967136"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plot( ), lines( ), abline( ), legend( ), </a:t>
            </a:r>
            <a:r>
              <a:rPr lang="en-US" dirty="0" err="1" smtClean="0">
                <a:solidFill>
                  <a:srgbClr val="FF0000"/>
                </a:solidFill>
                <a:latin typeface="Calibri" charset="0"/>
                <a:ea typeface="Calibri" charset="0"/>
                <a:cs typeface="Calibri" charset="0"/>
              </a:rPr>
              <a:t>as.numeric</a:t>
            </a:r>
            <a:r>
              <a:rPr lang="en-US" dirty="0" smtClean="0">
                <a:solidFill>
                  <a:srgbClr val="FF0000"/>
                </a:solidFill>
                <a:latin typeface="Calibri" charset="0"/>
                <a:ea typeface="Calibri" charset="0"/>
                <a:cs typeface="Calibri" charset="0"/>
              </a:rPr>
              <a:t>( ), </a:t>
            </a:r>
            <a:r>
              <a:rPr lang="en-US" dirty="0" err="1" smtClean="0">
                <a:solidFill>
                  <a:srgbClr val="FF0000"/>
                </a:solidFill>
                <a:latin typeface="Calibri" charset="0"/>
                <a:ea typeface="Calibri" charset="0"/>
                <a:cs typeface="Calibri" charset="0"/>
              </a:rPr>
              <a:t>colnames</a:t>
            </a:r>
            <a:r>
              <a:rPr lang="en-US" dirty="0" smtClean="0">
                <a:solidFill>
                  <a:srgbClr val="FF0000"/>
                </a:solidFill>
                <a:latin typeface="Calibri" charset="0"/>
                <a:ea typeface="Calibri" charset="0"/>
                <a:cs typeface="Calibri" charset="0"/>
              </a:rPr>
              <a:t>( )</a:t>
            </a:r>
            <a:endParaRPr lang="en-US" dirty="0">
              <a:solidFill>
                <a:srgbClr val="FF0000"/>
              </a:solidFill>
            </a:endParaRPr>
          </a:p>
        </p:txBody>
      </p:sp>
      <p:sp>
        <p:nvSpPr>
          <p:cNvPr id="7" name="TextBox 6"/>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312437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Worked Example</a:t>
            </a:r>
          </a:p>
        </p:txBody>
      </p:sp>
      <p:sp>
        <p:nvSpPr>
          <p:cNvPr id="9" name="TextBox 8"/>
          <p:cNvSpPr txBox="1"/>
          <p:nvPr/>
        </p:nvSpPr>
        <p:spPr>
          <a:xfrm>
            <a:off x="289365" y="1101509"/>
            <a:ext cx="5748760" cy="2569934"/>
          </a:xfrm>
          <a:prstGeom prst="rect">
            <a:avLst/>
          </a:prstGeom>
          <a:noFill/>
        </p:spPr>
        <p:txBody>
          <a:bodyPr wrap="square" rtlCol="0">
            <a:spAutoFit/>
          </a:bodyPr>
          <a:lstStyle/>
          <a:p>
            <a:pPr algn="ctr">
              <a:spcAft>
                <a:spcPts val="1200"/>
              </a:spcAft>
            </a:pPr>
            <a:r>
              <a:rPr lang="en-US" sz="2800" dirty="0">
                <a:solidFill>
                  <a:srgbClr val="0070C0"/>
                </a:solidFill>
              </a:rPr>
              <a:t>[</a:t>
            </a:r>
            <a:r>
              <a:rPr lang="en-US" sz="2800" i="1" dirty="0">
                <a:solidFill>
                  <a:srgbClr val="0070C0"/>
                </a:solidFill>
              </a:rPr>
              <a:t>A</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baseline="-25000" dirty="0">
                <a:solidFill>
                  <a:srgbClr val="0070C0"/>
                </a:solidFill>
              </a:rPr>
              <a:t> </a:t>
            </a:r>
            <a:r>
              <a:rPr lang="en-US" sz="2800" dirty="0">
                <a:solidFill>
                  <a:srgbClr val="0070C0"/>
                </a:solidFill>
              </a:rPr>
              <a:t>= [</a:t>
            </a:r>
            <a:r>
              <a:rPr lang="en-US" sz="2800" i="1" dirty="0">
                <a:solidFill>
                  <a:srgbClr val="0070C0"/>
                </a:solidFill>
              </a:rPr>
              <a:t>C</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n</a:t>
            </a:r>
            <a:r>
              <a:rPr lang="en-US" sz="2800" baseline="-25000" dirty="0">
                <a:solidFill>
                  <a:srgbClr val="0070C0"/>
                </a:solidFill>
              </a:rPr>
              <a:t> </a:t>
            </a:r>
            <a:r>
              <a:rPr lang="en-US" sz="2800" dirty="0">
                <a:solidFill>
                  <a:srgbClr val="0070C0"/>
                </a:solidFill>
              </a:rPr>
              <a:t>× [</a:t>
            </a:r>
            <a:r>
              <a:rPr lang="en-US" sz="2800" i="1" dirty="0" err="1">
                <a:solidFill>
                  <a:srgbClr val="0070C0"/>
                </a:solidFill>
                <a:latin typeface="Symbol" charset="2"/>
                <a:ea typeface="Symbol" charset="2"/>
                <a:cs typeface="Symbol" charset="2"/>
              </a:rPr>
              <a:t>e</a:t>
            </a:r>
            <a:r>
              <a:rPr lang="en-US" sz="2800" i="1" dirty="0" err="1">
                <a:solidFill>
                  <a:srgbClr val="0070C0"/>
                </a:solidFill>
              </a:rPr>
              <a:t>b</a:t>
            </a:r>
            <a:r>
              <a:rPr lang="en-US" sz="2800" dirty="0">
                <a:solidFill>
                  <a:srgbClr val="0070C0"/>
                </a:solidFill>
              </a:rPr>
              <a:t>]</a:t>
            </a:r>
            <a:r>
              <a:rPr lang="en-US" sz="2800" i="1" baseline="-25000" dirty="0">
                <a:solidFill>
                  <a:srgbClr val="0070C0"/>
                </a:solidFill>
              </a:rPr>
              <a:t>n</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dirty="0">
                <a:solidFill>
                  <a:srgbClr val="0070C0"/>
                </a:solidFill>
              </a:rPr>
              <a:t> + [</a:t>
            </a:r>
            <a:r>
              <a:rPr lang="en-US" sz="2800" i="1" dirty="0">
                <a:solidFill>
                  <a:srgbClr val="0070C0"/>
                </a:solidFill>
              </a:rPr>
              <a:t>RE</a:t>
            </a:r>
            <a:r>
              <a:rPr lang="en-US" sz="2800" dirty="0">
                <a:solidFill>
                  <a:srgbClr val="0070C0"/>
                </a:solidFill>
              </a:rPr>
              <a:t>]</a:t>
            </a:r>
            <a:r>
              <a:rPr lang="en-US" sz="2800" baseline="-25000" dirty="0">
                <a:solidFill>
                  <a:srgbClr val="0070C0"/>
                </a:solidFill>
              </a:rPr>
              <a:t> </a:t>
            </a:r>
            <a:r>
              <a:rPr lang="en-US" sz="2800" i="1" baseline="-25000" dirty="0">
                <a:solidFill>
                  <a:srgbClr val="0070C0"/>
                </a:solidFill>
              </a:rPr>
              <a:t>s</a:t>
            </a:r>
            <a:r>
              <a:rPr lang="en-US" sz="2800" baseline="-25000" dirty="0">
                <a:solidFill>
                  <a:srgbClr val="0070C0"/>
                </a:solidFill>
              </a:rPr>
              <a:t> × </a:t>
            </a:r>
            <a:r>
              <a:rPr lang="en-US" sz="2800" i="1" baseline="-25000" dirty="0">
                <a:solidFill>
                  <a:srgbClr val="0070C0"/>
                </a:solidFill>
              </a:rPr>
              <a:t>w</a:t>
            </a:r>
          </a:p>
          <a:p>
            <a:pPr>
              <a:spcAft>
                <a:spcPts val="1200"/>
              </a:spcAft>
            </a:pPr>
            <a:r>
              <a:rPr lang="en-US" sz="1600" i="1" dirty="0">
                <a:solidFill>
                  <a:srgbClr val="0070C0"/>
                </a:solidFill>
              </a:rPr>
              <a:t>Subset of data consisting of 24 of the 80 samples: stock Cu, stock Co, stock Cr, five Cu/Co binary mixtures, five Cu/Cr binary mixtures, five Co/Cr binary mixtures, six Cu/Co/Cr ternary mixtures.</a:t>
            </a:r>
          </a:p>
          <a:p>
            <a:pPr marL="287338" indent="-287338">
              <a:spcAft>
                <a:spcPts val="600"/>
              </a:spcAft>
              <a:buFont typeface="+mj-lt"/>
              <a:buAutoNum type="arabicPeriod"/>
            </a:pPr>
            <a:r>
              <a:rPr lang="en-US" sz="2000" dirty="0" smtClean="0"/>
              <a:t>choose </a:t>
            </a:r>
            <a:r>
              <a:rPr lang="en-US" sz="2000" dirty="0"/>
              <a:t>a subset of the original 635 wavelengths</a:t>
            </a:r>
          </a:p>
          <a:p>
            <a:pPr marL="287338" indent="-287338">
              <a:spcAft>
                <a:spcPts val="600"/>
              </a:spcAft>
              <a:buFont typeface="+mj-lt"/>
              <a:buAutoNum type="arabicPeriod"/>
            </a:pPr>
            <a:r>
              <a:rPr lang="en-US" sz="2000" dirty="0" smtClean="0"/>
              <a:t>perform PCA and determine relative importance of the 16 principal components</a:t>
            </a:r>
          </a:p>
        </p:txBody>
      </p:sp>
      <p:sp>
        <p:nvSpPr>
          <p:cNvPr id="10" name="Rectangle 9"/>
          <p:cNvSpPr/>
          <p:nvPr/>
        </p:nvSpPr>
        <p:spPr>
          <a:xfrm>
            <a:off x="289365" y="4278105"/>
            <a:ext cx="5806635" cy="1200329"/>
          </a:xfrm>
          <a:prstGeom prst="rect">
            <a:avLst/>
          </a:prstGeom>
        </p:spPr>
        <p:txBody>
          <a:bodyPr wrap="square">
            <a:spAutoFit/>
          </a:bodyPr>
          <a:lstStyle/>
          <a:p>
            <a:r>
              <a:rPr lang="en-US" dirty="0" smtClean="0">
                <a:solidFill>
                  <a:srgbClr val="7030A0"/>
                </a:solidFill>
              </a:rPr>
              <a:t>                                                 PC1        PC2           PC3          PC4</a:t>
            </a:r>
          </a:p>
          <a:p>
            <a:r>
              <a:rPr lang="en-US" dirty="0" smtClean="0">
                <a:solidFill>
                  <a:srgbClr val="7030A0"/>
                </a:solidFill>
              </a:rPr>
              <a:t>Standard </a:t>
            </a:r>
            <a:r>
              <a:rPr lang="en-US" dirty="0">
                <a:solidFill>
                  <a:srgbClr val="7030A0"/>
                </a:solidFill>
              </a:rPr>
              <a:t>deviation     </a:t>
            </a:r>
            <a:r>
              <a:rPr lang="en-US" dirty="0" smtClean="0">
                <a:solidFill>
                  <a:srgbClr val="7030A0"/>
                </a:solidFill>
              </a:rPr>
              <a:t>     3.3134   2.1901   0.42561   0.17585 </a:t>
            </a:r>
          </a:p>
          <a:p>
            <a:r>
              <a:rPr lang="en-US" dirty="0" smtClean="0">
                <a:solidFill>
                  <a:srgbClr val="7030A0"/>
                </a:solidFill>
              </a:rPr>
              <a:t>Proportion </a:t>
            </a:r>
            <a:r>
              <a:rPr lang="en-US" dirty="0">
                <a:solidFill>
                  <a:srgbClr val="7030A0"/>
                </a:solidFill>
              </a:rPr>
              <a:t>of Variance </a:t>
            </a:r>
            <a:r>
              <a:rPr lang="en-US" dirty="0" smtClean="0">
                <a:solidFill>
                  <a:srgbClr val="7030A0"/>
                </a:solidFill>
              </a:rPr>
              <a:t>  0.6862   0.2998   0.01132   0.00193 </a:t>
            </a:r>
          </a:p>
          <a:p>
            <a:r>
              <a:rPr lang="en-US" dirty="0" smtClean="0">
                <a:solidFill>
                  <a:srgbClr val="7030A0"/>
                </a:solidFill>
              </a:rPr>
              <a:t>Cumulative </a:t>
            </a:r>
            <a:r>
              <a:rPr lang="en-US" dirty="0">
                <a:solidFill>
                  <a:srgbClr val="7030A0"/>
                </a:solidFill>
              </a:rPr>
              <a:t>Proportion </a:t>
            </a:r>
            <a:r>
              <a:rPr lang="en-US" dirty="0" smtClean="0">
                <a:solidFill>
                  <a:srgbClr val="7030A0"/>
                </a:solidFill>
              </a:rPr>
              <a:t>  </a:t>
            </a:r>
            <a:r>
              <a:rPr lang="en-US" dirty="0">
                <a:solidFill>
                  <a:srgbClr val="7030A0"/>
                </a:solidFill>
              </a:rPr>
              <a:t>0.6862 </a:t>
            </a:r>
            <a:r>
              <a:rPr lang="en-US" dirty="0" smtClean="0">
                <a:solidFill>
                  <a:srgbClr val="7030A0"/>
                </a:solidFill>
              </a:rPr>
              <a:t>  0.9859   0.99725   0.99919</a:t>
            </a:r>
            <a:endParaRPr lang="en-US" dirty="0">
              <a:solidFill>
                <a:srgbClr val="7030A0"/>
              </a:solidFill>
            </a:endParaRPr>
          </a:p>
        </p:txBody>
      </p:sp>
      <p:sp>
        <p:nvSpPr>
          <p:cNvPr id="11" name="Rectangle 10"/>
          <p:cNvSpPr/>
          <p:nvPr/>
        </p:nvSpPr>
        <p:spPr>
          <a:xfrm>
            <a:off x="123568" y="5924589"/>
            <a:ext cx="4251662"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prcomp( ), plot( ), summary( )</a:t>
            </a:r>
            <a:endParaRPr lang="en-US" dirty="0">
              <a:solidFill>
                <a:srgbClr val="FF0000"/>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51075"/>
            <a:ext cx="5985126" cy="4858180"/>
          </a:xfrm>
          <a:prstGeom prst="rect">
            <a:avLst/>
          </a:prstGeom>
        </p:spPr>
      </p:pic>
      <p:sp>
        <p:nvSpPr>
          <p:cNvPr id="7" name="TextBox 6"/>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5586334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Worked Example</a:t>
            </a:r>
          </a:p>
        </p:txBody>
      </p:sp>
      <p:sp>
        <p:nvSpPr>
          <p:cNvPr id="8" name="TextBox 7"/>
          <p:cNvSpPr txBox="1"/>
          <p:nvPr/>
        </p:nvSpPr>
        <p:spPr>
          <a:xfrm>
            <a:off x="254642" y="1099752"/>
            <a:ext cx="5748760" cy="3262432"/>
          </a:xfrm>
          <a:prstGeom prst="rect">
            <a:avLst/>
          </a:prstGeom>
          <a:noFill/>
        </p:spPr>
        <p:txBody>
          <a:bodyPr wrap="square" rtlCol="0">
            <a:spAutoFit/>
          </a:bodyPr>
          <a:lstStyle/>
          <a:p>
            <a:pPr algn="ctr">
              <a:spcAft>
                <a:spcPts val="1200"/>
              </a:spcAft>
            </a:pPr>
            <a:r>
              <a:rPr lang="en-US" sz="2800" dirty="0">
                <a:solidFill>
                  <a:srgbClr val="0070C0"/>
                </a:solidFill>
              </a:rPr>
              <a:t>[</a:t>
            </a:r>
            <a:r>
              <a:rPr lang="en-US" sz="2800" i="1" dirty="0">
                <a:solidFill>
                  <a:srgbClr val="0070C0"/>
                </a:solidFill>
              </a:rPr>
              <a:t>A</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baseline="-25000" dirty="0">
                <a:solidFill>
                  <a:srgbClr val="0070C0"/>
                </a:solidFill>
              </a:rPr>
              <a:t> </a:t>
            </a:r>
            <a:r>
              <a:rPr lang="en-US" sz="2800" dirty="0">
                <a:solidFill>
                  <a:srgbClr val="0070C0"/>
                </a:solidFill>
              </a:rPr>
              <a:t>= [</a:t>
            </a:r>
            <a:r>
              <a:rPr lang="en-US" sz="2800" i="1" dirty="0">
                <a:solidFill>
                  <a:srgbClr val="0070C0"/>
                </a:solidFill>
              </a:rPr>
              <a:t>C</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n</a:t>
            </a:r>
            <a:r>
              <a:rPr lang="en-US" sz="2800" baseline="-25000" dirty="0">
                <a:solidFill>
                  <a:srgbClr val="0070C0"/>
                </a:solidFill>
              </a:rPr>
              <a:t> </a:t>
            </a:r>
            <a:r>
              <a:rPr lang="en-US" sz="2800" dirty="0">
                <a:solidFill>
                  <a:srgbClr val="0070C0"/>
                </a:solidFill>
              </a:rPr>
              <a:t>× [</a:t>
            </a:r>
            <a:r>
              <a:rPr lang="en-US" sz="2800" i="1" dirty="0" err="1">
                <a:solidFill>
                  <a:srgbClr val="0070C0"/>
                </a:solidFill>
                <a:latin typeface="Symbol" charset="2"/>
                <a:ea typeface="Symbol" charset="2"/>
                <a:cs typeface="Symbol" charset="2"/>
              </a:rPr>
              <a:t>e</a:t>
            </a:r>
            <a:r>
              <a:rPr lang="en-US" sz="2800" i="1" dirty="0" err="1">
                <a:solidFill>
                  <a:srgbClr val="0070C0"/>
                </a:solidFill>
              </a:rPr>
              <a:t>b</a:t>
            </a:r>
            <a:r>
              <a:rPr lang="en-US" sz="2800" dirty="0">
                <a:solidFill>
                  <a:srgbClr val="0070C0"/>
                </a:solidFill>
              </a:rPr>
              <a:t>]</a:t>
            </a:r>
            <a:r>
              <a:rPr lang="en-US" sz="2800" i="1" baseline="-25000" dirty="0">
                <a:solidFill>
                  <a:srgbClr val="0070C0"/>
                </a:solidFill>
              </a:rPr>
              <a:t>n</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dirty="0">
                <a:solidFill>
                  <a:srgbClr val="0070C0"/>
                </a:solidFill>
              </a:rPr>
              <a:t> + [</a:t>
            </a:r>
            <a:r>
              <a:rPr lang="en-US" sz="2800" i="1" dirty="0">
                <a:solidFill>
                  <a:srgbClr val="0070C0"/>
                </a:solidFill>
              </a:rPr>
              <a:t>RE</a:t>
            </a:r>
            <a:r>
              <a:rPr lang="en-US" sz="2800" dirty="0">
                <a:solidFill>
                  <a:srgbClr val="0070C0"/>
                </a:solidFill>
              </a:rPr>
              <a:t>]</a:t>
            </a:r>
            <a:r>
              <a:rPr lang="en-US" sz="2800" baseline="-25000" dirty="0">
                <a:solidFill>
                  <a:srgbClr val="0070C0"/>
                </a:solidFill>
              </a:rPr>
              <a:t> </a:t>
            </a:r>
            <a:r>
              <a:rPr lang="en-US" sz="2800" i="1" baseline="-25000" dirty="0">
                <a:solidFill>
                  <a:srgbClr val="0070C0"/>
                </a:solidFill>
              </a:rPr>
              <a:t>s</a:t>
            </a:r>
            <a:r>
              <a:rPr lang="en-US" sz="2800" baseline="-25000" dirty="0">
                <a:solidFill>
                  <a:srgbClr val="0070C0"/>
                </a:solidFill>
              </a:rPr>
              <a:t> × </a:t>
            </a:r>
            <a:r>
              <a:rPr lang="en-US" sz="2800" i="1" baseline="-25000" dirty="0">
                <a:solidFill>
                  <a:srgbClr val="0070C0"/>
                </a:solidFill>
              </a:rPr>
              <a:t>w</a:t>
            </a:r>
          </a:p>
          <a:p>
            <a:pPr>
              <a:spcAft>
                <a:spcPts val="1200"/>
              </a:spcAft>
            </a:pPr>
            <a:r>
              <a:rPr lang="en-US" sz="1600" i="1" dirty="0">
                <a:solidFill>
                  <a:srgbClr val="0070C0"/>
                </a:solidFill>
              </a:rPr>
              <a:t>Subset of data consisting of 24 of the 80 samples: stock Cu, stock Co, stock Cr, five Cu/Co binary mixtures, five Cu/Cr binary mixtures, five Co/Cr binary mixtures, six Cu/Co/Cr ternary mixtures.</a:t>
            </a:r>
          </a:p>
          <a:p>
            <a:pPr marL="287338" indent="-287338">
              <a:spcAft>
                <a:spcPts val="600"/>
              </a:spcAft>
              <a:buFont typeface="+mj-lt"/>
              <a:buAutoNum type="arabicPeriod"/>
            </a:pPr>
            <a:r>
              <a:rPr lang="en-US" sz="2000" dirty="0" smtClean="0"/>
              <a:t>choose </a:t>
            </a:r>
            <a:r>
              <a:rPr lang="en-US" sz="2000" dirty="0"/>
              <a:t>a subset of the original 635 wavelengths</a:t>
            </a:r>
          </a:p>
          <a:p>
            <a:pPr marL="287338" indent="-287338">
              <a:spcAft>
                <a:spcPts val="600"/>
              </a:spcAft>
              <a:buFont typeface="+mj-lt"/>
              <a:buAutoNum type="arabicPeriod"/>
            </a:pPr>
            <a:r>
              <a:rPr lang="en-US" sz="2000" dirty="0"/>
              <a:t>perform PCA and determine relative importance of the 16 principal components</a:t>
            </a:r>
          </a:p>
          <a:p>
            <a:pPr marL="287338" indent="-287338">
              <a:spcAft>
                <a:spcPts val="600"/>
              </a:spcAft>
              <a:buFont typeface="+mj-lt"/>
              <a:buAutoNum type="arabicPeriod"/>
            </a:pPr>
            <a:r>
              <a:rPr lang="en-US" sz="2000" dirty="0" smtClean="0"/>
              <a:t>examine and interpret scores for first two principal components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578" y="1053452"/>
            <a:ext cx="5779622" cy="5263902"/>
          </a:xfrm>
          <a:prstGeom prst="rect">
            <a:avLst/>
          </a:prstGeom>
        </p:spPr>
      </p:pic>
      <p:sp>
        <p:nvSpPr>
          <p:cNvPr id="12" name="Rectangle 11"/>
          <p:cNvSpPr/>
          <p:nvPr/>
        </p:nvSpPr>
        <p:spPr>
          <a:xfrm>
            <a:off x="123568" y="5924589"/>
            <a:ext cx="4251662"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plot( )</a:t>
            </a:r>
            <a:endParaRPr lang="en-US" dirty="0">
              <a:solidFill>
                <a:srgbClr val="FF0000"/>
              </a:solidFill>
            </a:endParaRPr>
          </a:p>
        </p:txBody>
      </p:sp>
      <p:sp>
        <p:nvSpPr>
          <p:cNvPr id="7" name="TextBox 6"/>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64824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Worked Example</a:t>
            </a:r>
          </a:p>
        </p:txBody>
      </p:sp>
      <p:sp>
        <p:nvSpPr>
          <p:cNvPr id="8" name="TextBox 7"/>
          <p:cNvSpPr txBox="1"/>
          <p:nvPr/>
        </p:nvSpPr>
        <p:spPr>
          <a:xfrm>
            <a:off x="254642" y="1099752"/>
            <a:ext cx="5748760" cy="3262432"/>
          </a:xfrm>
          <a:prstGeom prst="rect">
            <a:avLst/>
          </a:prstGeom>
          <a:noFill/>
        </p:spPr>
        <p:txBody>
          <a:bodyPr wrap="square" rtlCol="0">
            <a:spAutoFit/>
          </a:bodyPr>
          <a:lstStyle/>
          <a:p>
            <a:pPr algn="ctr">
              <a:spcAft>
                <a:spcPts val="1200"/>
              </a:spcAft>
            </a:pPr>
            <a:r>
              <a:rPr lang="en-US" sz="2800" dirty="0">
                <a:solidFill>
                  <a:srgbClr val="0070C0"/>
                </a:solidFill>
              </a:rPr>
              <a:t>[</a:t>
            </a:r>
            <a:r>
              <a:rPr lang="en-US" sz="2800" i="1" dirty="0">
                <a:solidFill>
                  <a:srgbClr val="0070C0"/>
                </a:solidFill>
              </a:rPr>
              <a:t>A</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baseline="-25000" dirty="0">
                <a:solidFill>
                  <a:srgbClr val="0070C0"/>
                </a:solidFill>
              </a:rPr>
              <a:t> </a:t>
            </a:r>
            <a:r>
              <a:rPr lang="en-US" sz="2800" dirty="0">
                <a:solidFill>
                  <a:srgbClr val="0070C0"/>
                </a:solidFill>
              </a:rPr>
              <a:t>= [</a:t>
            </a:r>
            <a:r>
              <a:rPr lang="en-US" sz="2800" i="1" dirty="0">
                <a:solidFill>
                  <a:srgbClr val="0070C0"/>
                </a:solidFill>
              </a:rPr>
              <a:t>C</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n</a:t>
            </a:r>
            <a:r>
              <a:rPr lang="en-US" sz="2800" baseline="-25000" dirty="0">
                <a:solidFill>
                  <a:srgbClr val="0070C0"/>
                </a:solidFill>
              </a:rPr>
              <a:t> </a:t>
            </a:r>
            <a:r>
              <a:rPr lang="en-US" sz="2800" dirty="0">
                <a:solidFill>
                  <a:srgbClr val="0070C0"/>
                </a:solidFill>
              </a:rPr>
              <a:t>× [</a:t>
            </a:r>
            <a:r>
              <a:rPr lang="en-US" sz="2800" i="1" dirty="0" err="1">
                <a:solidFill>
                  <a:srgbClr val="0070C0"/>
                </a:solidFill>
                <a:latin typeface="Symbol" charset="2"/>
                <a:ea typeface="Symbol" charset="2"/>
                <a:cs typeface="Symbol" charset="2"/>
              </a:rPr>
              <a:t>e</a:t>
            </a:r>
            <a:r>
              <a:rPr lang="en-US" sz="2800" i="1" dirty="0" err="1">
                <a:solidFill>
                  <a:srgbClr val="0070C0"/>
                </a:solidFill>
              </a:rPr>
              <a:t>b</a:t>
            </a:r>
            <a:r>
              <a:rPr lang="en-US" sz="2800" dirty="0">
                <a:solidFill>
                  <a:srgbClr val="0070C0"/>
                </a:solidFill>
              </a:rPr>
              <a:t>]</a:t>
            </a:r>
            <a:r>
              <a:rPr lang="en-US" sz="2800" i="1" baseline="-25000" dirty="0">
                <a:solidFill>
                  <a:srgbClr val="0070C0"/>
                </a:solidFill>
              </a:rPr>
              <a:t>n</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dirty="0">
                <a:solidFill>
                  <a:srgbClr val="0070C0"/>
                </a:solidFill>
              </a:rPr>
              <a:t> + [</a:t>
            </a:r>
            <a:r>
              <a:rPr lang="en-US" sz="2800" i="1" dirty="0">
                <a:solidFill>
                  <a:srgbClr val="0070C0"/>
                </a:solidFill>
              </a:rPr>
              <a:t>RE</a:t>
            </a:r>
            <a:r>
              <a:rPr lang="en-US" sz="2800" dirty="0">
                <a:solidFill>
                  <a:srgbClr val="0070C0"/>
                </a:solidFill>
              </a:rPr>
              <a:t>]</a:t>
            </a:r>
            <a:r>
              <a:rPr lang="en-US" sz="2800" baseline="-25000" dirty="0">
                <a:solidFill>
                  <a:srgbClr val="0070C0"/>
                </a:solidFill>
              </a:rPr>
              <a:t> </a:t>
            </a:r>
            <a:r>
              <a:rPr lang="en-US" sz="2800" i="1" baseline="-25000" dirty="0">
                <a:solidFill>
                  <a:srgbClr val="0070C0"/>
                </a:solidFill>
              </a:rPr>
              <a:t>s</a:t>
            </a:r>
            <a:r>
              <a:rPr lang="en-US" sz="2800" baseline="-25000" dirty="0">
                <a:solidFill>
                  <a:srgbClr val="0070C0"/>
                </a:solidFill>
              </a:rPr>
              <a:t> × </a:t>
            </a:r>
            <a:r>
              <a:rPr lang="en-US" sz="2800" i="1" baseline="-25000" dirty="0">
                <a:solidFill>
                  <a:srgbClr val="0070C0"/>
                </a:solidFill>
              </a:rPr>
              <a:t>w</a:t>
            </a:r>
          </a:p>
          <a:p>
            <a:pPr>
              <a:spcAft>
                <a:spcPts val="1200"/>
              </a:spcAft>
            </a:pPr>
            <a:r>
              <a:rPr lang="en-US" sz="1600" i="1" dirty="0">
                <a:solidFill>
                  <a:srgbClr val="0070C0"/>
                </a:solidFill>
              </a:rPr>
              <a:t>Subset of data consisting of 24 of the 80 samples: stock Cu, stock Co, stock Cr, five Cu/Co binary mixtures, five Cu/Cr binary mixtures, five Co/Cr binary mixtures, six Cu/Co/Cr ternary mixtures.</a:t>
            </a:r>
          </a:p>
          <a:p>
            <a:pPr marL="287338" indent="-287338">
              <a:spcAft>
                <a:spcPts val="600"/>
              </a:spcAft>
              <a:buFont typeface="+mj-lt"/>
              <a:buAutoNum type="arabicPeriod"/>
            </a:pPr>
            <a:r>
              <a:rPr lang="en-US" sz="2000" dirty="0" smtClean="0"/>
              <a:t>choose </a:t>
            </a:r>
            <a:r>
              <a:rPr lang="en-US" sz="2000" dirty="0"/>
              <a:t>a subset of the original 635 wavelengths</a:t>
            </a:r>
          </a:p>
          <a:p>
            <a:pPr marL="287338" indent="-287338">
              <a:spcAft>
                <a:spcPts val="600"/>
              </a:spcAft>
              <a:buFont typeface="+mj-lt"/>
              <a:buAutoNum type="arabicPeriod"/>
            </a:pPr>
            <a:r>
              <a:rPr lang="en-US" sz="2000" dirty="0"/>
              <a:t>perform PCA and determine relative importance of the 16 principal components</a:t>
            </a:r>
          </a:p>
          <a:p>
            <a:pPr marL="287338" indent="-287338">
              <a:spcAft>
                <a:spcPts val="600"/>
              </a:spcAft>
              <a:buFont typeface="+mj-lt"/>
              <a:buAutoNum type="arabicPeriod"/>
            </a:pPr>
            <a:r>
              <a:rPr lang="en-US" sz="2000" dirty="0"/>
              <a:t>examine and interpret scores for first two principal components</a:t>
            </a:r>
          </a:p>
        </p:txBody>
      </p:sp>
      <p:sp>
        <p:nvSpPr>
          <p:cNvPr id="12" name="Rectangle 11"/>
          <p:cNvSpPr/>
          <p:nvPr/>
        </p:nvSpPr>
        <p:spPr>
          <a:xfrm>
            <a:off x="123568" y="5924589"/>
            <a:ext cx="4251662"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plot( ), factor( ), legend( )</a:t>
            </a:r>
            <a:endParaRPr lang="en-US"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574" y="1077925"/>
            <a:ext cx="5704053" cy="5239146"/>
          </a:xfrm>
          <a:prstGeom prst="rect">
            <a:avLst/>
          </a:prstGeom>
        </p:spPr>
      </p:pic>
      <p:sp>
        <p:nvSpPr>
          <p:cNvPr id="7" name="TextBox 6"/>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775274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Worked Example</a:t>
            </a:r>
          </a:p>
        </p:txBody>
      </p:sp>
      <p:sp>
        <p:nvSpPr>
          <p:cNvPr id="8" name="TextBox 7"/>
          <p:cNvSpPr txBox="1"/>
          <p:nvPr/>
        </p:nvSpPr>
        <p:spPr>
          <a:xfrm>
            <a:off x="254643" y="1099752"/>
            <a:ext cx="5748760" cy="3954929"/>
          </a:xfrm>
          <a:prstGeom prst="rect">
            <a:avLst/>
          </a:prstGeom>
          <a:noFill/>
        </p:spPr>
        <p:txBody>
          <a:bodyPr wrap="square" rtlCol="0">
            <a:spAutoFit/>
          </a:bodyPr>
          <a:lstStyle/>
          <a:p>
            <a:pPr algn="ctr">
              <a:spcAft>
                <a:spcPts val="1200"/>
              </a:spcAft>
            </a:pPr>
            <a:r>
              <a:rPr lang="en-US" sz="2800" dirty="0">
                <a:solidFill>
                  <a:srgbClr val="0070C0"/>
                </a:solidFill>
              </a:rPr>
              <a:t>[</a:t>
            </a:r>
            <a:r>
              <a:rPr lang="en-US" sz="2800" i="1" dirty="0">
                <a:solidFill>
                  <a:srgbClr val="0070C0"/>
                </a:solidFill>
              </a:rPr>
              <a:t>A</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baseline="-25000" dirty="0">
                <a:solidFill>
                  <a:srgbClr val="0070C0"/>
                </a:solidFill>
              </a:rPr>
              <a:t> </a:t>
            </a:r>
            <a:r>
              <a:rPr lang="en-US" sz="2800" dirty="0">
                <a:solidFill>
                  <a:srgbClr val="0070C0"/>
                </a:solidFill>
              </a:rPr>
              <a:t>= [</a:t>
            </a:r>
            <a:r>
              <a:rPr lang="en-US" sz="2800" i="1" dirty="0">
                <a:solidFill>
                  <a:srgbClr val="0070C0"/>
                </a:solidFill>
              </a:rPr>
              <a:t>C</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n</a:t>
            </a:r>
            <a:r>
              <a:rPr lang="en-US" sz="2800" baseline="-25000" dirty="0">
                <a:solidFill>
                  <a:srgbClr val="0070C0"/>
                </a:solidFill>
              </a:rPr>
              <a:t> </a:t>
            </a:r>
            <a:r>
              <a:rPr lang="en-US" sz="2800" dirty="0">
                <a:solidFill>
                  <a:srgbClr val="0070C0"/>
                </a:solidFill>
              </a:rPr>
              <a:t>× [</a:t>
            </a:r>
            <a:r>
              <a:rPr lang="en-US" sz="2800" i="1" dirty="0" err="1">
                <a:solidFill>
                  <a:srgbClr val="0070C0"/>
                </a:solidFill>
                <a:latin typeface="Symbol" charset="2"/>
                <a:ea typeface="Symbol" charset="2"/>
                <a:cs typeface="Symbol" charset="2"/>
              </a:rPr>
              <a:t>e</a:t>
            </a:r>
            <a:r>
              <a:rPr lang="en-US" sz="2800" i="1" dirty="0" err="1">
                <a:solidFill>
                  <a:srgbClr val="0070C0"/>
                </a:solidFill>
              </a:rPr>
              <a:t>b</a:t>
            </a:r>
            <a:r>
              <a:rPr lang="en-US" sz="2800" dirty="0">
                <a:solidFill>
                  <a:srgbClr val="0070C0"/>
                </a:solidFill>
              </a:rPr>
              <a:t>]</a:t>
            </a:r>
            <a:r>
              <a:rPr lang="en-US" sz="2800" i="1" baseline="-25000" dirty="0">
                <a:solidFill>
                  <a:srgbClr val="0070C0"/>
                </a:solidFill>
              </a:rPr>
              <a:t>n</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dirty="0">
                <a:solidFill>
                  <a:srgbClr val="0070C0"/>
                </a:solidFill>
              </a:rPr>
              <a:t> + [</a:t>
            </a:r>
            <a:r>
              <a:rPr lang="en-US" sz="2800" i="1" dirty="0">
                <a:solidFill>
                  <a:srgbClr val="0070C0"/>
                </a:solidFill>
              </a:rPr>
              <a:t>RE</a:t>
            </a:r>
            <a:r>
              <a:rPr lang="en-US" sz="2800" dirty="0">
                <a:solidFill>
                  <a:srgbClr val="0070C0"/>
                </a:solidFill>
              </a:rPr>
              <a:t>]</a:t>
            </a:r>
            <a:r>
              <a:rPr lang="en-US" sz="2800" baseline="-25000" dirty="0">
                <a:solidFill>
                  <a:srgbClr val="0070C0"/>
                </a:solidFill>
              </a:rPr>
              <a:t> </a:t>
            </a:r>
            <a:r>
              <a:rPr lang="en-US" sz="2800" i="1" baseline="-25000" dirty="0">
                <a:solidFill>
                  <a:srgbClr val="0070C0"/>
                </a:solidFill>
              </a:rPr>
              <a:t>s</a:t>
            </a:r>
            <a:r>
              <a:rPr lang="en-US" sz="2800" baseline="-25000" dirty="0">
                <a:solidFill>
                  <a:srgbClr val="0070C0"/>
                </a:solidFill>
              </a:rPr>
              <a:t> × </a:t>
            </a:r>
            <a:r>
              <a:rPr lang="en-US" sz="2800" i="1" baseline="-25000" dirty="0">
                <a:solidFill>
                  <a:srgbClr val="0070C0"/>
                </a:solidFill>
              </a:rPr>
              <a:t>w</a:t>
            </a:r>
          </a:p>
          <a:p>
            <a:pPr>
              <a:spcAft>
                <a:spcPts val="1200"/>
              </a:spcAft>
            </a:pPr>
            <a:r>
              <a:rPr lang="en-US" sz="1600" i="1" dirty="0">
                <a:solidFill>
                  <a:srgbClr val="0070C0"/>
                </a:solidFill>
              </a:rPr>
              <a:t>Subset of data consisting of 24 of the 80 samples: stock Cu, stock Co, stock Cr, five Cu/Co binary mixtures, five Cu/Cr binary mixtures, five Co/Cr binary mixtures, six Cu/Co/Cr ternary mixtures.</a:t>
            </a:r>
          </a:p>
          <a:p>
            <a:pPr marL="287338" indent="-287338">
              <a:spcAft>
                <a:spcPts val="600"/>
              </a:spcAft>
              <a:buFont typeface="+mj-lt"/>
              <a:buAutoNum type="arabicPeriod"/>
            </a:pPr>
            <a:r>
              <a:rPr lang="en-US" sz="2000" dirty="0" smtClean="0"/>
              <a:t>choose </a:t>
            </a:r>
            <a:r>
              <a:rPr lang="en-US" sz="2000" dirty="0"/>
              <a:t>a subset of the original 635 wavelengths</a:t>
            </a:r>
          </a:p>
          <a:p>
            <a:pPr marL="287338" indent="-287338">
              <a:spcAft>
                <a:spcPts val="600"/>
              </a:spcAft>
              <a:buFont typeface="+mj-lt"/>
              <a:buAutoNum type="arabicPeriod"/>
            </a:pPr>
            <a:r>
              <a:rPr lang="en-US" sz="2000" dirty="0"/>
              <a:t>perform PCA and determine relative importance of the 16 principal components</a:t>
            </a:r>
          </a:p>
          <a:p>
            <a:pPr marL="287338" indent="-287338">
              <a:spcAft>
                <a:spcPts val="600"/>
              </a:spcAft>
              <a:buFont typeface="+mj-lt"/>
              <a:buAutoNum type="arabicPeriod"/>
            </a:pPr>
            <a:r>
              <a:rPr lang="en-US" sz="2000" dirty="0"/>
              <a:t>examine and interpret scores for first two principal components</a:t>
            </a:r>
          </a:p>
          <a:p>
            <a:pPr marL="287338" indent="-287338">
              <a:spcAft>
                <a:spcPts val="600"/>
              </a:spcAft>
              <a:buFont typeface="+mj-lt"/>
              <a:buAutoNum type="arabicPeriod"/>
            </a:pPr>
            <a:r>
              <a:rPr lang="en-US" sz="2000" dirty="0" smtClean="0"/>
              <a:t>examine and interpret </a:t>
            </a:r>
            <a:r>
              <a:rPr lang="en-US" sz="2000" dirty="0" err="1" smtClean="0"/>
              <a:t>biplot</a:t>
            </a:r>
            <a:r>
              <a:rPr lang="en-US" sz="2000" dirty="0" smtClean="0"/>
              <a:t> of loadings and scores for the first two principal components</a:t>
            </a:r>
          </a:p>
        </p:txBody>
      </p:sp>
      <p:sp>
        <p:nvSpPr>
          <p:cNvPr id="12" name="Rectangle 11"/>
          <p:cNvSpPr/>
          <p:nvPr/>
        </p:nvSpPr>
        <p:spPr>
          <a:xfrm>
            <a:off x="123568" y="5924589"/>
            <a:ext cx="4251662"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a:t>
            </a:r>
            <a:r>
              <a:rPr lang="en-US" dirty="0" err="1" smtClean="0">
                <a:solidFill>
                  <a:srgbClr val="FF0000"/>
                </a:solidFill>
                <a:latin typeface="Calibri" charset="0"/>
                <a:ea typeface="Calibri" charset="0"/>
                <a:cs typeface="Calibri" charset="0"/>
              </a:rPr>
              <a:t>biplot</a:t>
            </a:r>
            <a:r>
              <a:rPr lang="en-US" dirty="0" smtClean="0">
                <a:solidFill>
                  <a:srgbClr val="FF0000"/>
                </a:solidFill>
                <a:latin typeface="Calibri" charset="0"/>
                <a:ea typeface="Calibri" charset="0"/>
                <a:cs typeface="Calibri" charset="0"/>
              </a:rPr>
              <a:t>( )</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905" y="1050516"/>
            <a:ext cx="5482928" cy="5248900"/>
          </a:xfrm>
          <a:prstGeom prst="rect">
            <a:avLst/>
          </a:prstGeom>
        </p:spPr>
      </p:pic>
      <p:sp>
        <p:nvSpPr>
          <p:cNvPr id="6" name="TextBox 5"/>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5963380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Worked Example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905" y="1050516"/>
            <a:ext cx="5482928" cy="52489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279" y="1183406"/>
            <a:ext cx="5594549" cy="5116010"/>
          </a:xfrm>
          <a:prstGeom prst="rect">
            <a:avLst/>
          </a:prstGeom>
        </p:spPr>
      </p:pic>
      <p:sp>
        <p:nvSpPr>
          <p:cNvPr id="5" name="TextBox 4"/>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9664814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Worked Example</a:t>
            </a:r>
          </a:p>
        </p:txBody>
      </p:sp>
      <p:sp>
        <p:nvSpPr>
          <p:cNvPr id="9" name="TextBox 8"/>
          <p:cNvSpPr txBox="1"/>
          <p:nvPr/>
        </p:nvSpPr>
        <p:spPr>
          <a:xfrm>
            <a:off x="235403" y="1099752"/>
            <a:ext cx="5748760" cy="3954929"/>
          </a:xfrm>
          <a:prstGeom prst="rect">
            <a:avLst/>
          </a:prstGeom>
          <a:noFill/>
        </p:spPr>
        <p:txBody>
          <a:bodyPr wrap="square" rtlCol="0">
            <a:spAutoFit/>
          </a:bodyPr>
          <a:lstStyle/>
          <a:p>
            <a:pPr algn="ctr">
              <a:spcAft>
                <a:spcPts val="1200"/>
              </a:spcAft>
            </a:pPr>
            <a:r>
              <a:rPr lang="en-US" sz="2800" dirty="0">
                <a:solidFill>
                  <a:srgbClr val="0070C0"/>
                </a:solidFill>
              </a:rPr>
              <a:t>[</a:t>
            </a:r>
            <a:r>
              <a:rPr lang="en-US" sz="2800" i="1" dirty="0">
                <a:solidFill>
                  <a:srgbClr val="0070C0"/>
                </a:solidFill>
              </a:rPr>
              <a:t>A</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baseline="-25000" dirty="0">
                <a:solidFill>
                  <a:srgbClr val="0070C0"/>
                </a:solidFill>
              </a:rPr>
              <a:t> </a:t>
            </a:r>
            <a:r>
              <a:rPr lang="en-US" sz="2800" dirty="0">
                <a:solidFill>
                  <a:srgbClr val="0070C0"/>
                </a:solidFill>
              </a:rPr>
              <a:t>= [</a:t>
            </a:r>
            <a:r>
              <a:rPr lang="en-US" sz="2800" i="1" dirty="0">
                <a:solidFill>
                  <a:srgbClr val="0070C0"/>
                </a:solidFill>
              </a:rPr>
              <a:t>C</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n</a:t>
            </a:r>
            <a:r>
              <a:rPr lang="en-US" sz="2800" baseline="-25000" dirty="0">
                <a:solidFill>
                  <a:srgbClr val="0070C0"/>
                </a:solidFill>
              </a:rPr>
              <a:t> </a:t>
            </a:r>
            <a:r>
              <a:rPr lang="en-US" sz="2800" dirty="0">
                <a:solidFill>
                  <a:srgbClr val="0070C0"/>
                </a:solidFill>
              </a:rPr>
              <a:t>× [</a:t>
            </a:r>
            <a:r>
              <a:rPr lang="en-US" sz="2800" i="1" dirty="0" err="1">
                <a:solidFill>
                  <a:srgbClr val="0070C0"/>
                </a:solidFill>
                <a:latin typeface="Symbol" charset="2"/>
                <a:ea typeface="Symbol" charset="2"/>
                <a:cs typeface="Symbol" charset="2"/>
              </a:rPr>
              <a:t>e</a:t>
            </a:r>
            <a:r>
              <a:rPr lang="en-US" sz="2800" i="1" dirty="0" err="1">
                <a:solidFill>
                  <a:srgbClr val="0070C0"/>
                </a:solidFill>
              </a:rPr>
              <a:t>b</a:t>
            </a:r>
            <a:r>
              <a:rPr lang="en-US" sz="2800" dirty="0">
                <a:solidFill>
                  <a:srgbClr val="0070C0"/>
                </a:solidFill>
              </a:rPr>
              <a:t>]</a:t>
            </a:r>
            <a:r>
              <a:rPr lang="en-US" sz="2800" i="1" baseline="-25000" dirty="0">
                <a:solidFill>
                  <a:srgbClr val="0070C0"/>
                </a:solidFill>
              </a:rPr>
              <a:t>n</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dirty="0">
                <a:solidFill>
                  <a:srgbClr val="0070C0"/>
                </a:solidFill>
              </a:rPr>
              <a:t> + [</a:t>
            </a:r>
            <a:r>
              <a:rPr lang="en-US" sz="2800" i="1" dirty="0">
                <a:solidFill>
                  <a:srgbClr val="0070C0"/>
                </a:solidFill>
              </a:rPr>
              <a:t>RE</a:t>
            </a:r>
            <a:r>
              <a:rPr lang="en-US" sz="2800" dirty="0">
                <a:solidFill>
                  <a:srgbClr val="0070C0"/>
                </a:solidFill>
              </a:rPr>
              <a:t>]</a:t>
            </a:r>
            <a:r>
              <a:rPr lang="en-US" sz="2800" baseline="-25000" dirty="0">
                <a:solidFill>
                  <a:srgbClr val="0070C0"/>
                </a:solidFill>
              </a:rPr>
              <a:t> </a:t>
            </a:r>
            <a:r>
              <a:rPr lang="en-US" sz="2800" i="1" baseline="-25000" dirty="0">
                <a:solidFill>
                  <a:srgbClr val="0070C0"/>
                </a:solidFill>
              </a:rPr>
              <a:t>s</a:t>
            </a:r>
            <a:r>
              <a:rPr lang="en-US" sz="2800" baseline="-25000" dirty="0">
                <a:solidFill>
                  <a:srgbClr val="0070C0"/>
                </a:solidFill>
              </a:rPr>
              <a:t> × </a:t>
            </a:r>
            <a:r>
              <a:rPr lang="en-US" sz="2800" i="1" baseline="-25000" dirty="0">
                <a:solidFill>
                  <a:srgbClr val="0070C0"/>
                </a:solidFill>
              </a:rPr>
              <a:t>w</a:t>
            </a:r>
          </a:p>
          <a:p>
            <a:pPr>
              <a:spcAft>
                <a:spcPts val="1200"/>
              </a:spcAft>
            </a:pPr>
            <a:r>
              <a:rPr lang="en-US" sz="1600" i="1" dirty="0">
                <a:solidFill>
                  <a:srgbClr val="0070C0"/>
                </a:solidFill>
              </a:rPr>
              <a:t>Subset of data consisting of 24 of the 80 samples: stock Cu, stock Co, stock Cr, five Cu/Co binary mixtures, five Cu/Cr binary mixtures, five Co/Cr binary mixtures, six Cu/Co/Cr ternary mixtures.</a:t>
            </a:r>
          </a:p>
          <a:p>
            <a:pPr marL="287338" indent="-287338">
              <a:spcAft>
                <a:spcPts val="600"/>
              </a:spcAft>
              <a:buFont typeface="+mj-lt"/>
              <a:buAutoNum type="arabicPeriod"/>
            </a:pPr>
            <a:r>
              <a:rPr lang="en-US" sz="2000" dirty="0" smtClean="0"/>
              <a:t>choose </a:t>
            </a:r>
            <a:r>
              <a:rPr lang="en-US" sz="2000" dirty="0"/>
              <a:t>a subset of the original 635 wavelengths</a:t>
            </a:r>
          </a:p>
          <a:p>
            <a:pPr marL="287338" indent="-287338">
              <a:spcAft>
                <a:spcPts val="600"/>
              </a:spcAft>
              <a:buFont typeface="+mj-lt"/>
              <a:buAutoNum type="arabicPeriod"/>
            </a:pPr>
            <a:r>
              <a:rPr lang="en-US" sz="2000" dirty="0"/>
              <a:t>perform PCA and determine relative importance of the 16 principal components</a:t>
            </a:r>
          </a:p>
          <a:p>
            <a:pPr marL="287338" indent="-287338">
              <a:spcAft>
                <a:spcPts val="600"/>
              </a:spcAft>
              <a:buFont typeface="+mj-lt"/>
              <a:buAutoNum type="arabicPeriod"/>
            </a:pPr>
            <a:r>
              <a:rPr lang="en-US" sz="2000" dirty="0"/>
              <a:t>examine and interpret scores for first two principal components</a:t>
            </a:r>
          </a:p>
          <a:p>
            <a:pPr marL="287338" indent="-287338">
              <a:spcAft>
                <a:spcPts val="600"/>
              </a:spcAft>
              <a:buFont typeface="+mj-lt"/>
              <a:buAutoNum type="arabicPeriod"/>
            </a:pPr>
            <a:r>
              <a:rPr lang="en-US" sz="2000" dirty="0"/>
              <a:t>examine and interpret </a:t>
            </a:r>
            <a:r>
              <a:rPr lang="en-US" sz="2000" dirty="0" err="1"/>
              <a:t>biplot</a:t>
            </a:r>
            <a:r>
              <a:rPr lang="en-US" sz="2000" dirty="0"/>
              <a:t> of loadings and scores for the first two principal components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577" y="1053451"/>
            <a:ext cx="5779623" cy="5252578"/>
          </a:xfrm>
          <a:prstGeom prst="rect">
            <a:avLst/>
          </a:prstGeom>
        </p:spPr>
      </p:pic>
      <p:sp>
        <p:nvSpPr>
          <p:cNvPr id="10" name="Rectangle 9"/>
          <p:cNvSpPr/>
          <p:nvPr/>
        </p:nvSpPr>
        <p:spPr>
          <a:xfrm>
            <a:off x="123567" y="5924589"/>
            <a:ext cx="5972433"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plot( ), </a:t>
            </a:r>
            <a:r>
              <a:rPr lang="en-US" dirty="0" err="1" smtClean="0">
                <a:solidFill>
                  <a:srgbClr val="FF0000"/>
                </a:solidFill>
                <a:latin typeface="Calibri" charset="0"/>
                <a:ea typeface="Calibri" charset="0"/>
                <a:cs typeface="Calibri" charset="0"/>
              </a:rPr>
              <a:t>colorRampPalatte</a:t>
            </a:r>
            <a:r>
              <a:rPr lang="en-US" dirty="0" smtClean="0">
                <a:solidFill>
                  <a:srgbClr val="FF0000"/>
                </a:solidFill>
                <a:latin typeface="Calibri" charset="0"/>
                <a:ea typeface="Calibri" charset="0"/>
                <a:cs typeface="Calibri" charset="0"/>
              </a:rPr>
              <a:t>( ), </a:t>
            </a:r>
            <a:r>
              <a:rPr lang="en-US" dirty="0" err="1" smtClean="0">
                <a:solidFill>
                  <a:srgbClr val="FF0000"/>
                </a:solidFill>
                <a:latin typeface="Calibri" charset="0"/>
                <a:ea typeface="Calibri" charset="0"/>
                <a:cs typeface="Calibri" charset="0"/>
              </a:rPr>
              <a:t>as.numeric</a:t>
            </a:r>
            <a:r>
              <a:rPr lang="en-US" dirty="0" smtClean="0">
                <a:solidFill>
                  <a:srgbClr val="FF0000"/>
                </a:solidFill>
                <a:latin typeface="Calibri" charset="0"/>
                <a:ea typeface="Calibri" charset="0"/>
                <a:cs typeface="Calibri" charset="0"/>
              </a:rPr>
              <a:t>( ), cut( )</a:t>
            </a:r>
            <a:endParaRPr lang="en-US" dirty="0">
              <a:solidFill>
                <a:srgbClr val="FF0000"/>
              </a:solidFill>
            </a:endParaRPr>
          </a:p>
        </p:txBody>
      </p:sp>
      <p:sp>
        <p:nvSpPr>
          <p:cNvPr id="6" name="TextBox 5"/>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701641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Worked Example</a:t>
            </a:r>
          </a:p>
        </p:txBody>
      </p:sp>
      <p:sp>
        <p:nvSpPr>
          <p:cNvPr id="9" name="TextBox 8"/>
          <p:cNvSpPr txBox="1"/>
          <p:nvPr/>
        </p:nvSpPr>
        <p:spPr>
          <a:xfrm>
            <a:off x="235403" y="1099752"/>
            <a:ext cx="5748760" cy="3954929"/>
          </a:xfrm>
          <a:prstGeom prst="rect">
            <a:avLst/>
          </a:prstGeom>
          <a:noFill/>
        </p:spPr>
        <p:txBody>
          <a:bodyPr wrap="square" rtlCol="0">
            <a:spAutoFit/>
          </a:bodyPr>
          <a:lstStyle/>
          <a:p>
            <a:pPr algn="ctr">
              <a:spcAft>
                <a:spcPts val="1200"/>
              </a:spcAft>
            </a:pPr>
            <a:r>
              <a:rPr lang="en-US" sz="2800" dirty="0">
                <a:solidFill>
                  <a:srgbClr val="0070C0"/>
                </a:solidFill>
              </a:rPr>
              <a:t>[</a:t>
            </a:r>
            <a:r>
              <a:rPr lang="en-US" sz="2800" i="1" dirty="0">
                <a:solidFill>
                  <a:srgbClr val="0070C0"/>
                </a:solidFill>
              </a:rPr>
              <a:t>A</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baseline="-25000" dirty="0">
                <a:solidFill>
                  <a:srgbClr val="0070C0"/>
                </a:solidFill>
              </a:rPr>
              <a:t> </a:t>
            </a:r>
            <a:r>
              <a:rPr lang="en-US" sz="2800" dirty="0">
                <a:solidFill>
                  <a:srgbClr val="0070C0"/>
                </a:solidFill>
              </a:rPr>
              <a:t>= [</a:t>
            </a:r>
            <a:r>
              <a:rPr lang="en-US" sz="2800" i="1" dirty="0">
                <a:solidFill>
                  <a:srgbClr val="0070C0"/>
                </a:solidFill>
              </a:rPr>
              <a:t>C</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n</a:t>
            </a:r>
            <a:r>
              <a:rPr lang="en-US" sz="2800" baseline="-25000" dirty="0">
                <a:solidFill>
                  <a:srgbClr val="0070C0"/>
                </a:solidFill>
              </a:rPr>
              <a:t> </a:t>
            </a:r>
            <a:r>
              <a:rPr lang="en-US" sz="2800" dirty="0">
                <a:solidFill>
                  <a:srgbClr val="0070C0"/>
                </a:solidFill>
              </a:rPr>
              <a:t>× [</a:t>
            </a:r>
            <a:r>
              <a:rPr lang="en-US" sz="2800" i="1" dirty="0" err="1">
                <a:solidFill>
                  <a:srgbClr val="0070C0"/>
                </a:solidFill>
                <a:latin typeface="Symbol" charset="2"/>
                <a:ea typeface="Symbol" charset="2"/>
                <a:cs typeface="Symbol" charset="2"/>
              </a:rPr>
              <a:t>e</a:t>
            </a:r>
            <a:r>
              <a:rPr lang="en-US" sz="2800" i="1" dirty="0" err="1">
                <a:solidFill>
                  <a:srgbClr val="0070C0"/>
                </a:solidFill>
              </a:rPr>
              <a:t>b</a:t>
            </a:r>
            <a:r>
              <a:rPr lang="en-US" sz="2800" dirty="0">
                <a:solidFill>
                  <a:srgbClr val="0070C0"/>
                </a:solidFill>
              </a:rPr>
              <a:t>]</a:t>
            </a:r>
            <a:r>
              <a:rPr lang="en-US" sz="2800" i="1" baseline="-25000" dirty="0">
                <a:solidFill>
                  <a:srgbClr val="0070C0"/>
                </a:solidFill>
              </a:rPr>
              <a:t>n</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dirty="0">
                <a:solidFill>
                  <a:srgbClr val="0070C0"/>
                </a:solidFill>
              </a:rPr>
              <a:t> + [</a:t>
            </a:r>
            <a:r>
              <a:rPr lang="en-US" sz="2800" i="1" dirty="0">
                <a:solidFill>
                  <a:srgbClr val="0070C0"/>
                </a:solidFill>
              </a:rPr>
              <a:t>RE</a:t>
            </a:r>
            <a:r>
              <a:rPr lang="en-US" sz="2800" dirty="0">
                <a:solidFill>
                  <a:srgbClr val="0070C0"/>
                </a:solidFill>
              </a:rPr>
              <a:t>]</a:t>
            </a:r>
            <a:r>
              <a:rPr lang="en-US" sz="2800" baseline="-25000" dirty="0">
                <a:solidFill>
                  <a:srgbClr val="0070C0"/>
                </a:solidFill>
              </a:rPr>
              <a:t> </a:t>
            </a:r>
            <a:r>
              <a:rPr lang="en-US" sz="2800" i="1" baseline="-25000" dirty="0">
                <a:solidFill>
                  <a:srgbClr val="0070C0"/>
                </a:solidFill>
              </a:rPr>
              <a:t>s</a:t>
            </a:r>
            <a:r>
              <a:rPr lang="en-US" sz="2800" baseline="-25000" dirty="0">
                <a:solidFill>
                  <a:srgbClr val="0070C0"/>
                </a:solidFill>
              </a:rPr>
              <a:t> × </a:t>
            </a:r>
            <a:r>
              <a:rPr lang="en-US" sz="2800" i="1" baseline="-25000" dirty="0">
                <a:solidFill>
                  <a:srgbClr val="0070C0"/>
                </a:solidFill>
              </a:rPr>
              <a:t>w</a:t>
            </a:r>
          </a:p>
          <a:p>
            <a:pPr>
              <a:spcAft>
                <a:spcPts val="1200"/>
              </a:spcAft>
            </a:pPr>
            <a:r>
              <a:rPr lang="en-US" sz="1600" i="1" dirty="0">
                <a:solidFill>
                  <a:srgbClr val="0070C0"/>
                </a:solidFill>
              </a:rPr>
              <a:t>Subset of data consisting of 24 of the 80 samples: stock Cu, stock Co, stock Cr, five Cu/Co binary mixtures, five Cu/Cr binary mixtures, five Co/Cr binary mixtures, six Cu/Co/Cr ternary mixtures.</a:t>
            </a:r>
          </a:p>
          <a:p>
            <a:pPr marL="287338" indent="-287338">
              <a:spcAft>
                <a:spcPts val="600"/>
              </a:spcAft>
              <a:buFont typeface="+mj-lt"/>
              <a:buAutoNum type="arabicPeriod"/>
            </a:pPr>
            <a:r>
              <a:rPr lang="en-US" sz="2000" dirty="0" smtClean="0"/>
              <a:t>choose </a:t>
            </a:r>
            <a:r>
              <a:rPr lang="en-US" sz="2000" dirty="0"/>
              <a:t>a subset of the original 635 wavelengths</a:t>
            </a:r>
          </a:p>
          <a:p>
            <a:pPr marL="287338" indent="-287338">
              <a:spcAft>
                <a:spcPts val="600"/>
              </a:spcAft>
              <a:buFont typeface="+mj-lt"/>
              <a:buAutoNum type="arabicPeriod"/>
            </a:pPr>
            <a:r>
              <a:rPr lang="en-US" sz="2000" dirty="0"/>
              <a:t>perform PCA and determine relative importance of the 16 principal components</a:t>
            </a:r>
          </a:p>
          <a:p>
            <a:pPr marL="287338" indent="-287338">
              <a:spcAft>
                <a:spcPts val="600"/>
              </a:spcAft>
              <a:buFont typeface="+mj-lt"/>
              <a:buAutoNum type="arabicPeriod"/>
            </a:pPr>
            <a:r>
              <a:rPr lang="en-US" sz="2000" dirty="0"/>
              <a:t>examine and interpret scores for first two principal components</a:t>
            </a:r>
          </a:p>
          <a:p>
            <a:pPr marL="287338" indent="-287338">
              <a:spcAft>
                <a:spcPts val="600"/>
              </a:spcAft>
              <a:buFont typeface="+mj-lt"/>
              <a:buAutoNum type="arabicPeriod"/>
            </a:pPr>
            <a:r>
              <a:rPr lang="en-US" sz="2000" dirty="0"/>
              <a:t>examine and interpret </a:t>
            </a:r>
            <a:r>
              <a:rPr lang="en-US" sz="2000" dirty="0" err="1"/>
              <a:t>biplot</a:t>
            </a:r>
            <a:r>
              <a:rPr lang="en-US" sz="2000" dirty="0"/>
              <a:t> of loadings and scores for the first two principal components</a:t>
            </a:r>
          </a:p>
        </p:txBody>
      </p:sp>
      <p:sp>
        <p:nvSpPr>
          <p:cNvPr id="10" name="Rectangle 9"/>
          <p:cNvSpPr/>
          <p:nvPr/>
        </p:nvSpPr>
        <p:spPr>
          <a:xfrm>
            <a:off x="123567" y="5924589"/>
            <a:ext cx="5972433"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par( ), plot( ), scatterplot3d::scatterplot3d</a:t>
            </a:r>
            <a:endParaRPr lang="en-US" dirty="0">
              <a:solidFill>
                <a:srgbClr val="FF0000"/>
              </a:solidFill>
            </a:endParaRPr>
          </a:p>
        </p:txBody>
      </p:sp>
      <p:sp>
        <p:nvSpPr>
          <p:cNvPr id="6" name="TextBox 5"/>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3826" y="1099752"/>
            <a:ext cx="5952301" cy="5092704"/>
          </a:xfrm>
          <a:prstGeom prst="rect">
            <a:avLst/>
          </a:prstGeom>
        </p:spPr>
      </p:pic>
    </p:spTree>
    <p:extLst>
      <p:ext uri="{BB962C8B-B14F-4D97-AF65-F5344CB8AC3E}">
        <p14:creationId xmlns:p14="http://schemas.microsoft.com/office/powerpoint/2010/main" val="5851906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4"/>
            <a:ext cx="10847793" cy="813148"/>
          </a:xfrm>
        </p:spPr>
        <p:txBody>
          <a:bodyPr>
            <a:noAutofit/>
          </a:bodyPr>
          <a:lstStyle/>
          <a:p>
            <a:r>
              <a:rPr lang="en-US" dirty="0" smtClean="0"/>
              <a:t>How Does Cluster Analysis Work?</a:t>
            </a:r>
            <a:endParaRPr lang="en-US" dirty="0"/>
          </a:p>
        </p:txBody>
      </p:sp>
      <p:sp>
        <p:nvSpPr>
          <p:cNvPr id="10" name="Rectangle 9"/>
          <p:cNvSpPr/>
          <p:nvPr/>
        </p:nvSpPr>
        <p:spPr>
          <a:xfrm>
            <a:off x="123567" y="5924589"/>
            <a:ext cx="5972433"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plot( ) </a:t>
            </a:r>
            <a:endParaRPr lang="en-US" dirty="0">
              <a:solidFill>
                <a:srgbClr val="FF0000"/>
              </a:solidFill>
            </a:endParaRPr>
          </a:p>
        </p:txBody>
      </p:sp>
      <p:sp>
        <p:nvSpPr>
          <p:cNvPr id="8" name="TextBox 7"/>
          <p:cNvSpPr txBox="1"/>
          <p:nvPr/>
        </p:nvSpPr>
        <p:spPr>
          <a:xfrm>
            <a:off x="251801" y="1203924"/>
            <a:ext cx="5715965" cy="1015663"/>
          </a:xfrm>
          <a:prstGeom prst="rect">
            <a:avLst/>
          </a:prstGeom>
          <a:noFill/>
        </p:spPr>
        <p:txBody>
          <a:bodyPr wrap="square" rtlCol="0">
            <a:spAutoFit/>
          </a:bodyPr>
          <a:lstStyle/>
          <a:p>
            <a:pPr>
              <a:spcAft>
                <a:spcPts val="2400"/>
              </a:spcAft>
            </a:pPr>
            <a:r>
              <a:rPr lang="en-US" sz="2000" dirty="0" smtClean="0"/>
              <a:t>Suppose </a:t>
            </a:r>
            <a:r>
              <a:rPr lang="en-US" sz="2000" dirty="0"/>
              <a:t>we have </a:t>
            </a:r>
            <a:r>
              <a:rPr lang="en-US" sz="2000" dirty="0" smtClean="0"/>
              <a:t>six samples </a:t>
            </a:r>
            <a:r>
              <a:rPr lang="en-US" sz="2000" dirty="0"/>
              <a:t>and that we measure two </a:t>
            </a:r>
            <a:r>
              <a:rPr lang="en-US" sz="2000" dirty="0" smtClean="0"/>
              <a:t>properties—a and b—for </a:t>
            </a:r>
            <a:r>
              <a:rPr lang="en-US" sz="2000" dirty="0"/>
              <a:t>each sample </a:t>
            </a:r>
            <a:r>
              <a:rPr lang="en-US" sz="2000" dirty="0" smtClean="0"/>
              <a:t>and create a scatterplot of the data. </a:t>
            </a:r>
            <a:endParaRPr lang="en-US" sz="2000" dirty="0" smtClean="0">
              <a:solidFill>
                <a:srgbClr val="00B0F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8375" y="1041877"/>
            <a:ext cx="5845597" cy="5252044"/>
          </a:xfrm>
          <a:prstGeom prst="rect">
            <a:avLst/>
          </a:prstGeom>
        </p:spPr>
      </p:pic>
      <p:sp>
        <p:nvSpPr>
          <p:cNvPr id="6" name="TextBox 5"/>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68267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49" y="2324009"/>
            <a:ext cx="10747302" cy="1569660"/>
          </a:xfrm>
          <a:prstGeom prst="rect">
            <a:avLst/>
          </a:prstGeom>
          <a:noFill/>
        </p:spPr>
        <p:txBody>
          <a:bodyPr wrap="square" rtlCol="0">
            <a:spAutoFit/>
          </a:bodyPr>
          <a:lstStyle/>
          <a:p>
            <a:pPr algn="ctr"/>
            <a:r>
              <a:rPr lang="en-US" sz="9600" smtClean="0">
                <a:solidFill>
                  <a:srgbClr val="FF0000"/>
                </a:solidFill>
              </a:rPr>
              <a:t>Context</a:t>
            </a:r>
            <a:endParaRPr lang="en-US" sz="9600" dirty="0"/>
          </a:p>
        </p:txBody>
      </p:sp>
      <p:sp>
        <p:nvSpPr>
          <p:cNvPr id="3" name="TextBox 2"/>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158091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4"/>
            <a:ext cx="10847793" cy="813148"/>
          </a:xfrm>
        </p:spPr>
        <p:txBody>
          <a:bodyPr>
            <a:noAutofit/>
          </a:bodyPr>
          <a:lstStyle/>
          <a:p>
            <a:r>
              <a:rPr lang="en-US" dirty="0" smtClean="0"/>
              <a:t>How Does Cluster Analysis Work?</a:t>
            </a:r>
            <a:endParaRPr lang="en-US" dirty="0"/>
          </a:p>
        </p:txBody>
      </p:sp>
      <p:sp>
        <p:nvSpPr>
          <p:cNvPr id="10" name="Rectangle 9"/>
          <p:cNvSpPr/>
          <p:nvPr/>
        </p:nvSpPr>
        <p:spPr>
          <a:xfrm>
            <a:off x="123567" y="5924589"/>
            <a:ext cx="5972433"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plot( ), segments( ), points( ) </a:t>
            </a:r>
            <a:endParaRPr lang="en-US" dirty="0">
              <a:solidFill>
                <a:srgbClr val="FF0000"/>
              </a:solidFill>
            </a:endParaRPr>
          </a:p>
        </p:txBody>
      </p:sp>
      <p:sp>
        <p:nvSpPr>
          <p:cNvPr id="8" name="TextBox 7"/>
          <p:cNvSpPr txBox="1"/>
          <p:nvPr/>
        </p:nvSpPr>
        <p:spPr>
          <a:xfrm>
            <a:off x="251801" y="1203924"/>
            <a:ext cx="5715965" cy="1323439"/>
          </a:xfrm>
          <a:prstGeom prst="rect">
            <a:avLst/>
          </a:prstGeom>
          <a:noFill/>
        </p:spPr>
        <p:txBody>
          <a:bodyPr wrap="square" rtlCol="0">
            <a:spAutoFit/>
          </a:bodyPr>
          <a:lstStyle/>
          <a:p>
            <a:pPr>
              <a:spcAft>
                <a:spcPts val="2400"/>
              </a:spcAft>
            </a:pPr>
            <a:r>
              <a:rPr lang="en-US" sz="2000" smtClean="0"/>
              <a:t>Find the two points that are closest to each other; this is the first cluster. </a:t>
            </a:r>
            <a:r>
              <a:rPr lang="en-US" sz="2000" dirty="0" smtClean="0"/>
              <a:t>Find the midpoint between the two points and define it as the position of the first cluster.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648" y="1049899"/>
            <a:ext cx="5658024" cy="5244022"/>
          </a:xfrm>
          <a:prstGeom prst="rect">
            <a:avLst/>
          </a:prstGeom>
        </p:spPr>
      </p:pic>
      <p:sp>
        <p:nvSpPr>
          <p:cNvPr id="6" name="TextBox 5"/>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780544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4"/>
            <a:ext cx="10847793" cy="813148"/>
          </a:xfrm>
        </p:spPr>
        <p:txBody>
          <a:bodyPr>
            <a:noAutofit/>
          </a:bodyPr>
          <a:lstStyle/>
          <a:p>
            <a:r>
              <a:rPr lang="en-US" dirty="0" smtClean="0"/>
              <a:t>How Does Cluster Analysis Work?</a:t>
            </a:r>
            <a:endParaRPr lang="en-US" dirty="0"/>
          </a:p>
        </p:txBody>
      </p:sp>
      <p:sp>
        <p:nvSpPr>
          <p:cNvPr id="10" name="Rectangle 9"/>
          <p:cNvSpPr/>
          <p:nvPr/>
        </p:nvSpPr>
        <p:spPr>
          <a:xfrm>
            <a:off x="123567" y="5924589"/>
            <a:ext cx="5972433"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plot( ), segments( ), points( ) </a:t>
            </a:r>
            <a:endParaRPr lang="en-US" dirty="0">
              <a:solidFill>
                <a:srgbClr val="FF0000"/>
              </a:solidFill>
            </a:endParaRPr>
          </a:p>
        </p:txBody>
      </p:sp>
      <p:sp>
        <p:nvSpPr>
          <p:cNvPr id="8" name="TextBox 7"/>
          <p:cNvSpPr txBox="1"/>
          <p:nvPr/>
        </p:nvSpPr>
        <p:spPr>
          <a:xfrm>
            <a:off x="251801" y="1203924"/>
            <a:ext cx="5715965" cy="1323439"/>
          </a:xfrm>
          <a:prstGeom prst="rect">
            <a:avLst/>
          </a:prstGeom>
          <a:noFill/>
        </p:spPr>
        <p:txBody>
          <a:bodyPr wrap="square" rtlCol="0">
            <a:spAutoFit/>
          </a:bodyPr>
          <a:lstStyle/>
          <a:p>
            <a:pPr>
              <a:spcAft>
                <a:spcPts val="2400"/>
              </a:spcAft>
            </a:pPr>
            <a:r>
              <a:rPr lang="en-US" sz="2000" dirty="0" smtClean="0"/>
              <a:t>Find the next two points that are closest to each other; this is the second cluster. Find the midpoint between the two points and define it as the position of the second cluster.</a:t>
            </a:r>
            <a:endParaRPr lang="en-US" sz="2000" dirty="0" smtClean="0">
              <a:solidFill>
                <a:srgbClr val="00B0F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666" y="1053452"/>
            <a:ext cx="5631312" cy="5139004"/>
          </a:xfrm>
          <a:prstGeom prst="rect">
            <a:avLst/>
          </a:prstGeom>
        </p:spPr>
      </p:pic>
      <p:sp>
        <p:nvSpPr>
          <p:cNvPr id="6" name="TextBox 5"/>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9136295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4"/>
            <a:ext cx="10847793" cy="813148"/>
          </a:xfrm>
        </p:spPr>
        <p:txBody>
          <a:bodyPr>
            <a:noAutofit/>
          </a:bodyPr>
          <a:lstStyle/>
          <a:p>
            <a:r>
              <a:rPr lang="en-US" dirty="0" smtClean="0"/>
              <a:t>How Does Cluster Analysis Work?</a:t>
            </a:r>
            <a:endParaRPr lang="en-US" dirty="0"/>
          </a:p>
        </p:txBody>
      </p:sp>
      <p:sp>
        <p:nvSpPr>
          <p:cNvPr id="10" name="Rectangle 9"/>
          <p:cNvSpPr/>
          <p:nvPr/>
        </p:nvSpPr>
        <p:spPr>
          <a:xfrm>
            <a:off x="123567" y="5924589"/>
            <a:ext cx="5972433"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plot( ), segments( ), points( ) </a:t>
            </a:r>
            <a:endParaRPr lang="en-US" dirty="0">
              <a:solidFill>
                <a:srgbClr val="FF0000"/>
              </a:solidFill>
            </a:endParaRPr>
          </a:p>
        </p:txBody>
      </p:sp>
      <p:sp>
        <p:nvSpPr>
          <p:cNvPr id="8" name="TextBox 7"/>
          <p:cNvSpPr txBox="1"/>
          <p:nvPr/>
        </p:nvSpPr>
        <p:spPr>
          <a:xfrm>
            <a:off x="251801" y="1203924"/>
            <a:ext cx="5715965" cy="707886"/>
          </a:xfrm>
          <a:prstGeom prst="rect">
            <a:avLst/>
          </a:prstGeom>
          <a:noFill/>
        </p:spPr>
        <p:txBody>
          <a:bodyPr wrap="square" rtlCol="0">
            <a:spAutoFit/>
          </a:bodyPr>
          <a:lstStyle/>
          <a:p>
            <a:pPr>
              <a:spcAft>
                <a:spcPts val="2400"/>
              </a:spcAft>
            </a:pPr>
            <a:r>
              <a:rPr lang="en-US" sz="2000" dirty="0" smtClean="0"/>
              <a:t>Continue until all of the original data points are included in a cluster.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66" y="1062687"/>
            <a:ext cx="5780027" cy="5231234"/>
          </a:xfrm>
          <a:prstGeom prst="rect">
            <a:avLst/>
          </a:prstGeom>
        </p:spPr>
      </p:pic>
      <p:sp>
        <p:nvSpPr>
          <p:cNvPr id="6" name="TextBox 5"/>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7002130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4"/>
            <a:ext cx="10847793" cy="813148"/>
          </a:xfrm>
        </p:spPr>
        <p:txBody>
          <a:bodyPr>
            <a:noAutofit/>
          </a:bodyPr>
          <a:lstStyle/>
          <a:p>
            <a:r>
              <a:rPr lang="en-US" dirty="0" smtClean="0"/>
              <a:t>How Does Cluster Analysis Work?</a:t>
            </a:r>
            <a:endParaRPr lang="en-US" dirty="0"/>
          </a:p>
        </p:txBody>
      </p:sp>
      <p:sp>
        <p:nvSpPr>
          <p:cNvPr id="10" name="Rectangle 9"/>
          <p:cNvSpPr/>
          <p:nvPr/>
        </p:nvSpPr>
        <p:spPr>
          <a:xfrm>
            <a:off x="123567" y="5924589"/>
            <a:ext cx="5972433"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a:t>
            </a:r>
            <a:r>
              <a:rPr lang="en-US" dirty="0" err="1" smtClean="0">
                <a:solidFill>
                  <a:srgbClr val="FF0000"/>
                </a:solidFill>
                <a:latin typeface="Calibri" charset="0"/>
                <a:ea typeface="Calibri" charset="0"/>
                <a:cs typeface="Calibri" charset="0"/>
              </a:rPr>
              <a:t>dist</a:t>
            </a:r>
            <a:r>
              <a:rPr lang="en-US" dirty="0" smtClean="0">
                <a:solidFill>
                  <a:srgbClr val="FF0000"/>
                </a:solidFill>
                <a:latin typeface="Calibri" charset="0"/>
                <a:ea typeface="Calibri" charset="0"/>
                <a:cs typeface="Calibri" charset="0"/>
              </a:rPr>
              <a:t>( ), hclust( ), plot( )</a:t>
            </a:r>
            <a:endParaRPr lang="en-US" dirty="0">
              <a:solidFill>
                <a:srgbClr val="FF0000"/>
              </a:solidFill>
            </a:endParaRPr>
          </a:p>
        </p:txBody>
      </p:sp>
      <p:sp>
        <p:nvSpPr>
          <p:cNvPr id="8" name="TextBox 7"/>
          <p:cNvSpPr txBox="1"/>
          <p:nvPr/>
        </p:nvSpPr>
        <p:spPr>
          <a:xfrm>
            <a:off x="251801" y="1203924"/>
            <a:ext cx="5715965" cy="1015663"/>
          </a:xfrm>
          <a:prstGeom prst="rect">
            <a:avLst/>
          </a:prstGeom>
          <a:noFill/>
        </p:spPr>
        <p:txBody>
          <a:bodyPr wrap="square" rtlCol="0">
            <a:spAutoFit/>
          </a:bodyPr>
          <a:lstStyle/>
          <a:p>
            <a:pPr>
              <a:spcAft>
                <a:spcPts val="2400"/>
              </a:spcAft>
            </a:pPr>
            <a:r>
              <a:rPr lang="en-US" sz="2000" dirty="0" smtClean="0"/>
              <a:t>Plot a dendrogram, which shows the connectivity between points and clusters of points in terms of the distance (heights) separating them.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6897" y="1052550"/>
            <a:ext cx="5619832" cy="5244608"/>
          </a:xfrm>
          <a:prstGeom prst="rect">
            <a:avLst/>
          </a:prstGeom>
        </p:spPr>
      </p:pic>
      <p:sp>
        <p:nvSpPr>
          <p:cNvPr id="6" name="TextBox 5"/>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0292936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4"/>
            <a:ext cx="10847793" cy="813148"/>
          </a:xfrm>
        </p:spPr>
        <p:txBody>
          <a:bodyPr>
            <a:noAutofit/>
          </a:bodyPr>
          <a:lstStyle/>
          <a:p>
            <a:r>
              <a:rPr lang="en-US" dirty="0" smtClean="0"/>
              <a:t>Cluster Analysis: Worked Example</a:t>
            </a:r>
            <a:endParaRPr lang="en-US" dirty="0"/>
          </a:p>
        </p:txBody>
      </p:sp>
      <p:sp>
        <p:nvSpPr>
          <p:cNvPr id="10" name="Rectangle 9"/>
          <p:cNvSpPr/>
          <p:nvPr/>
        </p:nvSpPr>
        <p:spPr>
          <a:xfrm>
            <a:off x="123567" y="5924589"/>
            <a:ext cx="5972433"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a:t>
            </a:r>
            <a:r>
              <a:rPr lang="en-US" dirty="0" err="1" smtClean="0">
                <a:solidFill>
                  <a:srgbClr val="FF0000"/>
                </a:solidFill>
                <a:latin typeface="Calibri" charset="0"/>
                <a:ea typeface="Calibri" charset="0"/>
                <a:cs typeface="Calibri" charset="0"/>
              </a:rPr>
              <a:t>dist</a:t>
            </a:r>
            <a:r>
              <a:rPr lang="en-US" dirty="0" smtClean="0">
                <a:solidFill>
                  <a:srgbClr val="FF0000"/>
                </a:solidFill>
                <a:latin typeface="Calibri" charset="0"/>
                <a:ea typeface="Calibri" charset="0"/>
                <a:cs typeface="Calibri" charset="0"/>
              </a:rPr>
              <a:t>( )</a:t>
            </a:r>
            <a:endParaRPr lang="en-US" dirty="0">
              <a:solidFill>
                <a:srgbClr val="FF0000"/>
              </a:solidFill>
            </a:endParaRPr>
          </a:p>
        </p:txBody>
      </p:sp>
      <p:sp>
        <p:nvSpPr>
          <p:cNvPr id="8" name="TextBox 7"/>
          <p:cNvSpPr txBox="1"/>
          <p:nvPr/>
        </p:nvSpPr>
        <p:spPr>
          <a:xfrm>
            <a:off x="251801" y="1203924"/>
            <a:ext cx="5715965" cy="1600438"/>
          </a:xfrm>
          <a:prstGeom prst="rect">
            <a:avLst/>
          </a:prstGeom>
          <a:noFill/>
        </p:spPr>
        <p:txBody>
          <a:bodyPr wrap="square" rtlCol="0">
            <a:spAutoFit/>
          </a:bodyPr>
          <a:lstStyle/>
          <a:p>
            <a:pPr>
              <a:spcAft>
                <a:spcPts val="1200"/>
              </a:spcAft>
            </a:pPr>
            <a:r>
              <a:rPr lang="en-US" sz="1600" i="1" dirty="0">
                <a:solidFill>
                  <a:srgbClr val="0070C0"/>
                </a:solidFill>
              </a:rPr>
              <a:t>Subset of data consisting of 24 of the 80 samples: stock Cu, stock Co, stock Cr, five Cu/Co binary mixtures, five Cu/Cr binary mixtures, five Co/Cr binary mixtures, six Cu/Co/Cr ternary mixtures</a:t>
            </a:r>
            <a:r>
              <a:rPr lang="en-US" sz="1600" i="1" dirty="0" smtClean="0">
                <a:solidFill>
                  <a:srgbClr val="0070C0"/>
                </a:solidFill>
              </a:rPr>
              <a:t>.</a:t>
            </a:r>
            <a:endParaRPr lang="en-US" sz="1600" dirty="0" smtClean="0"/>
          </a:p>
          <a:p>
            <a:pPr marL="287338" indent="-287338">
              <a:spcAft>
                <a:spcPts val="2400"/>
              </a:spcAft>
              <a:buFont typeface="+mj-lt"/>
              <a:buAutoNum type="arabicPeriod"/>
            </a:pPr>
            <a:r>
              <a:rPr lang="en-US" sz="2000" dirty="0" smtClean="0"/>
              <a:t>calculate the distance between the individual data points using one of the available methods</a:t>
            </a:r>
          </a:p>
        </p:txBody>
      </p:sp>
      <p:sp>
        <p:nvSpPr>
          <p:cNvPr id="4" name="Rectangle 3"/>
          <p:cNvSpPr/>
          <p:nvPr/>
        </p:nvSpPr>
        <p:spPr>
          <a:xfrm>
            <a:off x="2066850" y="3886033"/>
            <a:ext cx="8584557" cy="1754326"/>
          </a:xfrm>
          <a:prstGeom prst="rect">
            <a:avLst/>
          </a:prstGeom>
        </p:spPr>
        <p:txBody>
          <a:bodyPr wrap="square">
            <a:spAutoFit/>
          </a:bodyPr>
          <a:lstStyle/>
          <a:p>
            <a:r>
              <a:rPr lang="en-US" dirty="0">
                <a:solidFill>
                  <a:srgbClr val="7030A0"/>
                </a:solidFill>
              </a:rPr>
              <a:t> </a:t>
            </a:r>
            <a:r>
              <a:rPr lang="en-US" dirty="0" smtClean="0">
                <a:solidFill>
                  <a:srgbClr val="7030A0"/>
                </a:solidFill>
              </a:rPr>
              <a:t>                        1                      2                       3                        4                     5          </a:t>
            </a:r>
          </a:p>
          <a:p>
            <a:r>
              <a:rPr lang="en-US" dirty="0" smtClean="0">
                <a:solidFill>
                  <a:srgbClr val="7030A0"/>
                </a:solidFill>
              </a:rPr>
              <a:t>2    1.53328104                                                                             </a:t>
            </a:r>
          </a:p>
          <a:p>
            <a:r>
              <a:rPr lang="en-US" dirty="0" smtClean="0">
                <a:solidFill>
                  <a:srgbClr val="7030A0"/>
                </a:solidFill>
              </a:rPr>
              <a:t>3    1.73128979    0.96493008                                                                  </a:t>
            </a:r>
          </a:p>
          <a:p>
            <a:r>
              <a:rPr lang="en-US" dirty="0" smtClean="0">
                <a:solidFill>
                  <a:srgbClr val="7030A0"/>
                </a:solidFill>
              </a:rPr>
              <a:t>4    1.48359716    0.24997370    0.77766228                                                       </a:t>
            </a:r>
          </a:p>
          <a:p>
            <a:r>
              <a:rPr lang="en-US" dirty="0" smtClean="0">
                <a:solidFill>
                  <a:srgbClr val="7030A0"/>
                </a:solidFill>
              </a:rPr>
              <a:t>5    1.49208058    0.32863786    0.68852029    0.09664215                                            </a:t>
            </a:r>
          </a:p>
          <a:p>
            <a:r>
              <a:rPr lang="en-US" dirty="0" smtClean="0">
                <a:solidFill>
                  <a:srgbClr val="7030A0"/>
                </a:solidFill>
              </a:rPr>
              <a:t>6    1.49457333    0.42903074    0.57495499    0.21089686    0.11755129</a:t>
            </a:r>
            <a:endParaRPr lang="en-US" dirty="0">
              <a:solidFill>
                <a:srgbClr val="7030A0"/>
              </a:solidFill>
            </a:endParaRPr>
          </a:p>
        </p:txBody>
      </p:sp>
      <p:sp>
        <p:nvSpPr>
          <p:cNvPr id="6" name="TextBox 5"/>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9652359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4"/>
            <a:ext cx="10847793" cy="813148"/>
          </a:xfrm>
        </p:spPr>
        <p:txBody>
          <a:bodyPr>
            <a:noAutofit/>
          </a:bodyPr>
          <a:lstStyle/>
          <a:p>
            <a:r>
              <a:rPr lang="en-US" dirty="0" smtClean="0"/>
              <a:t>Cluster Analysis: Worked Example</a:t>
            </a:r>
            <a:endParaRPr lang="en-US" dirty="0"/>
          </a:p>
        </p:txBody>
      </p:sp>
      <p:sp>
        <p:nvSpPr>
          <p:cNvPr id="10" name="Rectangle 9"/>
          <p:cNvSpPr/>
          <p:nvPr/>
        </p:nvSpPr>
        <p:spPr>
          <a:xfrm>
            <a:off x="123567" y="5924589"/>
            <a:ext cx="5972433"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hclust( ), plot( )</a:t>
            </a:r>
            <a:endParaRPr lang="en-US" dirty="0">
              <a:solidFill>
                <a:srgbClr val="FF0000"/>
              </a:solidFill>
            </a:endParaRPr>
          </a:p>
        </p:txBody>
      </p:sp>
      <p:sp>
        <p:nvSpPr>
          <p:cNvPr id="8" name="TextBox 7"/>
          <p:cNvSpPr txBox="1"/>
          <p:nvPr/>
        </p:nvSpPr>
        <p:spPr>
          <a:xfrm>
            <a:off x="251801" y="1203924"/>
            <a:ext cx="5715965" cy="2369880"/>
          </a:xfrm>
          <a:prstGeom prst="rect">
            <a:avLst/>
          </a:prstGeom>
          <a:noFill/>
        </p:spPr>
        <p:txBody>
          <a:bodyPr wrap="square" rtlCol="0">
            <a:spAutoFit/>
          </a:bodyPr>
          <a:lstStyle/>
          <a:p>
            <a:pPr>
              <a:spcAft>
                <a:spcPts val="1200"/>
              </a:spcAft>
            </a:pPr>
            <a:r>
              <a:rPr lang="en-US" sz="1600" i="1" dirty="0">
                <a:solidFill>
                  <a:srgbClr val="0070C0"/>
                </a:solidFill>
              </a:rPr>
              <a:t>Subset of data consisting of 24 of the 80 samples: stock Cu, stock Co, stock Cr, five Cu/Co binary mixtures, five Cu/Cr binary mixtures, five Co/Cr binary mixtures, six Cu/Co/Cr ternary mixtures.</a:t>
            </a:r>
            <a:endParaRPr lang="en-US" sz="1600" dirty="0"/>
          </a:p>
          <a:p>
            <a:pPr marL="287338" indent="-287338">
              <a:spcAft>
                <a:spcPts val="1200"/>
              </a:spcAft>
              <a:buFont typeface="+mj-lt"/>
              <a:buAutoNum type="arabicPeriod"/>
            </a:pPr>
            <a:r>
              <a:rPr lang="en-US" sz="2000" dirty="0"/>
              <a:t>calculate the distance between the individual data points using one of the </a:t>
            </a:r>
            <a:r>
              <a:rPr lang="en-US" sz="2000" dirty="0" smtClean="0"/>
              <a:t>available </a:t>
            </a:r>
            <a:r>
              <a:rPr lang="en-US" sz="2000" dirty="0"/>
              <a:t>methods</a:t>
            </a:r>
          </a:p>
          <a:p>
            <a:pPr marL="287338" indent="-287338">
              <a:spcAft>
                <a:spcPts val="1200"/>
              </a:spcAft>
              <a:buFont typeface="+mj-lt"/>
              <a:buAutoNum type="arabicPeriod"/>
            </a:pPr>
            <a:r>
              <a:rPr lang="en-US" sz="2000" dirty="0" smtClean="0"/>
              <a:t>identify clusters and calculate and plot the heights between them using one of the available methods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291" y="1047784"/>
            <a:ext cx="6086266" cy="5246137"/>
          </a:xfrm>
          <a:prstGeom prst="rect">
            <a:avLst/>
          </a:prstGeom>
        </p:spPr>
      </p:pic>
      <p:sp>
        <p:nvSpPr>
          <p:cNvPr id="6" name="TextBox 5"/>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1803834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4"/>
            <a:ext cx="10847793" cy="813148"/>
          </a:xfrm>
        </p:spPr>
        <p:txBody>
          <a:bodyPr>
            <a:noAutofit/>
          </a:bodyPr>
          <a:lstStyle/>
          <a:p>
            <a:r>
              <a:rPr lang="en-US" dirty="0" smtClean="0"/>
              <a:t>Cluster Analysis: Worked Example</a:t>
            </a:r>
            <a:endParaRPr lang="en-US" dirty="0"/>
          </a:p>
        </p:txBody>
      </p:sp>
      <p:sp>
        <p:nvSpPr>
          <p:cNvPr id="10" name="Rectangle 9"/>
          <p:cNvSpPr/>
          <p:nvPr/>
        </p:nvSpPr>
        <p:spPr>
          <a:xfrm>
            <a:off x="123567" y="5924589"/>
            <a:ext cx="5972433"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plot( ), </a:t>
            </a:r>
            <a:r>
              <a:rPr lang="en-US" dirty="0" err="1" smtClean="0">
                <a:solidFill>
                  <a:srgbClr val="FF0000"/>
                </a:solidFill>
                <a:latin typeface="Calibri" charset="0"/>
                <a:ea typeface="Calibri" charset="0"/>
                <a:cs typeface="Calibri" charset="0"/>
              </a:rPr>
              <a:t>rect.hclust</a:t>
            </a:r>
            <a:r>
              <a:rPr lang="en-US" dirty="0" smtClean="0">
                <a:solidFill>
                  <a:srgbClr val="FF0000"/>
                </a:solidFill>
                <a:latin typeface="Calibri" charset="0"/>
                <a:ea typeface="Calibri" charset="0"/>
                <a:cs typeface="Calibri" charset="0"/>
              </a:rPr>
              <a:t>( )</a:t>
            </a:r>
            <a:endParaRPr lang="en-US" dirty="0">
              <a:solidFill>
                <a:srgbClr val="FF0000"/>
              </a:solidFill>
            </a:endParaRPr>
          </a:p>
        </p:txBody>
      </p:sp>
      <p:sp>
        <p:nvSpPr>
          <p:cNvPr id="8" name="TextBox 7"/>
          <p:cNvSpPr txBox="1"/>
          <p:nvPr/>
        </p:nvSpPr>
        <p:spPr>
          <a:xfrm>
            <a:off x="251801" y="1203924"/>
            <a:ext cx="5715965" cy="2831544"/>
          </a:xfrm>
          <a:prstGeom prst="rect">
            <a:avLst/>
          </a:prstGeom>
          <a:noFill/>
        </p:spPr>
        <p:txBody>
          <a:bodyPr wrap="square" rtlCol="0">
            <a:spAutoFit/>
          </a:bodyPr>
          <a:lstStyle/>
          <a:p>
            <a:pPr lvl="0">
              <a:spcAft>
                <a:spcPts val="1200"/>
              </a:spcAft>
            </a:pPr>
            <a:r>
              <a:rPr lang="en-US" sz="1600" i="1" dirty="0">
                <a:solidFill>
                  <a:srgbClr val="0070C0"/>
                </a:solidFill>
              </a:rPr>
              <a:t>Subset of data consisting of 24 of the 80 samples: stock Cu, stock Co, stock Cr, five Cu/Co binary mixtures, five Cu/Cr binary mixtures, five Co/Cr binary mixtures, six Cu/Co/Cr ternary mixtures.</a:t>
            </a:r>
            <a:endParaRPr lang="en-US" sz="1600" dirty="0">
              <a:solidFill>
                <a:srgbClr val="000000"/>
              </a:solidFill>
            </a:endParaRPr>
          </a:p>
          <a:p>
            <a:pPr marL="287338" lvl="0" indent="-287338">
              <a:spcAft>
                <a:spcPts val="1200"/>
              </a:spcAft>
              <a:buFont typeface="+mj-lt"/>
              <a:buAutoNum type="arabicPeriod"/>
            </a:pPr>
            <a:r>
              <a:rPr lang="en-US" sz="2000" dirty="0">
                <a:solidFill>
                  <a:srgbClr val="000000"/>
                </a:solidFill>
              </a:rPr>
              <a:t>calculate the distance between the individual data points using one of the available methods</a:t>
            </a:r>
          </a:p>
          <a:p>
            <a:pPr marL="287338" lvl="0" indent="-287338">
              <a:spcAft>
                <a:spcPts val="1200"/>
              </a:spcAft>
              <a:buFont typeface="+mj-lt"/>
              <a:buAutoNum type="arabicPeriod"/>
            </a:pPr>
            <a:r>
              <a:rPr lang="en-US" sz="2000" dirty="0">
                <a:solidFill>
                  <a:srgbClr val="000000"/>
                </a:solidFill>
              </a:rPr>
              <a:t>identify clusters and calculate and plot the heights between them using one of the available methods</a:t>
            </a:r>
          </a:p>
          <a:p>
            <a:pPr marL="287338" indent="-287338">
              <a:spcAft>
                <a:spcPts val="1200"/>
              </a:spcAft>
              <a:buFont typeface="+mj-lt"/>
              <a:buAutoNum type="arabicPeriod"/>
            </a:pPr>
            <a:r>
              <a:rPr lang="en-US" sz="2000" dirty="0" smtClean="0"/>
              <a:t>interpret dendrogram</a:t>
            </a:r>
          </a:p>
        </p:txBody>
      </p:sp>
      <p:sp>
        <p:nvSpPr>
          <p:cNvPr id="6" name="TextBox 5"/>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900" y="1053452"/>
            <a:ext cx="5528578" cy="5240469"/>
          </a:xfrm>
          <a:prstGeom prst="rect">
            <a:avLst/>
          </a:prstGeom>
        </p:spPr>
      </p:pic>
    </p:spTree>
    <p:extLst>
      <p:ext uri="{BB962C8B-B14F-4D97-AF65-F5344CB8AC3E}">
        <p14:creationId xmlns:p14="http://schemas.microsoft.com/office/powerpoint/2010/main" val="8172841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4"/>
            <a:ext cx="10847793" cy="813148"/>
          </a:xfrm>
        </p:spPr>
        <p:txBody>
          <a:bodyPr>
            <a:noAutofit/>
          </a:bodyPr>
          <a:lstStyle/>
          <a:p>
            <a:r>
              <a:rPr lang="en-US" dirty="0" smtClean="0"/>
              <a:t>Cluster Analysis: Worked Example</a:t>
            </a:r>
            <a:endParaRPr lang="en-US" dirty="0"/>
          </a:p>
        </p:txBody>
      </p:sp>
      <p:sp>
        <p:nvSpPr>
          <p:cNvPr id="10" name="Rectangle 9"/>
          <p:cNvSpPr/>
          <p:nvPr/>
        </p:nvSpPr>
        <p:spPr>
          <a:xfrm>
            <a:off x="123567" y="5924589"/>
            <a:ext cx="5972433"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par</a:t>
            </a:r>
            <a:r>
              <a:rPr lang="en-US" dirty="0">
                <a:solidFill>
                  <a:srgbClr val="FF0000"/>
                </a:solidFill>
                <a:latin typeface="Calibri" charset="0"/>
                <a:ea typeface="Calibri" charset="0"/>
                <a:cs typeface="Calibri" charset="0"/>
              </a:rPr>
              <a:t>( </a:t>
            </a:r>
            <a:r>
              <a:rPr lang="en-US" dirty="0" smtClean="0">
                <a:solidFill>
                  <a:srgbClr val="FF0000"/>
                </a:solidFill>
                <a:latin typeface="Calibri" charset="0"/>
                <a:ea typeface="Calibri" charset="0"/>
                <a:cs typeface="Calibri" charset="0"/>
              </a:rPr>
              <a:t>)</a:t>
            </a:r>
            <a:r>
              <a:rPr lang="en-US" dirty="0" smtClean="0">
                <a:solidFill>
                  <a:srgbClr val="FF0000"/>
                </a:solidFill>
              </a:rPr>
              <a:t>, </a:t>
            </a:r>
            <a:r>
              <a:rPr lang="en-US" dirty="0" smtClean="0">
                <a:solidFill>
                  <a:srgbClr val="FF0000"/>
                </a:solidFill>
                <a:latin typeface="Calibri" charset="0"/>
                <a:ea typeface="Calibri" charset="0"/>
                <a:cs typeface="Calibri" charset="0"/>
              </a:rPr>
              <a:t>plot( ), </a:t>
            </a:r>
            <a:r>
              <a:rPr lang="en-US" dirty="0" err="1" smtClean="0">
                <a:solidFill>
                  <a:srgbClr val="FF0000"/>
                </a:solidFill>
                <a:latin typeface="Calibri" charset="0"/>
                <a:ea typeface="Calibri" charset="0"/>
                <a:cs typeface="Calibri" charset="0"/>
              </a:rPr>
              <a:t>rect.hclust</a:t>
            </a:r>
            <a:r>
              <a:rPr lang="en-US" dirty="0" smtClean="0">
                <a:solidFill>
                  <a:srgbClr val="FF0000"/>
                </a:solidFill>
                <a:latin typeface="Calibri" charset="0"/>
                <a:ea typeface="Calibri" charset="0"/>
                <a:cs typeface="Calibri" charset="0"/>
              </a:rPr>
              <a:t>( ), t( )</a:t>
            </a:r>
            <a:endParaRPr lang="en-US" dirty="0">
              <a:solidFill>
                <a:srgbClr val="FF0000"/>
              </a:solidFill>
            </a:endParaRPr>
          </a:p>
        </p:txBody>
      </p:sp>
      <p:sp>
        <p:nvSpPr>
          <p:cNvPr id="6" name="TextBox 5"/>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
        <p:nvSpPr>
          <p:cNvPr id="7" name="TextBox 6"/>
          <p:cNvSpPr txBox="1"/>
          <p:nvPr/>
        </p:nvSpPr>
        <p:spPr>
          <a:xfrm>
            <a:off x="251801" y="1203924"/>
            <a:ext cx="5715965" cy="2831544"/>
          </a:xfrm>
          <a:prstGeom prst="rect">
            <a:avLst/>
          </a:prstGeom>
          <a:noFill/>
        </p:spPr>
        <p:txBody>
          <a:bodyPr wrap="square" rtlCol="0">
            <a:spAutoFit/>
          </a:bodyPr>
          <a:lstStyle/>
          <a:p>
            <a:pPr lvl="0">
              <a:spcAft>
                <a:spcPts val="1200"/>
              </a:spcAft>
            </a:pPr>
            <a:r>
              <a:rPr lang="en-US" sz="1600" i="1" dirty="0">
                <a:solidFill>
                  <a:srgbClr val="0070C0"/>
                </a:solidFill>
              </a:rPr>
              <a:t>Subset of data consisting of 24 of the 80 samples: stock Cu, stock Co, stock Cr, five Cu/Co binary mixtures, five Cu/Cr binary mixtures, five Co/Cr binary mixtures, six Cu/Co/Cr ternary mixtures.</a:t>
            </a:r>
            <a:endParaRPr lang="en-US" sz="1600" dirty="0">
              <a:solidFill>
                <a:srgbClr val="000000"/>
              </a:solidFill>
            </a:endParaRPr>
          </a:p>
          <a:p>
            <a:pPr marL="287338" lvl="0" indent="-287338">
              <a:spcAft>
                <a:spcPts val="1200"/>
              </a:spcAft>
              <a:buFont typeface="+mj-lt"/>
              <a:buAutoNum type="arabicPeriod"/>
            </a:pPr>
            <a:r>
              <a:rPr lang="en-US" sz="2000" dirty="0">
                <a:solidFill>
                  <a:srgbClr val="000000"/>
                </a:solidFill>
              </a:rPr>
              <a:t>calculate the distance between the individual data points using one of the available methods</a:t>
            </a:r>
          </a:p>
          <a:p>
            <a:pPr marL="287338" lvl="0" indent="-287338">
              <a:spcAft>
                <a:spcPts val="1200"/>
              </a:spcAft>
              <a:buFont typeface="+mj-lt"/>
              <a:buAutoNum type="arabicPeriod"/>
            </a:pPr>
            <a:r>
              <a:rPr lang="en-US" sz="2000" dirty="0">
                <a:solidFill>
                  <a:srgbClr val="000000"/>
                </a:solidFill>
              </a:rPr>
              <a:t>identify clusters and calculate and plot the heights between them using one of the available methods</a:t>
            </a:r>
          </a:p>
          <a:p>
            <a:pPr marL="287338" indent="-287338">
              <a:spcAft>
                <a:spcPts val="1200"/>
              </a:spcAft>
              <a:buFont typeface="+mj-lt"/>
              <a:buAutoNum type="arabicPeriod"/>
            </a:pPr>
            <a:r>
              <a:rPr lang="en-US" sz="2000" dirty="0" smtClean="0"/>
              <a:t>interpret dendrogram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252" y="1053452"/>
            <a:ext cx="5642393" cy="5240469"/>
          </a:xfrm>
          <a:prstGeom prst="rect">
            <a:avLst/>
          </a:prstGeom>
        </p:spPr>
      </p:pic>
    </p:spTree>
    <p:extLst>
      <p:ext uri="{BB962C8B-B14F-4D97-AF65-F5344CB8AC3E}">
        <p14:creationId xmlns:p14="http://schemas.microsoft.com/office/powerpoint/2010/main" val="521592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4"/>
            <a:ext cx="10847793" cy="813148"/>
          </a:xfrm>
        </p:spPr>
        <p:txBody>
          <a:bodyPr>
            <a:noAutofit/>
          </a:bodyPr>
          <a:lstStyle/>
          <a:p>
            <a:r>
              <a:rPr lang="en-US" dirty="0" smtClean="0"/>
              <a:t>How Does MLR Work?</a:t>
            </a:r>
            <a:endParaRPr lang="en-US" dirty="0"/>
          </a:p>
        </p:txBody>
      </p:sp>
      <p:sp>
        <p:nvSpPr>
          <p:cNvPr id="8" name="TextBox 7"/>
          <p:cNvSpPr txBox="1"/>
          <p:nvPr/>
        </p:nvSpPr>
        <p:spPr>
          <a:xfrm>
            <a:off x="306729" y="1261798"/>
            <a:ext cx="11578541" cy="3816429"/>
          </a:xfrm>
          <a:prstGeom prst="rect">
            <a:avLst/>
          </a:prstGeom>
          <a:noFill/>
        </p:spPr>
        <p:txBody>
          <a:bodyPr wrap="square" rtlCol="0">
            <a:spAutoFit/>
          </a:bodyPr>
          <a:lstStyle/>
          <a:p>
            <a:pPr algn="ctr">
              <a:spcAft>
                <a:spcPts val="2400"/>
              </a:spcAft>
            </a:pPr>
            <a:r>
              <a:rPr lang="en-US" sz="2800" dirty="0" smtClean="0">
                <a:solidFill>
                  <a:srgbClr val="0070C0"/>
                </a:solidFill>
              </a:rPr>
              <a:t>[</a:t>
            </a:r>
            <a:r>
              <a:rPr lang="en-US" sz="2800" i="1" dirty="0">
                <a:solidFill>
                  <a:srgbClr val="0070C0"/>
                </a:solidFill>
              </a:rPr>
              <a:t>A</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baseline="-25000" dirty="0">
                <a:solidFill>
                  <a:srgbClr val="0070C0"/>
                </a:solidFill>
              </a:rPr>
              <a:t> </a:t>
            </a:r>
            <a:r>
              <a:rPr lang="en-US" sz="2800" dirty="0">
                <a:solidFill>
                  <a:srgbClr val="0070C0"/>
                </a:solidFill>
              </a:rPr>
              <a:t>= [</a:t>
            </a:r>
            <a:r>
              <a:rPr lang="en-US" sz="2800" i="1" dirty="0">
                <a:solidFill>
                  <a:srgbClr val="0070C0"/>
                </a:solidFill>
              </a:rPr>
              <a:t>C</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n</a:t>
            </a:r>
            <a:r>
              <a:rPr lang="en-US" sz="2800" baseline="-25000" dirty="0">
                <a:solidFill>
                  <a:srgbClr val="0070C0"/>
                </a:solidFill>
              </a:rPr>
              <a:t> </a:t>
            </a:r>
            <a:r>
              <a:rPr lang="en-US" sz="2800" dirty="0">
                <a:solidFill>
                  <a:srgbClr val="0070C0"/>
                </a:solidFill>
              </a:rPr>
              <a:t>× [</a:t>
            </a:r>
            <a:r>
              <a:rPr lang="en-US" sz="2800" i="1" dirty="0" err="1">
                <a:solidFill>
                  <a:srgbClr val="0070C0"/>
                </a:solidFill>
                <a:latin typeface="Symbol" charset="2"/>
                <a:ea typeface="Symbol" charset="2"/>
                <a:cs typeface="Symbol" charset="2"/>
              </a:rPr>
              <a:t>e</a:t>
            </a:r>
            <a:r>
              <a:rPr lang="en-US" sz="2800" i="1" dirty="0" err="1">
                <a:solidFill>
                  <a:srgbClr val="0070C0"/>
                </a:solidFill>
              </a:rPr>
              <a:t>b</a:t>
            </a:r>
            <a:r>
              <a:rPr lang="en-US" sz="2800" dirty="0">
                <a:solidFill>
                  <a:srgbClr val="0070C0"/>
                </a:solidFill>
              </a:rPr>
              <a:t>]</a:t>
            </a:r>
            <a:r>
              <a:rPr lang="en-US" sz="2800" i="1" baseline="-25000" dirty="0">
                <a:solidFill>
                  <a:srgbClr val="0070C0"/>
                </a:solidFill>
              </a:rPr>
              <a:t>n</a:t>
            </a:r>
            <a:r>
              <a:rPr lang="en-US" sz="2800" dirty="0">
                <a:solidFill>
                  <a:srgbClr val="0070C0"/>
                </a:solidFill>
              </a:rPr>
              <a:t> </a:t>
            </a:r>
            <a:r>
              <a:rPr lang="en-US" sz="2800" baseline="-25000" dirty="0">
                <a:solidFill>
                  <a:srgbClr val="0070C0"/>
                </a:solidFill>
              </a:rPr>
              <a:t>× </a:t>
            </a:r>
            <a:r>
              <a:rPr lang="en-US" sz="2800" i="1" baseline="-25000" dirty="0" smtClean="0">
                <a:solidFill>
                  <a:srgbClr val="0070C0"/>
                </a:solidFill>
              </a:rPr>
              <a:t>w</a:t>
            </a:r>
          </a:p>
          <a:p>
            <a:pPr>
              <a:spcAft>
                <a:spcPts val="1200"/>
              </a:spcAft>
            </a:pPr>
            <a:r>
              <a:rPr lang="en-US" sz="2000" dirty="0" smtClean="0"/>
              <a:t>Suppose we measure the absorbance at </a:t>
            </a:r>
            <a:r>
              <a:rPr lang="en-US" sz="2000" i="1" dirty="0" smtClean="0"/>
              <a:t>W</a:t>
            </a:r>
            <a:r>
              <a:rPr lang="en-US" sz="2000" dirty="0" smtClean="0"/>
              <a:t> wavelengths for </a:t>
            </a:r>
            <a:r>
              <a:rPr lang="en-US" sz="2000" i="1" dirty="0" smtClean="0"/>
              <a:t>S</a:t>
            </a:r>
            <a:r>
              <a:rPr lang="en-US" sz="2000" dirty="0" smtClean="0"/>
              <a:t> individual standard solutions with known concentrations for each of the </a:t>
            </a:r>
            <a:r>
              <a:rPr lang="en-US" sz="2000" i="1" dirty="0" smtClean="0"/>
              <a:t>N </a:t>
            </a:r>
            <a:r>
              <a:rPr lang="en-US" sz="2000" dirty="0" smtClean="0"/>
              <a:t>analytes. We can use these to determine </a:t>
            </a:r>
            <a:r>
              <a:rPr lang="en-US" sz="2000" dirty="0" err="1" smtClean="0"/>
              <a:t>amatrix</a:t>
            </a:r>
            <a:r>
              <a:rPr lang="en-US" sz="2000" dirty="0" smtClean="0"/>
              <a:t> of </a:t>
            </a:r>
            <a:r>
              <a:rPr lang="en-US" sz="2000" i="1" dirty="0" err="1" smtClean="0">
                <a:latin typeface="Symbol" charset="2"/>
                <a:ea typeface="Symbol" charset="2"/>
                <a:cs typeface="Symbol" charset="2"/>
              </a:rPr>
              <a:t>e</a:t>
            </a:r>
            <a:r>
              <a:rPr lang="en-US" sz="2000" i="1" dirty="0" err="1" smtClean="0"/>
              <a:t>b</a:t>
            </a:r>
            <a:r>
              <a:rPr lang="en-US" sz="2000" dirty="0" smtClean="0"/>
              <a:t> values for each analyte at each wavelength.</a:t>
            </a:r>
          </a:p>
          <a:p>
            <a:pPr lvl="0" algn="ctr">
              <a:spcAft>
                <a:spcPts val="2400"/>
              </a:spcAft>
            </a:pPr>
            <a:r>
              <a:rPr lang="en-US" sz="2800" dirty="0">
                <a:solidFill>
                  <a:srgbClr val="0070C0"/>
                </a:solidFill>
              </a:rPr>
              <a:t>[</a:t>
            </a:r>
            <a:r>
              <a:rPr lang="en-US" sz="2800" i="1" dirty="0" smtClean="0">
                <a:solidFill>
                  <a:srgbClr val="0070C0"/>
                </a:solidFill>
              </a:rPr>
              <a:t>C</a:t>
            </a:r>
            <a:r>
              <a:rPr lang="en-US" sz="2800" dirty="0" smtClean="0">
                <a:solidFill>
                  <a:srgbClr val="0070C0"/>
                </a:solidFill>
              </a:rPr>
              <a:t>]</a:t>
            </a:r>
            <a:r>
              <a:rPr lang="en-US" sz="2800" baseline="30000" dirty="0" err="1" smtClean="0">
                <a:solidFill>
                  <a:srgbClr val="0070C0"/>
                </a:solidFill>
              </a:rPr>
              <a:t>T</a:t>
            </a:r>
            <a:r>
              <a:rPr lang="en-US" sz="2800" i="1" baseline="-25000" dirty="0" err="1">
                <a:solidFill>
                  <a:srgbClr val="0070C0"/>
                </a:solidFill>
              </a:rPr>
              <a:t>n</a:t>
            </a:r>
            <a:r>
              <a:rPr lang="en-US" sz="2800" dirty="0" smtClean="0">
                <a:solidFill>
                  <a:srgbClr val="0070C0"/>
                </a:solidFill>
              </a:rPr>
              <a:t> </a:t>
            </a:r>
            <a:r>
              <a:rPr lang="en-US" sz="2800" baseline="-25000" dirty="0">
                <a:solidFill>
                  <a:srgbClr val="0070C0"/>
                </a:solidFill>
              </a:rPr>
              <a:t>× </a:t>
            </a:r>
            <a:r>
              <a:rPr lang="en-US" sz="2800" i="1" baseline="-25000" dirty="0">
                <a:solidFill>
                  <a:srgbClr val="0070C0"/>
                </a:solidFill>
              </a:rPr>
              <a:t>s</a:t>
            </a:r>
            <a:r>
              <a:rPr lang="en-US" sz="2800" i="1" baseline="-25000" dirty="0" smtClean="0">
                <a:solidFill>
                  <a:srgbClr val="0070C0"/>
                </a:solidFill>
              </a:rPr>
              <a:t> </a:t>
            </a:r>
            <a:r>
              <a:rPr lang="en-US" sz="2800" dirty="0" smtClean="0">
                <a:solidFill>
                  <a:srgbClr val="0070C0"/>
                </a:solidFill>
              </a:rPr>
              <a:t>× [</a:t>
            </a:r>
            <a:r>
              <a:rPr lang="en-US" sz="2800" i="1" dirty="0" smtClean="0">
                <a:solidFill>
                  <a:srgbClr val="0070C0"/>
                </a:solidFill>
              </a:rPr>
              <a:t>A</a:t>
            </a:r>
            <a:r>
              <a:rPr lang="en-US" sz="2800" dirty="0" smtClean="0">
                <a:solidFill>
                  <a:srgbClr val="0070C0"/>
                </a:solidFill>
              </a:rPr>
              <a:t>]</a:t>
            </a:r>
            <a:r>
              <a:rPr lang="en-US" sz="2800" i="1" baseline="-25000" dirty="0" smtClean="0">
                <a:solidFill>
                  <a:srgbClr val="0070C0"/>
                </a:solidFill>
              </a:rPr>
              <a:t>s</a:t>
            </a:r>
            <a:r>
              <a:rPr lang="en-US" sz="2800" dirty="0" smtClean="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baseline="-25000" dirty="0">
                <a:solidFill>
                  <a:srgbClr val="0070C0"/>
                </a:solidFill>
              </a:rPr>
              <a:t> </a:t>
            </a:r>
            <a:r>
              <a:rPr lang="en-US" sz="2800" dirty="0" smtClean="0">
                <a:solidFill>
                  <a:srgbClr val="0070C0"/>
                </a:solidFill>
              </a:rPr>
              <a:t>= </a:t>
            </a:r>
            <a:r>
              <a:rPr lang="en-US" sz="2800" dirty="0">
                <a:solidFill>
                  <a:srgbClr val="0070C0"/>
                </a:solidFill>
              </a:rPr>
              <a:t>[</a:t>
            </a:r>
            <a:r>
              <a:rPr lang="en-US" sz="2800" i="1" dirty="0" smtClean="0">
                <a:solidFill>
                  <a:srgbClr val="0070C0"/>
                </a:solidFill>
              </a:rPr>
              <a:t>C</a:t>
            </a:r>
            <a:r>
              <a:rPr lang="en-US" sz="2800" dirty="0" smtClean="0">
                <a:solidFill>
                  <a:srgbClr val="0070C0"/>
                </a:solidFill>
              </a:rPr>
              <a:t>]</a:t>
            </a:r>
            <a:r>
              <a:rPr lang="en-US" sz="2800" baseline="30000" dirty="0" err="1" smtClean="0">
                <a:solidFill>
                  <a:srgbClr val="0070C0"/>
                </a:solidFill>
              </a:rPr>
              <a:t>T</a:t>
            </a:r>
            <a:r>
              <a:rPr lang="en-US" sz="2800" i="1" baseline="-25000" dirty="0" err="1" smtClean="0">
                <a:solidFill>
                  <a:srgbClr val="0070C0"/>
                </a:solidFill>
              </a:rPr>
              <a:t>n</a:t>
            </a:r>
            <a:r>
              <a:rPr lang="en-US" sz="2800" dirty="0" smtClean="0">
                <a:solidFill>
                  <a:srgbClr val="0070C0"/>
                </a:solidFill>
              </a:rPr>
              <a:t> </a:t>
            </a:r>
            <a:r>
              <a:rPr lang="en-US" sz="2800" baseline="-25000" dirty="0">
                <a:solidFill>
                  <a:srgbClr val="0070C0"/>
                </a:solidFill>
              </a:rPr>
              <a:t>× </a:t>
            </a:r>
            <a:r>
              <a:rPr lang="en-US" sz="2800" i="1" baseline="-25000" dirty="0" smtClean="0">
                <a:solidFill>
                  <a:srgbClr val="0070C0"/>
                </a:solidFill>
              </a:rPr>
              <a:t>s </a:t>
            </a:r>
            <a:r>
              <a:rPr lang="en-US" sz="2800" dirty="0">
                <a:solidFill>
                  <a:srgbClr val="0070C0"/>
                </a:solidFill>
              </a:rPr>
              <a:t>×</a:t>
            </a:r>
            <a:r>
              <a:rPr lang="en-US" sz="2800" dirty="0" smtClean="0">
                <a:solidFill>
                  <a:srgbClr val="0070C0"/>
                </a:solidFill>
              </a:rPr>
              <a:t> </a:t>
            </a:r>
            <a:r>
              <a:rPr lang="en-US" sz="2800" dirty="0">
                <a:solidFill>
                  <a:srgbClr val="0070C0"/>
                </a:solidFill>
              </a:rPr>
              <a:t>[</a:t>
            </a:r>
            <a:r>
              <a:rPr lang="en-US" sz="2800" i="1" dirty="0">
                <a:solidFill>
                  <a:srgbClr val="0070C0"/>
                </a:solidFill>
              </a:rPr>
              <a:t>C</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n</a:t>
            </a:r>
            <a:r>
              <a:rPr lang="en-US" sz="2800" baseline="-25000" dirty="0">
                <a:solidFill>
                  <a:srgbClr val="0070C0"/>
                </a:solidFill>
              </a:rPr>
              <a:t> </a:t>
            </a:r>
            <a:r>
              <a:rPr lang="en-US" sz="2800" dirty="0">
                <a:solidFill>
                  <a:srgbClr val="0070C0"/>
                </a:solidFill>
              </a:rPr>
              <a:t>× [</a:t>
            </a:r>
            <a:r>
              <a:rPr lang="en-US" sz="2800" i="1" dirty="0" err="1">
                <a:solidFill>
                  <a:srgbClr val="0070C0"/>
                </a:solidFill>
                <a:latin typeface="Symbol" charset="2"/>
                <a:ea typeface="Symbol" charset="2"/>
                <a:cs typeface="Symbol" charset="2"/>
              </a:rPr>
              <a:t>e</a:t>
            </a:r>
            <a:r>
              <a:rPr lang="en-US" sz="2800" i="1" dirty="0" err="1">
                <a:solidFill>
                  <a:srgbClr val="0070C0"/>
                </a:solidFill>
              </a:rPr>
              <a:t>b</a:t>
            </a:r>
            <a:r>
              <a:rPr lang="en-US" sz="2800" dirty="0">
                <a:solidFill>
                  <a:srgbClr val="0070C0"/>
                </a:solidFill>
              </a:rPr>
              <a:t>]</a:t>
            </a:r>
            <a:r>
              <a:rPr lang="en-US" sz="2800" i="1" baseline="-25000" dirty="0">
                <a:solidFill>
                  <a:srgbClr val="0070C0"/>
                </a:solidFill>
              </a:rPr>
              <a:t>n</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p>
          <a:p>
            <a:pPr lvl="0" algn="ctr">
              <a:spcAft>
                <a:spcPts val="2400"/>
              </a:spcAft>
            </a:pPr>
            <a:r>
              <a:rPr lang="en-US" sz="2800" dirty="0" smtClean="0">
                <a:solidFill>
                  <a:srgbClr val="0070C0"/>
                </a:solidFill>
              </a:rPr>
              <a:t>([</a:t>
            </a:r>
            <a:r>
              <a:rPr lang="en-US" sz="2800" i="1" dirty="0" smtClean="0">
                <a:solidFill>
                  <a:srgbClr val="0070C0"/>
                </a:solidFill>
              </a:rPr>
              <a:t>C</a:t>
            </a:r>
            <a:r>
              <a:rPr lang="en-US" sz="2800" dirty="0" smtClean="0">
                <a:solidFill>
                  <a:srgbClr val="0070C0"/>
                </a:solidFill>
              </a:rPr>
              <a:t>]</a:t>
            </a:r>
            <a:r>
              <a:rPr lang="en-US" sz="2800" baseline="30000" dirty="0" err="1" smtClean="0">
                <a:solidFill>
                  <a:srgbClr val="0070C0"/>
                </a:solidFill>
              </a:rPr>
              <a:t>T</a:t>
            </a:r>
            <a:r>
              <a:rPr lang="en-US" sz="2800" i="1" baseline="-25000" dirty="0" err="1">
                <a:solidFill>
                  <a:srgbClr val="0070C0"/>
                </a:solidFill>
              </a:rPr>
              <a:t>n</a:t>
            </a:r>
            <a:r>
              <a:rPr lang="en-US" sz="2800" dirty="0" smtClean="0">
                <a:solidFill>
                  <a:srgbClr val="0070C0"/>
                </a:solidFill>
              </a:rPr>
              <a:t> </a:t>
            </a:r>
            <a:r>
              <a:rPr lang="en-US" sz="2800" baseline="-25000" dirty="0" smtClean="0">
                <a:solidFill>
                  <a:srgbClr val="0070C0"/>
                </a:solidFill>
              </a:rPr>
              <a:t>× </a:t>
            </a:r>
            <a:r>
              <a:rPr lang="en-US" sz="2800" i="1" baseline="-25000" dirty="0">
                <a:solidFill>
                  <a:srgbClr val="0070C0"/>
                </a:solidFill>
              </a:rPr>
              <a:t>s</a:t>
            </a:r>
            <a:r>
              <a:rPr lang="en-US" sz="2800" i="1" baseline="-25000" dirty="0" smtClean="0">
                <a:solidFill>
                  <a:srgbClr val="0070C0"/>
                </a:solidFill>
              </a:rPr>
              <a:t> </a:t>
            </a:r>
            <a:r>
              <a:rPr lang="en-US" sz="2800" dirty="0" smtClean="0">
                <a:solidFill>
                  <a:srgbClr val="0070C0"/>
                </a:solidFill>
              </a:rPr>
              <a:t>× [</a:t>
            </a:r>
            <a:r>
              <a:rPr lang="en-US" sz="2800" i="1" dirty="0" smtClean="0">
                <a:solidFill>
                  <a:srgbClr val="0070C0"/>
                </a:solidFill>
              </a:rPr>
              <a:t>C</a:t>
            </a:r>
            <a:r>
              <a:rPr lang="en-US" sz="2800" dirty="0" smtClean="0">
                <a:solidFill>
                  <a:srgbClr val="0070C0"/>
                </a:solidFill>
              </a:rPr>
              <a:t>]</a:t>
            </a:r>
            <a:r>
              <a:rPr lang="en-US" sz="2800" i="1" baseline="-25000" dirty="0" smtClean="0">
                <a:solidFill>
                  <a:srgbClr val="0070C0"/>
                </a:solidFill>
              </a:rPr>
              <a:t>s</a:t>
            </a:r>
            <a:r>
              <a:rPr lang="en-US" sz="2800" dirty="0" smtClean="0">
                <a:solidFill>
                  <a:srgbClr val="0070C0"/>
                </a:solidFill>
              </a:rPr>
              <a:t> </a:t>
            </a:r>
            <a:r>
              <a:rPr lang="en-US" sz="2800" baseline="-25000" dirty="0" smtClean="0">
                <a:solidFill>
                  <a:srgbClr val="0070C0"/>
                </a:solidFill>
              </a:rPr>
              <a:t>× </a:t>
            </a:r>
            <a:r>
              <a:rPr lang="en-US" sz="2800" i="1" baseline="-25000" dirty="0" smtClean="0">
                <a:solidFill>
                  <a:srgbClr val="0070C0"/>
                </a:solidFill>
              </a:rPr>
              <a:t>n</a:t>
            </a:r>
            <a:r>
              <a:rPr lang="en-US" sz="2800" dirty="0" smtClean="0">
                <a:solidFill>
                  <a:srgbClr val="0070C0"/>
                </a:solidFill>
              </a:rPr>
              <a:t>)</a:t>
            </a:r>
            <a:r>
              <a:rPr lang="en-US" sz="2800" baseline="30000" dirty="0" smtClean="0">
                <a:solidFill>
                  <a:srgbClr val="0070C0"/>
                </a:solidFill>
              </a:rPr>
              <a:t>–1 </a:t>
            </a:r>
            <a:r>
              <a:rPr lang="en-US" sz="2800" dirty="0" smtClean="0">
                <a:solidFill>
                  <a:srgbClr val="0070C0"/>
                </a:solidFill>
              </a:rPr>
              <a:t>×[</a:t>
            </a:r>
            <a:r>
              <a:rPr lang="en-US" sz="2800" i="1" dirty="0" smtClean="0">
                <a:solidFill>
                  <a:srgbClr val="0070C0"/>
                </a:solidFill>
              </a:rPr>
              <a:t>C</a:t>
            </a:r>
            <a:r>
              <a:rPr lang="en-US" sz="2800" dirty="0" smtClean="0">
                <a:solidFill>
                  <a:srgbClr val="0070C0"/>
                </a:solidFill>
              </a:rPr>
              <a:t>]</a:t>
            </a:r>
            <a:r>
              <a:rPr lang="en-US" sz="2800" baseline="30000" dirty="0" err="1" smtClean="0">
                <a:solidFill>
                  <a:srgbClr val="0070C0"/>
                </a:solidFill>
              </a:rPr>
              <a:t>T</a:t>
            </a:r>
            <a:r>
              <a:rPr lang="en-US" sz="2800" i="1" baseline="-25000" dirty="0" err="1" smtClean="0">
                <a:solidFill>
                  <a:srgbClr val="0070C0"/>
                </a:solidFill>
              </a:rPr>
              <a:t>n</a:t>
            </a:r>
            <a:r>
              <a:rPr lang="en-US" sz="2800" dirty="0" smtClean="0">
                <a:solidFill>
                  <a:srgbClr val="0070C0"/>
                </a:solidFill>
              </a:rPr>
              <a:t> </a:t>
            </a:r>
            <a:r>
              <a:rPr lang="en-US" sz="2800" baseline="-25000" dirty="0" smtClean="0">
                <a:solidFill>
                  <a:srgbClr val="0070C0"/>
                </a:solidFill>
              </a:rPr>
              <a:t>× </a:t>
            </a:r>
            <a:r>
              <a:rPr lang="en-US" sz="2800" i="1" baseline="-25000" dirty="0">
                <a:solidFill>
                  <a:srgbClr val="0070C0"/>
                </a:solidFill>
              </a:rPr>
              <a:t>c</a:t>
            </a:r>
            <a:r>
              <a:rPr lang="en-US" sz="2800" dirty="0" smtClean="0">
                <a:solidFill>
                  <a:srgbClr val="0070C0"/>
                </a:solidFill>
              </a:rPr>
              <a:t>×[</a:t>
            </a:r>
            <a:r>
              <a:rPr lang="en-US" sz="2800" i="1" dirty="0" smtClean="0">
                <a:solidFill>
                  <a:srgbClr val="0070C0"/>
                </a:solidFill>
              </a:rPr>
              <a:t>A</a:t>
            </a:r>
            <a:r>
              <a:rPr lang="en-US" sz="2800" dirty="0" smtClean="0">
                <a:solidFill>
                  <a:srgbClr val="0070C0"/>
                </a:solidFill>
              </a:rPr>
              <a:t>]</a:t>
            </a:r>
            <a:r>
              <a:rPr lang="en-US" sz="2800" i="1" baseline="-25000" dirty="0" smtClean="0">
                <a:solidFill>
                  <a:srgbClr val="0070C0"/>
                </a:solidFill>
              </a:rPr>
              <a:t>s</a:t>
            </a:r>
            <a:r>
              <a:rPr lang="en-US" sz="2800" dirty="0" smtClean="0">
                <a:solidFill>
                  <a:srgbClr val="0070C0"/>
                </a:solidFill>
              </a:rPr>
              <a:t> </a:t>
            </a:r>
            <a:r>
              <a:rPr lang="en-US" sz="2800" baseline="-25000" dirty="0" smtClean="0">
                <a:solidFill>
                  <a:srgbClr val="0070C0"/>
                </a:solidFill>
              </a:rPr>
              <a:t>× </a:t>
            </a:r>
            <a:r>
              <a:rPr lang="en-US" sz="2800" i="1" baseline="-25000" dirty="0" smtClean="0">
                <a:solidFill>
                  <a:srgbClr val="0070C0"/>
                </a:solidFill>
              </a:rPr>
              <a:t>w</a:t>
            </a:r>
            <a:r>
              <a:rPr lang="en-US" sz="2800" baseline="-25000" dirty="0" smtClean="0">
                <a:solidFill>
                  <a:srgbClr val="0070C0"/>
                </a:solidFill>
              </a:rPr>
              <a:t> </a:t>
            </a:r>
            <a:r>
              <a:rPr lang="en-US" sz="2800" dirty="0" smtClean="0">
                <a:solidFill>
                  <a:srgbClr val="0070C0"/>
                </a:solidFill>
              </a:rPr>
              <a:t>= ([</a:t>
            </a:r>
            <a:r>
              <a:rPr lang="en-US" sz="2800" i="1" dirty="0" smtClean="0">
                <a:solidFill>
                  <a:srgbClr val="0070C0"/>
                </a:solidFill>
              </a:rPr>
              <a:t>C</a:t>
            </a:r>
            <a:r>
              <a:rPr lang="en-US" sz="2800" dirty="0" smtClean="0">
                <a:solidFill>
                  <a:srgbClr val="0070C0"/>
                </a:solidFill>
              </a:rPr>
              <a:t>]</a:t>
            </a:r>
            <a:r>
              <a:rPr lang="en-US" sz="2800" baseline="30000" dirty="0" err="1" smtClean="0">
                <a:solidFill>
                  <a:srgbClr val="0070C0"/>
                </a:solidFill>
              </a:rPr>
              <a:t>T</a:t>
            </a:r>
            <a:r>
              <a:rPr lang="en-US" sz="2800" i="1" baseline="-25000" dirty="0" err="1">
                <a:solidFill>
                  <a:srgbClr val="0070C0"/>
                </a:solidFill>
              </a:rPr>
              <a:t>n</a:t>
            </a:r>
            <a:r>
              <a:rPr lang="en-US" sz="2800" dirty="0" smtClean="0">
                <a:solidFill>
                  <a:srgbClr val="0070C0"/>
                </a:solidFill>
              </a:rPr>
              <a:t> </a:t>
            </a:r>
            <a:r>
              <a:rPr lang="en-US" sz="2800" baseline="-25000" dirty="0" smtClean="0">
                <a:solidFill>
                  <a:srgbClr val="0070C0"/>
                </a:solidFill>
              </a:rPr>
              <a:t>× </a:t>
            </a:r>
            <a:r>
              <a:rPr lang="en-US" sz="2800" i="1" baseline="-25000" dirty="0">
                <a:solidFill>
                  <a:srgbClr val="0070C0"/>
                </a:solidFill>
              </a:rPr>
              <a:t>n</a:t>
            </a:r>
            <a:r>
              <a:rPr lang="en-US" sz="2800" dirty="0" smtClean="0">
                <a:solidFill>
                  <a:srgbClr val="0070C0"/>
                </a:solidFill>
              </a:rPr>
              <a:t>×[</a:t>
            </a:r>
            <a:r>
              <a:rPr lang="en-US" sz="2800" i="1" dirty="0" smtClean="0">
                <a:solidFill>
                  <a:srgbClr val="0070C0"/>
                </a:solidFill>
              </a:rPr>
              <a:t>C</a:t>
            </a:r>
            <a:r>
              <a:rPr lang="en-US" sz="2800" dirty="0" smtClean="0">
                <a:solidFill>
                  <a:srgbClr val="0070C0"/>
                </a:solidFill>
              </a:rPr>
              <a:t>]</a:t>
            </a:r>
            <a:r>
              <a:rPr lang="en-US" sz="2800" i="1" baseline="-25000" dirty="0" smtClean="0">
                <a:solidFill>
                  <a:srgbClr val="0070C0"/>
                </a:solidFill>
              </a:rPr>
              <a:t>s</a:t>
            </a:r>
            <a:r>
              <a:rPr lang="en-US" sz="2800" dirty="0" smtClean="0">
                <a:solidFill>
                  <a:srgbClr val="0070C0"/>
                </a:solidFill>
              </a:rPr>
              <a:t> </a:t>
            </a:r>
            <a:r>
              <a:rPr lang="en-US" sz="2800" baseline="-25000" dirty="0" smtClean="0">
                <a:solidFill>
                  <a:srgbClr val="0070C0"/>
                </a:solidFill>
              </a:rPr>
              <a:t>× </a:t>
            </a:r>
            <a:r>
              <a:rPr lang="en-US" sz="2800" i="1" baseline="-25000" dirty="0" smtClean="0">
                <a:solidFill>
                  <a:srgbClr val="0070C0"/>
                </a:solidFill>
              </a:rPr>
              <a:t>n</a:t>
            </a:r>
            <a:r>
              <a:rPr lang="en-US" sz="2800" dirty="0" smtClean="0">
                <a:solidFill>
                  <a:srgbClr val="0070C0"/>
                </a:solidFill>
              </a:rPr>
              <a:t>)</a:t>
            </a:r>
            <a:r>
              <a:rPr lang="en-US" sz="2800" baseline="30000" dirty="0" smtClean="0">
                <a:solidFill>
                  <a:srgbClr val="0070C0"/>
                </a:solidFill>
              </a:rPr>
              <a:t>–1 </a:t>
            </a:r>
            <a:r>
              <a:rPr lang="en-US" sz="2800" dirty="0" smtClean="0">
                <a:solidFill>
                  <a:srgbClr val="0070C0"/>
                </a:solidFill>
              </a:rPr>
              <a:t>×[</a:t>
            </a:r>
            <a:r>
              <a:rPr lang="en-US" sz="2800" i="1" dirty="0" smtClean="0">
                <a:solidFill>
                  <a:srgbClr val="0070C0"/>
                </a:solidFill>
              </a:rPr>
              <a:t>C</a:t>
            </a:r>
            <a:r>
              <a:rPr lang="en-US" sz="2800" dirty="0" smtClean="0">
                <a:solidFill>
                  <a:srgbClr val="0070C0"/>
                </a:solidFill>
              </a:rPr>
              <a:t>]</a:t>
            </a:r>
            <a:r>
              <a:rPr lang="en-US" sz="2800" baseline="30000" dirty="0" err="1" smtClean="0">
                <a:solidFill>
                  <a:srgbClr val="0070C0"/>
                </a:solidFill>
              </a:rPr>
              <a:t>T</a:t>
            </a:r>
            <a:r>
              <a:rPr lang="en-US" sz="2800" i="1" baseline="-25000" dirty="0" err="1">
                <a:solidFill>
                  <a:srgbClr val="0070C0"/>
                </a:solidFill>
              </a:rPr>
              <a:t>n</a:t>
            </a:r>
            <a:r>
              <a:rPr lang="en-US" sz="2800" dirty="0" smtClean="0">
                <a:solidFill>
                  <a:srgbClr val="0070C0"/>
                </a:solidFill>
              </a:rPr>
              <a:t> </a:t>
            </a:r>
            <a:r>
              <a:rPr lang="en-US" sz="2800" baseline="-25000" dirty="0" smtClean="0">
                <a:solidFill>
                  <a:srgbClr val="0070C0"/>
                </a:solidFill>
              </a:rPr>
              <a:t>× </a:t>
            </a:r>
            <a:r>
              <a:rPr lang="en-US" sz="2800" i="1" baseline="-25000" dirty="0">
                <a:solidFill>
                  <a:srgbClr val="0070C0"/>
                </a:solidFill>
              </a:rPr>
              <a:t>s</a:t>
            </a:r>
            <a:r>
              <a:rPr lang="en-US" sz="2800" dirty="0" smtClean="0">
                <a:solidFill>
                  <a:srgbClr val="0070C0"/>
                </a:solidFill>
              </a:rPr>
              <a:t>×[</a:t>
            </a:r>
            <a:r>
              <a:rPr lang="en-US" sz="2800" i="1" dirty="0" smtClean="0">
                <a:solidFill>
                  <a:srgbClr val="0070C0"/>
                </a:solidFill>
              </a:rPr>
              <a:t>C</a:t>
            </a:r>
            <a:r>
              <a:rPr lang="en-US" sz="2800" dirty="0" smtClean="0">
                <a:solidFill>
                  <a:srgbClr val="0070C0"/>
                </a:solidFill>
              </a:rPr>
              <a:t>]</a:t>
            </a:r>
            <a:r>
              <a:rPr lang="en-US" sz="2800" i="1" baseline="-25000" dirty="0" smtClean="0">
                <a:solidFill>
                  <a:srgbClr val="0070C0"/>
                </a:solidFill>
              </a:rPr>
              <a:t>s</a:t>
            </a:r>
            <a:r>
              <a:rPr lang="en-US" sz="2800" dirty="0" smtClean="0">
                <a:solidFill>
                  <a:srgbClr val="0070C0"/>
                </a:solidFill>
              </a:rPr>
              <a:t> </a:t>
            </a:r>
            <a:r>
              <a:rPr lang="en-US" sz="2800" baseline="-25000" dirty="0" smtClean="0">
                <a:solidFill>
                  <a:srgbClr val="0070C0"/>
                </a:solidFill>
              </a:rPr>
              <a:t>× </a:t>
            </a:r>
            <a:r>
              <a:rPr lang="en-US" sz="2800" i="1" baseline="-25000" dirty="0" smtClean="0">
                <a:solidFill>
                  <a:srgbClr val="0070C0"/>
                </a:solidFill>
              </a:rPr>
              <a:t>n</a:t>
            </a:r>
            <a:r>
              <a:rPr lang="en-US" sz="2800" dirty="0" smtClean="0">
                <a:solidFill>
                  <a:srgbClr val="0070C0"/>
                </a:solidFill>
              </a:rPr>
              <a:t>×[</a:t>
            </a:r>
            <a:r>
              <a:rPr lang="en-US" sz="2800" i="1" dirty="0" err="1" smtClean="0">
                <a:solidFill>
                  <a:srgbClr val="0070C0"/>
                </a:solidFill>
                <a:latin typeface="Symbol" charset="2"/>
                <a:ea typeface="Symbol" charset="2"/>
                <a:cs typeface="Symbol" charset="2"/>
              </a:rPr>
              <a:t>e</a:t>
            </a:r>
            <a:r>
              <a:rPr lang="en-US" sz="2800" i="1" dirty="0" err="1" smtClean="0">
                <a:solidFill>
                  <a:srgbClr val="0070C0"/>
                </a:solidFill>
              </a:rPr>
              <a:t>b</a:t>
            </a:r>
            <a:r>
              <a:rPr lang="en-US" sz="2800" dirty="0" smtClean="0">
                <a:solidFill>
                  <a:srgbClr val="0070C0"/>
                </a:solidFill>
              </a:rPr>
              <a:t>]</a:t>
            </a:r>
            <a:r>
              <a:rPr lang="en-US" sz="2800" i="1" baseline="-25000" dirty="0" smtClean="0">
                <a:solidFill>
                  <a:srgbClr val="0070C0"/>
                </a:solidFill>
              </a:rPr>
              <a:t>n</a:t>
            </a:r>
            <a:r>
              <a:rPr lang="en-US" sz="2800" dirty="0" smtClean="0">
                <a:solidFill>
                  <a:srgbClr val="0070C0"/>
                </a:solidFill>
              </a:rPr>
              <a:t> </a:t>
            </a:r>
            <a:r>
              <a:rPr lang="en-US" sz="2800" baseline="-25000" dirty="0" smtClean="0">
                <a:solidFill>
                  <a:srgbClr val="0070C0"/>
                </a:solidFill>
              </a:rPr>
              <a:t>× </a:t>
            </a:r>
            <a:r>
              <a:rPr lang="en-US" sz="2800" i="1" baseline="-25000" dirty="0" smtClean="0">
                <a:solidFill>
                  <a:srgbClr val="0070C0"/>
                </a:solidFill>
              </a:rPr>
              <a:t>w</a:t>
            </a:r>
            <a:endParaRPr lang="en-US" sz="2800" i="1" baseline="-25000" dirty="0">
              <a:solidFill>
                <a:srgbClr val="0070C0"/>
              </a:solidFill>
            </a:endParaRPr>
          </a:p>
          <a:p>
            <a:pPr lvl="0" algn="ctr">
              <a:spcAft>
                <a:spcPts val="2400"/>
              </a:spcAft>
            </a:pPr>
            <a:r>
              <a:rPr lang="en-US" sz="2800" dirty="0">
                <a:solidFill>
                  <a:srgbClr val="0070C0"/>
                </a:solidFill>
              </a:rPr>
              <a:t>([</a:t>
            </a:r>
            <a:r>
              <a:rPr lang="en-US" sz="2800" i="1" dirty="0">
                <a:solidFill>
                  <a:srgbClr val="0070C0"/>
                </a:solidFill>
              </a:rPr>
              <a:t>C</a:t>
            </a:r>
            <a:r>
              <a:rPr lang="en-US" sz="2800" dirty="0">
                <a:solidFill>
                  <a:srgbClr val="0070C0"/>
                </a:solidFill>
              </a:rPr>
              <a:t>]</a:t>
            </a:r>
            <a:r>
              <a:rPr lang="en-US" sz="2800" baseline="30000" dirty="0" err="1">
                <a:solidFill>
                  <a:srgbClr val="0070C0"/>
                </a:solidFill>
              </a:rPr>
              <a:t>T</a:t>
            </a:r>
            <a:r>
              <a:rPr lang="en-US" sz="2800" i="1" baseline="-25000" dirty="0" err="1">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n </a:t>
            </a:r>
            <a:r>
              <a:rPr lang="en-US" sz="2800" dirty="0">
                <a:solidFill>
                  <a:srgbClr val="0070C0"/>
                </a:solidFill>
              </a:rPr>
              <a:t>× [</a:t>
            </a:r>
            <a:r>
              <a:rPr lang="en-US" sz="2800" i="1" dirty="0">
                <a:solidFill>
                  <a:srgbClr val="0070C0"/>
                </a:solidFill>
              </a:rPr>
              <a:t>C</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n</a:t>
            </a:r>
            <a:r>
              <a:rPr lang="en-US" sz="2800" dirty="0">
                <a:solidFill>
                  <a:srgbClr val="0070C0"/>
                </a:solidFill>
              </a:rPr>
              <a:t>)</a:t>
            </a:r>
            <a:r>
              <a:rPr lang="en-US" sz="2800" baseline="30000" dirty="0">
                <a:solidFill>
                  <a:srgbClr val="0070C0"/>
                </a:solidFill>
              </a:rPr>
              <a:t>–1 </a:t>
            </a:r>
            <a:r>
              <a:rPr lang="en-US" sz="2800" dirty="0">
                <a:solidFill>
                  <a:srgbClr val="0070C0"/>
                </a:solidFill>
              </a:rPr>
              <a:t>×[</a:t>
            </a:r>
            <a:r>
              <a:rPr lang="en-US" sz="2800" i="1" dirty="0">
                <a:solidFill>
                  <a:srgbClr val="0070C0"/>
                </a:solidFill>
              </a:rPr>
              <a:t>C</a:t>
            </a:r>
            <a:r>
              <a:rPr lang="en-US" sz="2800" dirty="0">
                <a:solidFill>
                  <a:srgbClr val="0070C0"/>
                </a:solidFill>
              </a:rPr>
              <a:t>]</a:t>
            </a:r>
            <a:r>
              <a:rPr lang="en-US" sz="2800" baseline="30000" dirty="0" err="1">
                <a:solidFill>
                  <a:srgbClr val="0070C0"/>
                </a:solidFill>
              </a:rPr>
              <a:t>T</a:t>
            </a:r>
            <a:r>
              <a:rPr lang="en-US" sz="2800" i="1" baseline="-25000" dirty="0" err="1">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n</a:t>
            </a:r>
            <a:r>
              <a:rPr lang="en-US" sz="2800" dirty="0">
                <a:solidFill>
                  <a:srgbClr val="0070C0"/>
                </a:solidFill>
              </a:rPr>
              <a:t>×[</a:t>
            </a:r>
            <a:r>
              <a:rPr lang="en-US" sz="2800" i="1" dirty="0">
                <a:solidFill>
                  <a:srgbClr val="0070C0"/>
                </a:solidFill>
              </a:rPr>
              <a:t>A</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baseline="-25000" dirty="0">
                <a:solidFill>
                  <a:srgbClr val="0070C0"/>
                </a:solidFill>
              </a:rPr>
              <a:t> </a:t>
            </a:r>
            <a:r>
              <a:rPr lang="en-US" sz="2800" dirty="0">
                <a:solidFill>
                  <a:srgbClr val="0070C0"/>
                </a:solidFill>
              </a:rPr>
              <a:t>= </a:t>
            </a:r>
            <a:r>
              <a:rPr lang="en-US" sz="2800" dirty="0" smtClean="0">
                <a:solidFill>
                  <a:srgbClr val="0070C0"/>
                </a:solidFill>
              </a:rPr>
              <a:t>[</a:t>
            </a:r>
            <a:r>
              <a:rPr lang="en-US" sz="2800" i="1" dirty="0" err="1" smtClean="0">
                <a:solidFill>
                  <a:srgbClr val="0070C0"/>
                </a:solidFill>
                <a:latin typeface="Symbol" charset="2"/>
                <a:ea typeface="Symbol" charset="2"/>
                <a:cs typeface="Symbol" charset="2"/>
              </a:rPr>
              <a:t>e</a:t>
            </a:r>
            <a:r>
              <a:rPr lang="en-US" sz="2800" i="1" dirty="0" err="1" smtClean="0">
                <a:solidFill>
                  <a:srgbClr val="0070C0"/>
                </a:solidFill>
              </a:rPr>
              <a:t>b</a:t>
            </a:r>
            <a:r>
              <a:rPr lang="en-US" sz="2800" dirty="0" smtClean="0">
                <a:solidFill>
                  <a:srgbClr val="0070C0"/>
                </a:solidFill>
              </a:rPr>
              <a:t>]</a:t>
            </a:r>
            <a:r>
              <a:rPr lang="en-US" sz="2800" i="1" baseline="-25000" dirty="0" smtClean="0">
                <a:solidFill>
                  <a:srgbClr val="0070C0"/>
                </a:solidFill>
              </a:rPr>
              <a:t>n</a:t>
            </a:r>
            <a:r>
              <a:rPr lang="en-US" sz="2800" dirty="0" smtClean="0">
                <a:solidFill>
                  <a:srgbClr val="0070C0"/>
                </a:solidFill>
              </a:rPr>
              <a:t> </a:t>
            </a:r>
            <a:r>
              <a:rPr lang="en-US" sz="2800" baseline="-25000" dirty="0">
                <a:solidFill>
                  <a:srgbClr val="0070C0"/>
                </a:solidFill>
              </a:rPr>
              <a:t>× </a:t>
            </a:r>
            <a:r>
              <a:rPr lang="en-US" sz="2800" i="1" baseline="-25000" dirty="0" smtClean="0">
                <a:solidFill>
                  <a:srgbClr val="0070C0"/>
                </a:solidFill>
              </a:rPr>
              <a:t>w</a:t>
            </a:r>
            <a:endParaRPr lang="en-US" sz="2800" i="1" baseline="-25000" dirty="0">
              <a:solidFill>
                <a:srgbClr val="0070C0"/>
              </a:solidFill>
            </a:endParaRPr>
          </a:p>
        </p:txBody>
      </p:sp>
      <p:sp>
        <p:nvSpPr>
          <p:cNvPr id="4" name="TextBox 3"/>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7151584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4"/>
            <a:ext cx="10847793" cy="813148"/>
          </a:xfrm>
        </p:spPr>
        <p:txBody>
          <a:bodyPr>
            <a:noAutofit/>
          </a:bodyPr>
          <a:lstStyle/>
          <a:p>
            <a:r>
              <a:rPr lang="en-US" dirty="0" smtClean="0"/>
              <a:t>How Does MLR Work?</a:t>
            </a:r>
            <a:endParaRPr lang="en-US" dirty="0"/>
          </a:p>
        </p:txBody>
      </p:sp>
      <p:sp>
        <p:nvSpPr>
          <p:cNvPr id="8" name="TextBox 7"/>
          <p:cNvSpPr txBox="1"/>
          <p:nvPr/>
        </p:nvSpPr>
        <p:spPr>
          <a:xfrm>
            <a:off x="127322" y="1261798"/>
            <a:ext cx="11956647" cy="3508653"/>
          </a:xfrm>
          <a:prstGeom prst="rect">
            <a:avLst/>
          </a:prstGeom>
          <a:noFill/>
        </p:spPr>
        <p:txBody>
          <a:bodyPr wrap="square" rtlCol="0">
            <a:spAutoFit/>
          </a:bodyPr>
          <a:lstStyle/>
          <a:p>
            <a:pPr algn="ctr">
              <a:spcAft>
                <a:spcPts val="2400"/>
              </a:spcAft>
            </a:pPr>
            <a:r>
              <a:rPr lang="en-US" sz="2800" dirty="0" smtClean="0">
                <a:solidFill>
                  <a:srgbClr val="0070C0"/>
                </a:solidFill>
              </a:rPr>
              <a:t>[</a:t>
            </a:r>
            <a:r>
              <a:rPr lang="en-US" sz="2800" i="1" dirty="0">
                <a:solidFill>
                  <a:srgbClr val="0070C0"/>
                </a:solidFill>
              </a:rPr>
              <a:t>A</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baseline="-25000" dirty="0">
                <a:solidFill>
                  <a:srgbClr val="0070C0"/>
                </a:solidFill>
              </a:rPr>
              <a:t> </a:t>
            </a:r>
            <a:r>
              <a:rPr lang="en-US" sz="2800" dirty="0">
                <a:solidFill>
                  <a:srgbClr val="0070C0"/>
                </a:solidFill>
              </a:rPr>
              <a:t>= [</a:t>
            </a:r>
            <a:r>
              <a:rPr lang="en-US" sz="2800" i="1" dirty="0">
                <a:solidFill>
                  <a:srgbClr val="0070C0"/>
                </a:solidFill>
              </a:rPr>
              <a:t>C</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n</a:t>
            </a:r>
            <a:r>
              <a:rPr lang="en-US" sz="2800" baseline="-25000" dirty="0">
                <a:solidFill>
                  <a:srgbClr val="0070C0"/>
                </a:solidFill>
              </a:rPr>
              <a:t> </a:t>
            </a:r>
            <a:r>
              <a:rPr lang="en-US" sz="2800" dirty="0">
                <a:solidFill>
                  <a:srgbClr val="0070C0"/>
                </a:solidFill>
              </a:rPr>
              <a:t>× [</a:t>
            </a:r>
            <a:r>
              <a:rPr lang="en-US" sz="2800" i="1" dirty="0" err="1">
                <a:solidFill>
                  <a:srgbClr val="0070C0"/>
                </a:solidFill>
                <a:latin typeface="Symbol" charset="2"/>
                <a:ea typeface="Symbol" charset="2"/>
                <a:cs typeface="Symbol" charset="2"/>
              </a:rPr>
              <a:t>e</a:t>
            </a:r>
            <a:r>
              <a:rPr lang="en-US" sz="2800" i="1" dirty="0" err="1">
                <a:solidFill>
                  <a:srgbClr val="0070C0"/>
                </a:solidFill>
              </a:rPr>
              <a:t>b</a:t>
            </a:r>
            <a:r>
              <a:rPr lang="en-US" sz="2800" dirty="0">
                <a:solidFill>
                  <a:srgbClr val="0070C0"/>
                </a:solidFill>
              </a:rPr>
              <a:t>]</a:t>
            </a:r>
            <a:r>
              <a:rPr lang="en-US" sz="2800" i="1" baseline="-25000" dirty="0">
                <a:solidFill>
                  <a:srgbClr val="0070C0"/>
                </a:solidFill>
              </a:rPr>
              <a:t>n</a:t>
            </a:r>
            <a:r>
              <a:rPr lang="en-US" sz="2800" dirty="0">
                <a:solidFill>
                  <a:srgbClr val="0070C0"/>
                </a:solidFill>
              </a:rPr>
              <a:t> </a:t>
            </a:r>
            <a:r>
              <a:rPr lang="en-US" sz="2800" baseline="-25000" dirty="0">
                <a:solidFill>
                  <a:srgbClr val="0070C0"/>
                </a:solidFill>
              </a:rPr>
              <a:t>× </a:t>
            </a:r>
            <a:r>
              <a:rPr lang="en-US" sz="2800" i="1" baseline="-25000" dirty="0" smtClean="0">
                <a:solidFill>
                  <a:srgbClr val="0070C0"/>
                </a:solidFill>
              </a:rPr>
              <a:t>w</a:t>
            </a:r>
          </a:p>
          <a:p>
            <a:pPr>
              <a:spcAft>
                <a:spcPts val="1200"/>
              </a:spcAft>
            </a:pPr>
            <a:r>
              <a:rPr lang="en-US" sz="2000" dirty="0" smtClean="0"/>
              <a:t>Having found the </a:t>
            </a:r>
            <a:r>
              <a:rPr lang="en-US" sz="2000" i="1" dirty="0" err="1" smtClean="0">
                <a:latin typeface="Symbol" charset="2"/>
                <a:ea typeface="Symbol" charset="2"/>
                <a:cs typeface="Symbol" charset="2"/>
              </a:rPr>
              <a:t>e</a:t>
            </a:r>
            <a:r>
              <a:rPr lang="en-US" sz="2000" i="1" dirty="0" err="1" smtClean="0"/>
              <a:t>b</a:t>
            </a:r>
            <a:r>
              <a:rPr lang="en-US" sz="2000" dirty="0" smtClean="0"/>
              <a:t> matrix, we can use it to calculate the concentrations for each of the </a:t>
            </a:r>
            <a:r>
              <a:rPr lang="en-US" sz="2000" i="1" dirty="0" smtClean="0"/>
              <a:t>N</a:t>
            </a:r>
            <a:r>
              <a:rPr lang="en-US" sz="2000" dirty="0" smtClean="0"/>
              <a:t> analytes in </a:t>
            </a:r>
            <a:r>
              <a:rPr lang="en-US" sz="2000" i="1" dirty="0" smtClean="0"/>
              <a:t>S</a:t>
            </a:r>
            <a:r>
              <a:rPr lang="en-US" sz="2000" dirty="0" smtClean="0"/>
              <a:t> samples given the absorbance for each sample at each wavelength.</a:t>
            </a:r>
          </a:p>
          <a:p>
            <a:pPr algn="ctr">
              <a:spcAft>
                <a:spcPts val="2400"/>
              </a:spcAft>
            </a:pPr>
            <a:r>
              <a:rPr lang="en-US" sz="2800" dirty="0" smtClean="0">
                <a:solidFill>
                  <a:srgbClr val="0070C0"/>
                </a:solidFill>
              </a:rPr>
              <a:t>[</a:t>
            </a:r>
            <a:r>
              <a:rPr lang="en-US" sz="2800" i="1" dirty="0" smtClean="0">
                <a:solidFill>
                  <a:srgbClr val="0070C0"/>
                </a:solidFill>
              </a:rPr>
              <a:t>A</a:t>
            </a:r>
            <a:r>
              <a:rPr lang="en-US" sz="2800" dirty="0" smtClean="0">
                <a:solidFill>
                  <a:srgbClr val="0070C0"/>
                </a:solidFill>
              </a:rPr>
              <a:t>]</a:t>
            </a:r>
            <a:r>
              <a:rPr lang="en-US" sz="2800" i="1" baseline="-25000" dirty="0" err="1" smtClean="0">
                <a:solidFill>
                  <a:srgbClr val="0070C0"/>
                </a:solidFill>
              </a:rPr>
              <a:t>s</a:t>
            </a:r>
            <a:r>
              <a:rPr lang="en-US" sz="2800" baseline="-25000" dirty="0" err="1" smtClean="0">
                <a:solidFill>
                  <a:srgbClr val="0070C0"/>
                </a:solidFill>
              </a:rPr>
              <a:t>×</a:t>
            </a:r>
            <a:r>
              <a:rPr lang="en-US" sz="2800" i="1" baseline="-25000" dirty="0" err="1" smtClean="0">
                <a:solidFill>
                  <a:srgbClr val="0070C0"/>
                </a:solidFill>
              </a:rPr>
              <a:t>w</a:t>
            </a:r>
            <a:r>
              <a:rPr lang="en-US" sz="2800" dirty="0" smtClean="0">
                <a:solidFill>
                  <a:srgbClr val="0070C0"/>
                </a:solidFill>
              </a:rPr>
              <a:t>×[</a:t>
            </a:r>
            <a:r>
              <a:rPr lang="en-US" sz="2800" i="1" dirty="0" err="1" smtClean="0">
                <a:solidFill>
                  <a:srgbClr val="0070C0"/>
                </a:solidFill>
                <a:latin typeface="Symbol" charset="2"/>
                <a:ea typeface="Symbol" charset="2"/>
                <a:cs typeface="Symbol" charset="2"/>
              </a:rPr>
              <a:t>e</a:t>
            </a:r>
            <a:r>
              <a:rPr lang="en-US" sz="2800" i="1" dirty="0" err="1" smtClean="0">
                <a:solidFill>
                  <a:srgbClr val="0070C0"/>
                </a:solidFill>
              </a:rPr>
              <a:t>b</a:t>
            </a:r>
            <a:r>
              <a:rPr lang="en-US" sz="2800" dirty="0" smtClean="0">
                <a:solidFill>
                  <a:srgbClr val="0070C0"/>
                </a:solidFill>
              </a:rPr>
              <a:t>]</a:t>
            </a:r>
            <a:r>
              <a:rPr lang="en-US" sz="2800" baseline="30000" dirty="0" err="1" smtClean="0">
                <a:solidFill>
                  <a:srgbClr val="0070C0"/>
                </a:solidFill>
              </a:rPr>
              <a:t>T</a:t>
            </a:r>
            <a:r>
              <a:rPr lang="en-US" sz="2800" i="1" baseline="-25000" dirty="0" err="1" smtClean="0">
                <a:solidFill>
                  <a:srgbClr val="0070C0"/>
                </a:solidFill>
              </a:rPr>
              <a:t>w</a:t>
            </a:r>
            <a:r>
              <a:rPr lang="en-US" sz="2800" baseline="-25000" dirty="0" err="1" smtClean="0">
                <a:solidFill>
                  <a:srgbClr val="0070C0"/>
                </a:solidFill>
              </a:rPr>
              <a:t>×</a:t>
            </a:r>
            <a:r>
              <a:rPr lang="en-US" sz="2800" i="1" baseline="-25000" dirty="0" err="1" smtClean="0">
                <a:solidFill>
                  <a:srgbClr val="0070C0"/>
                </a:solidFill>
              </a:rPr>
              <a:t>n</a:t>
            </a:r>
            <a:r>
              <a:rPr lang="en-US" sz="2800" i="1" dirty="0" smtClean="0">
                <a:solidFill>
                  <a:srgbClr val="0070C0"/>
                </a:solidFill>
              </a:rPr>
              <a:t> </a:t>
            </a:r>
            <a:r>
              <a:rPr lang="en-US" sz="2800" dirty="0" smtClean="0">
                <a:solidFill>
                  <a:srgbClr val="0070C0"/>
                </a:solidFill>
              </a:rPr>
              <a:t>= [</a:t>
            </a:r>
            <a:r>
              <a:rPr lang="en-US" sz="2800" i="1" dirty="0" smtClean="0">
                <a:solidFill>
                  <a:srgbClr val="0070C0"/>
                </a:solidFill>
              </a:rPr>
              <a:t>C</a:t>
            </a:r>
            <a:r>
              <a:rPr lang="en-US" sz="2800" dirty="0" smtClean="0">
                <a:solidFill>
                  <a:srgbClr val="0070C0"/>
                </a:solidFill>
              </a:rPr>
              <a:t>]</a:t>
            </a:r>
            <a:r>
              <a:rPr lang="en-US" sz="2800" i="1" baseline="-25000" dirty="0" err="1" smtClean="0">
                <a:solidFill>
                  <a:srgbClr val="0070C0"/>
                </a:solidFill>
              </a:rPr>
              <a:t>s</a:t>
            </a:r>
            <a:r>
              <a:rPr lang="en-US" sz="2800" baseline="-25000" dirty="0" err="1" smtClean="0">
                <a:solidFill>
                  <a:srgbClr val="0070C0"/>
                </a:solidFill>
              </a:rPr>
              <a:t>×</a:t>
            </a:r>
            <a:r>
              <a:rPr lang="en-US" sz="2800" i="1" baseline="-25000" dirty="0" err="1" smtClean="0">
                <a:solidFill>
                  <a:srgbClr val="0070C0"/>
                </a:solidFill>
              </a:rPr>
              <a:t>n</a:t>
            </a:r>
            <a:r>
              <a:rPr lang="en-US" sz="2800" dirty="0" smtClean="0">
                <a:solidFill>
                  <a:srgbClr val="0070C0"/>
                </a:solidFill>
              </a:rPr>
              <a:t>×[</a:t>
            </a:r>
            <a:r>
              <a:rPr lang="en-US" sz="2800" i="1" dirty="0" err="1" smtClean="0">
                <a:solidFill>
                  <a:srgbClr val="0070C0"/>
                </a:solidFill>
                <a:latin typeface="Symbol" charset="2"/>
                <a:ea typeface="Symbol" charset="2"/>
                <a:cs typeface="Symbol" charset="2"/>
              </a:rPr>
              <a:t>e</a:t>
            </a:r>
            <a:r>
              <a:rPr lang="en-US" sz="2800" i="1" dirty="0" err="1" smtClean="0">
                <a:solidFill>
                  <a:srgbClr val="0070C0"/>
                </a:solidFill>
              </a:rPr>
              <a:t>b</a:t>
            </a:r>
            <a:r>
              <a:rPr lang="en-US" sz="2800" dirty="0" smtClean="0">
                <a:solidFill>
                  <a:srgbClr val="0070C0"/>
                </a:solidFill>
              </a:rPr>
              <a:t>]</a:t>
            </a:r>
            <a:r>
              <a:rPr lang="en-US" sz="2800" i="1" baseline="-25000" dirty="0" err="1" smtClean="0">
                <a:solidFill>
                  <a:srgbClr val="0070C0"/>
                </a:solidFill>
              </a:rPr>
              <a:t>n</a:t>
            </a:r>
            <a:r>
              <a:rPr lang="en-US" sz="2800" baseline="-25000" dirty="0" err="1" smtClean="0">
                <a:solidFill>
                  <a:srgbClr val="0070C0"/>
                </a:solidFill>
              </a:rPr>
              <a:t>×</a:t>
            </a:r>
            <a:r>
              <a:rPr lang="en-US" sz="2800" i="1" baseline="-25000" dirty="0" err="1" smtClean="0">
                <a:solidFill>
                  <a:srgbClr val="0070C0"/>
                </a:solidFill>
              </a:rPr>
              <a:t>w</a:t>
            </a:r>
            <a:r>
              <a:rPr lang="en-US" sz="2800" dirty="0" smtClean="0">
                <a:solidFill>
                  <a:srgbClr val="0070C0"/>
                </a:solidFill>
              </a:rPr>
              <a:t>×[</a:t>
            </a:r>
            <a:r>
              <a:rPr lang="en-US" sz="2800" i="1" dirty="0" err="1" smtClean="0">
                <a:solidFill>
                  <a:srgbClr val="0070C0"/>
                </a:solidFill>
                <a:latin typeface="Symbol" charset="2"/>
                <a:ea typeface="Symbol" charset="2"/>
                <a:cs typeface="Symbol" charset="2"/>
              </a:rPr>
              <a:t>e</a:t>
            </a:r>
            <a:r>
              <a:rPr lang="en-US" sz="2800" i="1" dirty="0" err="1" smtClean="0">
                <a:solidFill>
                  <a:srgbClr val="0070C0"/>
                </a:solidFill>
              </a:rPr>
              <a:t>b</a:t>
            </a:r>
            <a:r>
              <a:rPr lang="en-US" sz="2800" dirty="0" smtClean="0">
                <a:solidFill>
                  <a:srgbClr val="0070C0"/>
                </a:solidFill>
              </a:rPr>
              <a:t>]</a:t>
            </a:r>
            <a:r>
              <a:rPr lang="en-US" sz="2800" baseline="30000" dirty="0" err="1" smtClean="0">
                <a:solidFill>
                  <a:srgbClr val="0070C0"/>
                </a:solidFill>
              </a:rPr>
              <a:t>T</a:t>
            </a:r>
            <a:r>
              <a:rPr lang="en-US" sz="2800" i="1" baseline="-25000" dirty="0" err="1" smtClean="0">
                <a:solidFill>
                  <a:srgbClr val="0070C0"/>
                </a:solidFill>
              </a:rPr>
              <a:t>w</a:t>
            </a:r>
            <a:r>
              <a:rPr lang="en-US" sz="2800" baseline="-25000" dirty="0" err="1" smtClean="0">
                <a:solidFill>
                  <a:srgbClr val="0070C0"/>
                </a:solidFill>
              </a:rPr>
              <a:t>×</a:t>
            </a:r>
            <a:r>
              <a:rPr lang="en-US" sz="2800" i="1" baseline="-25000" dirty="0" err="1" smtClean="0">
                <a:solidFill>
                  <a:srgbClr val="0070C0"/>
                </a:solidFill>
              </a:rPr>
              <a:t>n</a:t>
            </a:r>
            <a:endParaRPr lang="en-US" sz="2800" i="1" baseline="-25000" dirty="0">
              <a:solidFill>
                <a:srgbClr val="0070C0"/>
              </a:solidFill>
            </a:endParaRPr>
          </a:p>
          <a:p>
            <a:pPr algn="ctr">
              <a:spcAft>
                <a:spcPts val="2400"/>
              </a:spcAft>
            </a:pPr>
            <a:r>
              <a:rPr lang="en-US" sz="2800" dirty="0">
                <a:solidFill>
                  <a:srgbClr val="0070C0"/>
                </a:solidFill>
              </a:rPr>
              <a:t>[</a:t>
            </a:r>
            <a:r>
              <a:rPr lang="en-US" sz="2800" i="1" dirty="0" smtClean="0">
                <a:solidFill>
                  <a:srgbClr val="0070C0"/>
                </a:solidFill>
              </a:rPr>
              <a:t>A</a:t>
            </a:r>
            <a:r>
              <a:rPr lang="en-US" sz="2800" dirty="0" smtClean="0">
                <a:solidFill>
                  <a:srgbClr val="0070C0"/>
                </a:solidFill>
              </a:rPr>
              <a:t>]</a:t>
            </a:r>
            <a:r>
              <a:rPr lang="en-US" sz="2800" i="1" baseline="-25000" dirty="0" err="1" smtClean="0">
                <a:solidFill>
                  <a:srgbClr val="0070C0"/>
                </a:solidFill>
              </a:rPr>
              <a:t>s</a:t>
            </a:r>
            <a:r>
              <a:rPr lang="en-US" sz="2800" baseline="-25000" dirty="0" err="1" smtClean="0">
                <a:solidFill>
                  <a:srgbClr val="0070C0"/>
                </a:solidFill>
              </a:rPr>
              <a:t>×</a:t>
            </a:r>
            <a:r>
              <a:rPr lang="en-US" sz="2800" i="1" baseline="-25000" dirty="0" err="1" smtClean="0">
                <a:solidFill>
                  <a:srgbClr val="0070C0"/>
                </a:solidFill>
              </a:rPr>
              <a:t>w</a:t>
            </a:r>
            <a:r>
              <a:rPr lang="en-US" sz="2800" dirty="0">
                <a:solidFill>
                  <a:srgbClr val="0070C0"/>
                </a:solidFill>
              </a:rPr>
              <a:t>×[</a:t>
            </a:r>
            <a:r>
              <a:rPr lang="en-US" sz="2800" i="1" dirty="0" err="1" smtClean="0">
                <a:solidFill>
                  <a:srgbClr val="0070C0"/>
                </a:solidFill>
                <a:latin typeface="Symbol" charset="2"/>
                <a:ea typeface="Symbol" charset="2"/>
                <a:cs typeface="Symbol" charset="2"/>
              </a:rPr>
              <a:t>e</a:t>
            </a:r>
            <a:r>
              <a:rPr lang="en-US" sz="2800" i="1" dirty="0" err="1" smtClean="0">
                <a:solidFill>
                  <a:srgbClr val="0070C0"/>
                </a:solidFill>
              </a:rPr>
              <a:t>b</a:t>
            </a:r>
            <a:r>
              <a:rPr lang="en-US" sz="2800" dirty="0" smtClean="0">
                <a:solidFill>
                  <a:srgbClr val="0070C0"/>
                </a:solidFill>
              </a:rPr>
              <a:t>]</a:t>
            </a:r>
            <a:r>
              <a:rPr lang="en-US" sz="2800" baseline="30000" dirty="0" err="1" smtClean="0">
                <a:solidFill>
                  <a:srgbClr val="0070C0"/>
                </a:solidFill>
              </a:rPr>
              <a:t>T</a:t>
            </a:r>
            <a:r>
              <a:rPr lang="en-US" sz="2800" i="1" baseline="-25000" dirty="0" err="1" smtClean="0">
                <a:solidFill>
                  <a:srgbClr val="0070C0"/>
                </a:solidFill>
              </a:rPr>
              <a:t>w</a:t>
            </a:r>
            <a:r>
              <a:rPr lang="en-US" sz="2800" baseline="-25000" dirty="0" err="1" smtClean="0">
                <a:solidFill>
                  <a:srgbClr val="0070C0"/>
                </a:solidFill>
              </a:rPr>
              <a:t>×</a:t>
            </a:r>
            <a:r>
              <a:rPr lang="en-US" sz="2800" i="1" baseline="-25000" dirty="0" err="1" smtClean="0">
                <a:solidFill>
                  <a:srgbClr val="0070C0"/>
                </a:solidFill>
              </a:rPr>
              <a:t>n</a:t>
            </a:r>
            <a:r>
              <a:rPr lang="en-US" sz="2800" dirty="0">
                <a:solidFill>
                  <a:srgbClr val="0070C0"/>
                </a:solidFill>
              </a:rPr>
              <a:t>× ([</a:t>
            </a:r>
            <a:r>
              <a:rPr lang="en-US" sz="2800" i="1" dirty="0" err="1" smtClean="0">
                <a:solidFill>
                  <a:srgbClr val="0070C0"/>
                </a:solidFill>
                <a:latin typeface="Symbol" charset="2"/>
                <a:ea typeface="Symbol" charset="2"/>
                <a:cs typeface="Symbol" charset="2"/>
              </a:rPr>
              <a:t>e</a:t>
            </a:r>
            <a:r>
              <a:rPr lang="en-US" sz="2800" i="1" dirty="0" err="1" smtClean="0">
                <a:solidFill>
                  <a:srgbClr val="0070C0"/>
                </a:solidFill>
              </a:rPr>
              <a:t>b</a:t>
            </a:r>
            <a:r>
              <a:rPr lang="en-US" sz="2800" dirty="0" smtClean="0">
                <a:solidFill>
                  <a:srgbClr val="0070C0"/>
                </a:solidFill>
              </a:rPr>
              <a:t>]</a:t>
            </a:r>
            <a:r>
              <a:rPr lang="en-US" sz="2800" i="1" baseline="-25000" dirty="0" err="1" smtClean="0">
                <a:solidFill>
                  <a:srgbClr val="0070C0"/>
                </a:solidFill>
              </a:rPr>
              <a:t>n</a:t>
            </a:r>
            <a:r>
              <a:rPr lang="en-US" sz="2800" baseline="-25000" dirty="0" err="1" smtClean="0">
                <a:solidFill>
                  <a:srgbClr val="0070C0"/>
                </a:solidFill>
              </a:rPr>
              <a:t>×</a:t>
            </a:r>
            <a:r>
              <a:rPr lang="en-US" sz="2800" i="1" baseline="-25000" dirty="0" err="1" smtClean="0">
                <a:solidFill>
                  <a:srgbClr val="0070C0"/>
                </a:solidFill>
              </a:rPr>
              <a:t>w</a:t>
            </a:r>
            <a:r>
              <a:rPr lang="en-US" sz="2800" dirty="0">
                <a:solidFill>
                  <a:srgbClr val="0070C0"/>
                </a:solidFill>
              </a:rPr>
              <a:t>×[</a:t>
            </a:r>
            <a:r>
              <a:rPr lang="en-US" sz="2800" i="1" dirty="0" err="1" smtClean="0">
                <a:solidFill>
                  <a:srgbClr val="0070C0"/>
                </a:solidFill>
                <a:latin typeface="Symbol" charset="2"/>
                <a:ea typeface="Symbol" charset="2"/>
                <a:cs typeface="Symbol" charset="2"/>
              </a:rPr>
              <a:t>e</a:t>
            </a:r>
            <a:r>
              <a:rPr lang="en-US" sz="2800" i="1" dirty="0" err="1" smtClean="0">
                <a:solidFill>
                  <a:srgbClr val="0070C0"/>
                </a:solidFill>
              </a:rPr>
              <a:t>b</a:t>
            </a:r>
            <a:r>
              <a:rPr lang="en-US" sz="2800" dirty="0" smtClean="0">
                <a:solidFill>
                  <a:srgbClr val="0070C0"/>
                </a:solidFill>
              </a:rPr>
              <a:t>]</a:t>
            </a:r>
            <a:r>
              <a:rPr lang="en-US" sz="2800" baseline="30000" dirty="0" err="1" smtClean="0">
                <a:solidFill>
                  <a:srgbClr val="0070C0"/>
                </a:solidFill>
              </a:rPr>
              <a:t>T</a:t>
            </a:r>
            <a:r>
              <a:rPr lang="en-US" sz="2800" i="1" baseline="-25000" dirty="0" err="1" smtClean="0">
                <a:solidFill>
                  <a:srgbClr val="0070C0"/>
                </a:solidFill>
              </a:rPr>
              <a:t>w</a:t>
            </a:r>
            <a:r>
              <a:rPr lang="en-US" sz="2800" baseline="-25000" dirty="0" err="1" smtClean="0">
                <a:solidFill>
                  <a:srgbClr val="0070C0"/>
                </a:solidFill>
              </a:rPr>
              <a:t>×</a:t>
            </a:r>
            <a:r>
              <a:rPr lang="en-US" sz="2800" i="1" baseline="-25000" dirty="0" err="1" smtClean="0">
                <a:solidFill>
                  <a:srgbClr val="0070C0"/>
                </a:solidFill>
              </a:rPr>
              <a:t>n</a:t>
            </a:r>
            <a:r>
              <a:rPr lang="en-US" sz="2800" dirty="0">
                <a:solidFill>
                  <a:srgbClr val="0070C0"/>
                </a:solidFill>
              </a:rPr>
              <a:t>)</a:t>
            </a:r>
            <a:r>
              <a:rPr lang="en-US" sz="2800" baseline="30000" dirty="0">
                <a:solidFill>
                  <a:srgbClr val="0070C0"/>
                </a:solidFill>
              </a:rPr>
              <a:t>–</a:t>
            </a:r>
            <a:r>
              <a:rPr lang="en-US" sz="2800" baseline="30000" dirty="0" smtClean="0">
                <a:solidFill>
                  <a:srgbClr val="0070C0"/>
                </a:solidFill>
              </a:rPr>
              <a:t>1</a:t>
            </a:r>
            <a:r>
              <a:rPr lang="en-US" sz="2800" i="1" baseline="-25000" dirty="0" smtClean="0">
                <a:solidFill>
                  <a:srgbClr val="0070C0"/>
                </a:solidFill>
              </a:rPr>
              <a:t> </a:t>
            </a:r>
            <a:r>
              <a:rPr lang="en-US" sz="2800" dirty="0" smtClean="0">
                <a:solidFill>
                  <a:srgbClr val="0070C0"/>
                </a:solidFill>
              </a:rPr>
              <a:t>= </a:t>
            </a:r>
            <a:r>
              <a:rPr lang="en-US" sz="2800" dirty="0">
                <a:solidFill>
                  <a:srgbClr val="0070C0"/>
                </a:solidFill>
              </a:rPr>
              <a:t>[</a:t>
            </a:r>
            <a:r>
              <a:rPr lang="en-US" sz="2800" i="1" dirty="0" smtClean="0">
                <a:solidFill>
                  <a:srgbClr val="0070C0"/>
                </a:solidFill>
              </a:rPr>
              <a:t>C</a:t>
            </a:r>
            <a:r>
              <a:rPr lang="en-US" sz="2800" dirty="0" smtClean="0">
                <a:solidFill>
                  <a:srgbClr val="0070C0"/>
                </a:solidFill>
              </a:rPr>
              <a:t>]</a:t>
            </a:r>
            <a:r>
              <a:rPr lang="en-US" sz="2800" i="1" baseline="-25000" dirty="0" err="1" smtClean="0">
                <a:solidFill>
                  <a:srgbClr val="0070C0"/>
                </a:solidFill>
              </a:rPr>
              <a:t>s</a:t>
            </a:r>
            <a:r>
              <a:rPr lang="en-US" sz="2800" baseline="-25000" dirty="0" err="1" smtClean="0">
                <a:solidFill>
                  <a:srgbClr val="0070C0"/>
                </a:solidFill>
              </a:rPr>
              <a:t>×</a:t>
            </a:r>
            <a:r>
              <a:rPr lang="en-US" sz="2800" i="1" baseline="-25000" dirty="0" err="1" smtClean="0">
                <a:solidFill>
                  <a:srgbClr val="0070C0"/>
                </a:solidFill>
              </a:rPr>
              <a:t>n</a:t>
            </a:r>
            <a:r>
              <a:rPr lang="en-US" sz="2800" dirty="0">
                <a:solidFill>
                  <a:srgbClr val="0070C0"/>
                </a:solidFill>
              </a:rPr>
              <a:t>×[</a:t>
            </a:r>
            <a:r>
              <a:rPr lang="en-US" sz="2800" i="1" dirty="0" err="1" smtClean="0">
                <a:solidFill>
                  <a:srgbClr val="0070C0"/>
                </a:solidFill>
                <a:latin typeface="Symbol" charset="2"/>
                <a:ea typeface="Symbol" charset="2"/>
                <a:cs typeface="Symbol" charset="2"/>
              </a:rPr>
              <a:t>e</a:t>
            </a:r>
            <a:r>
              <a:rPr lang="en-US" sz="2800" i="1" dirty="0" err="1" smtClean="0">
                <a:solidFill>
                  <a:srgbClr val="0070C0"/>
                </a:solidFill>
              </a:rPr>
              <a:t>b</a:t>
            </a:r>
            <a:r>
              <a:rPr lang="en-US" sz="2800" dirty="0" smtClean="0">
                <a:solidFill>
                  <a:srgbClr val="0070C0"/>
                </a:solidFill>
              </a:rPr>
              <a:t>]</a:t>
            </a:r>
            <a:r>
              <a:rPr lang="en-US" sz="2800" i="1" baseline="-25000" dirty="0" err="1" smtClean="0">
                <a:solidFill>
                  <a:srgbClr val="0070C0"/>
                </a:solidFill>
              </a:rPr>
              <a:t>n</a:t>
            </a:r>
            <a:r>
              <a:rPr lang="en-US" sz="2800" baseline="-25000" dirty="0" err="1" smtClean="0">
                <a:solidFill>
                  <a:srgbClr val="0070C0"/>
                </a:solidFill>
              </a:rPr>
              <a:t>×</a:t>
            </a:r>
            <a:r>
              <a:rPr lang="en-US" sz="2800" i="1" baseline="-25000" dirty="0" err="1" smtClean="0">
                <a:solidFill>
                  <a:srgbClr val="0070C0"/>
                </a:solidFill>
              </a:rPr>
              <a:t>w</a:t>
            </a:r>
            <a:r>
              <a:rPr lang="en-US" sz="2800" dirty="0">
                <a:solidFill>
                  <a:srgbClr val="0070C0"/>
                </a:solidFill>
              </a:rPr>
              <a:t>×[</a:t>
            </a:r>
            <a:r>
              <a:rPr lang="en-US" sz="2800" i="1" dirty="0" err="1" smtClean="0">
                <a:solidFill>
                  <a:srgbClr val="0070C0"/>
                </a:solidFill>
                <a:latin typeface="Symbol" charset="2"/>
                <a:ea typeface="Symbol" charset="2"/>
                <a:cs typeface="Symbol" charset="2"/>
              </a:rPr>
              <a:t>e</a:t>
            </a:r>
            <a:r>
              <a:rPr lang="en-US" sz="2800" i="1" dirty="0" err="1" smtClean="0">
                <a:solidFill>
                  <a:srgbClr val="0070C0"/>
                </a:solidFill>
              </a:rPr>
              <a:t>b</a:t>
            </a:r>
            <a:r>
              <a:rPr lang="en-US" sz="2800" dirty="0" smtClean="0">
                <a:solidFill>
                  <a:srgbClr val="0070C0"/>
                </a:solidFill>
              </a:rPr>
              <a:t>]</a:t>
            </a:r>
            <a:r>
              <a:rPr lang="en-US" sz="2800" baseline="30000" dirty="0" err="1" smtClean="0">
                <a:solidFill>
                  <a:srgbClr val="0070C0"/>
                </a:solidFill>
              </a:rPr>
              <a:t>T</a:t>
            </a:r>
            <a:r>
              <a:rPr lang="en-US" sz="2800" i="1" baseline="-25000" dirty="0" err="1" smtClean="0">
                <a:solidFill>
                  <a:srgbClr val="0070C0"/>
                </a:solidFill>
              </a:rPr>
              <a:t>w</a:t>
            </a:r>
            <a:r>
              <a:rPr lang="en-US" sz="2800" baseline="-25000" dirty="0" err="1" smtClean="0">
                <a:solidFill>
                  <a:srgbClr val="0070C0"/>
                </a:solidFill>
              </a:rPr>
              <a:t>×</a:t>
            </a:r>
            <a:r>
              <a:rPr lang="en-US" sz="2800" i="1" baseline="-25000" dirty="0" err="1" smtClean="0">
                <a:solidFill>
                  <a:srgbClr val="0070C0"/>
                </a:solidFill>
              </a:rPr>
              <a:t>n</a:t>
            </a:r>
            <a:r>
              <a:rPr lang="en-US" sz="2800" dirty="0">
                <a:solidFill>
                  <a:srgbClr val="0070C0"/>
                </a:solidFill>
              </a:rPr>
              <a:t>× ([</a:t>
            </a:r>
            <a:r>
              <a:rPr lang="en-US" sz="2800" i="1" dirty="0" err="1" smtClean="0">
                <a:solidFill>
                  <a:srgbClr val="0070C0"/>
                </a:solidFill>
                <a:latin typeface="Symbol" charset="2"/>
                <a:ea typeface="Symbol" charset="2"/>
                <a:cs typeface="Symbol" charset="2"/>
              </a:rPr>
              <a:t>e</a:t>
            </a:r>
            <a:r>
              <a:rPr lang="en-US" sz="2800" i="1" dirty="0" err="1" smtClean="0">
                <a:solidFill>
                  <a:srgbClr val="0070C0"/>
                </a:solidFill>
              </a:rPr>
              <a:t>b</a:t>
            </a:r>
            <a:r>
              <a:rPr lang="en-US" sz="2800" dirty="0" smtClean="0">
                <a:solidFill>
                  <a:srgbClr val="0070C0"/>
                </a:solidFill>
              </a:rPr>
              <a:t>]</a:t>
            </a:r>
            <a:r>
              <a:rPr lang="en-US" sz="2800" i="1" baseline="-25000" dirty="0" err="1" smtClean="0">
                <a:solidFill>
                  <a:srgbClr val="0070C0"/>
                </a:solidFill>
              </a:rPr>
              <a:t>n</a:t>
            </a:r>
            <a:r>
              <a:rPr lang="en-US" sz="2800" baseline="-25000" dirty="0" err="1" smtClean="0">
                <a:solidFill>
                  <a:srgbClr val="0070C0"/>
                </a:solidFill>
              </a:rPr>
              <a:t>×</a:t>
            </a:r>
            <a:r>
              <a:rPr lang="en-US" sz="2800" i="1" baseline="-25000" dirty="0" err="1" smtClean="0">
                <a:solidFill>
                  <a:srgbClr val="0070C0"/>
                </a:solidFill>
              </a:rPr>
              <a:t>w</a:t>
            </a:r>
            <a:r>
              <a:rPr lang="en-US" sz="2800" dirty="0">
                <a:solidFill>
                  <a:srgbClr val="0070C0"/>
                </a:solidFill>
              </a:rPr>
              <a:t>×[</a:t>
            </a:r>
            <a:r>
              <a:rPr lang="en-US" sz="2800" i="1" dirty="0" err="1" smtClean="0">
                <a:solidFill>
                  <a:srgbClr val="0070C0"/>
                </a:solidFill>
                <a:latin typeface="Symbol" charset="2"/>
                <a:ea typeface="Symbol" charset="2"/>
                <a:cs typeface="Symbol" charset="2"/>
              </a:rPr>
              <a:t>e</a:t>
            </a:r>
            <a:r>
              <a:rPr lang="en-US" sz="2800" i="1" dirty="0" err="1" smtClean="0">
                <a:solidFill>
                  <a:srgbClr val="0070C0"/>
                </a:solidFill>
              </a:rPr>
              <a:t>b</a:t>
            </a:r>
            <a:r>
              <a:rPr lang="en-US" sz="2800" dirty="0" smtClean="0">
                <a:solidFill>
                  <a:srgbClr val="0070C0"/>
                </a:solidFill>
              </a:rPr>
              <a:t>]</a:t>
            </a:r>
            <a:r>
              <a:rPr lang="en-US" sz="2800" baseline="30000" dirty="0" err="1" smtClean="0">
                <a:solidFill>
                  <a:srgbClr val="0070C0"/>
                </a:solidFill>
              </a:rPr>
              <a:t>T</a:t>
            </a:r>
            <a:r>
              <a:rPr lang="en-US" sz="2800" i="1" baseline="-25000" dirty="0" err="1" smtClean="0">
                <a:solidFill>
                  <a:srgbClr val="0070C0"/>
                </a:solidFill>
              </a:rPr>
              <a:t>w</a:t>
            </a:r>
            <a:r>
              <a:rPr lang="en-US" sz="2800" baseline="-25000" dirty="0" err="1" smtClean="0">
                <a:solidFill>
                  <a:srgbClr val="0070C0"/>
                </a:solidFill>
              </a:rPr>
              <a:t>×</a:t>
            </a:r>
            <a:r>
              <a:rPr lang="en-US" sz="2800" i="1" baseline="-25000" dirty="0" err="1" smtClean="0">
                <a:solidFill>
                  <a:srgbClr val="0070C0"/>
                </a:solidFill>
              </a:rPr>
              <a:t>n</a:t>
            </a:r>
            <a:r>
              <a:rPr lang="en-US" sz="2800" dirty="0">
                <a:solidFill>
                  <a:srgbClr val="0070C0"/>
                </a:solidFill>
              </a:rPr>
              <a:t>)</a:t>
            </a:r>
            <a:r>
              <a:rPr lang="en-US" sz="2800" baseline="30000" dirty="0">
                <a:solidFill>
                  <a:srgbClr val="0070C0"/>
                </a:solidFill>
              </a:rPr>
              <a:t>–1</a:t>
            </a:r>
            <a:endParaRPr lang="en-US" sz="2800" i="1" baseline="-25000" dirty="0">
              <a:solidFill>
                <a:srgbClr val="0070C0"/>
              </a:solidFill>
            </a:endParaRPr>
          </a:p>
          <a:p>
            <a:pPr algn="ctr">
              <a:spcAft>
                <a:spcPts val="2400"/>
              </a:spcAft>
            </a:pPr>
            <a:r>
              <a:rPr lang="en-US" sz="2800" dirty="0">
                <a:solidFill>
                  <a:srgbClr val="0070C0"/>
                </a:solidFill>
              </a:rPr>
              <a:t>[</a:t>
            </a:r>
            <a:r>
              <a:rPr lang="en-US" sz="2800" i="1" dirty="0">
                <a:solidFill>
                  <a:srgbClr val="0070C0"/>
                </a:solidFill>
              </a:rPr>
              <a:t>A</a:t>
            </a:r>
            <a:r>
              <a:rPr lang="en-US" sz="2800" dirty="0">
                <a:solidFill>
                  <a:srgbClr val="0070C0"/>
                </a:solidFill>
              </a:rPr>
              <a:t>]</a:t>
            </a:r>
            <a:r>
              <a:rPr lang="en-US" sz="2800" i="1" baseline="-25000" dirty="0" err="1">
                <a:solidFill>
                  <a:srgbClr val="0070C0"/>
                </a:solidFill>
              </a:rPr>
              <a:t>s</a:t>
            </a:r>
            <a:r>
              <a:rPr lang="en-US" sz="2800" baseline="-25000" dirty="0" err="1">
                <a:solidFill>
                  <a:srgbClr val="0070C0"/>
                </a:solidFill>
              </a:rPr>
              <a:t>×</a:t>
            </a:r>
            <a:r>
              <a:rPr lang="en-US" sz="2800" i="1" baseline="-25000" dirty="0" err="1">
                <a:solidFill>
                  <a:srgbClr val="0070C0"/>
                </a:solidFill>
              </a:rPr>
              <a:t>w</a:t>
            </a:r>
            <a:r>
              <a:rPr lang="en-US" sz="2800" dirty="0">
                <a:solidFill>
                  <a:srgbClr val="0070C0"/>
                </a:solidFill>
              </a:rPr>
              <a:t>×[</a:t>
            </a:r>
            <a:r>
              <a:rPr lang="en-US" sz="2800" i="1" dirty="0" err="1">
                <a:solidFill>
                  <a:srgbClr val="0070C0"/>
                </a:solidFill>
                <a:latin typeface="Symbol" charset="2"/>
                <a:ea typeface="Symbol" charset="2"/>
                <a:cs typeface="Symbol" charset="2"/>
              </a:rPr>
              <a:t>e</a:t>
            </a:r>
            <a:r>
              <a:rPr lang="en-US" sz="2800" i="1" dirty="0" err="1">
                <a:solidFill>
                  <a:srgbClr val="0070C0"/>
                </a:solidFill>
              </a:rPr>
              <a:t>b</a:t>
            </a:r>
            <a:r>
              <a:rPr lang="en-US" sz="2800" dirty="0">
                <a:solidFill>
                  <a:srgbClr val="0070C0"/>
                </a:solidFill>
              </a:rPr>
              <a:t>]</a:t>
            </a:r>
            <a:r>
              <a:rPr lang="en-US" sz="2800" baseline="30000" dirty="0" err="1">
                <a:solidFill>
                  <a:srgbClr val="0070C0"/>
                </a:solidFill>
              </a:rPr>
              <a:t>T</a:t>
            </a:r>
            <a:r>
              <a:rPr lang="en-US" sz="2800" i="1" baseline="-25000" dirty="0" err="1">
                <a:solidFill>
                  <a:srgbClr val="0070C0"/>
                </a:solidFill>
              </a:rPr>
              <a:t>w</a:t>
            </a:r>
            <a:r>
              <a:rPr lang="en-US" sz="2800" baseline="-25000" dirty="0" err="1">
                <a:solidFill>
                  <a:srgbClr val="0070C0"/>
                </a:solidFill>
              </a:rPr>
              <a:t>×</a:t>
            </a:r>
            <a:r>
              <a:rPr lang="en-US" sz="2800" i="1" baseline="-25000" dirty="0" err="1">
                <a:solidFill>
                  <a:srgbClr val="0070C0"/>
                </a:solidFill>
              </a:rPr>
              <a:t>n</a:t>
            </a:r>
            <a:r>
              <a:rPr lang="en-US" sz="2800" dirty="0">
                <a:solidFill>
                  <a:srgbClr val="0070C0"/>
                </a:solidFill>
              </a:rPr>
              <a:t>× ([</a:t>
            </a:r>
            <a:r>
              <a:rPr lang="en-US" sz="2800" i="1" dirty="0" err="1">
                <a:solidFill>
                  <a:srgbClr val="0070C0"/>
                </a:solidFill>
                <a:latin typeface="Symbol" charset="2"/>
                <a:ea typeface="Symbol" charset="2"/>
                <a:cs typeface="Symbol" charset="2"/>
              </a:rPr>
              <a:t>e</a:t>
            </a:r>
            <a:r>
              <a:rPr lang="en-US" sz="2800" i="1" dirty="0" err="1">
                <a:solidFill>
                  <a:srgbClr val="0070C0"/>
                </a:solidFill>
              </a:rPr>
              <a:t>b</a:t>
            </a:r>
            <a:r>
              <a:rPr lang="en-US" sz="2800" dirty="0">
                <a:solidFill>
                  <a:srgbClr val="0070C0"/>
                </a:solidFill>
              </a:rPr>
              <a:t>]</a:t>
            </a:r>
            <a:r>
              <a:rPr lang="en-US" sz="2800" i="1" baseline="-25000" dirty="0" err="1">
                <a:solidFill>
                  <a:srgbClr val="0070C0"/>
                </a:solidFill>
              </a:rPr>
              <a:t>n</a:t>
            </a:r>
            <a:r>
              <a:rPr lang="en-US" sz="2800" baseline="-25000" dirty="0" err="1">
                <a:solidFill>
                  <a:srgbClr val="0070C0"/>
                </a:solidFill>
              </a:rPr>
              <a:t>×</a:t>
            </a:r>
            <a:r>
              <a:rPr lang="en-US" sz="2800" i="1" baseline="-25000" dirty="0" err="1">
                <a:solidFill>
                  <a:srgbClr val="0070C0"/>
                </a:solidFill>
              </a:rPr>
              <a:t>w</a:t>
            </a:r>
            <a:r>
              <a:rPr lang="en-US" sz="2800" dirty="0">
                <a:solidFill>
                  <a:srgbClr val="0070C0"/>
                </a:solidFill>
              </a:rPr>
              <a:t>×[</a:t>
            </a:r>
            <a:r>
              <a:rPr lang="en-US" sz="2800" i="1" dirty="0" err="1">
                <a:solidFill>
                  <a:srgbClr val="0070C0"/>
                </a:solidFill>
                <a:latin typeface="Symbol" charset="2"/>
                <a:ea typeface="Symbol" charset="2"/>
                <a:cs typeface="Symbol" charset="2"/>
              </a:rPr>
              <a:t>e</a:t>
            </a:r>
            <a:r>
              <a:rPr lang="en-US" sz="2800" i="1" dirty="0" err="1">
                <a:solidFill>
                  <a:srgbClr val="0070C0"/>
                </a:solidFill>
              </a:rPr>
              <a:t>b</a:t>
            </a:r>
            <a:r>
              <a:rPr lang="en-US" sz="2800" dirty="0">
                <a:solidFill>
                  <a:srgbClr val="0070C0"/>
                </a:solidFill>
              </a:rPr>
              <a:t>]</a:t>
            </a:r>
            <a:r>
              <a:rPr lang="en-US" sz="2800" baseline="30000" dirty="0" err="1">
                <a:solidFill>
                  <a:srgbClr val="0070C0"/>
                </a:solidFill>
              </a:rPr>
              <a:t>T</a:t>
            </a:r>
            <a:r>
              <a:rPr lang="en-US" sz="2800" i="1" baseline="-25000" dirty="0" err="1">
                <a:solidFill>
                  <a:srgbClr val="0070C0"/>
                </a:solidFill>
              </a:rPr>
              <a:t>w</a:t>
            </a:r>
            <a:r>
              <a:rPr lang="en-US" sz="2800" baseline="-25000" dirty="0" err="1">
                <a:solidFill>
                  <a:srgbClr val="0070C0"/>
                </a:solidFill>
              </a:rPr>
              <a:t>×</a:t>
            </a:r>
            <a:r>
              <a:rPr lang="en-US" sz="2800" i="1" baseline="-25000" dirty="0" err="1">
                <a:solidFill>
                  <a:srgbClr val="0070C0"/>
                </a:solidFill>
              </a:rPr>
              <a:t>n</a:t>
            </a:r>
            <a:r>
              <a:rPr lang="en-US" sz="2800" dirty="0">
                <a:solidFill>
                  <a:srgbClr val="0070C0"/>
                </a:solidFill>
              </a:rPr>
              <a:t>)</a:t>
            </a:r>
            <a:r>
              <a:rPr lang="en-US" sz="2800" baseline="30000" dirty="0">
                <a:solidFill>
                  <a:srgbClr val="0070C0"/>
                </a:solidFill>
              </a:rPr>
              <a:t>–1</a:t>
            </a:r>
            <a:r>
              <a:rPr lang="en-US" sz="2800" i="1" baseline="-25000" dirty="0">
                <a:solidFill>
                  <a:srgbClr val="0070C0"/>
                </a:solidFill>
              </a:rPr>
              <a:t> </a:t>
            </a:r>
            <a:r>
              <a:rPr lang="en-US" sz="2800" dirty="0">
                <a:solidFill>
                  <a:srgbClr val="0070C0"/>
                </a:solidFill>
              </a:rPr>
              <a:t>= [</a:t>
            </a:r>
            <a:r>
              <a:rPr lang="en-US" sz="2800" i="1" dirty="0" smtClean="0">
                <a:solidFill>
                  <a:srgbClr val="0070C0"/>
                </a:solidFill>
              </a:rPr>
              <a:t>C</a:t>
            </a:r>
            <a:r>
              <a:rPr lang="en-US" sz="2800" dirty="0" smtClean="0">
                <a:solidFill>
                  <a:srgbClr val="0070C0"/>
                </a:solidFill>
              </a:rPr>
              <a:t>]</a:t>
            </a:r>
            <a:r>
              <a:rPr lang="en-US" sz="2800" i="1" baseline="-25000" dirty="0" err="1" smtClean="0">
                <a:solidFill>
                  <a:srgbClr val="0070C0"/>
                </a:solidFill>
              </a:rPr>
              <a:t>s</a:t>
            </a:r>
            <a:r>
              <a:rPr lang="en-US" sz="2800" baseline="-25000" dirty="0" err="1" smtClean="0">
                <a:solidFill>
                  <a:srgbClr val="0070C0"/>
                </a:solidFill>
              </a:rPr>
              <a:t>×</a:t>
            </a:r>
            <a:r>
              <a:rPr lang="en-US" sz="2800" i="1" baseline="-25000" dirty="0" err="1" smtClean="0">
                <a:solidFill>
                  <a:srgbClr val="0070C0"/>
                </a:solidFill>
              </a:rPr>
              <a:t>n</a:t>
            </a:r>
            <a:endParaRPr lang="en-US" sz="2800" i="1" baseline="-25000" dirty="0">
              <a:solidFill>
                <a:srgbClr val="0070C0"/>
              </a:solidFill>
            </a:endParaRPr>
          </a:p>
        </p:txBody>
      </p:sp>
      <p:sp>
        <p:nvSpPr>
          <p:cNvPr id="4" name="TextBox 3"/>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232374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311317"/>
            <a:ext cx="10264816" cy="805597"/>
          </a:xfrm>
        </p:spPr>
        <p:txBody>
          <a:bodyPr>
            <a:normAutofit/>
          </a:bodyPr>
          <a:lstStyle/>
          <a:p>
            <a:r>
              <a:rPr lang="en-US" dirty="0" smtClean="0"/>
              <a:t>Chem 351: Chemometrics</a:t>
            </a:r>
            <a:endParaRPr lang="en-US" dirty="0"/>
          </a:p>
        </p:txBody>
      </p:sp>
      <p:sp>
        <p:nvSpPr>
          <p:cNvPr id="7" name="TextBox 6"/>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
        <p:nvSpPr>
          <p:cNvPr id="3" name="TextBox 2"/>
          <p:cNvSpPr txBox="1"/>
          <p:nvPr/>
        </p:nvSpPr>
        <p:spPr>
          <a:xfrm>
            <a:off x="1097279" y="3256026"/>
            <a:ext cx="4660969" cy="2693045"/>
          </a:xfrm>
          <a:prstGeom prst="rect">
            <a:avLst/>
          </a:prstGeom>
          <a:noFill/>
        </p:spPr>
        <p:txBody>
          <a:bodyPr wrap="square" rtlCol="0">
            <a:spAutoFit/>
          </a:bodyPr>
          <a:lstStyle/>
          <a:p>
            <a:pPr marL="285750" indent="-285750">
              <a:spcAft>
                <a:spcPts val="600"/>
              </a:spcAft>
              <a:buFont typeface="Courier New" charset="0"/>
              <a:buChar char="o"/>
            </a:pPr>
            <a:r>
              <a:rPr lang="en-US" sz="2400" dirty="0" smtClean="0"/>
              <a:t>Unit 1: Introduction</a:t>
            </a:r>
          </a:p>
          <a:p>
            <a:pPr marL="285750" indent="-285750">
              <a:spcAft>
                <a:spcPts val="600"/>
              </a:spcAft>
              <a:buFont typeface="Courier New" charset="0"/>
              <a:buChar char="o"/>
            </a:pPr>
            <a:r>
              <a:rPr lang="en-US" sz="2400" dirty="0" smtClean="0"/>
              <a:t>Unit 2: Basic Statistics</a:t>
            </a:r>
          </a:p>
          <a:p>
            <a:pPr marL="285750" indent="-285750">
              <a:spcAft>
                <a:spcPts val="600"/>
              </a:spcAft>
              <a:buFont typeface="Courier New" charset="0"/>
              <a:buChar char="o"/>
            </a:pPr>
            <a:r>
              <a:rPr lang="en-US" sz="2400" dirty="0" smtClean="0"/>
              <a:t>Unit 3: Distribution of Data</a:t>
            </a:r>
          </a:p>
          <a:p>
            <a:pPr marL="285750" indent="-285750">
              <a:spcAft>
                <a:spcPts val="600"/>
              </a:spcAft>
              <a:buFont typeface="Courier New" charset="0"/>
              <a:buChar char="o"/>
            </a:pPr>
            <a:r>
              <a:rPr lang="en-US" sz="2400" dirty="0" smtClean="0"/>
              <a:t>Unit 4: Confidence Intervals</a:t>
            </a:r>
          </a:p>
          <a:p>
            <a:pPr marL="285750" indent="-285750">
              <a:spcAft>
                <a:spcPts val="600"/>
              </a:spcAft>
              <a:buFont typeface="Courier New" charset="0"/>
              <a:buChar char="o"/>
            </a:pPr>
            <a:r>
              <a:rPr lang="en-US" sz="2400" dirty="0" smtClean="0"/>
              <a:t>Unit 5: Analysis of Variance</a:t>
            </a:r>
          </a:p>
          <a:p>
            <a:pPr marL="285750" indent="-285750">
              <a:spcAft>
                <a:spcPts val="600"/>
              </a:spcAft>
              <a:buFont typeface="Courier New" charset="0"/>
              <a:buChar char="o"/>
            </a:pPr>
            <a:r>
              <a:rPr lang="en-US" sz="2400" dirty="0" smtClean="0"/>
              <a:t>Unit 6: Linear Regression</a:t>
            </a:r>
            <a:endParaRPr lang="en-US" sz="2400" dirty="0"/>
          </a:p>
        </p:txBody>
      </p:sp>
      <p:sp>
        <p:nvSpPr>
          <p:cNvPr id="5" name="TextBox 4"/>
          <p:cNvSpPr txBox="1"/>
          <p:nvPr/>
        </p:nvSpPr>
        <p:spPr>
          <a:xfrm>
            <a:off x="6096000" y="3256027"/>
            <a:ext cx="5488871" cy="2693045"/>
          </a:xfrm>
          <a:prstGeom prst="rect">
            <a:avLst/>
          </a:prstGeom>
          <a:noFill/>
        </p:spPr>
        <p:txBody>
          <a:bodyPr wrap="square" rtlCol="0">
            <a:spAutoFit/>
          </a:bodyPr>
          <a:lstStyle/>
          <a:p>
            <a:pPr marL="285750" indent="-285750">
              <a:spcAft>
                <a:spcPts val="600"/>
              </a:spcAft>
              <a:buFont typeface="Courier New" charset="0"/>
              <a:buChar char="o"/>
            </a:pPr>
            <a:r>
              <a:rPr lang="en-US" sz="2400" dirty="0" smtClean="0"/>
              <a:t>Unit 7: 3D Visualizations</a:t>
            </a:r>
          </a:p>
          <a:p>
            <a:pPr marL="285750" indent="-285750">
              <a:spcAft>
                <a:spcPts val="600"/>
              </a:spcAft>
              <a:buFont typeface="Courier New" charset="0"/>
              <a:buChar char="o"/>
            </a:pPr>
            <a:r>
              <a:rPr lang="en-US" sz="2400" dirty="0" smtClean="0"/>
              <a:t>Unit 8: Experimental Design</a:t>
            </a:r>
          </a:p>
          <a:p>
            <a:pPr marL="285750" indent="-285750">
              <a:spcAft>
                <a:spcPts val="600"/>
              </a:spcAft>
              <a:buFont typeface="Courier New" charset="0"/>
              <a:buChar char="o"/>
            </a:pPr>
            <a:r>
              <a:rPr lang="en-US" sz="2400" dirty="0" smtClean="0"/>
              <a:t>Unit 9: Signal Processing</a:t>
            </a:r>
          </a:p>
          <a:p>
            <a:pPr marL="285750" indent="-285750">
              <a:spcAft>
                <a:spcPts val="600"/>
              </a:spcAft>
              <a:buClr>
                <a:schemeClr val="tx1"/>
              </a:buClr>
              <a:buFont typeface="Courier New" charset="0"/>
              <a:buChar char="o"/>
            </a:pPr>
            <a:r>
              <a:rPr lang="en-US" sz="2400" dirty="0" smtClean="0">
                <a:solidFill>
                  <a:srgbClr val="FF0000"/>
                </a:solidFill>
              </a:rPr>
              <a:t>Unit 10: Principal Component Analysis</a:t>
            </a:r>
          </a:p>
          <a:p>
            <a:pPr marL="285750" indent="-285750">
              <a:spcAft>
                <a:spcPts val="600"/>
              </a:spcAft>
              <a:buClr>
                <a:schemeClr val="tx1"/>
              </a:buClr>
              <a:buFont typeface="Courier New" charset="0"/>
              <a:buChar char="o"/>
            </a:pPr>
            <a:r>
              <a:rPr lang="en-US" sz="2400" dirty="0" smtClean="0">
                <a:solidFill>
                  <a:srgbClr val="FF0000"/>
                </a:solidFill>
              </a:rPr>
              <a:t>Unit 11: Cluster Analysis</a:t>
            </a:r>
          </a:p>
          <a:p>
            <a:pPr marL="285750" indent="-285750">
              <a:spcAft>
                <a:spcPts val="600"/>
              </a:spcAft>
              <a:buClr>
                <a:schemeClr val="tx1"/>
              </a:buClr>
              <a:buFont typeface="Courier New" charset="0"/>
              <a:buChar char="o"/>
            </a:pPr>
            <a:r>
              <a:rPr lang="en-US" sz="2400" dirty="0" smtClean="0">
                <a:solidFill>
                  <a:srgbClr val="FF0000"/>
                </a:solidFill>
              </a:rPr>
              <a:t>Unit 12: Multiple Linear Regression</a:t>
            </a:r>
            <a:endParaRPr lang="en-US" sz="2400" dirty="0">
              <a:solidFill>
                <a:srgbClr val="FF0000"/>
              </a:solidFill>
            </a:endParaRPr>
          </a:p>
        </p:txBody>
      </p:sp>
      <p:sp>
        <p:nvSpPr>
          <p:cNvPr id="2" name="Rectangle 1"/>
          <p:cNvSpPr/>
          <p:nvPr/>
        </p:nvSpPr>
        <p:spPr>
          <a:xfrm>
            <a:off x="1097279" y="1111720"/>
            <a:ext cx="9986731" cy="2015936"/>
          </a:xfrm>
          <a:prstGeom prst="rect">
            <a:avLst/>
          </a:prstGeom>
        </p:spPr>
        <p:txBody>
          <a:bodyPr wrap="square">
            <a:spAutoFit/>
          </a:bodyPr>
          <a:lstStyle/>
          <a:p>
            <a:pPr>
              <a:spcAft>
                <a:spcPts val="600"/>
              </a:spcAft>
            </a:pPr>
            <a:r>
              <a:rPr lang="en-US" sz="2000" b="0" i="0" dirty="0" smtClean="0">
                <a:solidFill>
                  <a:srgbClr val="333333"/>
                </a:solidFill>
                <a:effectLst/>
              </a:rPr>
              <a:t>This course, </a:t>
            </a:r>
            <a:r>
              <a:rPr lang="en-US" sz="2000" b="1" i="0" dirty="0" smtClean="0">
                <a:solidFill>
                  <a:srgbClr val="333333"/>
                </a:solidFill>
                <a:effectLst/>
              </a:rPr>
              <a:t>Chem 351: Chemometrics</a:t>
            </a:r>
            <a:r>
              <a:rPr lang="en-US" sz="2000" b="0" i="0" dirty="0" smtClean="0">
                <a:solidFill>
                  <a:srgbClr val="333333"/>
                </a:solidFill>
                <a:effectLst/>
              </a:rPr>
              <a:t>, provides an introduction to how chemists and biochemists can extract useful information from the data they collect in lab, including, among other topics, how to summarize data, how to visualize data, how to test data, how to build quantitative models to explain data, how to design experiments, and how to separate a useful signal from noise.</a:t>
            </a:r>
          </a:p>
          <a:p>
            <a:pPr algn="ctr"/>
            <a:r>
              <a:rPr lang="en-US" sz="2000" dirty="0" smtClean="0"/>
              <a:t>Two 60 minute class periods per week for 14 weeks. Course is divided into 12 units.</a:t>
            </a:r>
            <a:endParaRPr lang="en-US" sz="2000" dirty="0">
              <a:solidFill>
                <a:srgbClr val="333333"/>
              </a:solidFill>
            </a:endParaRPr>
          </a:p>
        </p:txBody>
      </p:sp>
      <p:sp>
        <p:nvSpPr>
          <p:cNvPr id="6" name="Rounded Rectangle 5"/>
          <p:cNvSpPr/>
          <p:nvPr/>
        </p:nvSpPr>
        <p:spPr>
          <a:xfrm>
            <a:off x="6096000" y="4596713"/>
            <a:ext cx="5173362" cy="1340001"/>
          </a:xfrm>
          <a:prstGeom prst="roundRect">
            <a:avLst/>
          </a:prstGeom>
          <a:solidFill>
            <a:srgbClr val="00B0F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534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4"/>
            <a:ext cx="10847793" cy="813148"/>
          </a:xfrm>
        </p:spPr>
        <p:txBody>
          <a:bodyPr>
            <a:noAutofit/>
          </a:bodyPr>
          <a:lstStyle/>
          <a:p>
            <a:r>
              <a:rPr lang="en-US" dirty="0" smtClean="0"/>
              <a:t>MLR: Worked Example</a:t>
            </a:r>
            <a:endParaRPr lang="en-US" dirty="0"/>
          </a:p>
        </p:txBody>
      </p:sp>
      <p:sp>
        <p:nvSpPr>
          <p:cNvPr id="8" name="TextBox 7"/>
          <p:cNvSpPr txBox="1"/>
          <p:nvPr/>
        </p:nvSpPr>
        <p:spPr>
          <a:xfrm>
            <a:off x="169867" y="1091254"/>
            <a:ext cx="5833640" cy="2092881"/>
          </a:xfrm>
          <a:prstGeom prst="rect">
            <a:avLst/>
          </a:prstGeom>
          <a:noFill/>
        </p:spPr>
        <p:txBody>
          <a:bodyPr wrap="square" rtlCol="0">
            <a:spAutoFit/>
          </a:bodyPr>
          <a:lstStyle/>
          <a:p>
            <a:pPr lvl="0">
              <a:spcAft>
                <a:spcPts val="1200"/>
              </a:spcAft>
            </a:pPr>
            <a:r>
              <a:rPr lang="en-US" sz="1600" i="1" dirty="0" smtClean="0">
                <a:solidFill>
                  <a:srgbClr val="0070C0"/>
                </a:solidFill>
              </a:rPr>
              <a:t>Standards are subset </a:t>
            </a:r>
            <a:r>
              <a:rPr lang="en-US" sz="1600" i="1" dirty="0">
                <a:solidFill>
                  <a:srgbClr val="0070C0"/>
                </a:solidFill>
              </a:rPr>
              <a:t>of data consisting of </a:t>
            </a:r>
            <a:r>
              <a:rPr lang="en-US" sz="1600" i="1" dirty="0" smtClean="0">
                <a:solidFill>
                  <a:srgbClr val="0070C0"/>
                </a:solidFill>
              </a:rPr>
              <a:t>15 </a:t>
            </a:r>
            <a:r>
              <a:rPr lang="en-US" sz="1600" i="1" dirty="0">
                <a:solidFill>
                  <a:srgbClr val="0070C0"/>
                </a:solidFill>
              </a:rPr>
              <a:t>of the 80 </a:t>
            </a:r>
            <a:r>
              <a:rPr lang="en-US" sz="1600" i="1" dirty="0" smtClean="0">
                <a:solidFill>
                  <a:srgbClr val="0070C0"/>
                </a:solidFill>
              </a:rPr>
              <a:t>samples: five each prepared from </a:t>
            </a:r>
            <a:r>
              <a:rPr lang="en-US" sz="1600" i="1" dirty="0">
                <a:solidFill>
                  <a:srgbClr val="0070C0"/>
                </a:solidFill>
              </a:rPr>
              <a:t>stock Cu, stock Co, </a:t>
            </a:r>
            <a:r>
              <a:rPr lang="en-US" sz="1600" i="1" dirty="0" smtClean="0">
                <a:solidFill>
                  <a:srgbClr val="0070C0"/>
                </a:solidFill>
              </a:rPr>
              <a:t>and stock Cr. Samples are subset of data consisting of 21 of the 80 samples: </a:t>
            </a:r>
            <a:r>
              <a:rPr lang="en-US" sz="1600" i="1" dirty="0">
                <a:solidFill>
                  <a:srgbClr val="0070C0"/>
                </a:solidFill>
              </a:rPr>
              <a:t>five Cu/Co binary mixtures, five Cu/Cr binary mixtures, five Co/Cr binary mixtures, six Cu/Co/Cr ternary mixtures</a:t>
            </a:r>
            <a:r>
              <a:rPr lang="en-US" sz="1600" i="1" dirty="0" smtClean="0">
                <a:solidFill>
                  <a:srgbClr val="0070C0"/>
                </a:solidFill>
              </a:rPr>
              <a:t>.</a:t>
            </a:r>
            <a:endParaRPr lang="en-US" sz="2800" i="1" baseline="-25000" dirty="0" smtClean="0">
              <a:solidFill>
                <a:srgbClr val="0070C0"/>
              </a:solidFill>
            </a:endParaRPr>
          </a:p>
          <a:p>
            <a:pPr marL="457200" indent="-457200">
              <a:spcAft>
                <a:spcPts val="600"/>
              </a:spcAft>
              <a:buFont typeface="+mj-lt"/>
              <a:buAutoNum type="arabicPeriod"/>
            </a:pPr>
            <a:r>
              <a:rPr lang="en-US" sz="2000" dirty="0" smtClean="0"/>
              <a:t>use absorbance values for a set of standards to calculate the </a:t>
            </a:r>
            <a:r>
              <a:rPr lang="en-US" sz="2000" i="1" dirty="0" err="1" smtClean="0">
                <a:latin typeface="Symbol" charset="2"/>
                <a:ea typeface="Symbol" charset="2"/>
                <a:cs typeface="Symbol" charset="2"/>
              </a:rPr>
              <a:t>e</a:t>
            </a:r>
            <a:r>
              <a:rPr lang="en-US" sz="2000" i="1" dirty="0" err="1" smtClean="0"/>
              <a:t>b</a:t>
            </a:r>
            <a:r>
              <a:rPr lang="en-US" sz="2000" dirty="0" smtClean="0"/>
              <a:t> values</a:t>
            </a:r>
          </a:p>
        </p:txBody>
      </p:sp>
      <p:sp>
        <p:nvSpPr>
          <p:cNvPr id="4" name="Rectangle 3"/>
          <p:cNvSpPr/>
          <p:nvPr/>
        </p:nvSpPr>
        <p:spPr>
          <a:xfrm>
            <a:off x="123567" y="5924589"/>
            <a:ext cx="5972433"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a:t>
            </a:r>
            <a:r>
              <a:rPr lang="en-US" dirty="0" err="1" smtClean="0">
                <a:solidFill>
                  <a:srgbClr val="FF0000"/>
                </a:solidFill>
                <a:latin typeface="Calibri" charset="0"/>
                <a:ea typeface="Calibri" charset="0"/>
                <a:cs typeface="Calibri" charset="0"/>
              </a:rPr>
              <a:t>findeb</a:t>
            </a:r>
            <a:r>
              <a:rPr lang="en-US" dirty="0" smtClean="0">
                <a:solidFill>
                  <a:srgbClr val="FF0000"/>
                </a:solidFill>
                <a:latin typeface="Calibri" charset="0"/>
                <a:ea typeface="Calibri" charset="0"/>
                <a:cs typeface="Calibri" charset="0"/>
              </a:rPr>
              <a:t>( )</a:t>
            </a:r>
            <a:r>
              <a:rPr lang="en-US" baseline="30000" dirty="0" smtClean="0">
                <a:solidFill>
                  <a:srgbClr val="FF0000"/>
                </a:solidFill>
                <a:latin typeface="Calibri" charset="0"/>
                <a:ea typeface="Calibri" charset="0"/>
                <a:cs typeface="Calibri" charset="0"/>
              </a:rPr>
              <a:t>*</a:t>
            </a:r>
            <a:endParaRPr lang="en-US" dirty="0">
              <a:solidFill>
                <a:srgbClr val="FF0000"/>
              </a:solidFill>
            </a:endParaRPr>
          </a:p>
        </p:txBody>
      </p:sp>
      <p:sp>
        <p:nvSpPr>
          <p:cNvPr id="3" name="Rectangle 2"/>
          <p:cNvSpPr/>
          <p:nvPr/>
        </p:nvSpPr>
        <p:spPr>
          <a:xfrm>
            <a:off x="1097279" y="4058805"/>
            <a:ext cx="10232022" cy="1200329"/>
          </a:xfrm>
          <a:prstGeom prst="rect">
            <a:avLst/>
          </a:prstGeom>
        </p:spPr>
        <p:txBody>
          <a:bodyPr wrap="square">
            <a:spAutoFit/>
          </a:bodyPr>
          <a:lstStyle/>
          <a:p>
            <a:r>
              <a:rPr lang="en-US" dirty="0" smtClean="0">
                <a:solidFill>
                  <a:srgbClr val="7030A0"/>
                </a:solidFill>
              </a:rPr>
              <a:t>                        </a:t>
            </a:r>
            <a:r>
              <a:rPr lang="en-US" dirty="0">
                <a:solidFill>
                  <a:srgbClr val="7030A0"/>
                </a:solidFill>
              </a:rPr>
              <a:t>380.5      </a:t>
            </a:r>
            <a:r>
              <a:rPr lang="en-US" dirty="0" smtClean="0">
                <a:solidFill>
                  <a:srgbClr val="7030A0"/>
                </a:solidFill>
              </a:rPr>
              <a:t>      414.9            449.3            483.7            517.9           550.6             583.2             613.3</a:t>
            </a:r>
          </a:p>
          <a:p>
            <a:r>
              <a:rPr lang="en-US" dirty="0" err="1" smtClean="0">
                <a:solidFill>
                  <a:srgbClr val="7030A0"/>
                </a:solidFill>
              </a:rPr>
              <a:t>concCu</a:t>
            </a:r>
            <a:r>
              <a:rPr lang="en-US" dirty="0" smtClean="0">
                <a:solidFill>
                  <a:srgbClr val="7030A0"/>
                </a:solidFill>
              </a:rPr>
              <a:t>  </a:t>
            </a:r>
            <a:r>
              <a:rPr lang="en-US" dirty="0">
                <a:solidFill>
                  <a:srgbClr val="7030A0"/>
                </a:solidFill>
              </a:rPr>
              <a:t>0.5484511  </a:t>
            </a:r>
            <a:r>
              <a:rPr lang="en-US" dirty="0" smtClean="0">
                <a:solidFill>
                  <a:srgbClr val="7030A0"/>
                </a:solidFill>
              </a:rPr>
              <a:t>  0.1086153   0.1340763   0.1556545   0.1947192   0.3612272    0.6875421    1.3197158</a:t>
            </a:r>
          </a:p>
          <a:p>
            <a:r>
              <a:rPr lang="en-US" dirty="0" err="1" smtClean="0">
                <a:solidFill>
                  <a:srgbClr val="7030A0"/>
                </a:solidFill>
              </a:rPr>
              <a:t>concCo</a:t>
            </a:r>
            <a:r>
              <a:rPr lang="en-US" dirty="0" smtClean="0">
                <a:solidFill>
                  <a:srgbClr val="7030A0"/>
                </a:solidFill>
              </a:rPr>
              <a:t>  </a:t>
            </a:r>
            <a:r>
              <a:rPr lang="en-US" dirty="0">
                <a:solidFill>
                  <a:srgbClr val="7030A0"/>
                </a:solidFill>
              </a:rPr>
              <a:t>0.7117778  </a:t>
            </a:r>
            <a:r>
              <a:rPr lang="en-US" dirty="0" smtClean="0">
                <a:solidFill>
                  <a:srgbClr val="7030A0"/>
                </a:solidFill>
              </a:rPr>
              <a:t>  0.7918523   2.5371205   4.0549583   4.5779242   </a:t>
            </a:r>
            <a:r>
              <a:rPr lang="en-US" dirty="0">
                <a:solidFill>
                  <a:srgbClr val="7030A0"/>
                </a:solidFill>
              </a:rPr>
              <a:t>2.0489508  </a:t>
            </a:r>
            <a:r>
              <a:rPr lang="en-US" dirty="0" smtClean="0">
                <a:solidFill>
                  <a:srgbClr val="7030A0"/>
                </a:solidFill>
              </a:rPr>
              <a:t>  0.5975168    0.3914665</a:t>
            </a:r>
          </a:p>
          <a:p>
            <a:r>
              <a:rPr lang="en-US" dirty="0" err="1" smtClean="0">
                <a:solidFill>
                  <a:srgbClr val="7030A0"/>
                </a:solidFill>
              </a:rPr>
              <a:t>concCr</a:t>
            </a:r>
            <a:r>
              <a:rPr lang="en-US" dirty="0" smtClean="0">
                <a:solidFill>
                  <a:srgbClr val="7030A0"/>
                </a:solidFill>
              </a:rPr>
              <a:t>  13.2668054  15.1576056  6.9958232   4.0685312   6.7662738   12.0692592  13.6134665  9.8289364</a:t>
            </a:r>
          </a:p>
        </p:txBody>
      </p:sp>
      <p:sp>
        <p:nvSpPr>
          <p:cNvPr id="6" name="TextBox 5"/>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
        <p:nvSpPr>
          <p:cNvPr id="7" name="Rectangle 6"/>
          <p:cNvSpPr/>
          <p:nvPr/>
        </p:nvSpPr>
        <p:spPr>
          <a:xfrm>
            <a:off x="2934286" y="5924589"/>
            <a:ext cx="3161714" cy="369332"/>
          </a:xfrm>
          <a:prstGeom prst="rect">
            <a:avLst/>
          </a:prstGeom>
        </p:spPr>
        <p:txBody>
          <a:bodyPr wrap="square">
            <a:spAutoFit/>
          </a:bodyPr>
          <a:lstStyle/>
          <a:p>
            <a:pPr marL="11113" lvl="1">
              <a:spcAft>
                <a:spcPts val="600"/>
              </a:spcAft>
            </a:pPr>
            <a:r>
              <a:rPr lang="en-US" baseline="30000" dirty="0" smtClean="0">
                <a:solidFill>
                  <a:srgbClr val="FF0000"/>
                </a:solidFill>
                <a:latin typeface="Calibri" charset="0"/>
                <a:ea typeface="Calibri" charset="0"/>
                <a:cs typeface="Calibri" charset="0"/>
              </a:rPr>
              <a:t>*</a:t>
            </a:r>
            <a:r>
              <a:rPr lang="en-US" dirty="0" smtClean="0">
                <a:solidFill>
                  <a:srgbClr val="FF0000"/>
                </a:solidFill>
                <a:latin typeface="Calibri" charset="0"/>
                <a:ea typeface="Calibri" charset="0"/>
                <a:cs typeface="Calibri" charset="0"/>
              </a:rPr>
              <a:t> script written for </a:t>
            </a:r>
            <a:r>
              <a:rPr lang="en-US" smtClean="0">
                <a:solidFill>
                  <a:srgbClr val="FF0000"/>
                </a:solidFill>
                <a:latin typeface="Calibri" charset="0"/>
                <a:ea typeface="Calibri" charset="0"/>
                <a:cs typeface="Calibri" charset="0"/>
              </a:rPr>
              <a:t>this purpose</a:t>
            </a:r>
            <a:endParaRPr lang="en-US" dirty="0">
              <a:solidFill>
                <a:srgbClr val="FF0000"/>
              </a:solidFill>
            </a:endParaRPr>
          </a:p>
        </p:txBody>
      </p:sp>
    </p:spTree>
    <p:extLst>
      <p:ext uri="{BB962C8B-B14F-4D97-AF65-F5344CB8AC3E}">
        <p14:creationId xmlns:p14="http://schemas.microsoft.com/office/powerpoint/2010/main" val="14169850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4"/>
            <a:ext cx="10847793" cy="813148"/>
          </a:xfrm>
        </p:spPr>
        <p:txBody>
          <a:bodyPr>
            <a:noAutofit/>
          </a:bodyPr>
          <a:lstStyle/>
          <a:p>
            <a:r>
              <a:rPr lang="en-US" dirty="0" smtClean="0"/>
              <a:t>MLR: Worked Example</a:t>
            </a:r>
            <a:endParaRPr lang="en-US" dirty="0"/>
          </a:p>
        </p:txBody>
      </p:sp>
      <p:sp>
        <p:nvSpPr>
          <p:cNvPr id="4" name="Rectangle 3"/>
          <p:cNvSpPr/>
          <p:nvPr/>
        </p:nvSpPr>
        <p:spPr>
          <a:xfrm>
            <a:off x="123567" y="5924589"/>
            <a:ext cx="5972433"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a:t>
            </a:r>
            <a:r>
              <a:rPr lang="en-US" dirty="0" err="1" smtClean="0">
                <a:solidFill>
                  <a:srgbClr val="FF0000"/>
                </a:solidFill>
                <a:latin typeface="Calibri" charset="0"/>
                <a:ea typeface="Calibri" charset="0"/>
                <a:cs typeface="Calibri" charset="0"/>
              </a:rPr>
              <a:t>findconc</a:t>
            </a:r>
            <a:r>
              <a:rPr lang="en-US" dirty="0" smtClean="0">
                <a:solidFill>
                  <a:srgbClr val="FF0000"/>
                </a:solidFill>
                <a:latin typeface="Calibri" charset="0"/>
                <a:ea typeface="Calibri" charset="0"/>
                <a:cs typeface="Calibri" charset="0"/>
              </a:rPr>
              <a:t>( )</a:t>
            </a:r>
            <a:r>
              <a:rPr lang="en-US" baseline="30000" dirty="0" smtClean="0">
                <a:solidFill>
                  <a:srgbClr val="FF0000"/>
                </a:solidFill>
                <a:latin typeface="Calibri" charset="0"/>
                <a:ea typeface="Calibri" charset="0"/>
                <a:cs typeface="Calibri" charset="0"/>
              </a:rPr>
              <a:t>*</a:t>
            </a:r>
            <a:endParaRPr lang="en-US" dirty="0">
              <a:solidFill>
                <a:srgbClr val="FF0000"/>
              </a:solidFill>
            </a:endParaRPr>
          </a:p>
        </p:txBody>
      </p:sp>
      <p:sp>
        <p:nvSpPr>
          <p:cNvPr id="6" name="TextBox 5"/>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
        <p:nvSpPr>
          <p:cNvPr id="7" name="TextBox 6"/>
          <p:cNvSpPr txBox="1"/>
          <p:nvPr/>
        </p:nvSpPr>
        <p:spPr>
          <a:xfrm>
            <a:off x="169867" y="1091254"/>
            <a:ext cx="5833640" cy="3093154"/>
          </a:xfrm>
          <a:prstGeom prst="rect">
            <a:avLst/>
          </a:prstGeom>
          <a:noFill/>
        </p:spPr>
        <p:txBody>
          <a:bodyPr wrap="square" rtlCol="0">
            <a:spAutoFit/>
          </a:bodyPr>
          <a:lstStyle/>
          <a:p>
            <a:pPr lvl="0">
              <a:spcAft>
                <a:spcPts val="1200"/>
              </a:spcAft>
            </a:pPr>
            <a:r>
              <a:rPr lang="en-US" sz="1600" i="1" dirty="0">
                <a:solidFill>
                  <a:srgbClr val="0070C0"/>
                </a:solidFill>
              </a:rPr>
              <a:t>Standards are subset of data consisting of 15 of the 80 samples: five each prepared from stock Cu, stock Co, and stock Cr. Samples are subset of data consisting of 21 of the 80 samples: five Cu/Co binary mixtures, five Cu/Cr binary mixtures, five Co/Cr binary mixtures, six Cu/Co/Cr ternary mixtures.</a:t>
            </a:r>
            <a:endParaRPr lang="en-US" sz="2800" i="1" baseline="-25000" dirty="0">
              <a:solidFill>
                <a:srgbClr val="0070C0"/>
              </a:solidFill>
            </a:endParaRPr>
          </a:p>
          <a:p>
            <a:pPr marL="457200" indent="-457200">
              <a:spcAft>
                <a:spcPts val="600"/>
              </a:spcAft>
              <a:buFont typeface="+mj-lt"/>
              <a:buAutoNum type="arabicPeriod"/>
            </a:pPr>
            <a:r>
              <a:rPr lang="en-US" sz="2000" dirty="0" smtClean="0"/>
              <a:t>use </a:t>
            </a:r>
            <a:r>
              <a:rPr lang="en-US" sz="2000" dirty="0"/>
              <a:t>absorbance </a:t>
            </a:r>
            <a:r>
              <a:rPr lang="en-US" sz="2000" dirty="0" smtClean="0"/>
              <a:t>values </a:t>
            </a:r>
            <a:r>
              <a:rPr lang="en-US" sz="2000" dirty="0"/>
              <a:t>for a set of </a:t>
            </a:r>
            <a:r>
              <a:rPr lang="en-US" sz="2000" dirty="0" smtClean="0"/>
              <a:t>standards </a:t>
            </a:r>
            <a:r>
              <a:rPr lang="en-US" sz="2000" dirty="0"/>
              <a:t>to calculate the </a:t>
            </a:r>
            <a:r>
              <a:rPr lang="en-US" sz="2000" i="1" dirty="0" err="1">
                <a:latin typeface="Symbol" charset="2"/>
                <a:ea typeface="Symbol" charset="2"/>
                <a:cs typeface="Symbol" charset="2"/>
              </a:rPr>
              <a:t>e</a:t>
            </a:r>
            <a:r>
              <a:rPr lang="en-US" sz="2000" i="1" dirty="0" err="1"/>
              <a:t>b</a:t>
            </a:r>
            <a:r>
              <a:rPr lang="en-US" sz="2000" dirty="0"/>
              <a:t> values</a:t>
            </a:r>
          </a:p>
          <a:p>
            <a:pPr marL="457200" indent="-457200">
              <a:spcAft>
                <a:spcPts val="600"/>
              </a:spcAft>
              <a:buFont typeface="+mj-lt"/>
              <a:buAutoNum type="arabicPeriod"/>
            </a:pPr>
            <a:r>
              <a:rPr lang="en-US" sz="2000" dirty="0" smtClean="0"/>
              <a:t>use absorbance values for the samples and the calculated </a:t>
            </a:r>
            <a:r>
              <a:rPr lang="en-US" sz="2000" i="1" dirty="0" err="1">
                <a:latin typeface="Symbol" charset="2"/>
                <a:ea typeface="Symbol" charset="2"/>
                <a:cs typeface="Symbol" charset="2"/>
              </a:rPr>
              <a:t>e</a:t>
            </a:r>
            <a:r>
              <a:rPr lang="en-US" sz="2000" i="1" dirty="0" err="1"/>
              <a:t>b</a:t>
            </a:r>
            <a:r>
              <a:rPr lang="en-US" sz="2000" dirty="0"/>
              <a:t> </a:t>
            </a:r>
            <a:r>
              <a:rPr lang="en-US" sz="2000" dirty="0" smtClean="0"/>
              <a:t>values to give the predicted concentrations of the analytes</a:t>
            </a:r>
          </a:p>
        </p:txBody>
      </p:sp>
      <p:sp>
        <p:nvSpPr>
          <p:cNvPr id="3" name="Rectangle 2"/>
          <p:cNvSpPr/>
          <p:nvPr/>
        </p:nvSpPr>
        <p:spPr>
          <a:xfrm>
            <a:off x="6977865" y="1547750"/>
            <a:ext cx="3670844" cy="2031325"/>
          </a:xfrm>
          <a:prstGeom prst="rect">
            <a:avLst/>
          </a:prstGeom>
        </p:spPr>
        <p:txBody>
          <a:bodyPr wrap="square">
            <a:spAutoFit/>
          </a:bodyPr>
          <a:lstStyle/>
          <a:p>
            <a:r>
              <a:rPr lang="en-US" dirty="0">
                <a:solidFill>
                  <a:srgbClr val="7030A0"/>
                </a:solidFill>
              </a:rPr>
              <a:t> </a:t>
            </a:r>
            <a:r>
              <a:rPr lang="en-US" dirty="0" smtClean="0">
                <a:solidFill>
                  <a:srgbClr val="7030A0"/>
                </a:solidFill>
              </a:rPr>
              <a:t>           </a:t>
            </a:r>
            <a:r>
              <a:rPr lang="en-US" dirty="0" err="1" smtClean="0">
                <a:solidFill>
                  <a:srgbClr val="7030A0"/>
                </a:solidFill>
              </a:rPr>
              <a:t>concCu</a:t>
            </a:r>
            <a:r>
              <a:rPr lang="en-US" dirty="0" smtClean="0">
                <a:solidFill>
                  <a:srgbClr val="7030A0"/>
                </a:solidFill>
              </a:rPr>
              <a:t>       </a:t>
            </a:r>
            <a:r>
              <a:rPr lang="en-US" dirty="0" err="1" smtClean="0">
                <a:solidFill>
                  <a:srgbClr val="7030A0"/>
                </a:solidFill>
              </a:rPr>
              <a:t>concCo</a:t>
            </a:r>
            <a:r>
              <a:rPr lang="en-US" dirty="0" smtClean="0">
                <a:solidFill>
                  <a:srgbClr val="7030A0"/>
                </a:solidFill>
              </a:rPr>
              <a:t>      </a:t>
            </a:r>
            <a:r>
              <a:rPr lang="en-US" dirty="0" err="1" smtClean="0">
                <a:solidFill>
                  <a:srgbClr val="7030A0"/>
                </a:solidFill>
              </a:rPr>
              <a:t>concCr</a:t>
            </a:r>
            <a:r>
              <a:rPr lang="en-US" dirty="0" smtClean="0">
                <a:solidFill>
                  <a:srgbClr val="7030A0"/>
                </a:solidFill>
              </a:rPr>
              <a:t> </a:t>
            </a:r>
          </a:p>
          <a:p>
            <a:r>
              <a:rPr lang="en-US" dirty="0" smtClean="0">
                <a:solidFill>
                  <a:srgbClr val="7030A0"/>
                </a:solidFill>
              </a:rPr>
              <a:t>[</a:t>
            </a:r>
            <a:r>
              <a:rPr lang="en-US" dirty="0">
                <a:solidFill>
                  <a:srgbClr val="7030A0"/>
                </a:solidFill>
              </a:rPr>
              <a:t>1,] </a:t>
            </a:r>
            <a:r>
              <a:rPr lang="en-US" dirty="0" smtClean="0">
                <a:solidFill>
                  <a:srgbClr val="7030A0"/>
                </a:solidFill>
              </a:rPr>
              <a:t>   -</a:t>
            </a:r>
            <a:r>
              <a:rPr lang="en-US" dirty="0">
                <a:solidFill>
                  <a:srgbClr val="7030A0"/>
                </a:solidFill>
              </a:rPr>
              <a:t>0.00024  </a:t>
            </a:r>
            <a:r>
              <a:rPr lang="en-US" dirty="0" smtClean="0">
                <a:solidFill>
                  <a:srgbClr val="7030A0"/>
                </a:solidFill>
              </a:rPr>
              <a:t>   0.05991    0.00696 </a:t>
            </a:r>
          </a:p>
          <a:p>
            <a:r>
              <a:rPr lang="en-US" dirty="0" smtClean="0">
                <a:solidFill>
                  <a:srgbClr val="7030A0"/>
                </a:solidFill>
              </a:rPr>
              <a:t>[</a:t>
            </a:r>
            <a:r>
              <a:rPr lang="en-US" dirty="0">
                <a:solidFill>
                  <a:srgbClr val="7030A0"/>
                </a:solidFill>
              </a:rPr>
              <a:t>2,] </a:t>
            </a:r>
            <a:r>
              <a:rPr lang="en-US" dirty="0" smtClean="0">
                <a:solidFill>
                  <a:srgbClr val="7030A0"/>
                </a:solidFill>
              </a:rPr>
              <a:t>   -</a:t>
            </a:r>
            <a:r>
              <a:rPr lang="en-US" dirty="0">
                <a:solidFill>
                  <a:srgbClr val="7030A0"/>
                </a:solidFill>
              </a:rPr>
              <a:t>0.00037  </a:t>
            </a:r>
            <a:r>
              <a:rPr lang="en-US" dirty="0" smtClean="0">
                <a:solidFill>
                  <a:srgbClr val="7030A0"/>
                </a:solidFill>
              </a:rPr>
              <a:t>   0.04939    0.01050 </a:t>
            </a:r>
          </a:p>
          <a:p>
            <a:r>
              <a:rPr lang="en-US" dirty="0" smtClean="0">
                <a:solidFill>
                  <a:srgbClr val="7030A0"/>
                </a:solidFill>
              </a:rPr>
              <a:t>[</a:t>
            </a:r>
            <a:r>
              <a:rPr lang="en-US" dirty="0">
                <a:solidFill>
                  <a:srgbClr val="7030A0"/>
                </a:solidFill>
              </a:rPr>
              <a:t>3,] </a:t>
            </a:r>
            <a:r>
              <a:rPr lang="en-US" dirty="0" smtClean="0">
                <a:solidFill>
                  <a:srgbClr val="7030A0"/>
                </a:solidFill>
              </a:rPr>
              <a:t>    </a:t>
            </a:r>
            <a:r>
              <a:rPr lang="en-US" dirty="0">
                <a:solidFill>
                  <a:srgbClr val="7030A0"/>
                </a:solidFill>
              </a:rPr>
              <a:t>0.00036  </a:t>
            </a:r>
            <a:r>
              <a:rPr lang="en-US" dirty="0" smtClean="0">
                <a:solidFill>
                  <a:srgbClr val="7030A0"/>
                </a:solidFill>
              </a:rPr>
              <a:t>   0.03926    0.01488 </a:t>
            </a:r>
          </a:p>
          <a:p>
            <a:r>
              <a:rPr lang="en-US" dirty="0" smtClean="0">
                <a:solidFill>
                  <a:srgbClr val="7030A0"/>
                </a:solidFill>
              </a:rPr>
              <a:t>[</a:t>
            </a:r>
            <a:r>
              <a:rPr lang="en-US" dirty="0">
                <a:solidFill>
                  <a:srgbClr val="7030A0"/>
                </a:solidFill>
              </a:rPr>
              <a:t>4,]  </a:t>
            </a:r>
            <a:r>
              <a:rPr lang="en-US" dirty="0" smtClean="0">
                <a:solidFill>
                  <a:srgbClr val="7030A0"/>
                </a:solidFill>
              </a:rPr>
              <a:t>   0.00075     0.03088    0.01879 </a:t>
            </a:r>
          </a:p>
          <a:p>
            <a:r>
              <a:rPr lang="en-US" dirty="0" smtClean="0">
                <a:solidFill>
                  <a:srgbClr val="7030A0"/>
                </a:solidFill>
              </a:rPr>
              <a:t>[</a:t>
            </a:r>
            <a:r>
              <a:rPr lang="en-US" dirty="0">
                <a:solidFill>
                  <a:srgbClr val="7030A0"/>
                </a:solidFill>
              </a:rPr>
              <a:t>5,] </a:t>
            </a:r>
            <a:r>
              <a:rPr lang="en-US" dirty="0" smtClean="0">
                <a:solidFill>
                  <a:srgbClr val="7030A0"/>
                </a:solidFill>
              </a:rPr>
              <a:t>   -</a:t>
            </a:r>
            <a:r>
              <a:rPr lang="en-US" dirty="0">
                <a:solidFill>
                  <a:srgbClr val="7030A0"/>
                </a:solidFill>
              </a:rPr>
              <a:t>0.00031  </a:t>
            </a:r>
            <a:r>
              <a:rPr lang="en-US" dirty="0" smtClean="0">
                <a:solidFill>
                  <a:srgbClr val="7030A0"/>
                </a:solidFill>
              </a:rPr>
              <a:t>   0.01947    0.02227 </a:t>
            </a:r>
          </a:p>
          <a:p>
            <a:r>
              <a:rPr lang="en-US" dirty="0" smtClean="0">
                <a:solidFill>
                  <a:srgbClr val="7030A0"/>
                </a:solidFill>
              </a:rPr>
              <a:t>[</a:t>
            </a:r>
            <a:r>
              <a:rPr lang="en-US" dirty="0">
                <a:solidFill>
                  <a:srgbClr val="7030A0"/>
                </a:solidFill>
              </a:rPr>
              <a:t>6,]  </a:t>
            </a:r>
            <a:r>
              <a:rPr lang="en-US" dirty="0" smtClean="0">
                <a:solidFill>
                  <a:srgbClr val="7030A0"/>
                </a:solidFill>
              </a:rPr>
              <a:t>   0.01040     0.06076    0.00079</a:t>
            </a:r>
            <a:endParaRPr lang="en-US" dirty="0">
              <a:solidFill>
                <a:srgbClr val="7030A0"/>
              </a:solidFill>
            </a:endParaRPr>
          </a:p>
        </p:txBody>
      </p:sp>
      <p:sp>
        <p:nvSpPr>
          <p:cNvPr id="9" name="TextBox 8"/>
          <p:cNvSpPr txBox="1"/>
          <p:nvPr/>
        </p:nvSpPr>
        <p:spPr>
          <a:xfrm>
            <a:off x="6412376" y="1178418"/>
            <a:ext cx="3612207" cy="369332"/>
          </a:xfrm>
          <a:prstGeom prst="rect">
            <a:avLst/>
          </a:prstGeom>
          <a:noFill/>
        </p:spPr>
        <p:txBody>
          <a:bodyPr wrap="none" rtlCol="0">
            <a:spAutoFit/>
          </a:bodyPr>
          <a:lstStyle/>
          <a:p>
            <a:r>
              <a:rPr lang="en-US" dirty="0" smtClean="0"/>
              <a:t>predicted concentrations of analytes</a:t>
            </a:r>
            <a:endParaRPr lang="en-US" dirty="0"/>
          </a:p>
        </p:txBody>
      </p:sp>
      <p:sp>
        <p:nvSpPr>
          <p:cNvPr id="10" name="Rectangle 9"/>
          <p:cNvSpPr/>
          <p:nvPr/>
        </p:nvSpPr>
        <p:spPr>
          <a:xfrm>
            <a:off x="2934286" y="5924589"/>
            <a:ext cx="3161714" cy="369332"/>
          </a:xfrm>
          <a:prstGeom prst="rect">
            <a:avLst/>
          </a:prstGeom>
        </p:spPr>
        <p:txBody>
          <a:bodyPr wrap="square">
            <a:spAutoFit/>
          </a:bodyPr>
          <a:lstStyle/>
          <a:p>
            <a:pPr marL="11113" lvl="1">
              <a:spcAft>
                <a:spcPts val="600"/>
              </a:spcAft>
            </a:pPr>
            <a:r>
              <a:rPr lang="en-US" baseline="30000" dirty="0" smtClean="0">
                <a:solidFill>
                  <a:srgbClr val="FF0000"/>
                </a:solidFill>
                <a:latin typeface="Calibri" charset="0"/>
                <a:ea typeface="Calibri" charset="0"/>
                <a:cs typeface="Calibri" charset="0"/>
              </a:rPr>
              <a:t>*</a:t>
            </a:r>
            <a:r>
              <a:rPr lang="en-US" dirty="0" smtClean="0">
                <a:solidFill>
                  <a:srgbClr val="FF0000"/>
                </a:solidFill>
                <a:latin typeface="Calibri" charset="0"/>
                <a:ea typeface="Calibri" charset="0"/>
                <a:cs typeface="Calibri" charset="0"/>
              </a:rPr>
              <a:t> script written for </a:t>
            </a:r>
            <a:r>
              <a:rPr lang="en-US" smtClean="0">
                <a:solidFill>
                  <a:srgbClr val="FF0000"/>
                </a:solidFill>
                <a:latin typeface="Calibri" charset="0"/>
                <a:ea typeface="Calibri" charset="0"/>
                <a:cs typeface="Calibri" charset="0"/>
              </a:rPr>
              <a:t>this purpose</a:t>
            </a:r>
            <a:endParaRPr lang="en-US" dirty="0">
              <a:solidFill>
                <a:srgbClr val="FF0000"/>
              </a:solidFill>
            </a:endParaRPr>
          </a:p>
        </p:txBody>
      </p:sp>
    </p:spTree>
    <p:extLst>
      <p:ext uri="{BB962C8B-B14F-4D97-AF65-F5344CB8AC3E}">
        <p14:creationId xmlns:p14="http://schemas.microsoft.com/office/powerpoint/2010/main" val="11084058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4"/>
            <a:ext cx="10847793" cy="813148"/>
          </a:xfrm>
        </p:spPr>
        <p:txBody>
          <a:bodyPr>
            <a:noAutofit/>
          </a:bodyPr>
          <a:lstStyle/>
          <a:p>
            <a:r>
              <a:rPr lang="en-US" dirty="0" smtClean="0"/>
              <a:t>MLR: Worked Example</a:t>
            </a:r>
            <a:endParaRPr lang="en-US" dirty="0"/>
          </a:p>
        </p:txBody>
      </p:sp>
      <p:sp>
        <p:nvSpPr>
          <p:cNvPr id="4" name="Rectangle 3"/>
          <p:cNvSpPr/>
          <p:nvPr/>
        </p:nvSpPr>
        <p:spPr>
          <a:xfrm>
            <a:off x="123567" y="5924589"/>
            <a:ext cx="5972433"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a:t>
            </a:r>
            <a:r>
              <a:rPr lang="en-US" dirty="0" err="1" smtClean="0">
                <a:solidFill>
                  <a:srgbClr val="FF0000"/>
                </a:solidFill>
                <a:latin typeface="Calibri" charset="0"/>
                <a:ea typeface="Calibri" charset="0"/>
                <a:cs typeface="Calibri" charset="0"/>
              </a:rPr>
              <a:t>as.matrix</a:t>
            </a:r>
            <a:r>
              <a:rPr lang="en-US" dirty="0" smtClean="0">
                <a:solidFill>
                  <a:srgbClr val="FF0000"/>
                </a:solidFill>
                <a:latin typeface="Calibri" charset="0"/>
                <a:ea typeface="Calibri" charset="0"/>
                <a:cs typeface="Calibri" charset="0"/>
              </a:rPr>
              <a:t>( ), data.frame( )</a:t>
            </a:r>
            <a:endParaRPr lang="en-US" dirty="0">
              <a:solidFill>
                <a:srgbClr val="FF0000"/>
              </a:solidFill>
            </a:endParaRPr>
          </a:p>
        </p:txBody>
      </p:sp>
      <p:sp>
        <p:nvSpPr>
          <p:cNvPr id="3" name="Rectangle 2"/>
          <p:cNvSpPr/>
          <p:nvPr/>
        </p:nvSpPr>
        <p:spPr>
          <a:xfrm>
            <a:off x="7074216" y="4006321"/>
            <a:ext cx="3478142" cy="2031325"/>
          </a:xfrm>
          <a:prstGeom prst="rect">
            <a:avLst/>
          </a:prstGeom>
        </p:spPr>
        <p:txBody>
          <a:bodyPr wrap="square">
            <a:spAutoFit/>
          </a:bodyPr>
          <a:lstStyle/>
          <a:p>
            <a:r>
              <a:rPr lang="en-US" dirty="0">
                <a:solidFill>
                  <a:srgbClr val="7030A0"/>
                </a:solidFill>
              </a:rPr>
              <a:t> </a:t>
            </a:r>
            <a:r>
              <a:rPr lang="en-US" dirty="0" smtClean="0">
                <a:solidFill>
                  <a:srgbClr val="7030A0"/>
                </a:solidFill>
              </a:rPr>
              <a:t>        </a:t>
            </a:r>
            <a:r>
              <a:rPr lang="en-US" dirty="0" err="1" smtClean="0">
                <a:solidFill>
                  <a:srgbClr val="7030A0"/>
                </a:solidFill>
              </a:rPr>
              <a:t>concCu</a:t>
            </a:r>
            <a:r>
              <a:rPr lang="en-US" dirty="0" smtClean="0">
                <a:solidFill>
                  <a:srgbClr val="7030A0"/>
                </a:solidFill>
              </a:rPr>
              <a:t>      </a:t>
            </a:r>
            <a:r>
              <a:rPr lang="en-US" dirty="0" err="1" smtClean="0">
                <a:solidFill>
                  <a:srgbClr val="7030A0"/>
                </a:solidFill>
              </a:rPr>
              <a:t>concCo</a:t>
            </a:r>
            <a:r>
              <a:rPr lang="en-US" dirty="0" smtClean="0">
                <a:solidFill>
                  <a:srgbClr val="7030A0"/>
                </a:solidFill>
              </a:rPr>
              <a:t>      </a:t>
            </a:r>
            <a:r>
              <a:rPr lang="en-US" dirty="0" err="1" smtClean="0">
                <a:solidFill>
                  <a:srgbClr val="7030A0"/>
                </a:solidFill>
              </a:rPr>
              <a:t>concCr</a:t>
            </a:r>
            <a:r>
              <a:rPr lang="en-US" dirty="0" smtClean="0">
                <a:solidFill>
                  <a:srgbClr val="7030A0"/>
                </a:solidFill>
              </a:rPr>
              <a:t> </a:t>
            </a:r>
          </a:p>
          <a:p>
            <a:r>
              <a:rPr lang="en-US" dirty="0" smtClean="0">
                <a:solidFill>
                  <a:srgbClr val="7030A0"/>
                </a:solidFill>
              </a:rPr>
              <a:t>[</a:t>
            </a:r>
            <a:r>
              <a:rPr lang="en-US" dirty="0">
                <a:solidFill>
                  <a:srgbClr val="7030A0"/>
                </a:solidFill>
              </a:rPr>
              <a:t>1,]  </a:t>
            </a:r>
            <a:r>
              <a:rPr lang="en-US" dirty="0" smtClean="0">
                <a:solidFill>
                  <a:srgbClr val="7030A0"/>
                </a:solidFill>
              </a:rPr>
              <a:t>   0.000            0.06    0.00750 </a:t>
            </a:r>
          </a:p>
          <a:p>
            <a:r>
              <a:rPr lang="en-US" dirty="0" smtClean="0">
                <a:solidFill>
                  <a:srgbClr val="7030A0"/>
                </a:solidFill>
              </a:rPr>
              <a:t>[2</a:t>
            </a:r>
            <a:r>
              <a:rPr lang="en-US" dirty="0">
                <a:solidFill>
                  <a:srgbClr val="7030A0"/>
                </a:solidFill>
              </a:rPr>
              <a:t>,] </a:t>
            </a:r>
            <a:r>
              <a:rPr lang="en-US" dirty="0" smtClean="0">
                <a:solidFill>
                  <a:srgbClr val="7030A0"/>
                </a:solidFill>
              </a:rPr>
              <a:t>    </a:t>
            </a:r>
            <a:r>
              <a:rPr lang="en-US" dirty="0">
                <a:solidFill>
                  <a:srgbClr val="7030A0"/>
                </a:solidFill>
              </a:rPr>
              <a:t>0.000   </a:t>
            </a:r>
            <a:r>
              <a:rPr lang="en-US" dirty="0" smtClean="0">
                <a:solidFill>
                  <a:srgbClr val="7030A0"/>
                </a:solidFill>
              </a:rPr>
              <a:t>         0.05    0.01125 </a:t>
            </a:r>
          </a:p>
          <a:p>
            <a:r>
              <a:rPr lang="en-US" dirty="0" smtClean="0">
                <a:solidFill>
                  <a:srgbClr val="7030A0"/>
                </a:solidFill>
              </a:rPr>
              <a:t>[</a:t>
            </a:r>
            <a:r>
              <a:rPr lang="en-US" dirty="0">
                <a:solidFill>
                  <a:srgbClr val="7030A0"/>
                </a:solidFill>
              </a:rPr>
              <a:t>3,] </a:t>
            </a:r>
            <a:r>
              <a:rPr lang="en-US" dirty="0" smtClean="0">
                <a:solidFill>
                  <a:srgbClr val="7030A0"/>
                </a:solidFill>
              </a:rPr>
              <a:t>    </a:t>
            </a:r>
            <a:r>
              <a:rPr lang="en-US" dirty="0">
                <a:solidFill>
                  <a:srgbClr val="7030A0"/>
                </a:solidFill>
              </a:rPr>
              <a:t>0.000   </a:t>
            </a:r>
            <a:r>
              <a:rPr lang="en-US" dirty="0" smtClean="0">
                <a:solidFill>
                  <a:srgbClr val="7030A0"/>
                </a:solidFill>
              </a:rPr>
              <a:t>         0.04    0.01500 </a:t>
            </a:r>
          </a:p>
          <a:p>
            <a:r>
              <a:rPr lang="en-US" dirty="0" smtClean="0">
                <a:solidFill>
                  <a:srgbClr val="7030A0"/>
                </a:solidFill>
              </a:rPr>
              <a:t>[</a:t>
            </a:r>
            <a:r>
              <a:rPr lang="en-US" dirty="0">
                <a:solidFill>
                  <a:srgbClr val="7030A0"/>
                </a:solidFill>
              </a:rPr>
              <a:t>4,] </a:t>
            </a:r>
            <a:r>
              <a:rPr lang="en-US" dirty="0" smtClean="0">
                <a:solidFill>
                  <a:srgbClr val="7030A0"/>
                </a:solidFill>
              </a:rPr>
              <a:t>    </a:t>
            </a:r>
            <a:r>
              <a:rPr lang="en-US" dirty="0">
                <a:solidFill>
                  <a:srgbClr val="7030A0"/>
                </a:solidFill>
              </a:rPr>
              <a:t>0.000   </a:t>
            </a:r>
            <a:r>
              <a:rPr lang="en-US" dirty="0" smtClean="0">
                <a:solidFill>
                  <a:srgbClr val="7030A0"/>
                </a:solidFill>
              </a:rPr>
              <a:t>         0.03    0.01875 </a:t>
            </a:r>
          </a:p>
          <a:p>
            <a:r>
              <a:rPr lang="en-US" dirty="0" smtClean="0">
                <a:solidFill>
                  <a:srgbClr val="7030A0"/>
                </a:solidFill>
              </a:rPr>
              <a:t>[</a:t>
            </a:r>
            <a:r>
              <a:rPr lang="en-US" dirty="0">
                <a:solidFill>
                  <a:srgbClr val="7030A0"/>
                </a:solidFill>
              </a:rPr>
              <a:t>5,] </a:t>
            </a:r>
            <a:r>
              <a:rPr lang="en-US" dirty="0" smtClean="0">
                <a:solidFill>
                  <a:srgbClr val="7030A0"/>
                </a:solidFill>
              </a:rPr>
              <a:t>    </a:t>
            </a:r>
            <a:r>
              <a:rPr lang="en-US" dirty="0">
                <a:solidFill>
                  <a:srgbClr val="7030A0"/>
                </a:solidFill>
              </a:rPr>
              <a:t>0.000   </a:t>
            </a:r>
            <a:r>
              <a:rPr lang="en-US" dirty="0" smtClean="0">
                <a:solidFill>
                  <a:srgbClr val="7030A0"/>
                </a:solidFill>
              </a:rPr>
              <a:t>         0.02    0.02250</a:t>
            </a:r>
          </a:p>
          <a:p>
            <a:r>
              <a:rPr lang="en-US" dirty="0" smtClean="0">
                <a:solidFill>
                  <a:srgbClr val="7030A0"/>
                </a:solidFill>
              </a:rPr>
              <a:t>[6</a:t>
            </a:r>
            <a:r>
              <a:rPr lang="en-US" dirty="0">
                <a:solidFill>
                  <a:srgbClr val="7030A0"/>
                </a:solidFill>
              </a:rPr>
              <a:t>,] </a:t>
            </a:r>
            <a:r>
              <a:rPr lang="en-US" dirty="0" smtClean="0">
                <a:solidFill>
                  <a:srgbClr val="7030A0"/>
                </a:solidFill>
              </a:rPr>
              <a:t>    </a:t>
            </a:r>
            <a:r>
              <a:rPr lang="en-US" dirty="0">
                <a:solidFill>
                  <a:srgbClr val="7030A0"/>
                </a:solidFill>
              </a:rPr>
              <a:t>0.010   </a:t>
            </a:r>
            <a:r>
              <a:rPr lang="en-US" dirty="0" smtClean="0">
                <a:solidFill>
                  <a:srgbClr val="7030A0"/>
                </a:solidFill>
              </a:rPr>
              <a:t>         0.06    0.00000 </a:t>
            </a:r>
            <a:endParaRPr lang="en-US" dirty="0">
              <a:solidFill>
                <a:srgbClr val="7030A0"/>
              </a:solidFill>
            </a:endParaRPr>
          </a:p>
        </p:txBody>
      </p:sp>
      <p:sp>
        <p:nvSpPr>
          <p:cNvPr id="7" name="TextBox 6"/>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
        <p:nvSpPr>
          <p:cNvPr id="9" name="TextBox 8"/>
          <p:cNvSpPr txBox="1"/>
          <p:nvPr/>
        </p:nvSpPr>
        <p:spPr>
          <a:xfrm>
            <a:off x="169867" y="1091254"/>
            <a:ext cx="5833640" cy="3477875"/>
          </a:xfrm>
          <a:prstGeom prst="rect">
            <a:avLst/>
          </a:prstGeom>
          <a:noFill/>
        </p:spPr>
        <p:txBody>
          <a:bodyPr wrap="square" rtlCol="0">
            <a:spAutoFit/>
          </a:bodyPr>
          <a:lstStyle/>
          <a:p>
            <a:pPr lvl="0">
              <a:spcAft>
                <a:spcPts val="1200"/>
              </a:spcAft>
            </a:pPr>
            <a:r>
              <a:rPr lang="en-US" sz="1600" i="1" dirty="0">
                <a:solidFill>
                  <a:srgbClr val="0070C0"/>
                </a:solidFill>
              </a:rPr>
              <a:t>Standards are subset of data consisting of 15 of the 80 samples: five each prepared from stock Cu, stock Co, and stock Cr. Samples are subset of data consisting of 21 of the 80 samples: five Cu/Co binary mixtures, five Cu/Cr binary mixtures, five Co/Cr binary mixtures, six Cu/Co/Cr ternary mixtures.</a:t>
            </a:r>
            <a:endParaRPr lang="en-US" sz="2800" i="1" baseline="-25000" dirty="0">
              <a:solidFill>
                <a:srgbClr val="0070C0"/>
              </a:solidFill>
            </a:endParaRPr>
          </a:p>
          <a:p>
            <a:pPr marL="457200" indent="-457200">
              <a:spcAft>
                <a:spcPts val="600"/>
              </a:spcAft>
              <a:buFont typeface="+mj-lt"/>
              <a:buAutoNum type="arabicPeriod"/>
            </a:pPr>
            <a:r>
              <a:rPr lang="en-US" sz="2000" dirty="0" smtClean="0"/>
              <a:t>use </a:t>
            </a:r>
            <a:r>
              <a:rPr lang="en-US" sz="2000" dirty="0"/>
              <a:t>absorbance </a:t>
            </a:r>
            <a:r>
              <a:rPr lang="en-US" sz="2000" dirty="0" smtClean="0"/>
              <a:t>values </a:t>
            </a:r>
            <a:r>
              <a:rPr lang="en-US" sz="2000" dirty="0"/>
              <a:t>for a set of </a:t>
            </a:r>
            <a:r>
              <a:rPr lang="en-US" sz="2000" dirty="0" smtClean="0"/>
              <a:t>standards </a:t>
            </a:r>
            <a:r>
              <a:rPr lang="en-US" sz="2000" dirty="0"/>
              <a:t>to calculate the </a:t>
            </a:r>
            <a:r>
              <a:rPr lang="en-US" sz="2000" i="1" dirty="0" err="1">
                <a:latin typeface="Symbol" charset="2"/>
                <a:ea typeface="Symbol" charset="2"/>
                <a:cs typeface="Symbol" charset="2"/>
              </a:rPr>
              <a:t>e</a:t>
            </a:r>
            <a:r>
              <a:rPr lang="en-US" sz="2000" i="1" dirty="0" err="1"/>
              <a:t>b</a:t>
            </a:r>
            <a:r>
              <a:rPr lang="en-US" sz="2000" dirty="0"/>
              <a:t> values</a:t>
            </a:r>
          </a:p>
          <a:p>
            <a:pPr marL="457200" indent="-457200">
              <a:spcAft>
                <a:spcPts val="600"/>
              </a:spcAft>
              <a:buFont typeface="+mj-lt"/>
              <a:buAutoNum type="arabicPeriod"/>
            </a:pPr>
            <a:r>
              <a:rPr lang="en-US" sz="2000" dirty="0" smtClean="0"/>
              <a:t>use absorbance values for the samples and the calculated </a:t>
            </a:r>
            <a:r>
              <a:rPr lang="en-US" sz="2000" i="1" dirty="0" err="1">
                <a:latin typeface="Symbol" charset="2"/>
                <a:ea typeface="Symbol" charset="2"/>
                <a:cs typeface="Symbol" charset="2"/>
              </a:rPr>
              <a:t>e</a:t>
            </a:r>
            <a:r>
              <a:rPr lang="en-US" sz="2000" i="1" dirty="0" err="1"/>
              <a:t>b</a:t>
            </a:r>
            <a:r>
              <a:rPr lang="en-US" sz="2000" dirty="0"/>
              <a:t> </a:t>
            </a:r>
            <a:r>
              <a:rPr lang="en-US" sz="2000" dirty="0" smtClean="0"/>
              <a:t>values to give the predicted concentrations of the analytes</a:t>
            </a:r>
          </a:p>
          <a:p>
            <a:pPr marL="457200" indent="-457200">
              <a:spcAft>
                <a:spcPts val="600"/>
              </a:spcAft>
              <a:buFont typeface="+mj-lt"/>
              <a:buAutoNum type="arabicPeriod"/>
            </a:pPr>
            <a:r>
              <a:rPr lang="en-US" sz="2000" dirty="0" smtClean="0"/>
              <a:t>compare predicted and actual concentrations</a:t>
            </a:r>
          </a:p>
        </p:txBody>
      </p:sp>
      <p:sp>
        <p:nvSpPr>
          <p:cNvPr id="10" name="Rectangle 9"/>
          <p:cNvSpPr/>
          <p:nvPr/>
        </p:nvSpPr>
        <p:spPr>
          <a:xfrm>
            <a:off x="6977865" y="1547750"/>
            <a:ext cx="3670844" cy="2031325"/>
          </a:xfrm>
          <a:prstGeom prst="rect">
            <a:avLst/>
          </a:prstGeom>
        </p:spPr>
        <p:txBody>
          <a:bodyPr wrap="square">
            <a:spAutoFit/>
          </a:bodyPr>
          <a:lstStyle/>
          <a:p>
            <a:r>
              <a:rPr lang="en-US" dirty="0">
                <a:solidFill>
                  <a:srgbClr val="7030A0"/>
                </a:solidFill>
              </a:rPr>
              <a:t> </a:t>
            </a:r>
            <a:r>
              <a:rPr lang="en-US" dirty="0" smtClean="0">
                <a:solidFill>
                  <a:srgbClr val="7030A0"/>
                </a:solidFill>
              </a:rPr>
              <a:t>           </a:t>
            </a:r>
            <a:r>
              <a:rPr lang="en-US" dirty="0" err="1" smtClean="0">
                <a:solidFill>
                  <a:srgbClr val="7030A0"/>
                </a:solidFill>
              </a:rPr>
              <a:t>concCu</a:t>
            </a:r>
            <a:r>
              <a:rPr lang="en-US" dirty="0" smtClean="0">
                <a:solidFill>
                  <a:srgbClr val="7030A0"/>
                </a:solidFill>
              </a:rPr>
              <a:t>       </a:t>
            </a:r>
            <a:r>
              <a:rPr lang="en-US" dirty="0" err="1" smtClean="0">
                <a:solidFill>
                  <a:srgbClr val="7030A0"/>
                </a:solidFill>
              </a:rPr>
              <a:t>concCo</a:t>
            </a:r>
            <a:r>
              <a:rPr lang="en-US" dirty="0" smtClean="0">
                <a:solidFill>
                  <a:srgbClr val="7030A0"/>
                </a:solidFill>
              </a:rPr>
              <a:t>      </a:t>
            </a:r>
            <a:r>
              <a:rPr lang="en-US" dirty="0" err="1" smtClean="0">
                <a:solidFill>
                  <a:srgbClr val="7030A0"/>
                </a:solidFill>
              </a:rPr>
              <a:t>concCr</a:t>
            </a:r>
            <a:r>
              <a:rPr lang="en-US" dirty="0" smtClean="0">
                <a:solidFill>
                  <a:srgbClr val="7030A0"/>
                </a:solidFill>
              </a:rPr>
              <a:t> </a:t>
            </a:r>
          </a:p>
          <a:p>
            <a:r>
              <a:rPr lang="en-US" dirty="0" smtClean="0">
                <a:solidFill>
                  <a:srgbClr val="7030A0"/>
                </a:solidFill>
              </a:rPr>
              <a:t>[</a:t>
            </a:r>
            <a:r>
              <a:rPr lang="en-US" dirty="0">
                <a:solidFill>
                  <a:srgbClr val="7030A0"/>
                </a:solidFill>
              </a:rPr>
              <a:t>1,] </a:t>
            </a:r>
            <a:r>
              <a:rPr lang="en-US" dirty="0" smtClean="0">
                <a:solidFill>
                  <a:srgbClr val="7030A0"/>
                </a:solidFill>
              </a:rPr>
              <a:t>   -</a:t>
            </a:r>
            <a:r>
              <a:rPr lang="en-US" dirty="0">
                <a:solidFill>
                  <a:srgbClr val="7030A0"/>
                </a:solidFill>
              </a:rPr>
              <a:t>0.00024  </a:t>
            </a:r>
            <a:r>
              <a:rPr lang="en-US" dirty="0" smtClean="0">
                <a:solidFill>
                  <a:srgbClr val="7030A0"/>
                </a:solidFill>
              </a:rPr>
              <a:t>   0.05991    0.00696 </a:t>
            </a:r>
          </a:p>
          <a:p>
            <a:r>
              <a:rPr lang="en-US" dirty="0" smtClean="0">
                <a:solidFill>
                  <a:srgbClr val="7030A0"/>
                </a:solidFill>
              </a:rPr>
              <a:t>[</a:t>
            </a:r>
            <a:r>
              <a:rPr lang="en-US" dirty="0">
                <a:solidFill>
                  <a:srgbClr val="7030A0"/>
                </a:solidFill>
              </a:rPr>
              <a:t>2,] </a:t>
            </a:r>
            <a:r>
              <a:rPr lang="en-US" dirty="0" smtClean="0">
                <a:solidFill>
                  <a:srgbClr val="7030A0"/>
                </a:solidFill>
              </a:rPr>
              <a:t>   -</a:t>
            </a:r>
            <a:r>
              <a:rPr lang="en-US" dirty="0">
                <a:solidFill>
                  <a:srgbClr val="7030A0"/>
                </a:solidFill>
              </a:rPr>
              <a:t>0.00037  </a:t>
            </a:r>
            <a:r>
              <a:rPr lang="en-US" dirty="0" smtClean="0">
                <a:solidFill>
                  <a:srgbClr val="7030A0"/>
                </a:solidFill>
              </a:rPr>
              <a:t>   0.04939    0.01050 </a:t>
            </a:r>
          </a:p>
          <a:p>
            <a:r>
              <a:rPr lang="en-US" dirty="0" smtClean="0">
                <a:solidFill>
                  <a:srgbClr val="7030A0"/>
                </a:solidFill>
              </a:rPr>
              <a:t>[</a:t>
            </a:r>
            <a:r>
              <a:rPr lang="en-US" dirty="0">
                <a:solidFill>
                  <a:srgbClr val="7030A0"/>
                </a:solidFill>
              </a:rPr>
              <a:t>3,] </a:t>
            </a:r>
            <a:r>
              <a:rPr lang="en-US" dirty="0" smtClean="0">
                <a:solidFill>
                  <a:srgbClr val="7030A0"/>
                </a:solidFill>
              </a:rPr>
              <a:t>    </a:t>
            </a:r>
            <a:r>
              <a:rPr lang="en-US" dirty="0">
                <a:solidFill>
                  <a:srgbClr val="7030A0"/>
                </a:solidFill>
              </a:rPr>
              <a:t>0.00036  </a:t>
            </a:r>
            <a:r>
              <a:rPr lang="en-US" dirty="0" smtClean="0">
                <a:solidFill>
                  <a:srgbClr val="7030A0"/>
                </a:solidFill>
              </a:rPr>
              <a:t>   0.03926    0.01488 </a:t>
            </a:r>
          </a:p>
          <a:p>
            <a:r>
              <a:rPr lang="en-US" dirty="0" smtClean="0">
                <a:solidFill>
                  <a:srgbClr val="7030A0"/>
                </a:solidFill>
              </a:rPr>
              <a:t>[</a:t>
            </a:r>
            <a:r>
              <a:rPr lang="en-US" dirty="0">
                <a:solidFill>
                  <a:srgbClr val="7030A0"/>
                </a:solidFill>
              </a:rPr>
              <a:t>4,]  </a:t>
            </a:r>
            <a:r>
              <a:rPr lang="en-US" dirty="0" smtClean="0">
                <a:solidFill>
                  <a:srgbClr val="7030A0"/>
                </a:solidFill>
              </a:rPr>
              <a:t>   0.00075     0.03088    0.01879 </a:t>
            </a:r>
          </a:p>
          <a:p>
            <a:r>
              <a:rPr lang="en-US" dirty="0" smtClean="0">
                <a:solidFill>
                  <a:srgbClr val="7030A0"/>
                </a:solidFill>
              </a:rPr>
              <a:t>[</a:t>
            </a:r>
            <a:r>
              <a:rPr lang="en-US" dirty="0">
                <a:solidFill>
                  <a:srgbClr val="7030A0"/>
                </a:solidFill>
              </a:rPr>
              <a:t>5,] </a:t>
            </a:r>
            <a:r>
              <a:rPr lang="en-US" dirty="0" smtClean="0">
                <a:solidFill>
                  <a:srgbClr val="7030A0"/>
                </a:solidFill>
              </a:rPr>
              <a:t>   -</a:t>
            </a:r>
            <a:r>
              <a:rPr lang="en-US" dirty="0">
                <a:solidFill>
                  <a:srgbClr val="7030A0"/>
                </a:solidFill>
              </a:rPr>
              <a:t>0.00031  </a:t>
            </a:r>
            <a:r>
              <a:rPr lang="en-US" dirty="0" smtClean="0">
                <a:solidFill>
                  <a:srgbClr val="7030A0"/>
                </a:solidFill>
              </a:rPr>
              <a:t>   0.01947    0.02227 </a:t>
            </a:r>
          </a:p>
          <a:p>
            <a:r>
              <a:rPr lang="en-US" dirty="0" smtClean="0">
                <a:solidFill>
                  <a:srgbClr val="7030A0"/>
                </a:solidFill>
              </a:rPr>
              <a:t>[</a:t>
            </a:r>
            <a:r>
              <a:rPr lang="en-US" dirty="0">
                <a:solidFill>
                  <a:srgbClr val="7030A0"/>
                </a:solidFill>
              </a:rPr>
              <a:t>6,]  </a:t>
            </a:r>
            <a:r>
              <a:rPr lang="en-US" dirty="0" smtClean="0">
                <a:solidFill>
                  <a:srgbClr val="7030A0"/>
                </a:solidFill>
              </a:rPr>
              <a:t>   0.01040     0.06076    0.00079</a:t>
            </a:r>
            <a:endParaRPr lang="en-US" dirty="0">
              <a:solidFill>
                <a:srgbClr val="7030A0"/>
              </a:solidFill>
            </a:endParaRPr>
          </a:p>
        </p:txBody>
      </p:sp>
      <p:sp>
        <p:nvSpPr>
          <p:cNvPr id="11" name="TextBox 10"/>
          <p:cNvSpPr txBox="1"/>
          <p:nvPr/>
        </p:nvSpPr>
        <p:spPr>
          <a:xfrm>
            <a:off x="6412376" y="1178418"/>
            <a:ext cx="3612207" cy="369332"/>
          </a:xfrm>
          <a:prstGeom prst="rect">
            <a:avLst/>
          </a:prstGeom>
          <a:noFill/>
        </p:spPr>
        <p:txBody>
          <a:bodyPr wrap="none" rtlCol="0">
            <a:spAutoFit/>
          </a:bodyPr>
          <a:lstStyle/>
          <a:p>
            <a:r>
              <a:rPr lang="en-US" dirty="0" smtClean="0"/>
              <a:t>predicted concentrations of analytes</a:t>
            </a:r>
            <a:endParaRPr lang="en-US" dirty="0"/>
          </a:p>
        </p:txBody>
      </p:sp>
      <p:sp>
        <p:nvSpPr>
          <p:cNvPr id="14" name="TextBox 13"/>
          <p:cNvSpPr txBox="1"/>
          <p:nvPr/>
        </p:nvSpPr>
        <p:spPr>
          <a:xfrm>
            <a:off x="6412376" y="3635839"/>
            <a:ext cx="3284104" cy="369332"/>
          </a:xfrm>
          <a:prstGeom prst="rect">
            <a:avLst/>
          </a:prstGeom>
          <a:noFill/>
        </p:spPr>
        <p:txBody>
          <a:bodyPr wrap="none" rtlCol="0">
            <a:spAutoFit/>
          </a:bodyPr>
          <a:lstStyle/>
          <a:p>
            <a:r>
              <a:rPr lang="en-US" smtClean="0"/>
              <a:t>actual concentrations </a:t>
            </a:r>
            <a:r>
              <a:rPr lang="en-US" dirty="0" smtClean="0"/>
              <a:t>of analytes</a:t>
            </a:r>
            <a:endParaRPr lang="en-US" dirty="0"/>
          </a:p>
        </p:txBody>
      </p:sp>
    </p:spTree>
    <p:extLst>
      <p:ext uri="{BB962C8B-B14F-4D97-AF65-F5344CB8AC3E}">
        <p14:creationId xmlns:p14="http://schemas.microsoft.com/office/powerpoint/2010/main" val="4721372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4"/>
            <a:ext cx="10847793" cy="813148"/>
          </a:xfrm>
        </p:spPr>
        <p:txBody>
          <a:bodyPr>
            <a:noAutofit/>
          </a:bodyPr>
          <a:lstStyle/>
          <a:p>
            <a:r>
              <a:rPr lang="en-US" dirty="0" smtClean="0"/>
              <a:t>MLR: Worked Example</a:t>
            </a:r>
            <a:endParaRPr lang="en-US" dirty="0"/>
          </a:p>
        </p:txBody>
      </p:sp>
      <p:sp>
        <p:nvSpPr>
          <p:cNvPr id="4" name="Rectangle 3"/>
          <p:cNvSpPr/>
          <p:nvPr/>
        </p:nvSpPr>
        <p:spPr>
          <a:xfrm>
            <a:off x="123567" y="5924589"/>
            <a:ext cx="8256504"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a:t>
            </a:r>
            <a:r>
              <a:rPr lang="en-US" dirty="0" err="1" smtClean="0">
                <a:solidFill>
                  <a:srgbClr val="FF0000"/>
                </a:solidFill>
                <a:latin typeface="Calibri" charset="0"/>
                <a:ea typeface="Calibri" charset="0"/>
                <a:cs typeface="Calibri" charset="0"/>
              </a:rPr>
              <a:t>as.matrix</a:t>
            </a:r>
            <a:r>
              <a:rPr lang="en-US" dirty="0" smtClean="0">
                <a:solidFill>
                  <a:srgbClr val="FF0000"/>
                </a:solidFill>
                <a:latin typeface="Calibri" charset="0"/>
                <a:ea typeface="Calibri" charset="0"/>
                <a:cs typeface="Calibri" charset="0"/>
              </a:rPr>
              <a:t>( ), data.frame( ), apply( ), </a:t>
            </a:r>
            <a:r>
              <a:rPr lang="en-US" dirty="0" err="1" smtClean="0">
                <a:solidFill>
                  <a:srgbClr val="FF0000"/>
                </a:solidFill>
                <a:latin typeface="Calibri" charset="0"/>
                <a:ea typeface="Calibri" charset="0"/>
                <a:cs typeface="Calibri" charset="0"/>
              </a:rPr>
              <a:t>which.max</a:t>
            </a:r>
            <a:r>
              <a:rPr lang="en-US" dirty="0" smtClean="0">
                <a:solidFill>
                  <a:srgbClr val="FF0000"/>
                </a:solidFill>
                <a:latin typeface="Calibri" charset="0"/>
                <a:ea typeface="Calibri" charset="0"/>
                <a:cs typeface="Calibri" charset="0"/>
              </a:rPr>
              <a:t>( ), abs( ), round( )</a:t>
            </a:r>
            <a:endParaRPr lang="en-US" dirty="0">
              <a:solidFill>
                <a:srgbClr val="FF0000"/>
              </a:solidFill>
            </a:endParaRPr>
          </a:p>
        </p:txBody>
      </p:sp>
      <p:sp>
        <p:nvSpPr>
          <p:cNvPr id="6" name="Rectangle 5"/>
          <p:cNvSpPr/>
          <p:nvPr/>
        </p:nvSpPr>
        <p:spPr>
          <a:xfrm>
            <a:off x="6660265" y="1308015"/>
            <a:ext cx="4388735" cy="646331"/>
          </a:xfrm>
          <a:prstGeom prst="rect">
            <a:avLst/>
          </a:prstGeom>
        </p:spPr>
        <p:txBody>
          <a:bodyPr wrap="square">
            <a:spAutoFit/>
          </a:bodyPr>
          <a:lstStyle/>
          <a:p>
            <a:r>
              <a:rPr lang="mr-IN" dirty="0">
                <a:solidFill>
                  <a:srgbClr val="AB7942"/>
                </a:solidFill>
              </a:rPr>
              <a:t> </a:t>
            </a:r>
            <a:r>
              <a:rPr lang="en-US" dirty="0" smtClean="0">
                <a:solidFill>
                  <a:srgbClr val="AB7942"/>
                </a:solidFill>
              </a:rPr>
              <a:t>   </a:t>
            </a:r>
            <a:r>
              <a:rPr lang="mr-IN" dirty="0" err="1" smtClean="0">
                <a:solidFill>
                  <a:srgbClr val="AB7942"/>
                </a:solidFill>
                <a:latin typeface="Calibri" charset="0"/>
                <a:ea typeface="Calibri" charset="0"/>
                <a:cs typeface="Calibri" charset="0"/>
              </a:rPr>
              <a:t>concCu</a:t>
            </a:r>
            <a:r>
              <a:rPr lang="mr-IN" dirty="0" smtClean="0">
                <a:solidFill>
                  <a:srgbClr val="AB7942"/>
                </a:solidFill>
                <a:latin typeface="Calibri" charset="0"/>
                <a:ea typeface="Calibri" charset="0"/>
                <a:cs typeface="Calibri" charset="0"/>
              </a:rPr>
              <a:t>        </a:t>
            </a:r>
            <a:r>
              <a:rPr lang="en-US" dirty="0" smtClean="0">
                <a:solidFill>
                  <a:srgbClr val="AB7942"/>
                </a:solidFill>
                <a:latin typeface="Calibri" charset="0"/>
                <a:ea typeface="Calibri" charset="0"/>
                <a:cs typeface="Calibri" charset="0"/>
              </a:rPr>
              <a:t>          </a:t>
            </a:r>
            <a:r>
              <a:rPr lang="mr-IN" dirty="0" err="1" smtClean="0">
                <a:solidFill>
                  <a:srgbClr val="AB7942"/>
                </a:solidFill>
                <a:latin typeface="Calibri" charset="0"/>
                <a:ea typeface="Calibri" charset="0"/>
                <a:cs typeface="Calibri" charset="0"/>
              </a:rPr>
              <a:t>concCo</a:t>
            </a:r>
            <a:r>
              <a:rPr lang="mr-IN" dirty="0" smtClean="0">
                <a:solidFill>
                  <a:srgbClr val="AB7942"/>
                </a:solidFill>
                <a:latin typeface="Calibri" charset="0"/>
                <a:ea typeface="Calibri" charset="0"/>
                <a:cs typeface="Calibri" charset="0"/>
              </a:rPr>
              <a:t>        </a:t>
            </a:r>
            <a:r>
              <a:rPr lang="en-US" dirty="0" smtClean="0">
                <a:solidFill>
                  <a:srgbClr val="AB7942"/>
                </a:solidFill>
                <a:latin typeface="Calibri" charset="0"/>
                <a:ea typeface="Calibri" charset="0"/>
                <a:cs typeface="Calibri" charset="0"/>
              </a:rPr>
              <a:t>          </a:t>
            </a:r>
            <a:r>
              <a:rPr lang="mr-IN" dirty="0" err="1" smtClean="0">
                <a:solidFill>
                  <a:srgbClr val="AB7942"/>
                </a:solidFill>
                <a:latin typeface="Calibri" charset="0"/>
                <a:ea typeface="Calibri" charset="0"/>
                <a:cs typeface="Calibri" charset="0"/>
              </a:rPr>
              <a:t>concCr</a:t>
            </a:r>
            <a:r>
              <a:rPr lang="mr-IN" dirty="0" smtClean="0">
                <a:solidFill>
                  <a:srgbClr val="AB7942"/>
                </a:solidFill>
                <a:latin typeface="Calibri" charset="0"/>
                <a:ea typeface="Calibri" charset="0"/>
                <a:cs typeface="Calibri" charset="0"/>
              </a:rPr>
              <a:t> </a:t>
            </a:r>
            <a:endParaRPr lang="en-US" dirty="0" smtClean="0">
              <a:solidFill>
                <a:srgbClr val="AB7942"/>
              </a:solidFill>
              <a:latin typeface="Calibri" charset="0"/>
              <a:ea typeface="Calibri" charset="0"/>
              <a:cs typeface="Calibri" charset="0"/>
            </a:endParaRPr>
          </a:p>
          <a:p>
            <a:r>
              <a:rPr lang="mr-IN" dirty="0" smtClean="0">
                <a:solidFill>
                  <a:srgbClr val="AB7942"/>
                </a:solidFill>
                <a:latin typeface="Calibri" charset="0"/>
                <a:ea typeface="Calibri" charset="0"/>
                <a:cs typeface="Calibri" charset="0"/>
              </a:rPr>
              <a:t>-</a:t>
            </a:r>
            <a:r>
              <a:rPr lang="mr-IN" dirty="0">
                <a:solidFill>
                  <a:srgbClr val="AB7942"/>
                </a:solidFill>
                <a:latin typeface="Calibri" charset="0"/>
                <a:ea typeface="Calibri" charset="0"/>
                <a:cs typeface="Calibri" charset="0"/>
              </a:rPr>
              <a:t>0.000304 </a:t>
            </a:r>
            <a:r>
              <a:rPr lang="en-US" dirty="0" smtClean="0">
                <a:solidFill>
                  <a:srgbClr val="AB7942"/>
                </a:solidFill>
                <a:latin typeface="Calibri" charset="0"/>
                <a:ea typeface="Calibri" charset="0"/>
                <a:cs typeface="Calibri" charset="0"/>
              </a:rPr>
              <a:t>            </a:t>
            </a:r>
            <a:r>
              <a:rPr lang="mr-IN" dirty="0" smtClean="0">
                <a:solidFill>
                  <a:srgbClr val="AB7942"/>
                </a:solidFill>
                <a:latin typeface="Calibri" charset="0"/>
                <a:ea typeface="Calibri" charset="0"/>
                <a:cs typeface="Calibri" charset="0"/>
              </a:rPr>
              <a:t>-</a:t>
            </a:r>
            <a:r>
              <a:rPr lang="mr-IN" dirty="0">
                <a:solidFill>
                  <a:srgbClr val="AB7942"/>
                </a:solidFill>
                <a:latin typeface="Calibri" charset="0"/>
                <a:ea typeface="Calibri" charset="0"/>
                <a:cs typeface="Calibri" charset="0"/>
              </a:rPr>
              <a:t>0.000199 </a:t>
            </a:r>
            <a:r>
              <a:rPr lang="en-US" dirty="0" smtClean="0">
                <a:solidFill>
                  <a:srgbClr val="AB7942"/>
                </a:solidFill>
                <a:latin typeface="Calibri" charset="0"/>
                <a:ea typeface="Calibri" charset="0"/>
                <a:cs typeface="Calibri" charset="0"/>
              </a:rPr>
              <a:t>           </a:t>
            </a:r>
            <a:r>
              <a:rPr lang="mr-IN" dirty="0" smtClean="0">
                <a:solidFill>
                  <a:srgbClr val="AB7942"/>
                </a:solidFill>
                <a:latin typeface="Calibri" charset="0"/>
                <a:ea typeface="Calibri" charset="0"/>
                <a:cs typeface="Calibri" charset="0"/>
              </a:rPr>
              <a:t>-</a:t>
            </a:r>
            <a:r>
              <a:rPr lang="mr-IN" dirty="0">
                <a:solidFill>
                  <a:srgbClr val="AB7942"/>
                </a:solidFill>
                <a:latin typeface="Calibri" charset="0"/>
                <a:ea typeface="Calibri" charset="0"/>
                <a:cs typeface="Calibri" charset="0"/>
              </a:rPr>
              <a:t>0.000315</a:t>
            </a:r>
            <a:endParaRPr lang="en-US" dirty="0">
              <a:solidFill>
                <a:srgbClr val="AB7942"/>
              </a:solidFill>
              <a:latin typeface="Calibri" charset="0"/>
              <a:ea typeface="Calibri" charset="0"/>
              <a:cs typeface="Calibri" charset="0"/>
            </a:endParaRPr>
          </a:p>
        </p:txBody>
      </p:sp>
      <p:sp>
        <p:nvSpPr>
          <p:cNvPr id="7" name="Rectangle 6"/>
          <p:cNvSpPr/>
          <p:nvPr/>
        </p:nvSpPr>
        <p:spPr>
          <a:xfrm>
            <a:off x="6660265" y="2358059"/>
            <a:ext cx="4388735" cy="646331"/>
          </a:xfrm>
          <a:prstGeom prst="rect">
            <a:avLst/>
          </a:prstGeom>
        </p:spPr>
        <p:txBody>
          <a:bodyPr wrap="square">
            <a:spAutoFit/>
          </a:bodyPr>
          <a:lstStyle/>
          <a:p>
            <a:r>
              <a:rPr lang="en-US" dirty="0">
                <a:solidFill>
                  <a:srgbClr val="FF9300"/>
                </a:solidFill>
              </a:rPr>
              <a:t> </a:t>
            </a:r>
            <a:r>
              <a:rPr lang="en-US" dirty="0" smtClean="0">
                <a:solidFill>
                  <a:srgbClr val="FF9300"/>
                </a:solidFill>
              </a:rPr>
              <a:t>   </a:t>
            </a:r>
            <a:r>
              <a:rPr lang="ro-RO" dirty="0" err="1" smtClean="0">
                <a:solidFill>
                  <a:srgbClr val="FF9300"/>
                </a:solidFill>
              </a:rPr>
              <a:t>concCu</a:t>
            </a:r>
            <a:r>
              <a:rPr lang="ro-RO" dirty="0" smtClean="0">
                <a:solidFill>
                  <a:srgbClr val="FF9300"/>
                </a:solidFill>
              </a:rPr>
              <a:t>                   </a:t>
            </a:r>
            <a:r>
              <a:rPr lang="ro-RO" dirty="0" err="1" smtClean="0">
                <a:solidFill>
                  <a:srgbClr val="FF9300"/>
                </a:solidFill>
              </a:rPr>
              <a:t>concCo</a:t>
            </a:r>
            <a:r>
              <a:rPr lang="ro-RO" dirty="0" smtClean="0">
                <a:solidFill>
                  <a:srgbClr val="FF9300"/>
                </a:solidFill>
              </a:rPr>
              <a:t>                   </a:t>
            </a:r>
            <a:r>
              <a:rPr lang="ro-RO" dirty="0" err="1" smtClean="0">
                <a:solidFill>
                  <a:srgbClr val="FF9300"/>
                </a:solidFill>
              </a:rPr>
              <a:t>concCr</a:t>
            </a:r>
            <a:r>
              <a:rPr lang="ro-RO" dirty="0" smtClean="0">
                <a:solidFill>
                  <a:srgbClr val="FF9300"/>
                </a:solidFill>
              </a:rPr>
              <a:t> </a:t>
            </a:r>
          </a:p>
          <a:p>
            <a:r>
              <a:rPr lang="ro-RO" dirty="0" smtClean="0">
                <a:solidFill>
                  <a:srgbClr val="FF9300"/>
                </a:solidFill>
              </a:rPr>
              <a:t> 0.001102               0.000857              0.000662</a:t>
            </a:r>
            <a:endParaRPr lang="en-US" dirty="0">
              <a:solidFill>
                <a:srgbClr val="FF9300"/>
              </a:solidFill>
            </a:endParaRPr>
          </a:p>
        </p:txBody>
      </p:sp>
      <p:sp>
        <p:nvSpPr>
          <p:cNvPr id="9" name="Rectangle 8"/>
          <p:cNvSpPr/>
          <p:nvPr/>
        </p:nvSpPr>
        <p:spPr>
          <a:xfrm>
            <a:off x="6574418" y="3408103"/>
            <a:ext cx="4560428" cy="646331"/>
          </a:xfrm>
          <a:prstGeom prst="rect">
            <a:avLst/>
          </a:prstGeom>
        </p:spPr>
        <p:txBody>
          <a:bodyPr wrap="square">
            <a:spAutoFit/>
          </a:bodyPr>
          <a:lstStyle/>
          <a:p>
            <a:r>
              <a:rPr lang="ro-RO" dirty="0">
                <a:solidFill>
                  <a:srgbClr val="FF40FF"/>
                </a:solidFill>
              </a:rPr>
              <a:t> </a:t>
            </a:r>
            <a:r>
              <a:rPr lang="ro-RO" dirty="0" smtClean="0">
                <a:solidFill>
                  <a:srgbClr val="FF40FF"/>
                </a:solidFill>
              </a:rPr>
              <a:t>    </a:t>
            </a:r>
            <a:r>
              <a:rPr lang="ro-RO" dirty="0" err="1" smtClean="0">
                <a:solidFill>
                  <a:srgbClr val="FF40FF"/>
                </a:solidFill>
              </a:rPr>
              <a:t>concCu</a:t>
            </a:r>
            <a:r>
              <a:rPr lang="ro-RO" dirty="0" smtClean="0">
                <a:solidFill>
                  <a:srgbClr val="FF40FF"/>
                </a:solidFill>
              </a:rPr>
              <a:t>                   </a:t>
            </a:r>
            <a:r>
              <a:rPr lang="ro-RO" dirty="0" err="1" smtClean="0">
                <a:solidFill>
                  <a:srgbClr val="FF40FF"/>
                </a:solidFill>
              </a:rPr>
              <a:t>concCo</a:t>
            </a:r>
            <a:r>
              <a:rPr lang="ro-RO" dirty="0" smtClean="0">
                <a:solidFill>
                  <a:srgbClr val="FF40FF"/>
                </a:solidFill>
              </a:rPr>
              <a:t>                   </a:t>
            </a:r>
            <a:r>
              <a:rPr lang="ro-RO" dirty="0" err="1" smtClean="0">
                <a:solidFill>
                  <a:srgbClr val="FF40FF"/>
                </a:solidFill>
              </a:rPr>
              <a:t>concCr</a:t>
            </a:r>
            <a:r>
              <a:rPr lang="ro-RO" dirty="0" smtClean="0">
                <a:solidFill>
                  <a:srgbClr val="FF40FF"/>
                </a:solidFill>
              </a:rPr>
              <a:t> </a:t>
            </a:r>
          </a:p>
          <a:p>
            <a:r>
              <a:rPr lang="ro-RO" dirty="0" smtClean="0">
                <a:solidFill>
                  <a:srgbClr val="FF40FF"/>
                </a:solidFill>
              </a:rPr>
              <a:t>±0.002298            ±0.001787             ±0.001381</a:t>
            </a:r>
            <a:endParaRPr lang="en-US" dirty="0">
              <a:solidFill>
                <a:srgbClr val="FF40FF"/>
              </a:solidFill>
            </a:endParaRPr>
          </a:p>
        </p:txBody>
      </p:sp>
      <p:sp>
        <p:nvSpPr>
          <p:cNvPr id="11" name="TextBox 10"/>
          <p:cNvSpPr txBox="1"/>
          <p:nvPr/>
        </p:nvSpPr>
        <p:spPr>
          <a:xfrm>
            <a:off x="7124217" y="4458146"/>
            <a:ext cx="3460830" cy="1384995"/>
          </a:xfrm>
          <a:prstGeom prst="rect">
            <a:avLst/>
          </a:prstGeom>
          <a:noFill/>
        </p:spPr>
        <p:txBody>
          <a:bodyPr wrap="square" rtlCol="0">
            <a:spAutoFit/>
          </a:bodyPr>
          <a:lstStyle/>
          <a:p>
            <a:r>
              <a:rPr lang="en-US" dirty="0" smtClean="0">
                <a:solidFill>
                  <a:srgbClr val="018500"/>
                </a:solidFill>
              </a:rPr>
              <a:t>Cu: </a:t>
            </a:r>
            <a:r>
              <a:rPr lang="is-IS" dirty="0" smtClean="0">
                <a:solidFill>
                  <a:srgbClr val="018500"/>
                </a:solidFill>
              </a:rPr>
              <a:t>0.00219 (</a:t>
            </a:r>
            <a:r>
              <a:rPr lang="nb-NO" dirty="0" smtClean="0">
                <a:solidFill>
                  <a:srgbClr val="018500"/>
                </a:solidFill>
              </a:rPr>
              <a:t>0.02719 vs. 0.0250)</a:t>
            </a:r>
            <a:endParaRPr lang="en-US" dirty="0" smtClean="0">
              <a:solidFill>
                <a:srgbClr val="018500"/>
              </a:solidFill>
            </a:endParaRPr>
          </a:p>
          <a:p>
            <a:r>
              <a:rPr lang="en-US" dirty="0" smtClean="0">
                <a:solidFill>
                  <a:srgbClr val="018500"/>
                </a:solidFill>
              </a:rPr>
              <a:t>Co: </a:t>
            </a:r>
            <a:r>
              <a:rPr lang="nb-NO" dirty="0" smtClean="0">
                <a:solidFill>
                  <a:srgbClr val="018500"/>
                </a:solidFill>
              </a:rPr>
              <a:t>0.00176 (</a:t>
            </a:r>
            <a:r>
              <a:rPr lang="pt-BR" dirty="0" smtClean="0">
                <a:solidFill>
                  <a:srgbClr val="018500"/>
                </a:solidFill>
              </a:rPr>
              <a:t>0.05176 vs. 0.0500)</a:t>
            </a:r>
            <a:endParaRPr lang="en-US" dirty="0" smtClean="0">
              <a:solidFill>
                <a:srgbClr val="018500"/>
              </a:solidFill>
            </a:endParaRPr>
          </a:p>
          <a:p>
            <a:r>
              <a:rPr lang="en-US" dirty="0" smtClean="0">
                <a:solidFill>
                  <a:srgbClr val="018500"/>
                </a:solidFill>
              </a:rPr>
              <a:t>Cr: </a:t>
            </a:r>
            <a:r>
              <a:rPr lang="nb-NO" dirty="0">
                <a:solidFill>
                  <a:srgbClr val="018500"/>
                </a:solidFill>
              </a:rPr>
              <a:t>0.00173 </a:t>
            </a:r>
            <a:r>
              <a:rPr lang="nb-NO" dirty="0" smtClean="0">
                <a:solidFill>
                  <a:srgbClr val="018500"/>
                </a:solidFill>
              </a:rPr>
              <a:t> </a:t>
            </a:r>
            <a:r>
              <a:rPr lang="en-US" dirty="0" smtClean="0">
                <a:solidFill>
                  <a:srgbClr val="018500"/>
                </a:solidFill>
              </a:rPr>
              <a:t>(</a:t>
            </a:r>
            <a:r>
              <a:rPr lang="nb-NO" dirty="0">
                <a:solidFill>
                  <a:srgbClr val="018500"/>
                </a:solidFill>
              </a:rPr>
              <a:t>0.00173</a:t>
            </a:r>
            <a:r>
              <a:rPr lang="en-US" dirty="0" smtClean="0">
                <a:solidFill>
                  <a:srgbClr val="018500"/>
                </a:solidFill>
              </a:rPr>
              <a:t> vs. 0)</a:t>
            </a:r>
            <a:r>
              <a:rPr lang="en-US" baseline="30000" dirty="0" smtClean="0">
                <a:solidFill>
                  <a:srgbClr val="018500"/>
                </a:solidFill>
              </a:rPr>
              <a:t>*</a:t>
            </a:r>
          </a:p>
          <a:p>
            <a:endParaRPr lang="en-US" baseline="30000" dirty="0">
              <a:solidFill>
                <a:srgbClr val="018500"/>
              </a:solidFill>
            </a:endParaRPr>
          </a:p>
          <a:p>
            <a:pPr algn="r"/>
            <a:r>
              <a:rPr lang="en-US" baseline="30000" dirty="0" smtClean="0">
                <a:solidFill>
                  <a:srgbClr val="018500"/>
                </a:solidFill>
              </a:rPr>
              <a:t>*</a:t>
            </a:r>
            <a:r>
              <a:rPr lang="en-US" dirty="0" smtClean="0">
                <a:solidFill>
                  <a:srgbClr val="018500"/>
                </a:solidFill>
              </a:rPr>
              <a:t> </a:t>
            </a:r>
            <a:r>
              <a:rPr lang="en-US" sz="1600" dirty="0" smtClean="0">
                <a:solidFill>
                  <a:srgbClr val="018500"/>
                </a:solidFill>
              </a:rPr>
              <a:t>exceeds 95% confidence interval </a:t>
            </a:r>
            <a:endParaRPr lang="en-US" sz="1600" dirty="0">
              <a:solidFill>
                <a:srgbClr val="018500"/>
              </a:solidFill>
            </a:endParaRPr>
          </a:p>
        </p:txBody>
      </p:sp>
      <p:sp>
        <p:nvSpPr>
          <p:cNvPr id="10" name="TextBox 9"/>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
        <p:nvSpPr>
          <p:cNvPr id="12" name="TextBox 11"/>
          <p:cNvSpPr txBox="1"/>
          <p:nvPr/>
        </p:nvSpPr>
        <p:spPr>
          <a:xfrm>
            <a:off x="169867" y="1091254"/>
            <a:ext cx="5833640" cy="4862870"/>
          </a:xfrm>
          <a:prstGeom prst="rect">
            <a:avLst/>
          </a:prstGeom>
          <a:noFill/>
        </p:spPr>
        <p:txBody>
          <a:bodyPr wrap="square" rtlCol="0">
            <a:spAutoFit/>
          </a:bodyPr>
          <a:lstStyle/>
          <a:p>
            <a:pPr lvl="0">
              <a:spcAft>
                <a:spcPts val="1200"/>
              </a:spcAft>
            </a:pPr>
            <a:r>
              <a:rPr lang="en-US" sz="1600" i="1" dirty="0">
                <a:solidFill>
                  <a:srgbClr val="0070C0"/>
                </a:solidFill>
              </a:rPr>
              <a:t>Standards are subset of data consisting of 15 of the 80 samples: five each prepared from stock Cu, stock Co, and stock Cr. Samples are subset of data consisting of 21 of the 80 samples: five Cu/Co binary mixtures, five Cu/Cr binary mixtures, five Co/Cr binary mixtures, six Cu/Co/Cr ternary mixtures.</a:t>
            </a:r>
            <a:endParaRPr lang="en-US" sz="2800" i="1" baseline="-25000" dirty="0">
              <a:solidFill>
                <a:srgbClr val="0070C0"/>
              </a:solidFill>
            </a:endParaRPr>
          </a:p>
          <a:p>
            <a:pPr marL="457200" indent="-457200">
              <a:spcAft>
                <a:spcPts val="600"/>
              </a:spcAft>
              <a:buFont typeface="+mj-lt"/>
              <a:buAutoNum type="arabicPeriod"/>
            </a:pPr>
            <a:r>
              <a:rPr lang="en-US" sz="2000" dirty="0" smtClean="0"/>
              <a:t>use </a:t>
            </a:r>
            <a:r>
              <a:rPr lang="en-US" sz="2000" dirty="0"/>
              <a:t>absorbance </a:t>
            </a:r>
            <a:r>
              <a:rPr lang="en-US" sz="2000" dirty="0" smtClean="0"/>
              <a:t>values </a:t>
            </a:r>
            <a:r>
              <a:rPr lang="en-US" sz="2000" dirty="0"/>
              <a:t>for a set of </a:t>
            </a:r>
            <a:r>
              <a:rPr lang="en-US" sz="2000" dirty="0" smtClean="0"/>
              <a:t>standards </a:t>
            </a:r>
            <a:r>
              <a:rPr lang="en-US" sz="2000" dirty="0"/>
              <a:t>to calculate the </a:t>
            </a:r>
            <a:r>
              <a:rPr lang="en-US" sz="2000" i="1" dirty="0" err="1">
                <a:latin typeface="Symbol" charset="2"/>
                <a:ea typeface="Symbol" charset="2"/>
                <a:cs typeface="Symbol" charset="2"/>
              </a:rPr>
              <a:t>e</a:t>
            </a:r>
            <a:r>
              <a:rPr lang="en-US" sz="2000" i="1" dirty="0" err="1"/>
              <a:t>b</a:t>
            </a:r>
            <a:r>
              <a:rPr lang="en-US" sz="2000" dirty="0"/>
              <a:t> values</a:t>
            </a:r>
          </a:p>
          <a:p>
            <a:pPr marL="457200" indent="-457200">
              <a:spcAft>
                <a:spcPts val="600"/>
              </a:spcAft>
              <a:buFont typeface="+mj-lt"/>
              <a:buAutoNum type="arabicPeriod"/>
            </a:pPr>
            <a:r>
              <a:rPr lang="en-US" sz="2000" dirty="0" smtClean="0"/>
              <a:t>use absorbance values for the samples and the calculated </a:t>
            </a:r>
            <a:r>
              <a:rPr lang="en-US" sz="2000" i="1" dirty="0" err="1">
                <a:latin typeface="Symbol" charset="2"/>
                <a:ea typeface="Symbol" charset="2"/>
                <a:cs typeface="Symbol" charset="2"/>
              </a:rPr>
              <a:t>e</a:t>
            </a:r>
            <a:r>
              <a:rPr lang="en-US" sz="2000" i="1" dirty="0" err="1"/>
              <a:t>b</a:t>
            </a:r>
            <a:r>
              <a:rPr lang="en-US" sz="2000" dirty="0"/>
              <a:t> </a:t>
            </a:r>
            <a:r>
              <a:rPr lang="en-US" sz="2000" dirty="0" smtClean="0"/>
              <a:t>values to give the predicted concentrations of the analytes</a:t>
            </a:r>
          </a:p>
          <a:p>
            <a:pPr marL="457200" indent="-457200">
              <a:spcAft>
                <a:spcPts val="600"/>
              </a:spcAft>
              <a:buFont typeface="+mj-lt"/>
              <a:buAutoNum type="arabicPeriod"/>
            </a:pPr>
            <a:r>
              <a:rPr lang="en-US" sz="2000" dirty="0" smtClean="0"/>
              <a:t>compare predicted and actual concentrations</a:t>
            </a:r>
          </a:p>
          <a:p>
            <a:pPr marL="457200" indent="-457200">
              <a:spcAft>
                <a:spcPts val="600"/>
              </a:spcAft>
              <a:buFont typeface="+mj-lt"/>
              <a:buAutoNum type="arabicPeriod"/>
            </a:pPr>
            <a:r>
              <a:rPr lang="en-US" sz="2000" dirty="0"/>
              <a:t>report </a:t>
            </a:r>
            <a:r>
              <a:rPr lang="en-US" sz="2000" dirty="0">
                <a:solidFill>
                  <a:srgbClr val="AB7942"/>
                </a:solidFill>
              </a:rPr>
              <a:t>mean errors</a:t>
            </a:r>
            <a:r>
              <a:rPr lang="en-US" sz="2000" dirty="0"/>
              <a:t>, </a:t>
            </a:r>
            <a:r>
              <a:rPr lang="en-US" sz="2000" dirty="0">
                <a:solidFill>
                  <a:srgbClr val="FF9300"/>
                </a:solidFill>
              </a:rPr>
              <a:t>standard deviations for errors</a:t>
            </a:r>
            <a:r>
              <a:rPr lang="en-US" sz="2000" dirty="0"/>
              <a:t>, </a:t>
            </a:r>
            <a:r>
              <a:rPr lang="en-US" sz="2000" dirty="0">
                <a:solidFill>
                  <a:srgbClr val="FF40FF"/>
                </a:solidFill>
              </a:rPr>
              <a:t>confidence intervals for errors</a:t>
            </a:r>
            <a:r>
              <a:rPr lang="en-US" sz="2000" dirty="0"/>
              <a:t>, and </a:t>
            </a:r>
            <a:r>
              <a:rPr lang="en-US" sz="2000" dirty="0">
                <a:solidFill>
                  <a:srgbClr val="018500"/>
                </a:solidFill>
              </a:rPr>
              <a:t>identify </a:t>
            </a:r>
            <a:r>
              <a:rPr lang="en-US" sz="2000" dirty="0" smtClean="0">
                <a:solidFill>
                  <a:srgbClr val="018500"/>
                </a:solidFill>
              </a:rPr>
              <a:t>maximum error for each analyte</a:t>
            </a:r>
            <a:endParaRPr lang="en-US" sz="2000" dirty="0">
              <a:solidFill>
                <a:srgbClr val="018500"/>
              </a:solidFill>
            </a:endParaRPr>
          </a:p>
          <a:p>
            <a:pPr marL="457200" indent="-457200">
              <a:spcAft>
                <a:spcPts val="600"/>
              </a:spcAft>
              <a:buFont typeface="+mj-lt"/>
              <a:buAutoNum type="arabicPeriod"/>
            </a:pPr>
            <a:endParaRPr lang="en-US" sz="2000" dirty="0" smtClean="0"/>
          </a:p>
        </p:txBody>
      </p:sp>
    </p:spTree>
    <p:extLst>
      <p:ext uri="{BB962C8B-B14F-4D97-AF65-F5344CB8AC3E}">
        <p14:creationId xmlns:p14="http://schemas.microsoft.com/office/powerpoint/2010/main" val="19132153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4"/>
            <a:ext cx="10847793" cy="813148"/>
          </a:xfrm>
        </p:spPr>
        <p:txBody>
          <a:bodyPr>
            <a:noAutofit/>
          </a:bodyPr>
          <a:lstStyle/>
          <a:p>
            <a:r>
              <a:rPr lang="en-US" dirty="0" smtClean="0"/>
              <a:t>Acknowledgments </a:t>
            </a:r>
            <a:endParaRPr lang="en-US" dirty="0"/>
          </a:p>
        </p:txBody>
      </p:sp>
      <p:sp>
        <p:nvSpPr>
          <p:cNvPr id="3" name="TextBox 2"/>
          <p:cNvSpPr txBox="1"/>
          <p:nvPr/>
        </p:nvSpPr>
        <p:spPr>
          <a:xfrm>
            <a:off x="1097278" y="1331089"/>
            <a:ext cx="7444838" cy="2031325"/>
          </a:xfrm>
          <a:prstGeom prst="rect">
            <a:avLst/>
          </a:prstGeom>
          <a:noFill/>
        </p:spPr>
        <p:txBody>
          <a:bodyPr wrap="square" rtlCol="0">
            <a:spAutoFit/>
          </a:bodyPr>
          <a:lstStyle/>
          <a:p>
            <a:pPr marL="285750" indent="-285750">
              <a:spcAft>
                <a:spcPts val="1200"/>
              </a:spcAft>
              <a:buFont typeface="Courier New" charset="0"/>
              <a:buChar char="o"/>
            </a:pPr>
            <a:r>
              <a:rPr lang="en-US" sz="2400" dirty="0" smtClean="0"/>
              <a:t>students in Chem 351</a:t>
            </a:r>
          </a:p>
          <a:p>
            <a:pPr marL="285750" indent="-285750">
              <a:spcAft>
                <a:spcPts val="1200"/>
              </a:spcAft>
              <a:buFont typeface="Courier New" charset="0"/>
              <a:buChar char="o"/>
            </a:pPr>
            <a:r>
              <a:rPr lang="en-US" sz="2400" dirty="0" smtClean="0"/>
              <a:t>Brian </a:t>
            </a:r>
            <a:r>
              <a:rPr lang="en-US" sz="2400" dirty="0" err="1" smtClean="0"/>
              <a:t>Saulnier</a:t>
            </a:r>
            <a:r>
              <a:rPr lang="en-US" sz="2400" dirty="0" smtClean="0"/>
              <a:t> </a:t>
            </a:r>
          </a:p>
          <a:p>
            <a:pPr marL="285750" indent="-285750">
              <a:spcAft>
                <a:spcPts val="1200"/>
              </a:spcAft>
              <a:buFont typeface="Courier New" charset="0"/>
              <a:buChar char="o"/>
            </a:pPr>
            <a:r>
              <a:rPr lang="en-US" sz="2400" dirty="0" smtClean="0"/>
              <a:t>DePauw University’s Faculty Development Committee</a:t>
            </a:r>
          </a:p>
          <a:p>
            <a:pPr marL="285750" indent="-285750">
              <a:spcAft>
                <a:spcPts val="1200"/>
              </a:spcAft>
              <a:buFont typeface="Courier New" charset="0"/>
              <a:buChar char="o"/>
            </a:pPr>
            <a:r>
              <a:rPr lang="en-US" sz="2400" dirty="0" err="1" smtClean="0"/>
              <a:t>stackoverflow</a:t>
            </a:r>
            <a:endParaRPr lang="en-US" sz="2400" dirty="0"/>
          </a:p>
        </p:txBody>
      </p:sp>
      <p:sp>
        <p:nvSpPr>
          <p:cNvPr id="4" name="TextBox 3"/>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4295442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4759634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of Standards &amp; Mixtures</a:t>
            </a:r>
            <a:endParaRPr lang="en-US" dirty="0"/>
          </a:p>
        </p:txBody>
      </p:sp>
      <p:sp>
        <p:nvSpPr>
          <p:cNvPr id="3" name="Content Placeholder 2"/>
          <p:cNvSpPr>
            <a:spLocks noGrp="1"/>
          </p:cNvSpPr>
          <p:nvPr>
            <p:ph idx="1"/>
          </p:nvPr>
        </p:nvSpPr>
        <p:spPr>
          <a:xfrm>
            <a:off x="1097280" y="1099752"/>
            <a:ext cx="4998720" cy="4954693"/>
          </a:xfrm>
        </p:spPr>
        <p:txBody>
          <a:bodyPr>
            <a:normAutofit lnSpcReduction="10000"/>
          </a:bodyPr>
          <a:lstStyle/>
          <a:p>
            <a:pPr>
              <a:buClr>
                <a:schemeClr val="tx1"/>
              </a:buClr>
              <a:buFont typeface="Courier New" charset="0"/>
              <a:buChar char="o"/>
            </a:pPr>
            <a:r>
              <a:rPr lang="en-US" sz="2400" dirty="0" smtClean="0"/>
              <a:t> stock standard solutions</a:t>
            </a:r>
          </a:p>
          <a:p>
            <a:pPr marL="468313" lvl="1" indent="-268288">
              <a:spcAft>
                <a:spcPts val="0"/>
              </a:spcAft>
              <a:buClr>
                <a:schemeClr val="tx1"/>
              </a:buClr>
              <a:buFont typeface="Courier New" charset="0"/>
              <a:buChar char="o"/>
            </a:pPr>
            <a:r>
              <a:rPr lang="en-US" sz="2000" dirty="0" smtClean="0"/>
              <a:t>0.0500 M Cu</a:t>
            </a:r>
            <a:r>
              <a:rPr lang="en-US" sz="2000" baseline="30000" dirty="0" smtClean="0"/>
              <a:t>2+</a:t>
            </a:r>
            <a:r>
              <a:rPr lang="en-US" sz="2000" dirty="0" smtClean="0"/>
              <a:t> (row 1)</a:t>
            </a:r>
            <a:endParaRPr lang="en-US" sz="2000" baseline="30000" dirty="0" smtClean="0"/>
          </a:p>
          <a:p>
            <a:pPr marL="468313" lvl="1" indent="-268288">
              <a:spcAft>
                <a:spcPts val="0"/>
              </a:spcAft>
              <a:buClr>
                <a:schemeClr val="tx1"/>
              </a:buClr>
              <a:buFont typeface="Courier New" charset="0"/>
              <a:buChar char="o"/>
            </a:pPr>
            <a:r>
              <a:rPr lang="en-US" sz="2000" dirty="0" smtClean="0"/>
              <a:t>0.1000 M Co</a:t>
            </a:r>
            <a:r>
              <a:rPr lang="en-US" sz="2000" baseline="30000" dirty="0"/>
              <a:t>2</a:t>
            </a:r>
            <a:r>
              <a:rPr lang="en-US" sz="2000" baseline="30000" dirty="0" smtClean="0"/>
              <a:t>+ </a:t>
            </a:r>
            <a:r>
              <a:rPr lang="en-US" sz="2000" dirty="0"/>
              <a:t>(row </a:t>
            </a:r>
            <a:r>
              <a:rPr lang="en-US" sz="2000" dirty="0" smtClean="0"/>
              <a:t>6)</a:t>
            </a:r>
            <a:endParaRPr lang="en-US" sz="2000" baseline="30000" dirty="0"/>
          </a:p>
          <a:p>
            <a:pPr marL="468313" lvl="1" indent="-268288">
              <a:spcAft>
                <a:spcPts val="0"/>
              </a:spcAft>
              <a:buClr>
                <a:schemeClr val="tx1"/>
              </a:buClr>
              <a:buFont typeface="Courier New" charset="0"/>
              <a:buChar char="o"/>
            </a:pPr>
            <a:r>
              <a:rPr lang="en-US" sz="2000" dirty="0" smtClean="0"/>
              <a:t>0.0375 M Cr</a:t>
            </a:r>
            <a:r>
              <a:rPr lang="en-US" sz="2000" baseline="30000" dirty="0" smtClean="0"/>
              <a:t>3+ </a:t>
            </a:r>
            <a:r>
              <a:rPr lang="en-US" sz="2000" dirty="0"/>
              <a:t>(row </a:t>
            </a:r>
            <a:r>
              <a:rPr lang="en-US" sz="2000" dirty="0" smtClean="0"/>
              <a:t>11)</a:t>
            </a:r>
            <a:endParaRPr lang="en-US" sz="2000" baseline="30000" dirty="0" smtClean="0"/>
          </a:p>
          <a:p>
            <a:pPr marL="468313" lvl="1" indent="-268288">
              <a:spcAft>
                <a:spcPts val="0"/>
              </a:spcAft>
              <a:buClr>
                <a:schemeClr val="tx1"/>
              </a:buClr>
              <a:buFont typeface="Courier New" charset="0"/>
              <a:buChar char="o"/>
            </a:pPr>
            <a:r>
              <a:rPr lang="en-US" sz="2000" dirty="0" smtClean="0"/>
              <a:t>0.1300 M Ni</a:t>
            </a:r>
            <a:r>
              <a:rPr lang="en-US" sz="2000" baseline="30000" dirty="0"/>
              <a:t>2</a:t>
            </a:r>
            <a:r>
              <a:rPr lang="en-US" sz="2000" baseline="30000" dirty="0" smtClean="0"/>
              <a:t>+ </a:t>
            </a:r>
            <a:r>
              <a:rPr lang="en-US" sz="2000" dirty="0"/>
              <a:t>(row </a:t>
            </a:r>
            <a:r>
              <a:rPr lang="en-US" sz="2000" dirty="0" smtClean="0"/>
              <a:t>16)</a:t>
            </a:r>
            <a:endParaRPr lang="en-US" sz="2000" baseline="30000" dirty="0"/>
          </a:p>
          <a:p>
            <a:pPr marL="468313" lvl="1" indent="-268288">
              <a:spcAft>
                <a:spcPts val="0"/>
              </a:spcAft>
              <a:buClr>
                <a:schemeClr val="tx1"/>
              </a:buClr>
              <a:buFont typeface="Courier New" charset="0"/>
              <a:buChar char="o"/>
            </a:pPr>
            <a:r>
              <a:rPr lang="en-US" sz="2000" dirty="0" smtClean="0"/>
              <a:t>all in 0.10 M HNO</a:t>
            </a:r>
            <a:r>
              <a:rPr lang="en-US" sz="2000" baseline="-25000" dirty="0" smtClean="0"/>
              <a:t>3</a:t>
            </a:r>
          </a:p>
          <a:p>
            <a:pPr marL="175705" indent="-268288">
              <a:buClr>
                <a:schemeClr val="tx1"/>
              </a:buClr>
              <a:buFont typeface="Courier New" charset="0"/>
              <a:buChar char="o"/>
            </a:pPr>
            <a:r>
              <a:rPr lang="en-US" sz="2200" dirty="0" smtClean="0"/>
              <a:t>additional single metal standards</a:t>
            </a:r>
          </a:p>
          <a:p>
            <a:pPr marL="468313" lvl="1" indent="-268288">
              <a:spcAft>
                <a:spcPts val="0"/>
              </a:spcAft>
              <a:buClr>
                <a:schemeClr val="tx1"/>
              </a:buClr>
              <a:buFont typeface="Courier New" charset="0"/>
              <a:buChar char="o"/>
            </a:pPr>
            <a:r>
              <a:rPr lang="en-US" sz="2000" dirty="0" smtClean="0"/>
              <a:t>rows 2-5, 7-10, 12-15, 17-20</a:t>
            </a:r>
          </a:p>
          <a:p>
            <a:pPr marL="468313" lvl="1" indent="-268288">
              <a:spcAft>
                <a:spcPts val="0"/>
              </a:spcAft>
              <a:buClr>
                <a:schemeClr val="tx1"/>
              </a:buClr>
              <a:buFont typeface="Courier New" charset="0"/>
              <a:buChar char="o"/>
            </a:pPr>
            <a:r>
              <a:rPr lang="en-US" sz="2000" dirty="0" smtClean="0"/>
              <a:t>10, 20, 30, 40 </a:t>
            </a:r>
            <a:r>
              <a:rPr lang="en-US" sz="2000" dirty="0" err="1" smtClean="0"/>
              <a:t>mLs</a:t>
            </a:r>
            <a:r>
              <a:rPr lang="en-US" sz="2000" dirty="0" smtClean="0"/>
              <a:t> of stock solutions</a:t>
            </a:r>
          </a:p>
          <a:p>
            <a:pPr marL="468313" lvl="1" indent="-268288">
              <a:buClr>
                <a:schemeClr val="tx1"/>
              </a:buClr>
              <a:buFont typeface="Courier New" charset="0"/>
              <a:buChar char="o"/>
            </a:pPr>
            <a:r>
              <a:rPr lang="en-US" sz="2000" dirty="0" smtClean="0"/>
              <a:t>diluted to 50 mL with 0.10 M HNO</a:t>
            </a:r>
            <a:r>
              <a:rPr lang="en-US" sz="2000" baseline="-25000" dirty="0" smtClean="0"/>
              <a:t>3</a:t>
            </a:r>
          </a:p>
          <a:p>
            <a:pPr marL="175705" indent="-268288">
              <a:buClr>
                <a:schemeClr val="tx1"/>
              </a:buClr>
              <a:buFont typeface="Courier New" charset="0"/>
              <a:buChar char="o"/>
            </a:pPr>
            <a:r>
              <a:rPr lang="en-US" sz="2400" dirty="0"/>
              <a:t> </a:t>
            </a:r>
            <a:r>
              <a:rPr lang="en-US" sz="2200" dirty="0"/>
              <a:t>binary mixtures</a:t>
            </a:r>
          </a:p>
          <a:p>
            <a:pPr marL="468313" lvl="1" indent="-268288">
              <a:spcAft>
                <a:spcPts val="0"/>
              </a:spcAft>
              <a:buClr>
                <a:schemeClr val="tx1"/>
              </a:buClr>
              <a:buFont typeface="Courier New" charset="0"/>
              <a:buChar char="o"/>
            </a:pPr>
            <a:r>
              <a:rPr lang="en-US" sz="2000" dirty="0" smtClean="0"/>
              <a:t>rows 21-25, 38-47, 60-64, 71-80</a:t>
            </a:r>
          </a:p>
          <a:p>
            <a:pPr marL="468313" lvl="1" indent="-268288">
              <a:spcAft>
                <a:spcPts val="0"/>
              </a:spcAft>
              <a:buClr>
                <a:schemeClr val="tx1"/>
              </a:buClr>
              <a:buFont typeface="Courier New" charset="0"/>
              <a:buChar char="o"/>
            </a:pPr>
            <a:r>
              <a:rPr lang="en-US" sz="2000" dirty="0" smtClean="0"/>
              <a:t>30:10</a:t>
            </a:r>
            <a:r>
              <a:rPr lang="en-US" sz="2000" dirty="0"/>
              <a:t>, 25:15, 20:20, 15:25, 10:30 </a:t>
            </a:r>
            <a:r>
              <a:rPr lang="en-US" sz="2000" dirty="0" err="1"/>
              <a:t>mLs</a:t>
            </a:r>
            <a:r>
              <a:rPr lang="en-US" sz="2000" dirty="0"/>
              <a:t> of stock solutions</a:t>
            </a:r>
          </a:p>
          <a:p>
            <a:pPr marL="468313" lvl="1" indent="-268288">
              <a:spcAft>
                <a:spcPts val="0"/>
              </a:spcAft>
              <a:buClr>
                <a:schemeClr val="tx1"/>
              </a:buClr>
              <a:buFont typeface="Courier New" charset="0"/>
              <a:buChar char="o"/>
            </a:pPr>
            <a:r>
              <a:rPr lang="en-US" sz="2000" dirty="0"/>
              <a:t>diluted to 50 mL with 0.10 M </a:t>
            </a:r>
            <a:r>
              <a:rPr lang="en-US" sz="2000" dirty="0" smtClean="0"/>
              <a:t>HNO</a:t>
            </a:r>
            <a:r>
              <a:rPr lang="en-US" sz="2000" baseline="-25000" dirty="0" smtClean="0"/>
              <a:t>3</a:t>
            </a:r>
            <a:endParaRPr lang="en-US" sz="2000" baseline="-25000" dirty="0"/>
          </a:p>
        </p:txBody>
      </p:sp>
      <p:sp>
        <p:nvSpPr>
          <p:cNvPr id="5" name="Content Placeholder 2"/>
          <p:cNvSpPr txBox="1">
            <a:spLocks/>
          </p:cNvSpPr>
          <p:nvPr/>
        </p:nvSpPr>
        <p:spPr>
          <a:xfrm>
            <a:off x="6187440" y="1099752"/>
            <a:ext cx="4998720" cy="495469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Courier New" charset="0"/>
              <a:buChar char="o"/>
            </a:pPr>
            <a:r>
              <a:rPr lang="en-US" sz="2400" dirty="0" smtClean="0"/>
              <a:t> ternary mixtures</a:t>
            </a:r>
          </a:p>
          <a:p>
            <a:pPr marL="468313" lvl="1" indent="-268288">
              <a:spcAft>
                <a:spcPts val="0"/>
              </a:spcAft>
              <a:buClr>
                <a:schemeClr val="tx1"/>
              </a:buClr>
              <a:buFont typeface="Courier New" charset="0"/>
              <a:buChar char="o"/>
            </a:pPr>
            <a:r>
              <a:rPr lang="en-US" sz="2000" dirty="0" smtClean="0"/>
              <a:t>rows 32-37, 48-59, 65-70</a:t>
            </a:r>
          </a:p>
          <a:p>
            <a:pPr marL="468313" lvl="1" indent="-268288">
              <a:spcAft>
                <a:spcPts val="0"/>
              </a:spcAft>
              <a:buClr>
                <a:schemeClr val="tx1"/>
              </a:buClr>
              <a:buFont typeface="Courier New" charset="0"/>
              <a:buChar char="o"/>
            </a:pPr>
            <a:r>
              <a:rPr lang="en-US" sz="2000" dirty="0" smtClean="0"/>
              <a:t>15:5:25, 25:5:15, 5:15:25, 25:15:5, 5:25:15, 15:25:5 </a:t>
            </a:r>
            <a:r>
              <a:rPr lang="en-US" sz="2000" dirty="0" err="1" smtClean="0"/>
              <a:t>mLs</a:t>
            </a:r>
            <a:r>
              <a:rPr lang="en-US" sz="2000" dirty="0" smtClean="0"/>
              <a:t> of stock solutions</a:t>
            </a:r>
          </a:p>
          <a:p>
            <a:pPr marL="468313" lvl="1" indent="-268288">
              <a:buClr>
                <a:schemeClr val="tx1"/>
              </a:buClr>
              <a:buFont typeface="Courier New" charset="0"/>
              <a:buChar char="o"/>
            </a:pPr>
            <a:r>
              <a:rPr lang="en-US" sz="2000" dirty="0" smtClean="0"/>
              <a:t>diluted to 50 mL with 0.10 M HNO</a:t>
            </a:r>
            <a:r>
              <a:rPr lang="en-US" sz="2000" baseline="-25000" dirty="0"/>
              <a:t>3</a:t>
            </a:r>
          </a:p>
          <a:p>
            <a:pPr marL="175705" indent="-268288">
              <a:buClr>
                <a:schemeClr val="tx1"/>
              </a:buClr>
              <a:buFont typeface="Courier New" charset="0"/>
              <a:buChar char="o"/>
            </a:pPr>
            <a:r>
              <a:rPr lang="en-US" sz="2200" dirty="0" err="1" smtClean="0"/>
              <a:t>quarternary</a:t>
            </a:r>
            <a:r>
              <a:rPr lang="en-US" sz="2200" dirty="0" smtClean="0"/>
              <a:t> mixtures</a:t>
            </a:r>
          </a:p>
          <a:p>
            <a:pPr marL="468313" lvl="1" indent="-268288">
              <a:spcAft>
                <a:spcPts val="0"/>
              </a:spcAft>
              <a:buClr>
                <a:schemeClr val="tx1"/>
              </a:buClr>
              <a:buFont typeface="Courier New" charset="0"/>
              <a:buChar char="o"/>
            </a:pPr>
            <a:r>
              <a:rPr lang="en-US" sz="2000" dirty="0" smtClean="0"/>
              <a:t>rows 26-31</a:t>
            </a:r>
          </a:p>
          <a:p>
            <a:pPr marL="468313" lvl="1" indent="-268288">
              <a:spcAft>
                <a:spcPts val="0"/>
              </a:spcAft>
              <a:buClr>
                <a:schemeClr val="tx1"/>
              </a:buClr>
              <a:buFont typeface="Courier New" charset="0"/>
              <a:buChar char="o"/>
            </a:pPr>
            <a:r>
              <a:rPr lang="en-US" sz="2000" dirty="0" smtClean="0"/>
              <a:t>3:3:7:7, 3:7:3:7, 3:7:7:3, 7:3:3:7, 7:3:7:3, 7:7:3:3 </a:t>
            </a:r>
            <a:r>
              <a:rPr lang="en-US" sz="2000" dirty="0" err="1" smtClean="0"/>
              <a:t>mLs</a:t>
            </a:r>
            <a:r>
              <a:rPr lang="en-US" sz="2000" dirty="0" smtClean="0"/>
              <a:t> of stock solutions</a:t>
            </a:r>
          </a:p>
          <a:p>
            <a:pPr marL="468313" lvl="1" indent="-268288">
              <a:buClr>
                <a:schemeClr val="tx1"/>
              </a:buClr>
              <a:buFont typeface="Courier New" charset="0"/>
              <a:buChar char="o"/>
            </a:pPr>
            <a:r>
              <a:rPr lang="en-US" sz="2000" dirty="0" smtClean="0"/>
              <a:t>diluted to 50 mL with 0.10 M HNO</a:t>
            </a:r>
            <a:r>
              <a:rPr lang="en-US" sz="2000" baseline="-25000" dirty="0"/>
              <a:t>3</a:t>
            </a:r>
          </a:p>
        </p:txBody>
      </p:sp>
    </p:spTree>
    <p:extLst>
      <p:ext uri="{BB962C8B-B14F-4D97-AF65-F5344CB8AC3E}">
        <p14:creationId xmlns:p14="http://schemas.microsoft.com/office/powerpoint/2010/main" val="5341944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Spectra for Copper Standards</a:t>
            </a:r>
            <a:endParaRPr lang="en-US" dirty="0"/>
          </a:p>
        </p:txBody>
      </p:sp>
      <p:sp>
        <p:nvSpPr>
          <p:cNvPr id="15" name="TextBox 14"/>
          <p:cNvSpPr txBox="1"/>
          <p:nvPr/>
        </p:nvSpPr>
        <p:spPr>
          <a:xfrm>
            <a:off x="247136" y="1798642"/>
            <a:ext cx="5634680" cy="3631763"/>
          </a:xfrm>
          <a:prstGeom prst="rect">
            <a:avLst/>
          </a:prstGeom>
          <a:noFill/>
        </p:spPr>
        <p:txBody>
          <a:bodyPr wrap="square" rtlCol="0">
            <a:spAutoFit/>
          </a:bodyPr>
          <a:lstStyle/>
          <a:p>
            <a:pPr marL="233363" indent="-233363">
              <a:spcAft>
                <a:spcPts val="600"/>
              </a:spcAft>
            </a:pPr>
            <a:r>
              <a:rPr lang="en-US" sz="2000" dirty="0" err="1" smtClean="0">
                <a:solidFill>
                  <a:srgbClr val="00B050"/>
                </a:solidFill>
                <a:latin typeface="Calibri" charset="0"/>
                <a:ea typeface="Calibri" charset="0"/>
                <a:cs typeface="Calibri" charset="0"/>
              </a:rPr>
              <a:t>allSpec</a:t>
            </a:r>
            <a:r>
              <a:rPr lang="en-US" sz="2000" dirty="0" smtClean="0">
                <a:latin typeface="Calibri" charset="0"/>
                <a:ea typeface="Calibri" charset="0"/>
                <a:cs typeface="Calibri" charset="0"/>
              </a:rPr>
              <a:t> = </a:t>
            </a:r>
            <a:r>
              <a:rPr lang="en-US" sz="2000" dirty="0" err="1" smtClean="0">
                <a:solidFill>
                  <a:srgbClr val="FF0000"/>
                </a:solidFill>
                <a:latin typeface="Calibri" charset="0"/>
                <a:ea typeface="Calibri" charset="0"/>
                <a:cs typeface="Calibri" charset="0"/>
              </a:rPr>
              <a:t>read.csv</a:t>
            </a:r>
            <a:r>
              <a:rPr lang="en-US" sz="2000" dirty="0">
                <a:latin typeface="Calibri" charset="0"/>
                <a:ea typeface="Calibri" charset="0"/>
                <a:cs typeface="Calibri" charset="0"/>
              </a:rPr>
              <a:t>("</a:t>
            </a:r>
            <a:r>
              <a:rPr lang="en-US" sz="2000" dirty="0" err="1">
                <a:latin typeface="Calibri" charset="0"/>
                <a:ea typeface="Calibri" charset="0"/>
                <a:cs typeface="Calibri" charset="0"/>
              </a:rPr>
              <a:t>allSpec.csv</a:t>
            </a:r>
            <a:r>
              <a:rPr lang="en-US" sz="2000" dirty="0">
                <a:latin typeface="Calibri" charset="0"/>
                <a:ea typeface="Calibri" charset="0"/>
                <a:cs typeface="Calibri" charset="0"/>
              </a:rPr>
              <a:t>")</a:t>
            </a:r>
          </a:p>
          <a:p>
            <a:pPr marL="233363" indent="-233363">
              <a:spcAft>
                <a:spcPts val="600"/>
              </a:spcAft>
            </a:pPr>
            <a:r>
              <a:rPr lang="en-US" sz="2000" dirty="0" smtClean="0">
                <a:solidFill>
                  <a:srgbClr val="00B050"/>
                </a:solidFill>
                <a:latin typeface="Calibri" charset="0"/>
                <a:ea typeface="Calibri" charset="0"/>
                <a:cs typeface="Calibri" charset="0"/>
              </a:rPr>
              <a:t>wavelengths</a:t>
            </a:r>
            <a:r>
              <a:rPr lang="en-US" sz="2000" dirty="0" smtClean="0">
                <a:latin typeface="Calibri" charset="0"/>
                <a:ea typeface="Calibri" charset="0"/>
                <a:cs typeface="Calibri" charset="0"/>
              </a:rPr>
              <a:t> </a:t>
            </a:r>
            <a:r>
              <a:rPr lang="en-US" sz="2000" dirty="0">
                <a:latin typeface="Calibri" charset="0"/>
                <a:ea typeface="Calibri" charset="0"/>
                <a:cs typeface="Calibri" charset="0"/>
              </a:rPr>
              <a:t>= </a:t>
            </a:r>
            <a:r>
              <a:rPr lang="en-US" sz="2000" dirty="0" err="1">
                <a:solidFill>
                  <a:srgbClr val="FF0000"/>
                </a:solidFill>
                <a:latin typeface="Calibri" charset="0"/>
                <a:ea typeface="Calibri" charset="0"/>
                <a:cs typeface="Calibri" charset="0"/>
              </a:rPr>
              <a:t>as.numeric</a:t>
            </a:r>
            <a:r>
              <a:rPr lang="en-US" sz="2000" dirty="0">
                <a:latin typeface="Calibri" charset="0"/>
                <a:ea typeface="Calibri" charset="0"/>
                <a:cs typeface="Calibri" charset="0"/>
              </a:rPr>
              <a:t>(</a:t>
            </a:r>
            <a:r>
              <a:rPr lang="en-US" sz="2000" dirty="0" err="1">
                <a:solidFill>
                  <a:srgbClr val="FF0000"/>
                </a:solidFill>
                <a:latin typeface="Calibri" charset="0"/>
                <a:ea typeface="Calibri" charset="0"/>
                <a:cs typeface="Calibri" charset="0"/>
              </a:rPr>
              <a:t>colnames</a:t>
            </a:r>
            <a:r>
              <a:rPr lang="en-US" sz="2000" dirty="0">
                <a:latin typeface="Calibri" charset="0"/>
                <a:ea typeface="Calibri" charset="0"/>
                <a:cs typeface="Calibri" charset="0"/>
              </a:rPr>
              <a:t>(</a:t>
            </a:r>
            <a:r>
              <a:rPr lang="en-US" sz="2000" dirty="0" err="1">
                <a:solidFill>
                  <a:srgbClr val="00B050"/>
                </a:solidFill>
                <a:latin typeface="Calibri" charset="0"/>
                <a:ea typeface="Calibri" charset="0"/>
                <a:cs typeface="Calibri" charset="0"/>
              </a:rPr>
              <a:t>allSpec</a:t>
            </a:r>
            <a:r>
              <a:rPr lang="en-US" sz="2000" dirty="0">
                <a:latin typeface="Calibri" charset="0"/>
                <a:ea typeface="Calibri" charset="0"/>
                <a:cs typeface="Calibri" charset="0"/>
              </a:rPr>
              <a:t>[8:642]))</a:t>
            </a:r>
          </a:p>
          <a:p>
            <a:pPr marL="233363" indent="-233363">
              <a:spcAft>
                <a:spcPts val="600"/>
              </a:spcAft>
            </a:pPr>
            <a:r>
              <a:rPr lang="mr-IN" sz="2000" dirty="0" err="1" smtClean="0">
                <a:solidFill>
                  <a:srgbClr val="FF0000"/>
                </a:solidFill>
                <a:latin typeface="Calibri" charset="0"/>
                <a:ea typeface="Calibri" charset="0"/>
                <a:cs typeface="Calibri" charset="0"/>
              </a:rPr>
              <a:t>matplot</a:t>
            </a:r>
            <a:r>
              <a:rPr lang="mr-IN" sz="2000" dirty="0" smtClean="0">
                <a:latin typeface="Calibri" charset="0"/>
                <a:ea typeface="Calibri" charset="0"/>
                <a:cs typeface="Calibri" charset="0"/>
              </a:rPr>
              <a:t>(</a:t>
            </a:r>
            <a:r>
              <a:rPr lang="mr-IN" sz="2000" dirty="0" err="1" smtClean="0">
                <a:solidFill>
                  <a:srgbClr val="00B050"/>
                </a:solidFill>
                <a:latin typeface="Calibri" charset="0"/>
                <a:ea typeface="Calibri" charset="0"/>
                <a:cs typeface="Calibri" charset="0"/>
              </a:rPr>
              <a:t>wavelengths</a:t>
            </a:r>
            <a:r>
              <a:rPr lang="mr-IN" sz="2000" dirty="0">
                <a:latin typeface="Calibri" charset="0"/>
                <a:ea typeface="Calibri" charset="0"/>
                <a:cs typeface="Calibri" charset="0"/>
              </a:rPr>
              <a:t>, </a:t>
            </a:r>
            <a:r>
              <a:rPr lang="mr-IN" sz="2000" dirty="0" err="1">
                <a:solidFill>
                  <a:srgbClr val="FF0000"/>
                </a:solidFill>
                <a:latin typeface="Calibri" charset="0"/>
                <a:ea typeface="Calibri" charset="0"/>
                <a:cs typeface="Calibri" charset="0"/>
              </a:rPr>
              <a:t>t</a:t>
            </a:r>
            <a:r>
              <a:rPr lang="mr-IN" sz="2000" dirty="0">
                <a:latin typeface="Calibri" charset="0"/>
                <a:ea typeface="Calibri" charset="0"/>
                <a:cs typeface="Calibri" charset="0"/>
              </a:rPr>
              <a:t>(</a:t>
            </a:r>
            <a:r>
              <a:rPr lang="mr-IN" sz="2000" dirty="0" err="1">
                <a:solidFill>
                  <a:srgbClr val="00B050"/>
                </a:solidFill>
                <a:latin typeface="Calibri" charset="0"/>
                <a:ea typeface="Calibri" charset="0"/>
                <a:cs typeface="Calibri" charset="0"/>
              </a:rPr>
              <a:t>allSpec</a:t>
            </a:r>
            <a:r>
              <a:rPr lang="mr-IN" sz="2000" dirty="0">
                <a:latin typeface="Calibri" charset="0"/>
                <a:ea typeface="Calibri" charset="0"/>
                <a:cs typeface="Calibri" charset="0"/>
              </a:rPr>
              <a:t>[1:5, 8:642]), </a:t>
            </a:r>
            <a:r>
              <a:rPr lang="mr-IN" sz="2000" dirty="0" err="1" smtClean="0">
                <a:latin typeface="Calibri" charset="0"/>
                <a:ea typeface="Calibri" charset="0"/>
                <a:cs typeface="Calibri" charset="0"/>
              </a:rPr>
              <a:t>type</a:t>
            </a:r>
            <a:r>
              <a:rPr lang="mr-IN" sz="2000" dirty="0" smtClean="0">
                <a:latin typeface="Calibri" charset="0"/>
                <a:ea typeface="Calibri" charset="0"/>
                <a:cs typeface="Calibri" charset="0"/>
              </a:rPr>
              <a:t> </a:t>
            </a:r>
            <a:r>
              <a:rPr lang="mr-IN" sz="2000" dirty="0">
                <a:latin typeface="Calibri" charset="0"/>
                <a:ea typeface="Calibri" charset="0"/>
                <a:cs typeface="Calibri" charset="0"/>
              </a:rPr>
              <a:t>= "</a:t>
            </a:r>
            <a:r>
              <a:rPr lang="mr-IN" sz="2000" dirty="0" err="1">
                <a:latin typeface="Calibri" charset="0"/>
                <a:ea typeface="Calibri" charset="0"/>
                <a:cs typeface="Calibri" charset="0"/>
              </a:rPr>
              <a:t>l</a:t>
            </a:r>
            <a:r>
              <a:rPr lang="mr-IN" sz="2000" dirty="0">
                <a:latin typeface="Calibri" charset="0"/>
                <a:ea typeface="Calibri" charset="0"/>
                <a:cs typeface="Calibri" charset="0"/>
              </a:rPr>
              <a:t>", </a:t>
            </a:r>
            <a:r>
              <a:rPr lang="mr-IN" sz="2000" dirty="0" err="1">
                <a:latin typeface="Calibri" charset="0"/>
                <a:ea typeface="Calibri" charset="0"/>
                <a:cs typeface="Calibri" charset="0"/>
              </a:rPr>
              <a:t>lwd</a:t>
            </a:r>
            <a:r>
              <a:rPr lang="mr-IN" sz="2000" dirty="0">
                <a:latin typeface="Calibri" charset="0"/>
                <a:ea typeface="Calibri" charset="0"/>
                <a:cs typeface="Calibri" charset="0"/>
              </a:rPr>
              <a:t> = 2, xlab = "</a:t>
            </a:r>
            <a:r>
              <a:rPr lang="mr-IN" sz="2000" dirty="0" err="1">
                <a:latin typeface="Calibri" charset="0"/>
                <a:ea typeface="Calibri" charset="0"/>
                <a:cs typeface="Calibri" charset="0"/>
              </a:rPr>
              <a:t>wavelength</a:t>
            </a:r>
            <a:r>
              <a:rPr lang="mr-IN" sz="2000" dirty="0">
                <a:latin typeface="Calibri" charset="0"/>
                <a:ea typeface="Calibri" charset="0"/>
                <a:cs typeface="Calibri" charset="0"/>
              </a:rPr>
              <a:t> (</a:t>
            </a:r>
            <a:r>
              <a:rPr lang="mr-IN" sz="2000" dirty="0" err="1">
                <a:latin typeface="Calibri" charset="0"/>
                <a:ea typeface="Calibri" charset="0"/>
                <a:cs typeface="Calibri" charset="0"/>
              </a:rPr>
              <a:t>nm</a:t>
            </a:r>
            <a:r>
              <a:rPr lang="mr-IN" sz="2000" dirty="0">
                <a:latin typeface="Calibri" charset="0"/>
                <a:ea typeface="Calibri" charset="0"/>
                <a:cs typeface="Calibri" charset="0"/>
              </a:rPr>
              <a:t>)", ylab = "</a:t>
            </a:r>
            <a:r>
              <a:rPr lang="mr-IN" sz="2000" dirty="0" err="1" smtClean="0">
                <a:latin typeface="Calibri" charset="0"/>
                <a:ea typeface="Calibri" charset="0"/>
                <a:cs typeface="Calibri" charset="0"/>
              </a:rPr>
              <a:t>absorbance</a:t>
            </a:r>
            <a:r>
              <a:rPr lang="mr-IN" sz="2000" dirty="0" smtClean="0">
                <a:latin typeface="Calibri" charset="0"/>
                <a:ea typeface="Calibri" charset="0"/>
                <a:cs typeface="Calibri" charset="0"/>
              </a:rPr>
              <a:t>)</a:t>
            </a:r>
            <a:endParaRPr lang="en-US" sz="2000" dirty="0" smtClean="0">
              <a:latin typeface="Calibri" charset="0"/>
              <a:ea typeface="Calibri" charset="0"/>
              <a:cs typeface="Calibri" charset="0"/>
            </a:endParaRPr>
          </a:p>
          <a:p>
            <a:pPr marL="233363" indent="-233363">
              <a:spcAft>
                <a:spcPts val="600"/>
              </a:spcAft>
            </a:pPr>
            <a:r>
              <a:rPr lang="mr-IN" sz="2000" dirty="0" err="1" smtClean="0">
                <a:solidFill>
                  <a:srgbClr val="FF0000"/>
                </a:solidFill>
                <a:latin typeface="Calibri" charset="0"/>
                <a:ea typeface="Calibri" charset="0"/>
                <a:cs typeface="Calibri" charset="0"/>
              </a:rPr>
              <a:t>legend</a:t>
            </a:r>
            <a:r>
              <a:rPr lang="mr-IN" sz="2000" dirty="0">
                <a:latin typeface="Calibri" charset="0"/>
                <a:ea typeface="Calibri" charset="0"/>
                <a:cs typeface="Calibri" charset="0"/>
              </a:rPr>
              <a:t>("</a:t>
            </a:r>
            <a:r>
              <a:rPr lang="mr-IN" sz="2000" dirty="0" err="1">
                <a:latin typeface="Calibri" charset="0"/>
                <a:ea typeface="Calibri" charset="0"/>
                <a:cs typeface="Calibri" charset="0"/>
              </a:rPr>
              <a:t>topleft</a:t>
            </a:r>
            <a:r>
              <a:rPr lang="mr-IN" sz="2000" dirty="0">
                <a:latin typeface="Calibri" charset="0"/>
                <a:ea typeface="Calibri" charset="0"/>
                <a:cs typeface="Calibri" charset="0"/>
              </a:rPr>
              <a:t>", </a:t>
            </a:r>
            <a:r>
              <a:rPr lang="mr-IN" sz="2000" dirty="0" err="1">
                <a:latin typeface="Calibri" charset="0"/>
                <a:ea typeface="Calibri" charset="0"/>
                <a:cs typeface="Calibri" charset="0"/>
              </a:rPr>
              <a:t>legend</a:t>
            </a:r>
            <a:r>
              <a:rPr lang="mr-IN" sz="2000" dirty="0">
                <a:latin typeface="Calibri" charset="0"/>
                <a:ea typeface="Calibri" charset="0"/>
                <a:cs typeface="Calibri" charset="0"/>
              </a:rPr>
              <a:t> = </a:t>
            </a:r>
            <a:r>
              <a:rPr lang="mr-IN" sz="2000" dirty="0" err="1">
                <a:latin typeface="Calibri" charset="0"/>
                <a:ea typeface="Calibri" charset="0"/>
                <a:cs typeface="Calibri" charset="0"/>
              </a:rPr>
              <a:t>c</a:t>
            </a:r>
            <a:r>
              <a:rPr lang="mr-IN" sz="2000" dirty="0">
                <a:latin typeface="Calibri" charset="0"/>
                <a:ea typeface="Calibri" charset="0"/>
                <a:cs typeface="Calibri" charset="0"/>
              </a:rPr>
              <a:t>("0.0500 M", "0.0400 M", "0.0300 M", "0.0200 M", "0.0100 M"), </a:t>
            </a:r>
            <a:endParaRPr lang="en-US" sz="2000" dirty="0" smtClean="0">
              <a:latin typeface="Calibri" charset="0"/>
              <a:ea typeface="Calibri" charset="0"/>
              <a:cs typeface="Calibri" charset="0"/>
            </a:endParaRPr>
          </a:p>
          <a:p>
            <a:pPr marL="233363" indent="-233363">
              <a:spcAft>
                <a:spcPts val="600"/>
              </a:spcAft>
            </a:pPr>
            <a:r>
              <a:rPr lang="en-US" sz="2000" dirty="0">
                <a:latin typeface="Calibri" charset="0"/>
                <a:ea typeface="Calibri" charset="0"/>
                <a:cs typeface="Calibri" charset="0"/>
              </a:rPr>
              <a:t>	</a:t>
            </a:r>
            <a:r>
              <a:rPr lang="mr-IN" sz="2000" dirty="0" err="1" smtClean="0">
                <a:latin typeface="Calibri" charset="0"/>
                <a:ea typeface="Calibri" charset="0"/>
                <a:cs typeface="Calibri" charset="0"/>
              </a:rPr>
              <a:t>lty</a:t>
            </a:r>
            <a:r>
              <a:rPr lang="mr-IN" sz="2000" dirty="0" smtClean="0">
                <a:latin typeface="Calibri" charset="0"/>
                <a:ea typeface="Calibri" charset="0"/>
                <a:cs typeface="Calibri" charset="0"/>
              </a:rPr>
              <a:t> </a:t>
            </a:r>
            <a:r>
              <a:rPr lang="mr-IN" sz="2000" dirty="0">
                <a:latin typeface="Calibri" charset="0"/>
                <a:ea typeface="Calibri" charset="0"/>
                <a:cs typeface="Calibri" charset="0"/>
              </a:rPr>
              <a:t>= 1:5, </a:t>
            </a:r>
            <a:r>
              <a:rPr lang="mr-IN" sz="2000" dirty="0" err="1">
                <a:latin typeface="Calibri" charset="0"/>
                <a:ea typeface="Calibri" charset="0"/>
                <a:cs typeface="Calibri" charset="0"/>
              </a:rPr>
              <a:t>lwd</a:t>
            </a:r>
            <a:r>
              <a:rPr lang="mr-IN" sz="2000" dirty="0">
                <a:latin typeface="Calibri" charset="0"/>
                <a:ea typeface="Calibri" charset="0"/>
                <a:cs typeface="Calibri" charset="0"/>
              </a:rPr>
              <a:t> =2, </a:t>
            </a:r>
            <a:r>
              <a:rPr lang="mr-IN" sz="2000" dirty="0" err="1">
                <a:latin typeface="Calibri" charset="0"/>
                <a:ea typeface="Calibri" charset="0"/>
                <a:cs typeface="Calibri" charset="0"/>
              </a:rPr>
              <a:t>col</a:t>
            </a:r>
            <a:r>
              <a:rPr lang="mr-IN" sz="2000" dirty="0">
                <a:latin typeface="Calibri" charset="0"/>
                <a:ea typeface="Calibri" charset="0"/>
                <a:cs typeface="Calibri" charset="0"/>
              </a:rPr>
              <a:t> = 1:5, </a:t>
            </a:r>
            <a:r>
              <a:rPr lang="mr-IN" sz="2000" dirty="0" err="1" smtClean="0">
                <a:latin typeface="Calibri" charset="0"/>
                <a:ea typeface="Calibri" charset="0"/>
                <a:cs typeface="Calibri" charset="0"/>
              </a:rPr>
              <a:t>bty</a:t>
            </a:r>
            <a:r>
              <a:rPr lang="mr-IN" sz="2000" dirty="0" smtClean="0">
                <a:latin typeface="Calibri" charset="0"/>
                <a:ea typeface="Calibri" charset="0"/>
                <a:cs typeface="Calibri" charset="0"/>
              </a:rPr>
              <a:t> </a:t>
            </a:r>
            <a:r>
              <a:rPr lang="mr-IN" sz="2000" dirty="0">
                <a:latin typeface="Calibri" charset="0"/>
                <a:ea typeface="Calibri" charset="0"/>
                <a:cs typeface="Calibri" charset="0"/>
              </a:rPr>
              <a:t>= "</a:t>
            </a:r>
            <a:r>
              <a:rPr lang="mr-IN" sz="2000" dirty="0" err="1">
                <a:latin typeface="Calibri" charset="0"/>
                <a:ea typeface="Calibri" charset="0"/>
                <a:cs typeface="Calibri" charset="0"/>
              </a:rPr>
              <a:t>n</a:t>
            </a:r>
            <a:r>
              <a:rPr lang="mr-IN" sz="2000" dirty="0" smtClean="0">
                <a:latin typeface="Calibri" charset="0"/>
                <a:ea typeface="Calibri" charset="0"/>
                <a:cs typeface="Calibri" charset="0"/>
              </a:rPr>
              <a:t>")</a:t>
            </a:r>
            <a:endParaRPr lang="en-US" sz="2000" dirty="0" smtClean="0">
              <a:latin typeface="Calibri" charset="0"/>
              <a:ea typeface="Calibri" charset="0"/>
              <a:cs typeface="Calibri" charset="0"/>
            </a:endParaRPr>
          </a:p>
          <a:p>
            <a:pPr marL="233363" indent="-233363">
              <a:spcAft>
                <a:spcPts val="600"/>
              </a:spcAft>
            </a:pPr>
            <a:r>
              <a:rPr lang="en-US" sz="2000" dirty="0">
                <a:solidFill>
                  <a:srgbClr val="00B050"/>
                </a:solidFill>
                <a:latin typeface="Calibri" charset="0"/>
                <a:ea typeface="Calibri" charset="0"/>
                <a:cs typeface="Calibri" charset="0"/>
              </a:rPr>
              <a:t>id</a:t>
            </a:r>
            <a:r>
              <a:rPr lang="en-US" sz="2000" dirty="0">
                <a:solidFill>
                  <a:srgbClr val="FF0000"/>
                </a:solidFill>
                <a:latin typeface="Calibri" charset="0"/>
                <a:ea typeface="Calibri" charset="0"/>
                <a:cs typeface="Calibri" charset="0"/>
              </a:rPr>
              <a:t> = </a:t>
            </a:r>
            <a:r>
              <a:rPr lang="en-US" sz="2000" dirty="0" err="1">
                <a:solidFill>
                  <a:srgbClr val="FF0000"/>
                </a:solidFill>
                <a:latin typeface="Calibri" charset="0"/>
                <a:ea typeface="Calibri" charset="0"/>
                <a:cs typeface="Calibri" charset="0"/>
              </a:rPr>
              <a:t>which.max</a:t>
            </a:r>
            <a:r>
              <a:rPr lang="en-US" sz="2000" dirty="0">
                <a:latin typeface="Calibri" charset="0"/>
                <a:ea typeface="Calibri" charset="0"/>
                <a:cs typeface="Calibri" charset="0"/>
              </a:rPr>
              <a:t>(</a:t>
            </a:r>
            <a:r>
              <a:rPr lang="en-US" sz="2000" dirty="0" err="1">
                <a:solidFill>
                  <a:srgbClr val="00B050"/>
                </a:solidFill>
                <a:latin typeface="Calibri" charset="0"/>
                <a:ea typeface="Calibri" charset="0"/>
                <a:cs typeface="Calibri" charset="0"/>
              </a:rPr>
              <a:t>allSpec</a:t>
            </a:r>
            <a:r>
              <a:rPr lang="en-US" sz="2000" dirty="0">
                <a:latin typeface="Calibri" charset="0"/>
                <a:ea typeface="Calibri" charset="0"/>
                <a:cs typeface="Calibri" charset="0"/>
              </a:rPr>
              <a:t>[1,8:642</a:t>
            </a:r>
            <a:r>
              <a:rPr lang="en-US" sz="2000" dirty="0" smtClean="0">
                <a:latin typeface="Calibri" charset="0"/>
                <a:ea typeface="Calibri" charset="0"/>
                <a:cs typeface="Calibri" charset="0"/>
              </a:rPr>
              <a:t>]</a:t>
            </a:r>
            <a:r>
              <a:rPr lang="en-US" sz="2000" dirty="0" smtClean="0">
                <a:solidFill>
                  <a:srgbClr val="FF0000"/>
                </a:solidFill>
                <a:latin typeface="Calibri" charset="0"/>
                <a:ea typeface="Calibri" charset="0"/>
                <a:cs typeface="Calibri" charset="0"/>
              </a:rPr>
              <a:t>)</a:t>
            </a:r>
          </a:p>
          <a:p>
            <a:pPr marL="233363" indent="-233363">
              <a:spcAft>
                <a:spcPts val="600"/>
              </a:spcAft>
            </a:pPr>
            <a:r>
              <a:rPr lang="en-US" sz="2000" dirty="0" smtClean="0">
                <a:solidFill>
                  <a:srgbClr val="FF0000"/>
                </a:solidFill>
                <a:latin typeface="Calibri" charset="0"/>
                <a:ea typeface="Calibri" charset="0"/>
                <a:cs typeface="Calibri" charset="0"/>
              </a:rPr>
              <a:t>abline</a:t>
            </a:r>
            <a:r>
              <a:rPr lang="en-US" sz="2000" dirty="0" smtClean="0">
                <a:latin typeface="Calibri" charset="0"/>
                <a:ea typeface="Calibri" charset="0"/>
                <a:cs typeface="Calibri" charset="0"/>
              </a:rPr>
              <a:t>(v = </a:t>
            </a:r>
            <a:r>
              <a:rPr lang="en-US" sz="2000" dirty="0" smtClean="0">
                <a:solidFill>
                  <a:srgbClr val="00B050"/>
                </a:solidFill>
                <a:latin typeface="Calibri" charset="0"/>
                <a:ea typeface="Calibri" charset="0"/>
                <a:cs typeface="Calibri" charset="0"/>
              </a:rPr>
              <a:t>wavelength</a:t>
            </a:r>
            <a:r>
              <a:rPr lang="en-US" sz="2000" dirty="0" smtClean="0">
                <a:latin typeface="Calibri" charset="0"/>
                <a:ea typeface="Calibri" charset="0"/>
                <a:cs typeface="Calibri" charset="0"/>
              </a:rPr>
              <a:t>[</a:t>
            </a:r>
            <a:r>
              <a:rPr lang="en-US" sz="2000" dirty="0" smtClean="0">
                <a:solidFill>
                  <a:srgbClr val="00B050"/>
                </a:solidFill>
                <a:latin typeface="Calibri" charset="0"/>
                <a:ea typeface="Calibri" charset="0"/>
                <a:cs typeface="Calibri" charset="0"/>
              </a:rPr>
              <a:t>id</a:t>
            </a:r>
            <a:r>
              <a:rPr lang="en-US" sz="2000" dirty="0" smtClean="0">
                <a:latin typeface="Calibri" charset="0"/>
                <a:ea typeface="Calibri" charset="0"/>
                <a:cs typeface="Calibri" charset="0"/>
              </a:rPr>
              <a:t>], </a:t>
            </a:r>
            <a:r>
              <a:rPr lang="en-US" sz="2000" dirty="0" err="1" smtClean="0">
                <a:latin typeface="Calibri" charset="0"/>
                <a:ea typeface="Calibri" charset="0"/>
                <a:cs typeface="Calibri" charset="0"/>
              </a:rPr>
              <a:t>lwd</a:t>
            </a:r>
            <a:r>
              <a:rPr lang="en-US" sz="2000" dirty="0" smtClean="0">
                <a:latin typeface="Calibri" charset="0"/>
                <a:ea typeface="Calibri" charset="0"/>
                <a:cs typeface="Calibri" charset="0"/>
              </a:rPr>
              <a:t> = 2, </a:t>
            </a:r>
            <a:r>
              <a:rPr lang="en-US" sz="2000" dirty="0" err="1" smtClean="0">
                <a:latin typeface="Calibri" charset="0"/>
                <a:ea typeface="Calibri" charset="0"/>
                <a:cs typeface="Calibri" charset="0"/>
              </a:rPr>
              <a:t>lty</a:t>
            </a:r>
            <a:r>
              <a:rPr lang="en-US" sz="2000" dirty="0" smtClean="0">
                <a:latin typeface="Calibri" charset="0"/>
                <a:ea typeface="Calibri" charset="0"/>
                <a:cs typeface="Calibri" charset="0"/>
              </a:rPr>
              <a:t> = 2)</a:t>
            </a:r>
            <a:endParaRPr lang="en-US" sz="2000" dirty="0">
              <a:latin typeface="Calibri" charset="0"/>
              <a:ea typeface="Calibri" charset="0"/>
              <a:cs typeface="Calibri"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79" y="1074654"/>
            <a:ext cx="5644973" cy="5241760"/>
          </a:xfrm>
          <a:prstGeom prst="rect">
            <a:avLst/>
          </a:prstGeom>
        </p:spPr>
      </p:pic>
    </p:spTree>
    <p:extLst>
      <p:ext uri="{BB962C8B-B14F-4D97-AF65-F5344CB8AC3E}">
        <p14:creationId xmlns:p14="http://schemas.microsoft.com/office/powerpoint/2010/main" val="1180446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314" y="1027798"/>
            <a:ext cx="6118927" cy="4728261"/>
          </a:xfrm>
          <a:prstGeom prst="rect">
            <a:avLst/>
          </a:prstGeom>
        </p:spPr>
      </p:pic>
      <p:sp>
        <p:nvSpPr>
          <p:cNvPr id="2" name="Title 1"/>
          <p:cNvSpPr>
            <a:spLocks noGrp="1"/>
          </p:cNvSpPr>
          <p:nvPr>
            <p:ph type="title"/>
          </p:nvPr>
        </p:nvSpPr>
        <p:spPr/>
        <p:txBody>
          <a:bodyPr/>
          <a:lstStyle/>
          <a:p>
            <a:r>
              <a:rPr lang="en-US" dirty="0" smtClean="0"/>
              <a:t>Calibration Curve for Copper Standards</a:t>
            </a:r>
            <a:endParaRPr lang="en-US" dirty="0"/>
          </a:p>
        </p:txBody>
      </p:sp>
      <p:sp>
        <p:nvSpPr>
          <p:cNvPr id="4" name="TextBox 3"/>
          <p:cNvSpPr txBox="1"/>
          <p:nvPr/>
        </p:nvSpPr>
        <p:spPr>
          <a:xfrm>
            <a:off x="296562" y="1235676"/>
            <a:ext cx="5671752" cy="2862322"/>
          </a:xfrm>
          <a:prstGeom prst="rect">
            <a:avLst/>
          </a:prstGeom>
          <a:noFill/>
        </p:spPr>
        <p:txBody>
          <a:bodyPr wrap="square" rtlCol="0">
            <a:spAutoFit/>
          </a:bodyPr>
          <a:lstStyle/>
          <a:p>
            <a:pPr marL="233363" indent="-233363">
              <a:spcBef>
                <a:spcPts val="600"/>
              </a:spcBef>
            </a:pPr>
            <a:r>
              <a:rPr lang="en-US" sz="2000" dirty="0" smtClean="0">
                <a:solidFill>
                  <a:srgbClr val="FF0000"/>
                </a:solidFill>
                <a:latin typeface="Calibri" charset="0"/>
                <a:ea typeface="Calibri" charset="0"/>
                <a:cs typeface="Calibri" charset="0"/>
              </a:rPr>
              <a:t>plot</a:t>
            </a:r>
            <a:r>
              <a:rPr lang="en-US" sz="2000" dirty="0" smtClean="0">
                <a:latin typeface="Calibri" charset="0"/>
                <a:ea typeface="Calibri" charset="0"/>
                <a:cs typeface="Calibri" charset="0"/>
              </a:rPr>
              <a:t>(x </a:t>
            </a:r>
            <a:r>
              <a:rPr lang="en-US" sz="2000" dirty="0">
                <a:latin typeface="Calibri" charset="0"/>
                <a:ea typeface="Calibri" charset="0"/>
                <a:cs typeface="Calibri" charset="0"/>
              </a:rPr>
              <a:t>= </a:t>
            </a:r>
            <a:r>
              <a:rPr lang="en-US" sz="2000" dirty="0" err="1">
                <a:solidFill>
                  <a:srgbClr val="00B050"/>
                </a:solidFill>
                <a:latin typeface="Calibri" charset="0"/>
                <a:ea typeface="Calibri" charset="0"/>
                <a:cs typeface="Calibri" charset="0"/>
              </a:rPr>
              <a:t>allSpec</a:t>
            </a:r>
            <a:r>
              <a:rPr lang="en-US" sz="2000" dirty="0">
                <a:latin typeface="Calibri" charset="0"/>
                <a:ea typeface="Calibri" charset="0"/>
                <a:cs typeface="Calibri" charset="0"/>
              </a:rPr>
              <a:t>[1:5, 4], y = </a:t>
            </a:r>
            <a:r>
              <a:rPr lang="en-US" sz="2000" dirty="0" err="1">
                <a:solidFill>
                  <a:srgbClr val="00B050"/>
                </a:solidFill>
                <a:latin typeface="Calibri" charset="0"/>
                <a:ea typeface="Calibri" charset="0"/>
                <a:cs typeface="Calibri" charset="0"/>
              </a:rPr>
              <a:t>allSpec</a:t>
            </a:r>
            <a:r>
              <a:rPr lang="en-US" sz="2000" dirty="0">
                <a:latin typeface="Calibri" charset="0"/>
                <a:ea typeface="Calibri" charset="0"/>
                <a:cs typeface="Calibri" charset="0"/>
              </a:rPr>
              <a:t>[1:5, </a:t>
            </a:r>
            <a:r>
              <a:rPr lang="en-US" sz="2000" dirty="0">
                <a:solidFill>
                  <a:srgbClr val="00B050"/>
                </a:solidFill>
                <a:latin typeface="Calibri" charset="0"/>
                <a:ea typeface="Calibri" charset="0"/>
                <a:cs typeface="Calibri" charset="0"/>
              </a:rPr>
              <a:t>id</a:t>
            </a:r>
            <a:r>
              <a:rPr lang="en-US" sz="2000" dirty="0">
                <a:latin typeface="Calibri" charset="0"/>
                <a:ea typeface="Calibri" charset="0"/>
                <a:cs typeface="Calibri" charset="0"/>
              </a:rPr>
              <a:t>+7], xlab = "concentration (M)", ylab = "absorbance", pch = 19, col = "blue", </a:t>
            </a:r>
            <a:r>
              <a:rPr lang="en-US" sz="2000" dirty="0" err="1">
                <a:latin typeface="Calibri" charset="0"/>
                <a:ea typeface="Calibri" charset="0"/>
                <a:cs typeface="Calibri" charset="0"/>
              </a:rPr>
              <a:t>xlim</a:t>
            </a:r>
            <a:r>
              <a:rPr lang="en-US" sz="2000" dirty="0">
                <a:latin typeface="Calibri" charset="0"/>
                <a:ea typeface="Calibri" charset="0"/>
                <a:cs typeface="Calibri" charset="0"/>
              </a:rPr>
              <a:t> = c(0, </a:t>
            </a:r>
            <a:r>
              <a:rPr lang="en-US" sz="2000" dirty="0" err="1">
                <a:solidFill>
                  <a:srgbClr val="00B050"/>
                </a:solidFill>
                <a:latin typeface="Calibri" charset="0"/>
                <a:ea typeface="Calibri" charset="0"/>
                <a:cs typeface="Calibri" charset="0"/>
              </a:rPr>
              <a:t>allSpec</a:t>
            </a:r>
            <a:r>
              <a:rPr lang="en-US" sz="2000" dirty="0">
                <a:latin typeface="Calibri" charset="0"/>
                <a:ea typeface="Calibri" charset="0"/>
                <a:cs typeface="Calibri" charset="0"/>
              </a:rPr>
              <a:t>[1,4]), </a:t>
            </a:r>
            <a:r>
              <a:rPr lang="en-US" sz="2000" dirty="0" err="1">
                <a:latin typeface="Calibri" charset="0"/>
                <a:ea typeface="Calibri" charset="0"/>
                <a:cs typeface="Calibri" charset="0"/>
              </a:rPr>
              <a:t>ylim</a:t>
            </a:r>
            <a:r>
              <a:rPr lang="en-US" sz="2000" dirty="0">
                <a:latin typeface="Calibri" charset="0"/>
                <a:ea typeface="Calibri" charset="0"/>
                <a:cs typeface="Calibri" charset="0"/>
              </a:rPr>
              <a:t> = c(0, </a:t>
            </a:r>
            <a:r>
              <a:rPr lang="en-US" sz="2000" dirty="0" err="1">
                <a:solidFill>
                  <a:srgbClr val="00B050"/>
                </a:solidFill>
                <a:latin typeface="Calibri" charset="0"/>
                <a:ea typeface="Calibri" charset="0"/>
                <a:cs typeface="Calibri" charset="0"/>
              </a:rPr>
              <a:t>allSpec</a:t>
            </a:r>
            <a:r>
              <a:rPr lang="en-US" sz="2000" dirty="0">
                <a:latin typeface="Calibri" charset="0"/>
                <a:ea typeface="Calibri" charset="0"/>
                <a:cs typeface="Calibri" charset="0"/>
              </a:rPr>
              <a:t>[1,id+7</a:t>
            </a:r>
            <a:r>
              <a:rPr lang="en-US" sz="2000" dirty="0" smtClean="0">
                <a:latin typeface="Calibri" charset="0"/>
                <a:ea typeface="Calibri" charset="0"/>
                <a:cs typeface="Calibri" charset="0"/>
              </a:rPr>
              <a:t>]))</a:t>
            </a:r>
            <a:endParaRPr lang="en-US" sz="2000" dirty="0">
              <a:latin typeface="Calibri" charset="0"/>
              <a:ea typeface="Calibri" charset="0"/>
              <a:cs typeface="Calibri" charset="0"/>
            </a:endParaRPr>
          </a:p>
          <a:p>
            <a:pPr marL="233363" indent="-233363">
              <a:spcBef>
                <a:spcPts val="600"/>
              </a:spcBef>
            </a:pPr>
            <a:r>
              <a:rPr lang="mr-IN" sz="2000" dirty="0" err="1">
                <a:solidFill>
                  <a:srgbClr val="00B050"/>
                </a:solidFill>
                <a:latin typeface="Calibri" charset="0"/>
                <a:ea typeface="Calibri" charset="0"/>
                <a:cs typeface="Calibri" charset="0"/>
              </a:rPr>
              <a:t>cu.lm</a:t>
            </a:r>
            <a:r>
              <a:rPr lang="mr-IN" sz="2000" dirty="0">
                <a:latin typeface="Calibri" charset="0"/>
                <a:ea typeface="Calibri" charset="0"/>
                <a:cs typeface="Calibri" charset="0"/>
              </a:rPr>
              <a:t> = </a:t>
            </a:r>
            <a:r>
              <a:rPr lang="mr-IN" sz="2000" dirty="0" err="1">
                <a:solidFill>
                  <a:srgbClr val="FF0000"/>
                </a:solidFill>
                <a:latin typeface="Calibri" charset="0"/>
                <a:ea typeface="Calibri" charset="0"/>
                <a:cs typeface="Calibri" charset="0"/>
              </a:rPr>
              <a:t>lm</a:t>
            </a:r>
            <a:r>
              <a:rPr lang="mr-IN" sz="2000" dirty="0">
                <a:latin typeface="Calibri" charset="0"/>
                <a:ea typeface="Calibri" charset="0"/>
                <a:cs typeface="Calibri" charset="0"/>
              </a:rPr>
              <a:t>(</a:t>
            </a:r>
            <a:r>
              <a:rPr lang="mr-IN" sz="2000" dirty="0" err="1">
                <a:solidFill>
                  <a:srgbClr val="00B050"/>
                </a:solidFill>
                <a:latin typeface="Calibri" charset="0"/>
                <a:ea typeface="Calibri" charset="0"/>
                <a:cs typeface="Calibri" charset="0"/>
              </a:rPr>
              <a:t>allSpec</a:t>
            </a:r>
            <a:r>
              <a:rPr lang="mr-IN" sz="2000" dirty="0">
                <a:latin typeface="Calibri" charset="0"/>
                <a:ea typeface="Calibri" charset="0"/>
                <a:cs typeface="Calibri" charset="0"/>
              </a:rPr>
              <a:t>[1:5,</a:t>
            </a:r>
            <a:r>
              <a:rPr lang="mr-IN" sz="2000" dirty="0">
                <a:solidFill>
                  <a:srgbClr val="00B050"/>
                </a:solidFill>
                <a:latin typeface="Calibri" charset="0"/>
                <a:ea typeface="Calibri" charset="0"/>
                <a:cs typeface="Calibri" charset="0"/>
              </a:rPr>
              <a:t>id</a:t>
            </a:r>
            <a:r>
              <a:rPr lang="mr-IN" sz="2000" dirty="0">
                <a:latin typeface="Calibri" charset="0"/>
                <a:ea typeface="Calibri" charset="0"/>
                <a:cs typeface="Calibri" charset="0"/>
              </a:rPr>
              <a:t>+7] ~ </a:t>
            </a:r>
            <a:r>
              <a:rPr lang="mr-IN" sz="2000" dirty="0" err="1">
                <a:solidFill>
                  <a:srgbClr val="00B050"/>
                </a:solidFill>
                <a:latin typeface="Calibri" charset="0"/>
                <a:ea typeface="Calibri" charset="0"/>
                <a:cs typeface="Calibri" charset="0"/>
              </a:rPr>
              <a:t>allSpec</a:t>
            </a:r>
            <a:r>
              <a:rPr lang="mr-IN" sz="2000" dirty="0">
                <a:latin typeface="Calibri" charset="0"/>
                <a:ea typeface="Calibri" charset="0"/>
                <a:cs typeface="Calibri" charset="0"/>
              </a:rPr>
              <a:t>[1:5,4</a:t>
            </a:r>
            <a:r>
              <a:rPr lang="mr-IN" sz="2000" dirty="0" smtClean="0">
                <a:latin typeface="Calibri" charset="0"/>
                <a:ea typeface="Calibri" charset="0"/>
                <a:cs typeface="Calibri" charset="0"/>
              </a:rPr>
              <a:t>])</a:t>
            </a:r>
            <a:endParaRPr lang="en-US" sz="2000" dirty="0">
              <a:latin typeface="Calibri" charset="0"/>
              <a:ea typeface="Calibri" charset="0"/>
              <a:cs typeface="Calibri" charset="0"/>
            </a:endParaRPr>
          </a:p>
          <a:p>
            <a:pPr marL="233363" indent="-233363">
              <a:spcBef>
                <a:spcPts val="600"/>
              </a:spcBef>
            </a:pPr>
            <a:r>
              <a:rPr lang="en-US" sz="2000" dirty="0">
                <a:solidFill>
                  <a:srgbClr val="FF0000"/>
                </a:solidFill>
                <a:latin typeface="Calibri" charset="0"/>
                <a:ea typeface="Calibri" charset="0"/>
                <a:cs typeface="Calibri" charset="0"/>
              </a:rPr>
              <a:t>abline</a:t>
            </a:r>
            <a:r>
              <a:rPr lang="en-US" sz="2000" dirty="0">
                <a:latin typeface="Calibri" charset="0"/>
                <a:ea typeface="Calibri" charset="0"/>
                <a:cs typeface="Calibri" charset="0"/>
              </a:rPr>
              <a:t>(</a:t>
            </a:r>
            <a:r>
              <a:rPr lang="en-US" sz="2000" dirty="0" err="1">
                <a:solidFill>
                  <a:srgbClr val="00B050"/>
                </a:solidFill>
                <a:latin typeface="Calibri" charset="0"/>
                <a:ea typeface="Calibri" charset="0"/>
                <a:cs typeface="Calibri" charset="0"/>
              </a:rPr>
              <a:t>cu.lm</a:t>
            </a:r>
            <a:r>
              <a:rPr lang="en-US" sz="2000" dirty="0">
                <a:latin typeface="Calibri" charset="0"/>
                <a:ea typeface="Calibri" charset="0"/>
                <a:cs typeface="Calibri" charset="0"/>
              </a:rPr>
              <a:t>, </a:t>
            </a:r>
            <a:r>
              <a:rPr lang="en-US" sz="2000" dirty="0" err="1">
                <a:latin typeface="Calibri" charset="0"/>
                <a:ea typeface="Calibri" charset="0"/>
                <a:cs typeface="Calibri" charset="0"/>
              </a:rPr>
              <a:t>lwd</a:t>
            </a:r>
            <a:r>
              <a:rPr lang="en-US" sz="2000" dirty="0">
                <a:latin typeface="Calibri" charset="0"/>
                <a:ea typeface="Calibri" charset="0"/>
                <a:cs typeface="Calibri" charset="0"/>
              </a:rPr>
              <a:t> = 2, col = "blue", </a:t>
            </a:r>
            <a:r>
              <a:rPr lang="en-US" sz="2000" dirty="0" err="1">
                <a:latin typeface="Calibri" charset="0"/>
                <a:ea typeface="Calibri" charset="0"/>
                <a:cs typeface="Calibri" charset="0"/>
              </a:rPr>
              <a:t>lty</a:t>
            </a:r>
            <a:r>
              <a:rPr lang="en-US" sz="2000" dirty="0">
                <a:latin typeface="Calibri" charset="0"/>
                <a:ea typeface="Calibri" charset="0"/>
                <a:cs typeface="Calibri" charset="0"/>
              </a:rPr>
              <a:t> = </a:t>
            </a:r>
            <a:r>
              <a:rPr lang="en-US" sz="2000" dirty="0" smtClean="0">
                <a:latin typeface="Calibri" charset="0"/>
                <a:ea typeface="Calibri" charset="0"/>
                <a:cs typeface="Calibri" charset="0"/>
              </a:rPr>
              <a:t>2)</a:t>
            </a:r>
            <a:endParaRPr lang="en-US" sz="2000" dirty="0">
              <a:latin typeface="Calibri" charset="0"/>
              <a:ea typeface="Calibri" charset="0"/>
              <a:cs typeface="Calibri" charset="0"/>
            </a:endParaRPr>
          </a:p>
          <a:p>
            <a:pPr marL="233363" indent="-233363">
              <a:spcBef>
                <a:spcPts val="600"/>
              </a:spcBef>
            </a:pPr>
            <a:r>
              <a:rPr lang="en-US" sz="2000" dirty="0" smtClean="0">
                <a:solidFill>
                  <a:srgbClr val="FF0000"/>
                </a:solidFill>
                <a:latin typeface="Calibri" charset="0"/>
                <a:ea typeface="Calibri" charset="0"/>
                <a:cs typeface="Calibri" charset="0"/>
              </a:rPr>
              <a:t>grid</a:t>
            </a:r>
            <a:r>
              <a:rPr lang="en-US" sz="2000" dirty="0" smtClean="0">
                <a:latin typeface="Calibri" charset="0"/>
                <a:ea typeface="Calibri" charset="0"/>
                <a:cs typeface="Calibri" charset="0"/>
              </a:rPr>
              <a:t>( )</a:t>
            </a:r>
            <a:endParaRPr lang="en-US" sz="2000" dirty="0">
              <a:latin typeface="Calibri" charset="0"/>
              <a:ea typeface="Calibri" charset="0"/>
              <a:cs typeface="Calibri" charset="0"/>
            </a:endParaRPr>
          </a:p>
          <a:p>
            <a:pPr marL="233363" indent="-233363">
              <a:spcBef>
                <a:spcPts val="600"/>
              </a:spcBef>
            </a:pPr>
            <a:r>
              <a:rPr lang="en-US" sz="2000" dirty="0" smtClean="0">
                <a:solidFill>
                  <a:srgbClr val="FF0000"/>
                </a:solidFill>
                <a:latin typeface="Calibri" charset="0"/>
                <a:ea typeface="Calibri" charset="0"/>
                <a:cs typeface="Calibri" charset="0"/>
              </a:rPr>
              <a:t>summary</a:t>
            </a:r>
            <a:r>
              <a:rPr lang="en-US" sz="2000" dirty="0" smtClean="0">
                <a:latin typeface="Calibri" charset="0"/>
                <a:ea typeface="Calibri" charset="0"/>
                <a:cs typeface="Calibri" charset="0"/>
              </a:rPr>
              <a:t>(</a:t>
            </a:r>
            <a:r>
              <a:rPr lang="en-US" sz="2000" dirty="0" err="1" smtClean="0">
                <a:solidFill>
                  <a:srgbClr val="00B050"/>
                </a:solidFill>
                <a:latin typeface="Calibri" charset="0"/>
                <a:ea typeface="Calibri" charset="0"/>
                <a:cs typeface="Calibri" charset="0"/>
              </a:rPr>
              <a:t>cu.lm</a:t>
            </a:r>
            <a:r>
              <a:rPr lang="en-US" sz="2000" dirty="0" smtClean="0">
                <a:latin typeface="Calibri" charset="0"/>
                <a:ea typeface="Calibri" charset="0"/>
                <a:cs typeface="Calibri" charset="0"/>
              </a:rPr>
              <a:t>)</a:t>
            </a:r>
            <a:endParaRPr lang="en-US" sz="2000" dirty="0">
              <a:latin typeface="Calibri" charset="0"/>
              <a:ea typeface="Calibri" charset="0"/>
              <a:cs typeface="Calibri" charset="0"/>
            </a:endParaRPr>
          </a:p>
        </p:txBody>
      </p:sp>
      <p:sp>
        <p:nvSpPr>
          <p:cNvPr id="6" name="Rectangle 5"/>
          <p:cNvSpPr/>
          <p:nvPr/>
        </p:nvSpPr>
        <p:spPr>
          <a:xfrm>
            <a:off x="296561" y="4233921"/>
            <a:ext cx="5728351" cy="1815882"/>
          </a:xfrm>
          <a:prstGeom prst="rect">
            <a:avLst/>
          </a:prstGeom>
        </p:spPr>
        <p:txBody>
          <a:bodyPr wrap="square">
            <a:spAutoFit/>
          </a:bodyPr>
          <a:lstStyle/>
          <a:p>
            <a:r>
              <a:rPr lang="en-US" sz="1600" dirty="0" smtClean="0">
                <a:solidFill>
                  <a:srgbClr val="7030A0"/>
                </a:solidFill>
              </a:rPr>
              <a:t>Coefficients:      Estimate       Std</a:t>
            </a:r>
            <a:r>
              <a:rPr lang="en-US" sz="1600" dirty="0">
                <a:solidFill>
                  <a:srgbClr val="7030A0"/>
                </a:solidFill>
              </a:rPr>
              <a:t>. </a:t>
            </a:r>
            <a:r>
              <a:rPr lang="en-US" sz="1600" dirty="0" smtClean="0">
                <a:solidFill>
                  <a:srgbClr val="7030A0"/>
                </a:solidFill>
              </a:rPr>
              <a:t>Error      t value         Pr</a:t>
            </a:r>
            <a:r>
              <a:rPr lang="en-US" sz="1600" dirty="0">
                <a:solidFill>
                  <a:srgbClr val="7030A0"/>
                </a:solidFill>
              </a:rPr>
              <a:t>(&gt;|t|)    </a:t>
            </a:r>
            <a:endParaRPr lang="en-US" sz="1600" dirty="0" smtClean="0">
              <a:solidFill>
                <a:srgbClr val="7030A0"/>
              </a:solidFill>
            </a:endParaRPr>
          </a:p>
          <a:p>
            <a:r>
              <a:rPr lang="en-US" sz="1600" dirty="0" smtClean="0">
                <a:solidFill>
                  <a:srgbClr val="7030A0"/>
                </a:solidFill>
              </a:rPr>
              <a:t>(Intercept)	        0.003202      0.008222      0.389            0.723    </a:t>
            </a:r>
          </a:p>
          <a:p>
            <a:r>
              <a:rPr lang="en-US" sz="1600" dirty="0" err="1" smtClean="0">
                <a:solidFill>
                  <a:srgbClr val="7030A0"/>
                </a:solidFill>
              </a:rPr>
              <a:t>allSpec</a:t>
            </a:r>
            <a:r>
              <a:rPr lang="en-US" sz="1600" dirty="0" smtClean="0">
                <a:solidFill>
                  <a:srgbClr val="7030A0"/>
                </a:solidFill>
              </a:rPr>
              <a:t>[1:5</a:t>
            </a:r>
            <a:r>
              <a:rPr lang="en-US" sz="1600" dirty="0">
                <a:solidFill>
                  <a:srgbClr val="7030A0"/>
                </a:solidFill>
              </a:rPr>
              <a:t>, 4] </a:t>
            </a:r>
            <a:r>
              <a:rPr lang="en-US" sz="1600" dirty="0" smtClean="0">
                <a:solidFill>
                  <a:srgbClr val="7030A0"/>
                </a:solidFill>
              </a:rPr>
              <a:t>  12.778883   0.247900       51.548        1.61e-05 ***</a:t>
            </a:r>
          </a:p>
          <a:p>
            <a:r>
              <a:rPr lang="en-US" sz="1600" dirty="0" smtClean="0">
                <a:solidFill>
                  <a:srgbClr val="7030A0"/>
                </a:solidFill>
              </a:rPr>
              <a:t>---</a:t>
            </a:r>
            <a:r>
              <a:rPr lang="en-US" sz="1600" dirty="0">
                <a:solidFill>
                  <a:srgbClr val="7030A0"/>
                </a:solidFill>
              </a:rPr>
              <a:t>Signif. codes:  0 ‘***’ 0.001 ‘**’ 0.01 ‘*’ 0.05 ‘.’ 0.1 ‘ ’ </a:t>
            </a:r>
            <a:r>
              <a:rPr lang="en-US" sz="1600" dirty="0" smtClean="0">
                <a:solidFill>
                  <a:srgbClr val="7030A0"/>
                </a:solidFill>
              </a:rPr>
              <a:t>1</a:t>
            </a:r>
          </a:p>
          <a:p>
            <a:r>
              <a:rPr lang="en-US" sz="1600" dirty="0" smtClean="0">
                <a:solidFill>
                  <a:srgbClr val="7030A0"/>
                </a:solidFill>
              </a:rPr>
              <a:t>Residual </a:t>
            </a:r>
            <a:r>
              <a:rPr lang="en-US" sz="1600" dirty="0">
                <a:solidFill>
                  <a:srgbClr val="7030A0"/>
                </a:solidFill>
              </a:rPr>
              <a:t>standard error: 0.007839 on 3 degrees of </a:t>
            </a:r>
            <a:r>
              <a:rPr lang="en-US" sz="1600" dirty="0" smtClean="0">
                <a:solidFill>
                  <a:srgbClr val="7030A0"/>
                </a:solidFill>
              </a:rPr>
              <a:t>freedom</a:t>
            </a:r>
          </a:p>
          <a:p>
            <a:r>
              <a:rPr lang="en-US" sz="1600" dirty="0" smtClean="0">
                <a:solidFill>
                  <a:srgbClr val="7030A0"/>
                </a:solidFill>
              </a:rPr>
              <a:t>Multiple </a:t>
            </a:r>
            <a:r>
              <a:rPr lang="en-US" sz="1600" dirty="0">
                <a:solidFill>
                  <a:srgbClr val="7030A0"/>
                </a:solidFill>
              </a:rPr>
              <a:t>R-squared:  </a:t>
            </a:r>
            <a:r>
              <a:rPr lang="en-US" sz="1600" dirty="0" smtClean="0">
                <a:solidFill>
                  <a:srgbClr val="7030A0"/>
                </a:solidFill>
              </a:rPr>
              <a:t>0.9989, Adjusted </a:t>
            </a:r>
            <a:r>
              <a:rPr lang="en-US" sz="1600" dirty="0">
                <a:solidFill>
                  <a:srgbClr val="7030A0"/>
                </a:solidFill>
              </a:rPr>
              <a:t>R-squared:  0.9985 </a:t>
            </a:r>
            <a:endParaRPr lang="en-US" sz="1600" dirty="0" smtClean="0">
              <a:solidFill>
                <a:srgbClr val="7030A0"/>
              </a:solidFill>
            </a:endParaRPr>
          </a:p>
          <a:p>
            <a:r>
              <a:rPr lang="en-US" sz="1600" dirty="0" smtClean="0">
                <a:solidFill>
                  <a:srgbClr val="7030A0"/>
                </a:solidFill>
              </a:rPr>
              <a:t>F-statistic</a:t>
            </a:r>
            <a:r>
              <a:rPr lang="en-US" sz="1600" dirty="0">
                <a:solidFill>
                  <a:srgbClr val="7030A0"/>
                </a:solidFill>
              </a:rPr>
              <a:t>:  2657 on 1 and 3 DF,  p-value: 1.608e-05</a:t>
            </a:r>
          </a:p>
        </p:txBody>
      </p:sp>
      <p:sp>
        <p:nvSpPr>
          <p:cNvPr id="7" name="TextBox 6"/>
          <p:cNvSpPr txBox="1"/>
          <p:nvPr/>
        </p:nvSpPr>
        <p:spPr>
          <a:xfrm>
            <a:off x="7438767" y="5756059"/>
            <a:ext cx="3608173" cy="461665"/>
          </a:xfrm>
          <a:prstGeom prst="rect">
            <a:avLst/>
          </a:prstGeom>
          <a:noFill/>
        </p:spPr>
        <p:txBody>
          <a:bodyPr wrap="square" rtlCol="0">
            <a:spAutoFit/>
          </a:bodyPr>
          <a:lstStyle/>
          <a:p>
            <a:r>
              <a:rPr lang="en-US" sz="2400" i="1" dirty="0" smtClean="0">
                <a:solidFill>
                  <a:srgbClr val="00B0F0"/>
                </a:solidFill>
              </a:rPr>
              <a:t>A</a:t>
            </a:r>
            <a:r>
              <a:rPr lang="en-US" sz="2400" dirty="0" smtClean="0">
                <a:solidFill>
                  <a:srgbClr val="00B0F0"/>
                </a:solidFill>
              </a:rPr>
              <a:t> = 12.78 M</a:t>
            </a:r>
            <a:r>
              <a:rPr lang="en-US" sz="2400" baseline="30000" dirty="0" smtClean="0">
                <a:solidFill>
                  <a:srgbClr val="00B0F0"/>
                </a:solidFill>
              </a:rPr>
              <a:t>–1</a:t>
            </a:r>
            <a:r>
              <a:rPr lang="en-US" sz="2400" dirty="0" smtClean="0">
                <a:solidFill>
                  <a:srgbClr val="00B0F0"/>
                </a:solidFill>
              </a:rPr>
              <a:t> × </a:t>
            </a:r>
            <a:r>
              <a:rPr lang="en-US" sz="2400" i="1" dirty="0" smtClean="0">
                <a:solidFill>
                  <a:srgbClr val="00B0F0"/>
                </a:solidFill>
              </a:rPr>
              <a:t>C</a:t>
            </a:r>
            <a:r>
              <a:rPr lang="en-US" sz="2400" dirty="0" smtClean="0">
                <a:solidFill>
                  <a:srgbClr val="00B0F0"/>
                </a:solidFill>
              </a:rPr>
              <a:t> + 0.0032</a:t>
            </a:r>
            <a:endParaRPr lang="en-US" sz="2400" dirty="0">
              <a:solidFill>
                <a:srgbClr val="00B0F0"/>
              </a:solidFill>
            </a:endParaRPr>
          </a:p>
        </p:txBody>
      </p:sp>
    </p:spTree>
    <p:extLst>
      <p:ext uri="{BB962C8B-B14F-4D97-AF65-F5344CB8AC3E}">
        <p14:creationId xmlns:p14="http://schemas.microsoft.com/office/powerpoint/2010/main" val="321486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PCA? How Does it Work?</a:t>
            </a:r>
          </a:p>
        </p:txBody>
      </p:sp>
      <p:sp>
        <p:nvSpPr>
          <p:cNvPr id="5" name="TextBox 4"/>
          <p:cNvSpPr txBox="1"/>
          <p:nvPr/>
        </p:nvSpPr>
        <p:spPr>
          <a:xfrm>
            <a:off x="578734" y="1099752"/>
            <a:ext cx="5104436" cy="5262979"/>
          </a:xfrm>
          <a:prstGeom prst="rect">
            <a:avLst/>
          </a:prstGeom>
          <a:noFill/>
        </p:spPr>
        <p:txBody>
          <a:bodyPr wrap="square" rtlCol="0">
            <a:spAutoFit/>
          </a:bodyPr>
          <a:lstStyle/>
          <a:p>
            <a:pPr>
              <a:spcAft>
                <a:spcPts val="600"/>
              </a:spcAft>
            </a:pPr>
            <a:r>
              <a:rPr lang="en-US" dirty="0"/>
              <a:t>Suppose we have 21 samples and that we measure two properties for each sample giving a matrix of data that has 21 rows and 2 columns. </a:t>
            </a:r>
          </a:p>
          <a:p>
            <a:pPr algn="ctr">
              <a:spcAft>
                <a:spcPts val="600"/>
              </a:spcAft>
            </a:pPr>
            <a:r>
              <a:rPr lang="en-US" dirty="0"/>
              <a:t>[data]</a:t>
            </a:r>
            <a:r>
              <a:rPr lang="en-US" baseline="-25000" dirty="0"/>
              <a:t>21 x </a:t>
            </a:r>
            <a:r>
              <a:rPr lang="en-US" baseline="-25000" dirty="0" smtClean="0"/>
              <a:t>2</a:t>
            </a:r>
            <a:endParaRPr lang="en-US" dirty="0"/>
          </a:p>
          <a:p>
            <a:pPr>
              <a:spcAft>
                <a:spcPts val="600"/>
              </a:spcAft>
            </a:pPr>
            <a:r>
              <a:rPr lang="en-US" dirty="0"/>
              <a:t>Linear regression provides the line of best fit and explains more of the variance than either of the individual variables; we call this the first principal component</a:t>
            </a:r>
            <a:r>
              <a:rPr lang="en-US" dirty="0" smtClean="0"/>
              <a:t>.</a:t>
            </a:r>
            <a:endParaRPr lang="en-US" dirty="0"/>
          </a:p>
          <a:p>
            <a:pPr>
              <a:spcAft>
                <a:spcPts val="600"/>
              </a:spcAft>
            </a:pPr>
            <a:r>
              <a:rPr lang="en-US" dirty="0" smtClean="0"/>
              <a:t>Projecting the data onto the regression line gives the location of the data on the first principal component; these are called scores. The cosine of the angles between the first principal component and each of the original axes are called loadings.</a:t>
            </a:r>
          </a:p>
          <a:p>
            <a:pPr algn="ctr">
              <a:spcAft>
                <a:spcPts val="600"/>
              </a:spcAft>
            </a:pPr>
            <a:r>
              <a:rPr lang="en-US" dirty="0"/>
              <a:t>[data]</a:t>
            </a:r>
            <a:r>
              <a:rPr lang="en-US" baseline="-25000" dirty="0"/>
              <a:t>21 x 2 </a:t>
            </a:r>
            <a:r>
              <a:rPr lang="en-US" dirty="0"/>
              <a:t>= [scores] </a:t>
            </a:r>
            <a:r>
              <a:rPr lang="en-US" baseline="-25000" dirty="0"/>
              <a:t>21 x 1 </a:t>
            </a:r>
            <a:r>
              <a:rPr lang="en-US" dirty="0"/>
              <a:t>× [loadings] </a:t>
            </a:r>
            <a:r>
              <a:rPr lang="en-US" baseline="-25000" dirty="0"/>
              <a:t>1 x 2 </a:t>
            </a:r>
            <a:r>
              <a:rPr lang="en-US" dirty="0"/>
              <a:t>+ [re] </a:t>
            </a:r>
            <a:r>
              <a:rPr lang="en-US" baseline="-25000" dirty="0"/>
              <a:t>21 x </a:t>
            </a:r>
            <a:r>
              <a:rPr lang="en-US" baseline="-25000" dirty="0" smtClean="0"/>
              <a:t>2</a:t>
            </a:r>
          </a:p>
          <a:p>
            <a:pPr>
              <a:spcAft>
                <a:spcPts val="600"/>
              </a:spcAft>
            </a:pPr>
            <a:r>
              <a:rPr lang="en-US" dirty="0" smtClean="0"/>
              <a:t>Projecting the original data onto a line </a:t>
            </a:r>
            <a:r>
              <a:rPr lang="en-US" dirty="0" err="1" smtClean="0"/>
              <a:t>perpindicular</a:t>
            </a:r>
            <a:r>
              <a:rPr lang="en-US" dirty="0" smtClean="0"/>
              <a:t> to pc1 gives pc 2 and</a:t>
            </a:r>
          </a:p>
          <a:p>
            <a:pPr>
              <a:spcAft>
                <a:spcPts val="600"/>
              </a:spcAft>
            </a:pPr>
            <a:r>
              <a:rPr lang="en-US" dirty="0"/>
              <a:t>[data]</a:t>
            </a:r>
            <a:r>
              <a:rPr lang="en-US" baseline="-25000" dirty="0"/>
              <a:t>21 x 2 </a:t>
            </a:r>
            <a:r>
              <a:rPr lang="en-US" dirty="0"/>
              <a:t>= [scores] </a:t>
            </a:r>
            <a:r>
              <a:rPr lang="en-US" baseline="-25000" dirty="0"/>
              <a:t>21 x </a:t>
            </a:r>
            <a:r>
              <a:rPr lang="en-US" baseline="-25000" dirty="0" smtClean="0"/>
              <a:t>2 </a:t>
            </a:r>
            <a:r>
              <a:rPr lang="en-US" dirty="0"/>
              <a:t>× [loadings] </a:t>
            </a:r>
            <a:r>
              <a:rPr lang="en-US" baseline="-25000" dirty="0" smtClean="0"/>
              <a:t>2 </a:t>
            </a:r>
            <a:r>
              <a:rPr lang="en-US" baseline="-25000" dirty="0"/>
              <a:t>x 2 </a:t>
            </a:r>
            <a:r>
              <a:rPr lang="en-US" dirty="0"/>
              <a:t>+ [re] </a:t>
            </a:r>
            <a:r>
              <a:rPr lang="en-US" baseline="-25000" dirty="0"/>
              <a:t>21 x </a:t>
            </a:r>
            <a:r>
              <a:rPr lang="en-US" baseline="-25000" dirty="0" smtClean="0"/>
              <a:t>2</a:t>
            </a:r>
            <a:endParaRPr lang="en-US" baseline="-25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22902"/>
            <a:ext cx="5916706" cy="4572000"/>
          </a:xfrm>
          <a:prstGeom prst="rect">
            <a:avLst/>
          </a:prstGeom>
        </p:spPr>
      </p:pic>
    </p:spTree>
    <p:extLst>
      <p:ext uri="{BB962C8B-B14F-4D97-AF65-F5344CB8AC3E}">
        <p14:creationId xmlns:p14="http://schemas.microsoft.com/office/powerpoint/2010/main" val="1270969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79" y="286603"/>
            <a:ext cx="10579855" cy="763721"/>
          </a:xfrm>
        </p:spPr>
        <p:txBody>
          <a:bodyPr>
            <a:noAutofit/>
          </a:bodyPr>
          <a:lstStyle/>
          <a:p>
            <a:r>
              <a:rPr lang="en-US" dirty="0" smtClean="0">
                <a:latin typeface="American Typewriter" charset="0"/>
                <a:ea typeface="American Typewriter" charset="0"/>
                <a:cs typeface="American Typewriter" charset="0"/>
              </a:rPr>
              <a:t>R</a:t>
            </a:r>
            <a:r>
              <a:rPr lang="en-US" dirty="0" smtClean="0"/>
              <a:t> as a Tool for Teaching Chemometrics</a:t>
            </a:r>
            <a:endParaRPr lang="en-US" dirty="0"/>
          </a:p>
        </p:txBody>
      </p:sp>
      <p:sp>
        <p:nvSpPr>
          <p:cNvPr id="5" name="Content Placeholder 4"/>
          <p:cNvSpPr>
            <a:spLocks noGrp="1"/>
          </p:cNvSpPr>
          <p:nvPr>
            <p:ph idx="4294967295"/>
          </p:nvPr>
        </p:nvSpPr>
        <p:spPr>
          <a:xfrm>
            <a:off x="1097279" y="1132984"/>
            <a:ext cx="10112058" cy="3270806"/>
          </a:xfrm>
        </p:spPr>
        <p:txBody>
          <a:bodyPr>
            <a:noAutofit/>
          </a:bodyPr>
          <a:lstStyle/>
          <a:p>
            <a:pPr marL="344488" indent="-249238">
              <a:spcBef>
                <a:spcPts val="600"/>
              </a:spcBef>
              <a:buClr>
                <a:schemeClr val="tx1"/>
              </a:buClr>
              <a:buFont typeface="Courier New" charset="0"/>
              <a:buChar char="o"/>
            </a:pPr>
            <a:r>
              <a:rPr lang="en-US" dirty="0" smtClean="0">
                <a:solidFill>
                  <a:schemeClr val="tx1"/>
                </a:solidFill>
              </a:rPr>
              <a:t>data-centric programming language </a:t>
            </a:r>
            <a:r>
              <a:rPr lang="en-US" dirty="0">
                <a:solidFill>
                  <a:schemeClr val="tx1"/>
                </a:solidFill>
              </a:rPr>
              <a:t>and environment for statistical </a:t>
            </a:r>
            <a:r>
              <a:rPr lang="en-US" dirty="0" smtClean="0">
                <a:solidFill>
                  <a:schemeClr val="tx1"/>
                </a:solidFill>
              </a:rPr>
              <a:t>computing</a:t>
            </a:r>
          </a:p>
          <a:p>
            <a:pPr marL="344488" indent="-249238">
              <a:spcBef>
                <a:spcPts val="600"/>
              </a:spcBef>
              <a:buClr>
                <a:schemeClr val="tx1"/>
              </a:buClr>
              <a:buFont typeface="Courier New" charset="0"/>
              <a:buChar char="o"/>
            </a:pPr>
            <a:r>
              <a:rPr lang="en-US" dirty="0" smtClean="0">
                <a:solidFill>
                  <a:schemeClr val="tx1"/>
                </a:solidFill>
              </a:rPr>
              <a:t>large number of users ensures longevity of software</a:t>
            </a:r>
          </a:p>
          <a:p>
            <a:pPr marL="344488" indent="-249238">
              <a:spcBef>
                <a:spcPts val="600"/>
              </a:spcBef>
              <a:buClr>
                <a:schemeClr val="tx1"/>
              </a:buClr>
              <a:buFont typeface="Courier New" charset="0"/>
              <a:buChar char="o"/>
            </a:pPr>
            <a:r>
              <a:rPr lang="en-US" dirty="0" smtClean="0">
                <a:solidFill>
                  <a:schemeClr val="tx1"/>
                </a:solidFill>
              </a:rPr>
              <a:t>base installation provides access to a </a:t>
            </a:r>
            <a:r>
              <a:rPr lang="en-US" dirty="0">
                <a:solidFill>
                  <a:schemeClr val="tx1"/>
                </a:solidFill>
              </a:rPr>
              <a:t>wide variety </a:t>
            </a:r>
            <a:r>
              <a:rPr lang="en-US" dirty="0" smtClean="0">
                <a:solidFill>
                  <a:schemeClr val="tx1"/>
                </a:solidFill>
              </a:rPr>
              <a:t>of computational methods for processing data and tools for visualizing data</a:t>
            </a:r>
          </a:p>
          <a:p>
            <a:pPr marL="344488" indent="-249238">
              <a:spcBef>
                <a:spcPts val="600"/>
              </a:spcBef>
              <a:buClr>
                <a:schemeClr val="tx1"/>
              </a:buClr>
              <a:buFont typeface="Courier New" charset="0"/>
              <a:buChar char="o"/>
            </a:pPr>
            <a:r>
              <a:rPr lang="en-US" dirty="0" smtClean="0">
                <a:solidFill>
                  <a:schemeClr val="tx1"/>
                </a:solidFill>
              </a:rPr>
              <a:t>highly </a:t>
            </a:r>
            <a:r>
              <a:rPr lang="en-US" dirty="0">
                <a:solidFill>
                  <a:schemeClr val="tx1"/>
                </a:solidFill>
              </a:rPr>
              <a:t>extensible through </a:t>
            </a:r>
            <a:r>
              <a:rPr lang="en-US" dirty="0" smtClean="0">
                <a:solidFill>
                  <a:schemeClr val="tx1"/>
                </a:solidFill>
              </a:rPr>
              <a:t>user-written scripts and </a:t>
            </a:r>
            <a:r>
              <a:rPr lang="en-US" dirty="0">
                <a:solidFill>
                  <a:schemeClr val="tx1"/>
                </a:solidFill>
              </a:rPr>
              <a:t>packages of </a:t>
            </a:r>
            <a:r>
              <a:rPr lang="en-US" dirty="0" smtClean="0">
                <a:solidFill>
                  <a:schemeClr val="tx1"/>
                </a:solidFill>
              </a:rPr>
              <a:t>functions</a:t>
            </a:r>
          </a:p>
          <a:p>
            <a:pPr marL="344488" indent="-249238">
              <a:spcBef>
                <a:spcPts val="600"/>
              </a:spcBef>
              <a:buClr>
                <a:schemeClr val="tx1"/>
              </a:buClr>
              <a:buFont typeface="Courier New" charset="0"/>
              <a:buChar char="o"/>
            </a:pPr>
            <a:r>
              <a:rPr lang="en-US" dirty="0" smtClean="0">
                <a:solidFill>
                  <a:schemeClr val="tx1"/>
                </a:solidFill>
              </a:rPr>
              <a:t>available via Free Software Foundation’s </a:t>
            </a:r>
            <a:r>
              <a:rPr lang="en-US" dirty="0">
                <a:solidFill>
                  <a:schemeClr val="tx1"/>
                </a:solidFill>
              </a:rPr>
              <a:t>GNU General Public </a:t>
            </a:r>
            <a:r>
              <a:rPr lang="en-US" dirty="0" smtClean="0">
                <a:solidFill>
                  <a:schemeClr val="tx1"/>
                </a:solidFill>
              </a:rPr>
              <a:t>License</a:t>
            </a:r>
          </a:p>
          <a:p>
            <a:pPr marL="344488" indent="-249238">
              <a:spcBef>
                <a:spcPts val="600"/>
              </a:spcBef>
              <a:buClr>
                <a:schemeClr val="tx1"/>
              </a:buClr>
              <a:buFont typeface="Courier New" charset="0"/>
              <a:buChar char="o"/>
            </a:pPr>
            <a:r>
              <a:rPr lang="en-US" dirty="0" smtClean="0">
                <a:solidFill>
                  <a:schemeClr val="tx1"/>
                </a:solidFill>
              </a:rPr>
              <a:t>versions for </a:t>
            </a:r>
            <a:r>
              <a:rPr lang="en-US" dirty="0">
                <a:solidFill>
                  <a:schemeClr val="tx1"/>
                </a:solidFill>
              </a:rPr>
              <a:t>UNIX, Linux, Windows, and </a:t>
            </a:r>
            <a:r>
              <a:rPr lang="en-US" dirty="0" err="1">
                <a:solidFill>
                  <a:schemeClr val="tx1"/>
                </a:solidFill>
              </a:rPr>
              <a:t>MacOS</a:t>
            </a:r>
            <a:r>
              <a:rPr lang="en-US" dirty="0">
                <a:solidFill>
                  <a:schemeClr val="tx1"/>
                </a:solidFill>
              </a:rPr>
              <a:t> </a:t>
            </a:r>
            <a:r>
              <a:rPr lang="en-US" dirty="0" smtClean="0">
                <a:solidFill>
                  <a:schemeClr val="tx1"/>
                </a:solidFill>
              </a:rPr>
              <a:t>platforms</a:t>
            </a:r>
          </a:p>
          <a:p>
            <a:pPr marL="344488" indent="-249238">
              <a:spcBef>
                <a:spcPts val="600"/>
              </a:spcBef>
              <a:buClr>
                <a:schemeClr val="tx1"/>
              </a:buClr>
              <a:buFont typeface="Courier New" charset="0"/>
              <a:buChar char="o"/>
            </a:pPr>
            <a:r>
              <a:rPr lang="en-US" dirty="0" smtClean="0">
                <a:solidFill>
                  <a:schemeClr val="tx1"/>
                </a:solidFill>
              </a:rPr>
              <a:t>easy to interweave text, tables, and figures</a:t>
            </a:r>
          </a:p>
          <a:p>
            <a:pPr marL="344488" indent="-249238">
              <a:spcBef>
                <a:spcPts val="600"/>
              </a:spcBef>
              <a:buClr>
                <a:schemeClr val="tx1"/>
              </a:buClr>
              <a:buFont typeface="Courier New" charset="0"/>
              <a:buChar char="o"/>
            </a:pPr>
            <a:r>
              <a:rPr lang="en-US" dirty="0" smtClean="0">
                <a:solidFill>
                  <a:schemeClr val="tx1"/>
                </a:solidFill>
              </a:rPr>
              <a:t>base packages are very stable so code is resilient</a:t>
            </a:r>
            <a:endParaRPr lang="en-US" dirty="0">
              <a:solidFill>
                <a:schemeClr val="tx1"/>
              </a:solidFill>
            </a:endParaRPr>
          </a:p>
        </p:txBody>
      </p:sp>
      <p:sp>
        <p:nvSpPr>
          <p:cNvPr id="7" name="TextBox 6"/>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
        <p:nvSpPr>
          <p:cNvPr id="2" name="Rectangle 1"/>
          <p:cNvSpPr/>
          <p:nvPr/>
        </p:nvSpPr>
        <p:spPr>
          <a:xfrm>
            <a:off x="5651190" y="4416146"/>
            <a:ext cx="6025944" cy="369332"/>
          </a:xfrm>
          <a:prstGeom prst="rect">
            <a:avLst/>
          </a:prstGeom>
        </p:spPr>
        <p:txBody>
          <a:bodyPr wrap="none">
            <a:spAutoFit/>
          </a:bodyPr>
          <a:lstStyle/>
          <a:p>
            <a:pPr algn="r"/>
            <a:r>
              <a:rPr lang="en-US" dirty="0"/>
              <a:t>for further details regarding </a:t>
            </a:r>
            <a:r>
              <a:rPr lang="en-US" dirty="0">
                <a:latin typeface="American Typewriter" charset="0"/>
                <a:ea typeface="American Typewriter" charset="0"/>
                <a:cs typeface="American Typewriter" charset="0"/>
              </a:rPr>
              <a:t>R</a:t>
            </a:r>
            <a:r>
              <a:rPr lang="en-US" dirty="0"/>
              <a:t>, see https://</a:t>
            </a:r>
            <a:r>
              <a:rPr lang="en-US" dirty="0" err="1"/>
              <a:t>www.r-project.org</a:t>
            </a:r>
            <a:r>
              <a:rPr lang="en-US" dirty="0"/>
              <a:t>/</a:t>
            </a:r>
          </a:p>
        </p:txBody>
      </p:sp>
      <p:sp>
        <p:nvSpPr>
          <p:cNvPr id="6" name="TextBox 5"/>
          <p:cNvSpPr txBox="1"/>
          <p:nvPr/>
        </p:nvSpPr>
        <p:spPr>
          <a:xfrm>
            <a:off x="800250" y="5269878"/>
            <a:ext cx="10690353" cy="707886"/>
          </a:xfrm>
          <a:prstGeom prst="rect">
            <a:avLst/>
          </a:prstGeom>
          <a:noFill/>
        </p:spPr>
        <p:txBody>
          <a:bodyPr wrap="square" rtlCol="0">
            <a:spAutoFit/>
          </a:bodyPr>
          <a:lstStyle/>
          <a:p>
            <a:r>
              <a:rPr lang="en-US" sz="2000" b="1" i="1" dirty="0" smtClean="0">
                <a:solidFill>
                  <a:srgbClr val="FF0000"/>
                </a:solidFill>
                <a:ea typeface="American Typewriter" charset="0"/>
                <a:cs typeface="American Typewriter" charset="0"/>
              </a:rPr>
              <a:t>Make </a:t>
            </a:r>
            <a:r>
              <a:rPr lang="en-US" sz="2000" b="1" i="1" dirty="0" smtClean="0">
                <a:solidFill>
                  <a:srgbClr val="FF0000"/>
                </a:solidFill>
                <a:latin typeface="American Typewriter" charset="0"/>
                <a:ea typeface="American Typewriter" charset="0"/>
                <a:cs typeface="American Typewriter" charset="0"/>
              </a:rPr>
              <a:t>R</a:t>
            </a:r>
            <a:r>
              <a:rPr lang="en-US" sz="2000" b="1" i="1" dirty="0" smtClean="0">
                <a:solidFill>
                  <a:srgbClr val="FF0000"/>
                </a:solidFill>
              </a:rPr>
              <a:t> a tool, not a barrier. </a:t>
            </a:r>
            <a:r>
              <a:rPr lang="en-US" sz="2000" dirty="0" smtClean="0">
                <a:solidFill>
                  <a:srgbClr val="FF0000"/>
                </a:solidFill>
              </a:rPr>
              <a:t>Emphasis is on adapting coding examples, using coding templates, using available packages, and using functions provided by instructor</a:t>
            </a:r>
            <a:endParaRPr lang="en-US" sz="2000" dirty="0">
              <a:solidFill>
                <a:srgbClr val="FF0000"/>
              </a:solidFill>
            </a:endParaRPr>
          </a:p>
        </p:txBody>
      </p:sp>
      <p:sp>
        <p:nvSpPr>
          <p:cNvPr id="8" name="Rounded Rectangle 7"/>
          <p:cNvSpPr/>
          <p:nvPr/>
        </p:nvSpPr>
        <p:spPr>
          <a:xfrm>
            <a:off x="701396" y="5147610"/>
            <a:ext cx="10789207" cy="952422"/>
          </a:xfrm>
          <a:prstGeom prst="roundRect">
            <a:avLst/>
          </a:prstGeom>
          <a:solidFill>
            <a:srgbClr val="00B0F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09209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PCA? How Does it Work?</a:t>
            </a:r>
            <a:endParaRPr lang="en-US" dirty="0"/>
          </a:p>
        </p:txBody>
      </p:sp>
      <p:sp>
        <p:nvSpPr>
          <p:cNvPr id="3" name="Rectangle 2"/>
          <p:cNvSpPr/>
          <p:nvPr/>
        </p:nvSpPr>
        <p:spPr>
          <a:xfrm>
            <a:off x="4379825" y="1392385"/>
            <a:ext cx="3432350" cy="369332"/>
          </a:xfrm>
          <a:prstGeom prst="rect">
            <a:avLst/>
          </a:prstGeom>
        </p:spPr>
        <p:txBody>
          <a:bodyPr wrap="none">
            <a:spAutoFit/>
          </a:bodyPr>
          <a:lstStyle/>
          <a:p>
            <a:pPr algn="ctr">
              <a:spcAft>
                <a:spcPts val="1200"/>
              </a:spcAft>
            </a:pPr>
            <a:r>
              <a:rPr lang="en-US" dirty="0">
                <a:solidFill>
                  <a:srgbClr val="0070C0"/>
                </a:solidFill>
              </a:rPr>
              <a:t>[</a:t>
            </a:r>
            <a:r>
              <a:rPr lang="en-US" i="1" dirty="0">
                <a:solidFill>
                  <a:srgbClr val="0070C0"/>
                </a:solidFill>
              </a:rPr>
              <a:t>A</a:t>
            </a:r>
            <a:r>
              <a:rPr lang="en-US" dirty="0">
                <a:solidFill>
                  <a:srgbClr val="0070C0"/>
                </a:solidFill>
              </a:rPr>
              <a:t>]</a:t>
            </a:r>
            <a:r>
              <a:rPr lang="en-US" i="1" baseline="-25000" dirty="0">
                <a:solidFill>
                  <a:srgbClr val="0070C0"/>
                </a:solidFill>
              </a:rPr>
              <a:t>s</a:t>
            </a:r>
            <a:r>
              <a:rPr lang="en-US" dirty="0">
                <a:solidFill>
                  <a:srgbClr val="0070C0"/>
                </a:solidFill>
              </a:rPr>
              <a:t> </a:t>
            </a:r>
            <a:r>
              <a:rPr lang="en-US" baseline="-25000" dirty="0">
                <a:solidFill>
                  <a:srgbClr val="0070C0"/>
                </a:solidFill>
              </a:rPr>
              <a:t>× </a:t>
            </a:r>
            <a:r>
              <a:rPr lang="en-US" i="1" baseline="-25000" dirty="0">
                <a:solidFill>
                  <a:srgbClr val="0070C0"/>
                </a:solidFill>
              </a:rPr>
              <a:t>w</a:t>
            </a:r>
            <a:r>
              <a:rPr lang="en-US" baseline="-25000" dirty="0">
                <a:solidFill>
                  <a:srgbClr val="0070C0"/>
                </a:solidFill>
              </a:rPr>
              <a:t> </a:t>
            </a:r>
            <a:r>
              <a:rPr lang="en-US" dirty="0">
                <a:solidFill>
                  <a:srgbClr val="0070C0"/>
                </a:solidFill>
              </a:rPr>
              <a:t>= [</a:t>
            </a:r>
            <a:r>
              <a:rPr lang="en-US" i="1" dirty="0">
                <a:solidFill>
                  <a:srgbClr val="0070C0"/>
                </a:solidFill>
              </a:rPr>
              <a:t>C</a:t>
            </a:r>
            <a:r>
              <a:rPr lang="en-US" dirty="0">
                <a:solidFill>
                  <a:srgbClr val="0070C0"/>
                </a:solidFill>
              </a:rPr>
              <a:t>]</a:t>
            </a:r>
            <a:r>
              <a:rPr lang="en-US" i="1" baseline="-25000" dirty="0">
                <a:solidFill>
                  <a:srgbClr val="0070C0"/>
                </a:solidFill>
              </a:rPr>
              <a:t>s</a:t>
            </a:r>
            <a:r>
              <a:rPr lang="en-US" dirty="0">
                <a:solidFill>
                  <a:srgbClr val="0070C0"/>
                </a:solidFill>
              </a:rPr>
              <a:t> </a:t>
            </a:r>
            <a:r>
              <a:rPr lang="en-US" baseline="-25000" dirty="0">
                <a:solidFill>
                  <a:srgbClr val="0070C0"/>
                </a:solidFill>
              </a:rPr>
              <a:t>× </a:t>
            </a:r>
            <a:r>
              <a:rPr lang="en-US" i="1" baseline="-25000" dirty="0">
                <a:solidFill>
                  <a:srgbClr val="0070C0"/>
                </a:solidFill>
              </a:rPr>
              <a:t>n</a:t>
            </a:r>
            <a:r>
              <a:rPr lang="en-US" baseline="-25000" dirty="0">
                <a:solidFill>
                  <a:srgbClr val="0070C0"/>
                </a:solidFill>
              </a:rPr>
              <a:t> </a:t>
            </a:r>
            <a:r>
              <a:rPr lang="en-US" dirty="0">
                <a:solidFill>
                  <a:srgbClr val="0070C0"/>
                </a:solidFill>
              </a:rPr>
              <a:t>× [</a:t>
            </a:r>
            <a:r>
              <a:rPr lang="en-US" i="1" dirty="0" err="1">
                <a:solidFill>
                  <a:srgbClr val="0070C0"/>
                </a:solidFill>
                <a:latin typeface="Symbol" charset="2"/>
                <a:ea typeface="Symbol" charset="2"/>
                <a:cs typeface="Symbol" charset="2"/>
              </a:rPr>
              <a:t>e</a:t>
            </a:r>
            <a:r>
              <a:rPr lang="en-US" i="1" dirty="0" err="1">
                <a:solidFill>
                  <a:srgbClr val="0070C0"/>
                </a:solidFill>
              </a:rPr>
              <a:t>b</a:t>
            </a:r>
            <a:r>
              <a:rPr lang="en-US" dirty="0">
                <a:solidFill>
                  <a:srgbClr val="0070C0"/>
                </a:solidFill>
              </a:rPr>
              <a:t>]</a:t>
            </a:r>
            <a:r>
              <a:rPr lang="en-US" i="1" baseline="-25000" dirty="0">
                <a:solidFill>
                  <a:srgbClr val="0070C0"/>
                </a:solidFill>
              </a:rPr>
              <a:t>n</a:t>
            </a:r>
            <a:r>
              <a:rPr lang="en-US" dirty="0">
                <a:solidFill>
                  <a:srgbClr val="0070C0"/>
                </a:solidFill>
              </a:rPr>
              <a:t> </a:t>
            </a:r>
            <a:r>
              <a:rPr lang="en-US" baseline="-25000" dirty="0">
                <a:solidFill>
                  <a:srgbClr val="0070C0"/>
                </a:solidFill>
              </a:rPr>
              <a:t>× </a:t>
            </a:r>
            <a:r>
              <a:rPr lang="en-US" i="1" baseline="-25000" dirty="0">
                <a:solidFill>
                  <a:srgbClr val="0070C0"/>
                </a:solidFill>
              </a:rPr>
              <a:t>w</a:t>
            </a:r>
            <a:r>
              <a:rPr lang="en-US" dirty="0">
                <a:solidFill>
                  <a:srgbClr val="0070C0"/>
                </a:solidFill>
              </a:rPr>
              <a:t> + [</a:t>
            </a:r>
            <a:r>
              <a:rPr lang="en-US" i="1" dirty="0">
                <a:solidFill>
                  <a:srgbClr val="0070C0"/>
                </a:solidFill>
              </a:rPr>
              <a:t>RE</a:t>
            </a:r>
            <a:r>
              <a:rPr lang="en-US" dirty="0">
                <a:solidFill>
                  <a:srgbClr val="0070C0"/>
                </a:solidFill>
              </a:rPr>
              <a:t>]</a:t>
            </a:r>
            <a:r>
              <a:rPr lang="en-US" baseline="-25000" dirty="0">
                <a:solidFill>
                  <a:srgbClr val="0070C0"/>
                </a:solidFill>
              </a:rPr>
              <a:t> </a:t>
            </a:r>
            <a:r>
              <a:rPr lang="en-US" i="1" baseline="-25000" dirty="0">
                <a:solidFill>
                  <a:srgbClr val="0070C0"/>
                </a:solidFill>
              </a:rPr>
              <a:t>s</a:t>
            </a:r>
            <a:r>
              <a:rPr lang="en-US" baseline="-25000" dirty="0">
                <a:solidFill>
                  <a:srgbClr val="0070C0"/>
                </a:solidFill>
              </a:rPr>
              <a:t> × </a:t>
            </a:r>
            <a:r>
              <a:rPr lang="en-US" i="1" baseline="-25000" dirty="0">
                <a:solidFill>
                  <a:srgbClr val="0070C0"/>
                </a:solidFill>
              </a:rPr>
              <a:t>w</a:t>
            </a:r>
          </a:p>
        </p:txBody>
      </p:sp>
    </p:spTree>
    <p:extLst>
      <p:ext uri="{BB962C8B-B14F-4D97-AF65-F5344CB8AC3E}">
        <p14:creationId xmlns:p14="http://schemas.microsoft.com/office/powerpoint/2010/main" val="171834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of Standards &amp; Mixtures</a:t>
            </a:r>
            <a:endParaRPr lang="en-US" dirty="0"/>
          </a:p>
        </p:txBody>
      </p:sp>
      <p:sp>
        <p:nvSpPr>
          <p:cNvPr id="3" name="Content Placeholder 2"/>
          <p:cNvSpPr>
            <a:spLocks noGrp="1"/>
          </p:cNvSpPr>
          <p:nvPr>
            <p:ph idx="1"/>
          </p:nvPr>
        </p:nvSpPr>
        <p:spPr>
          <a:xfrm>
            <a:off x="1097280" y="1099752"/>
            <a:ext cx="4998720" cy="4954693"/>
          </a:xfrm>
        </p:spPr>
        <p:txBody>
          <a:bodyPr>
            <a:normAutofit/>
          </a:bodyPr>
          <a:lstStyle/>
          <a:p>
            <a:pPr>
              <a:buClr>
                <a:schemeClr val="tx1"/>
              </a:buClr>
              <a:buFont typeface="Courier New" charset="0"/>
              <a:buChar char="o"/>
            </a:pPr>
            <a:r>
              <a:rPr lang="en-US" sz="2400" dirty="0" smtClean="0"/>
              <a:t> </a:t>
            </a:r>
            <a:r>
              <a:rPr lang="en-US" sz="2400" b="1" dirty="0" smtClean="0"/>
              <a:t>stock standard solutions</a:t>
            </a:r>
          </a:p>
          <a:p>
            <a:pPr marL="468313" lvl="1" indent="-268288">
              <a:spcAft>
                <a:spcPts val="0"/>
              </a:spcAft>
              <a:buClr>
                <a:schemeClr val="tx1"/>
              </a:buClr>
              <a:buFont typeface="Courier New" charset="0"/>
              <a:buChar char="o"/>
            </a:pPr>
            <a:r>
              <a:rPr lang="en-US" sz="2000" dirty="0" smtClean="0"/>
              <a:t>0.0500 M Cu</a:t>
            </a:r>
            <a:r>
              <a:rPr lang="en-US" sz="2000" baseline="30000" dirty="0" smtClean="0"/>
              <a:t>2+</a:t>
            </a:r>
          </a:p>
          <a:p>
            <a:pPr marL="468313" lvl="1" indent="-268288">
              <a:spcAft>
                <a:spcPts val="0"/>
              </a:spcAft>
              <a:buClr>
                <a:schemeClr val="tx1"/>
              </a:buClr>
              <a:buFont typeface="Courier New" charset="0"/>
              <a:buChar char="o"/>
            </a:pPr>
            <a:r>
              <a:rPr lang="en-US" sz="2000" dirty="0" smtClean="0"/>
              <a:t>0.1000 M Co</a:t>
            </a:r>
            <a:r>
              <a:rPr lang="en-US" sz="2000" baseline="30000" dirty="0"/>
              <a:t>2</a:t>
            </a:r>
            <a:r>
              <a:rPr lang="en-US" sz="2000" baseline="30000" dirty="0" smtClean="0"/>
              <a:t>+ </a:t>
            </a:r>
          </a:p>
          <a:p>
            <a:pPr marL="468313" lvl="1" indent="-268288">
              <a:spcAft>
                <a:spcPts val="0"/>
              </a:spcAft>
              <a:buClr>
                <a:schemeClr val="tx1"/>
              </a:buClr>
              <a:buFont typeface="Courier New" charset="0"/>
              <a:buChar char="o"/>
            </a:pPr>
            <a:r>
              <a:rPr lang="en-US" sz="2000" dirty="0" smtClean="0"/>
              <a:t>0.0375 M Cr</a:t>
            </a:r>
            <a:r>
              <a:rPr lang="en-US" sz="2000" baseline="30000" dirty="0" smtClean="0"/>
              <a:t>3+ </a:t>
            </a:r>
          </a:p>
          <a:p>
            <a:pPr marL="468313" lvl="1" indent="-268288">
              <a:spcAft>
                <a:spcPts val="0"/>
              </a:spcAft>
              <a:buClr>
                <a:schemeClr val="tx1"/>
              </a:buClr>
              <a:buFont typeface="Courier New" charset="0"/>
              <a:buChar char="o"/>
            </a:pPr>
            <a:r>
              <a:rPr lang="en-US" sz="2000" dirty="0" smtClean="0"/>
              <a:t>0.1300 M Ni</a:t>
            </a:r>
            <a:r>
              <a:rPr lang="en-US" sz="2000" baseline="30000" dirty="0"/>
              <a:t>2</a:t>
            </a:r>
            <a:r>
              <a:rPr lang="en-US" sz="2000" baseline="30000" dirty="0" smtClean="0"/>
              <a:t>+ </a:t>
            </a:r>
            <a:endParaRPr lang="en-US" sz="2000" baseline="30000" dirty="0"/>
          </a:p>
          <a:p>
            <a:pPr marL="468313" lvl="1" indent="-268288">
              <a:spcAft>
                <a:spcPts val="0"/>
              </a:spcAft>
              <a:buClr>
                <a:schemeClr val="tx1"/>
              </a:buClr>
              <a:buFont typeface="Courier New" charset="0"/>
              <a:buChar char="o"/>
            </a:pPr>
            <a:r>
              <a:rPr lang="en-US" sz="2000" dirty="0" smtClean="0"/>
              <a:t>all in 0.10 M HNO</a:t>
            </a:r>
            <a:r>
              <a:rPr lang="en-US" sz="2000" baseline="-25000" dirty="0" smtClean="0"/>
              <a:t>3</a:t>
            </a:r>
          </a:p>
          <a:p>
            <a:pPr marL="175705" indent="-268288">
              <a:buClr>
                <a:schemeClr val="tx1"/>
              </a:buClr>
              <a:buFont typeface="Courier New" charset="0"/>
              <a:buChar char="o"/>
            </a:pPr>
            <a:r>
              <a:rPr lang="en-US" sz="2200" b="1" dirty="0" smtClean="0"/>
              <a:t>additional single metal standards</a:t>
            </a:r>
          </a:p>
          <a:p>
            <a:pPr marL="468313" lvl="1" indent="-268288">
              <a:spcAft>
                <a:spcPts val="0"/>
              </a:spcAft>
              <a:buClr>
                <a:schemeClr val="tx1"/>
              </a:buClr>
              <a:buFont typeface="Courier New" charset="0"/>
              <a:buChar char="o"/>
            </a:pPr>
            <a:r>
              <a:rPr lang="en-US" sz="2000" dirty="0" smtClean="0"/>
              <a:t>10, 20, 30, 40 </a:t>
            </a:r>
            <a:r>
              <a:rPr lang="en-US" sz="2000" dirty="0" err="1" smtClean="0"/>
              <a:t>mLs</a:t>
            </a:r>
            <a:r>
              <a:rPr lang="en-US" sz="2000" dirty="0" smtClean="0"/>
              <a:t> of stock solutions</a:t>
            </a:r>
          </a:p>
          <a:p>
            <a:pPr marL="468313" lvl="1" indent="-268288">
              <a:buClr>
                <a:schemeClr val="tx1"/>
              </a:buClr>
              <a:buFont typeface="Courier New" charset="0"/>
              <a:buChar char="o"/>
            </a:pPr>
            <a:r>
              <a:rPr lang="en-US" sz="2000" dirty="0" smtClean="0"/>
              <a:t>diluted to 50 mL with 0.10 M HNO</a:t>
            </a:r>
            <a:r>
              <a:rPr lang="en-US" sz="2000" baseline="-25000" dirty="0" smtClean="0"/>
              <a:t>3</a:t>
            </a:r>
          </a:p>
          <a:p>
            <a:pPr marL="175705" indent="-268288">
              <a:buClr>
                <a:schemeClr val="tx1"/>
              </a:buClr>
              <a:buFont typeface="Courier New" charset="0"/>
              <a:buChar char="o"/>
            </a:pPr>
            <a:r>
              <a:rPr lang="en-US" sz="2400" dirty="0"/>
              <a:t> </a:t>
            </a:r>
            <a:r>
              <a:rPr lang="en-US" sz="2200" b="1" dirty="0"/>
              <a:t>binary mixtures</a:t>
            </a:r>
          </a:p>
          <a:p>
            <a:pPr marL="468313" lvl="1" indent="-268288">
              <a:spcAft>
                <a:spcPts val="0"/>
              </a:spcAft>
              <a:buClr>
                <a:schemeClr val="tx1"/>
              </a:buClr>
              <a:buFont typeface="Courier New" charset="0"/>
              <a:buChar char="o"/>
            </a:pPr>
            <a:r>
              <a:rPr lang="en-US" sz="2000" dirty="0" smtClean="0"/>
              <a:t>30:10</a:t>
            </a:r>
            <a:r>
              <a:rPr lang="en-US" sz="2000" dirty="0"/>
              <a:t>, 25:15, 20:20, 15:25, 10:30 </a:t>
            </a:r>
            <a:r>
              <a:rPr lang="en-US" sz="2000" dirty="0" err="1"/>
              <a:t>mLs</a:t>
            </a:r>
            <a:r>
              <a:rPr lang="en-US" sz="2000" dirty="0"/>
              <a:t> of stock solutions</a:t>
            </a:r>
          </a:p>
          <a:p>
            <a:pPr marL="468313" lvl="1" indent="-268288">
              <a:spcAft>
                <a:spcPts val="0"/>
              </a:spcAft>
              <a:buClr>
                <a:schemeClr val="tx1"/>
              </a:buClr>
              <a:buFont typeface="Courier New" charset="0"/>
              <a:buChar char="o"/>
            </a:pPr>
            <a:r>
              <a:rPr lang="en-US" sz="2000" dirty="0"/>
              <a:t>diluted to 50 mL with 0.10 M </a:t>
            </a:r>
            <a:r>
              <a:rPr lang="en-US" sz="2000" dirty="0" smtClean="0"/>
              <a:t>HNO</a:t>
            </a:r>
            <a:r>
              <a:rPr lang="en-US" sz="2000" baseline="-25000" dirty="0" smtClean="0"/>
              <a:t>3</a:t>
            </a:r>
            <a:endParaRPr lang="en-US" sz="2000" baseline="-25000" dirty="0"/>
          </a:p>
        </p:txBody>
      </p:sp>
      <p:sp>
        <p:nvSpPr>
          <p:cNvPr id="5" name="Content Placeholder 2"/>
          <p:cNvSpPr txBox="1">
            <a:spLocks/>
          </p:cNvSpPr>
          <p:nvPr/>
        </p:nvSpPr>
        <p:spPr>
          <a:xfrm>
            <a:off x="6187440" y="1099752"/>
            <a:ext cx="5086302" cy="51968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Courier New" charset="0"/>
              <a:buChar char="o"/>
            </a:pPr>
            <a:r>
              <a:rPr lang="en-US" sz="2400" dirty="0" smtClean="0"/>
              <a:t> </a:t>
            </a:r>
            <a:r>
              <a:rPr lang="en-US" sz="2400" b="1" dirty="0" smtClean="0"/>
              <a:t>ternary mixtures</a:t>
            </a:r>
          </a:p>
          <a:p>
            <a:pPr marL="468313" lvl="1" indent="-268288">
              <a:spcAft>
                <a:spcPts val="0"/>
              </a:spcAft>
              <a:buClr>
                <a:schemeClr val="tx1"/>
              </a:buClr>
              <a:buFont typeface="Courier New" charset="0"/>
              <a:buChar char="o"/>
            </a:pPr>
            <a:r>
              <a:rPr lang="en-US" sz="2000" dirty="0" smtClean="0"/>
              <a:t>15:5:25, 25:5:15, 5:15:25, 25:15:5, 5:25:15, 15:25:5 </a:t>
            </a:r>
            <a:r>
              <a:rPr lang="en-US" sz="2000" dirty="0" err="1" smtClean="0"/>
              <a:t>mLs</a:t>
            </a:r>
            <a:r>
              <a:rPr lang="en-US" sz="2000" dirty="0" smtClean="0"/>
              <a:t> of stock solutions</a:t>
            </a:r>
          </a:p>
          <a:p>
            <a:pPr marL="468313" lvl="1" indent="-268288">
              <a:buClr>
                <a:schemeClr val="tx1"/>
              </a:buClr>
              <a:buFont typeface="Courier New" charset="0"/>
              <a:buChar char="o"/>
            </a:pPr>
            <a:r>
              <a:rPr lang="en-US" sz="2000" dirty="0" smtClean="0"/>
              <a:t>diluted to 50 mL with 0.10 M HNO</a:t>
            </a:r>
            <a:r>
              <a:rPr lang="en-US" sz="2000" baseline="-25000" dirty="0"/>
              <a:t>3</a:t>
            </a:r>
          </a:p>
          <a:p>
            <a:pPr marL="175705" indent="-268288">
              <a:buClr>
                <a:schemeClr val="tx1"/>
              </a:buClr>
              <a:buFont typeface="Courier New" charset="0"/>
              <a:buChar char="o"/>
            </a:pPr>
            <a:r>
              <a:rPr lang="en-US" sz="2200" b="1" dirty="0" smtClean="0"/>
              <a:t>quaternary mixtures</a:t>
            </a:r>
          </a:p>
          <a:p>
            <a:pPr marL="468313" lvl="1" indent="-268288">
              <a:spcAft>
                <a:spcPts val="0"/>
              </a:spcAft>
              <a:buClr>
                <a:schemeClr val="tx1"/>
              </a:buClr>
              <a:buFont typeface="Courier New" charset="0"/>
              <a:buChar char="o"/>
            </a:pPr>
            <a:r>
              <a:rPr lang="en-US" sz="2000" dirty="0" smtClean="0"/>
              <a:t>3:3:7:7, 3:7:3:7, 3:7:7:3, 7:3:3:7, 7:3:7:3, 7:7:3:3 </a:t>
            </a:r>
            <a:r>
              <a:rPr lang="en-US" sz="2000" dirty="0" err="1" smtClean="0"/>
              <a:t>mLs</a:t>
            </a:r>
            <a:r>
              <a:rPr lang="en-US" sz="2000" dirty="0" smtClean="0"/>
              <a:t> of stock solutions</a:t>
            </a:r>
          </a:p>
          <a:p>
            <a:pPr marL="468313" lvl="1" indent="-268288">
              <a:buClr>
                <a:schemeClr val="tx1"/>
              </a:buClr>
              <a:buFont typeface="Courier New" charset="0"/>
              <a:buChar char="o"/>
            </a:pPr>
            <a:r>
              <a:rPr lang="en-US" sz="2000" dirty="0" smtClean="0"/>
              <a:t>diluted to 50 mL with 0.10 M HNO</a:t>
            </a:r>
            <a:r>
              <a:rPr lang="en-US" sz="2000" baseline="-25000" dirty="0" smtClean="0"/>
              <a:t>3</a:t>
            </a:r>
            <a:endParaRPr lang="en-US" sz="2000" baseline="-25000" dirty="0"/>
          </a:p>
          <a:p>
            <a:pPr marL="200025" lvl="1" indent="0">
              <a:buClr>
                <a:schemeClr val="tx1"/>
              </a:buClr>
              <a:buNone/>
            </a:pPr>
            <a:endParaRPr lang="en-US" sz="2000" dirty="0" smtClean="0"/>
          </a:p>
          <a:p>
            <a:pPr marL="200025" lvl="1" indent="0">
              <a:buClr>
                <a:schemeClr val="tx1"/>
              </a:buClr>
              <a:buNone/>
            </a:pPr>
            <a:r>
              <a:rPr lang="en-US" sz="2000" dirty="0" smtClean="0"/>
              <a:t>Spectra collected using a Vernier SpectroVis Plus spectrometer and Logger Pro 3 for data acquisition. Individual spectra exported as .csv files, combined, and cleaned up in Excel prior to reading into </a:t>
            </a:r>
            <a:r>
              <a:rPr lang="en-US" sz="2000" dirty="0" smtClean="0">
                <a:latin typeface="American Typewriter" charset="0"/>
                <a:ea typeface="American Typewriter" charset="0"/>
                <a:cs typeface="American Typewriter" charset="0"/>
              </a:rPr>
              <a:t>R</a:t>
            </a:r>
            <a:r>
              <a:rPr lang="en-US" sz="2000" dirty="0" smtClean="0"/>
              <a:t>. This data set was further subsetted within R to create individual data files.</a:t>
            </a:r>
            <a:endParaRPr lang="en-US" sz="2000" dirty="0"/>
          </a:p>
        </p:txBody>
      </p:sp>
    </p:spTree>
    <p:extLst>
      <p:ext uri="{BB962C8B-B14F-4D97-AF65-F5344CB8AC3E}">
        <p14:creationId xmlns:p14="http://schemas.microsoft.com/office/powerpoint/2010/main" val="131844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Master Data File</a:t>
            </a:r>
            <a:endParaRPr lang="en-US" dirty="0"/>
          </a:p>
        </p:txBody>
      </p:sp>
      <p:sp>
        <p:nvSpPr>
          <p:cNvPr id="3" name="Content Placeholder 2"/>
          <p:cNvSpPr>
            <a:spLocks noGrp="1"/>
          </p:cNvSpPr>
          <p:nvPr>
            <p:ph idx="1"/>
          </p:nvPr>
        </p:nvSpPr>
        <p:spPr>
          <a:xfrm>
            <a:off x="1097280" y="1013253"/>
            <a:ext cx="4998720" cy="4954693"/>
          </a:xfrm>
        </p:spPr>
        <p:txBody>
          <a:bodyPr>
            <a:normAutofit/>
          </a:bodyPr>
          <a:lstStyle/>
          <a:p>
            <a:pPr>
              <a:buClr>
                <a:schemeClr val="tx1"/>
              </a:buClr>
              <a:buFont typeface="Courier New" charset="0"/>
              <a:buChar char="o"/>
            </a:pPr>
            <a:r>
              <a:rPr lang="en-US" dirty="0"/>
              <a:t> </a:t>
            </a:r>
            <a:r>
              <a:rPr lang="en-US" sz="2400" dirty="0" smtClean="0"/>
              <a:t>filename: </a:t>
            </a:r>
            <a:r>
              <a:rPr lang="en-US" sz="2400" dirty="0" err="1" smtClean="0"/>
              <a:t>allSpec.csv</a:t>
            </a:r>
            <a:endParaRPr lang="en-US" sz="2400" dirty="0" smtClean="0"/>
          </a:p>
          <a:p>
            <a:pPr>
              <a:buClr>
                <a:schemeClr val="tx1"/>
              </a:buClr>
              <a:buFont typeface="Courier New" charset="0"/>
              <a:buChar char="o"/>
            </a:pPr>
            <a:r>
              <a:rPr lang="en-US" sz="2400" dirty="0" smtClean="0"/>
              <a:t> dimensions: 80 rows by 642 columns</a:t>
            </a:r>
          </a:p>
          <a:p>
            <a:pPr>
              <a:buClr>
                <a:schemeClr val="tx1"/>
              </a:buClr>
              <a:buFont typeface="Courier New" charset="0"/>
              <a:buChar char="o"/>
            </a:pPr>
            <a:r>
              <a:rPr lang="en-US" sz="2400" dirty="0" smtClean="0"/>
              <a:t> columns</a:t>
            </a:r>
          </a:p>
          <a:p>
            <a:pPr marL="403225" lvl="1" indent="-203200">
              <a:buClr>
                <a:schemeClr val="tx1"/>
              </a:buClr>
              <a:buFont typeface="Arial" charset="0"/>
              <a:buChar char="•"/>
            </a:pPr>
            <a:r>
              <a:rPr lang="en-US" sz="2000" dirty="0" smtClean="0"/>
              <a:t>1: sample id</a:t>
            </a:r>
          </a:p>
          <a:p>
            <a:pPr marL="403225" lvl="1" indent="-203200">
              <a:buClr>
                <a:schemeClr val="tx1"/>
              </a:buClr>
              <a:buFont typeface="Arial" charset="0"/>
              <a:buChar char="•"/>
            </a:pPr>
            <a:r>
              <a:rPr lang="en-US" sz="2000" dirty="0" smtClean="0"/>
              <a:t>2: analyte id</a:t>
            </a:r>
          </a:p>
          <a:p>
            <a:pPr marL="403225" lvl="1" indent="-203200">
              <a:buClr>
                <a:schemeClr val="tx1"/>
              </a:buClr>
              <a:buFont typeface="Arial" charset="0"/>
              <a:buChar char="•"/>
            </a:pPr>
            <a:r>
              <a:rPr lang="en-US" sz="2000" dirty="0" smtClean="0"/>
              <a:t>3: dimension (no. analytes; 1, 2, 3, or 4)</a:t>
            </a:r>
          </a:p>
          <a:p>
            <a:pPr marL="403225" lvl="1" indent="-203200">
              <a:buClr>
                <a:schemeClr val="tx1"/>
              </a:buClr>
              <a:buFont typeface="Arial" charset="0"/>
              <a:buChar char="•"/>
            </a:pPr>
            <a:r>
              <a:rPr lang="en-US" sz="2000" dirty="0" smtClean="0"/>
              <a:t>4: concentration of Cu</a:t>
            </a:r>
          </a:p>
          <a:p>
            <a:pPr marL="403225" lvl="1" indent="-203200">
              <a:buClr>
                <a:schemeClr val="tx1"/>
              </a:buClr>
              <a:buFont typeface="Arial" charset="0"/>
              <a:buChar char="•"/>
            </a:pPr>
            <a:r>
              <a:rPr lang="en-US" sz="2000" dirty="0" smtClean="0"/>
              <a:t>5: concentration of Co</a:t>
            </a:r>
          </a:p>
          <a:p>
            <a:pPr marL="403225" lvl="1" indent="-203200">
              <a:buClr>
                <a:schemeClr val="tx1"/>
              </a:buClr>
              <a:buFont typeface="Arial" charset="0"/>
              <a:buChar char="•"/>
            </a:pPr>
            <a:r>
              <a:rPr lang="en-US" sz="2000" dirty="0" smtClean="0"/>
              <a:t>6: concentration of Cr</a:t>
            </a:r>
          </a:p>
          <a:p>
            <a:pPr marL="403225" lvl="1" indent="-203200">
              <a:buClr>
                <a:schemeClr val="tx1"/>
              </a:buClr>
              <a:buFont typeface="Arial" charset="0"/>
              <a:buChar char="•"/>
            </a:pPr>
            <a:r>
              <a:rPr lang="en-US" sz="2000" dirty="0" smtClean="0"/>
              <a:t>7: concentration of Ni</a:t>
            </a:r>
          </a:p>
          <a:p>
            <a:pPr marL="403225" lvl="1" indent="-203200">
              <a:buClr>
                <a:schemeClr val="tx1"/>
              </a:buClr>
              <a:buFont typeface="Arial" charset="0"/>
              <a:buChar char="•"/>
            </a:pPr>
            <a:r>
              <a:rPr lang="en-US" sz="2000" dirty="0" smtClean="0"/>
              <a:t>8–642: wavelengths (635 values from </a:t>
            </a:r>
            <a:br>
              <a:rPr lang="en-US" sz="2000" dirty="0" smtClean="0"/>
            </a:br>
            <a:r>
              <a:rPr lang="en-US" sz="2000" dirty="0" smtClean="0"/>
              <a:t>380.5 nm to 899.5 nm)</a:t>
            </a:r>
            <a:endParaRPr lang="en-US" sz="2000" dirty="0"/>
          </a:p>
        </p:txBody>
      </p:sp>
      <p:sp>
        <p:nvSpPr>
          <p:cNvPr id="4" name="Content Placeholder 2"/>
          <p:cNvSpPr txBox="1">
            <a:spLocks/>
          </p:cNvSpPr>
          <p:nvPr/>
        </p:nvSpPr>
        <p:spPr>
          <a:xfrm>
            <a:off x="6173436" y="1013253"/>
            <a:ext cx="4998720" cy="530105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Courier New" charset="0"/>
              <a:buChar char="o"/>
            </a:pPr>
            <a:r>
              <a:rPr lang="en-US" dirty="0" smtClean="0"/>
              <a:t> </a:t>
            </a:r>
            <a:r>
              <a:rPr lang="en-US" sz="2600" dirty="0" smtClean="0"/>
              <a:t>rows</a:t>
            </a:r>
          </a:p>
          <a:p>
            <a:pPr marL="346075" lvl="1" indent="-146050">
              <a:buClr>
                <a:schemeClr val="tx1"/>
              </a:buClr>
              <a:buFont typeface="Arial" charset="0"/>
              <a:buChar char="•"/>
            </a:pPr>
            <a:r>
              <a:rPr lang="en-US" sz="2200" dirty="0" smtClean="0"/>
              <a:t>1–5: Cu solutions</a:t>
            </a:r>
          </a:p>
          <a:p>
            <a:pPr marL="346075" lvl="1" indent="-146050">
              <a:buClr>
                <a:schemeClr val="tx1"/>
              </a:buClr>
              <a:buFont typeface="Arial" charset="0"/>
              <a:buChar char="•"/>
            </a:pPr>
            <a:r>
              <a:rPr lang="en-US" sz="2200" dirty="0" smtClean="0"/>
              <a:t>6–10: Co </a:t>
            </a:r>
            <a:r>
              <a:rPr lang="en-US" sz="2200" dirty="0"/>
              <a:t>solutions</a:t>
            </a:r>
            <a:endParaRPr lang="en-US" sz="2200" dirty="0" smtClean="0"/>
          </a:p>
          <a:p>
            <a:pPr marL="346075" lvl="1" indent="-146050">
              <a:buClr>
                <a:schemeClr val="tx1"/>
              </a:buClr>
              <a:buFont typeface="Arial" charset="0"/>
              <a:buChar char="•"/>
            </a:pPr>
            <a:r>
              <a:rPr lang="en-US" sz="2200" dirty="0" smtClean="0"/>
              <a:t>11–15: Cr </a:t>
            </a:r>
            <a:r>
              <a:rPr lang="en-US" sz="2200" dirty="0"/>
              <a:t>solutions</a:t>
            </a:r>
            <a:endParaRPr lang="en-US" sz="2200" dirty="0" smtClean="0"/>
          </a:p>
          <a:p>
            <a:pPr marL="346075" lvl="1" indent="-146050">
              <a:buClr>
                <a:schemeClr val="tx1"/>
              </a:buClr>
              <a:buFont typeface="Arial" charset="0"/>
              <a:buChar char="•"/>
            </a:pPr>
            <a:r>
              <a:rPr lang="en-US" sz="2200" dirty="0" smtClean="0"/>
              <a:t>16–20: Ni </a:t>
            </a:r>
            <a:r>
              <a:rPr lang="en-US" sz="2200" dirty="0"/>
              <a:t>solutions</a:t>
            </a:r>
            <a:endParaRPr lang="en-US" sz="2200" dirty="0" smtClean="0"/>
          </a:p>
          <a:p>
            <a:pPr marL="346075" lvl="1" indent="-146050">
              <a:buClr>
                <a:schemeClr val="tx1"/>
              </a:buClr>
              <a:buFont typeface="Arial" charset="0"/>
              <a:buChar char="•"/>
            </a:pPr>
            <a:r>
              <a:rPr lang="en-US" sz="2200" dirty="0" smtClean="0"/>
              <a:t>21–25: Cr/Co mixtures</a:t>
            </a:r>
          </a:p>
          <a:p>
            <a:pPr marL="346075" lvl="1" indent="-146050">
              <a:buClr>
                <a:schemeClr val="tx1"/>
              </a:buClr>
              <a:buFont typeface="Arial" charset="0"/>
              <a:buChar char="•"/>
            </a:pPr>
            <a:r>
              <a:rPr lang="en-US" sz="2200" dirty="0" smtClean="0"/>
              <a:t>26–31: Cr/Cu/Ni/Co mixtures</a:t>
            </a:r>
          </a:p>
          <a:p>
            <a:pPr marL="346075" lvl="1" indent="-146050">
              <a:buClr>
                <a:schemeClr val="tx1"/>
              </a:buClr>
              <a:buFont typeface="Arial" charset="0"/>
              <a:buChar char="•"/>
            </a:pPr>
            <a:r>
              <a:rPr lang="en-US" sz="2200" dirty="0" smtClean="0"/>
              <a:t>32–37: Cr/Ni/Co mixtures</a:t>
            </a:r>
          </a:p>
          <a:p>
            <a:pPr marL="346075" lvl="1" indent="-146050">
              <a:buClr>
                <a:schemeClr val="tx1"/>
              </a:buClr>
              <a:buFont typeface="Arial" charset="0"/>
              <a:buChar char="•"/>
            </a:pPr>
            <a:r>
              <a:rPr lang="en-US" sz="2200" dirty="0" smtClean="0"/>
              <a:t>38–42: Cu/Co mixtures</a:t>
            </a:r>
          </a:p>
          <a:p>
            <a:pPr marL="346075" lvl="1" indent="-146050">
              <a:buClr>
                <a:schemeClr val="tx1"/>
              </a:buClr>
              <a:buFont typeface="Arial" charset="0"/>
              <a:buChar char="•"/>
            </a:pPr>
            <a:r>
              <a:rPr lang="en-US" sz="2200" dirty="0" smtClean="0"/>
              <a:t>43–47: Cu/Cr mixtures</a:t>
            </a:r>
          </a:p>
          <a:p>
            <a:pPr marL="346075" lvl="1" indent="-146050">
              <a:buClr>
                <a:schemeClr val="tx1"/>
              </a:buClr>
              <a:buFont typeface="Arial" charset="0"/>
              <a:buChar char="•"/>
            </a:pPr>
            <a:r>
              <a:rPr lang="en-US" sz="2200" dirty="0" smtClean="0"/>
              <a:t>48–53: Cu/Cr/Co mixtures</a:t>
            </a:r>
          </a:p>
          <a:p>
            <a:pPr marL="346075" lvl="1" indent="-146050">
              <a:buClr>
                <a:schemeClr val="tx1"/>
              </a:buClr>
              <a:buFont typeface="Arial" charset="0"/>
              <a:buChar char="•"/>
            </a:pPr>
            <a:r>
              <a:rPr lang="en-US" sz="2200" dirty="0" smtClean="0"/>
              <a:t>54–59: Cu/Cr/Ni mixtures</a:t>
            </a:r>
          </a:p>
          <a:p>
            <a:pPr marL="346075" lvl="1" indent="-146050">
              <a:buClr>
                <a:schemeClr val="tx1"/>
              </a:buClr>
              <a:buFont typeface="Arial" charset="0"/>
              <a:buChar char="•"/>
            </a:pPr>
            <a:r>
              <a:rPr lang="en-US" sz="2200" dirty="0" smtClean="0"/>
              <a:t>60–64: Cu/Ni mixtures</a:t>
            </a:r>
          </a:p>
          <a:p>
            <a:pPr marL="346075" lvl="1" indent="-146050">
              <a:buClr>
                <a:schemeClr val="tx1"/>
              </a:buClr>
              <a:buFont typeface="Arial" charset="0"/>
              <a:buChar char="•"/>
            </a:pPr>
            <a:r>
              <a:rPr lang="en-US" sz="2200" dirty="0" smtClean="0"/>
              <a:t>65–70: Cu/Ni/Co mixtures</a:t>
            </a:r>
          </a:p>
          <a:p>
            <a:pPr marL="346075" lvl="1" indent="-146050">
              <a:buClr>
                <a:schemeClr val="tx1"/>
              </a:buClr>
              <a:buFont typeface="Arial" charset="0"/>
              <a:buChar char="•"/>
            </a:pPr>
            <a:r>
              <a:rPr lang="en-US" sz="2200" dirty="0" smtClean="0"/>
              <a:t>71–75: Ni/Co mixtures</a:t>
            </a:r>
          </a:p>
          <a:p>
            <a:pPr marL="346075" lvl="1" indent="-146050">
              <a:buClr>
                <a:schemeClr val="tx1"/>
              </a:buClr>
              <a:buFont typeface="Arial" charset="0"/>
              <a:buChar char="•"/>
            </a:pPr>
            <a:r>
              <a:rPr lang="en-US" sz="2200" dirty="0" smtClean="0"/>
              <a:t>76–80: Ni/Cr mixtures</a:t>
            </a:r>
          </a:p>
        </p:txBody>
      </p:sp>
    </p:spTree>
    <p:extLst>
      <p:ext uri="{BB962C8B-B14F-4D97-AF65-F5344CB8AC3E}">
        <p14:creationId xmlns:p14="http://schemas.microsoft.com/office/powerpoint/2010/main" val="14355831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565" y="1584858"/>
            <a:ext cx="6111435" cy="472247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3" y="1502960"/>
            <a:ext cx="6233533" cy="4816820"/>
          </a:xfrm>
          <a:prstGeom prst="rect">
            <a:avLst/>
          </a:prstGeom>
        </p:spPr>
      </p:pic>
      <p:sp>
        <p:nvSpPr>
          <p:cNvPr id="2" name="Title 1"/>
          <p:cNvSpPr>
            <a:spLocks noGrp="1"/>
          </p:cNvSpPr>
          <p:nvPr>
            <p:ph type="title"/>
          </p:nvPr>
        </p:nvSpPr>
        <p:spPr/>
        <p:txBody>
          <a:bodyPr/>
          <a:lstStyle/>
          <a:p>
            <a:r>
              <a:rPr lang="en-US" dirty="0" smtClean="0"/>
              <a:t>PCA: Examining the Loadings</a:t>
            </a:r>
            <a:endParaRPr lang="en-US" dirty="0"/>
          </a:p>
        </p:txBody>
      </p:sp>
      <p:sp>
        <p:nvSpPr>
          <p:cNvPr id="8" name="Rectangle 7"/>
          <p:cNvSpPr/>
          <p:nvPr/>
        </p:nvSpPr>
        <p:spPr>
          <a:xfrm>
            <a:off x="46363" y="1030302"/>
            <a:ext cx="12060756" cy="1015663"/>
          </a:xfrm>
          <a:prstGeom prst="rect">
            <a:avLst/>
          </a:prstGeom>
        </p:spPr>
        <p:txBody>
          <a:bodyPr wrap="square">
            <a:spAutoFit/>
          </a:bodyPr>
          <a:lstStyle/>
          <a:p>
            <a:r>
              <a:rPr lang="en-US" sz="2000" dirty="0" smtClean="0">
                <a:solidFill>
                  <a:srgbClr val="FF0000"/>
                </a:solidFill>
              </a:rPr>
              <a:t>plot</a:t>
            </a:r>
            <a:r>
              <a:rPr lang="en-US" sz="2000" dirty="0" smtClean="0"/>
              <a:t>(</a:t>
            </a:r>
            <a:r>
              <a:rPr lang="en-US" sz="2000" dirty="0" err="1" smtClean="0">
                <a:solidFill>
                  <a:srgbClr val="00B050"/>
                </a:solidFill>
              </a:rPr>
              <a:t>ex_one.pca</a:t>
            </a:r>
            <a:r>
              <a:rPr lang="en-US" sz="2000" dirty="0" err="1" smtClean="0"/>
              <a:t>$rotation</a:t>
            </a:r>
            <a:r>
              <a:rPr lang="en-US" sz="2000" dirty="0"/>
              <a:t>, type = "o</a:t>
            </a:r>
            <a:r>
              <a:rPr lang="en-US" sz="2000" dirty="0" smtClean="0"/>
              <a:t>")</a:t>
            </a:r>
          </a:p>
          <a:p>
            <a:r>
              <a:rPr lang="en-US" sz="2000" dirty="0" smtClean="0">
                <a:solidFill>
                  <a:srgbClr val="FF0000"/>
                </a:solidFill>
              </a:rPr>
              <a:t>text</a:t>
            </a:r>
            <a:r>
              <a:rPr lang="en-US" sz="2000" dirty="0" smtClean="0"/>
              <a:t>(x </a:t>
            </a:r>
            <a:r>
              <a:rPr lang="en-US" sz="2000" dirty="0"/>
              <a:t>= </a:t>
            </a:r>
            <a:r>
              <a:rPr lang="en-US" sz="2000" dirty="0" err="1">
                <a:solidFill>
                  <a:srgbClr val="00B050"/>
                </a:solidFill>
              </a:rPr>
              <a:t>ex_one.pca</a:t>
            </a:r>
            <a:r>
              <a:rPr lang="en-US" sz="2000" dirty="0" err="1"/>
              <a:t>$rotation</a:t>
            </a:r>
            <a:r>
              <a:rPr lang="en-US" sz="2000" dirty="0"/>
              <a:t>[,1]+0.02, y = </a:t>
            </a:r>
            <a:r>
              <a:rPr lang="en-US" sz="2000" dirty="0" err="1">
                <a:solidFill>
                  <a:srgbClr val="00B050"/>
                </a:solidFill>
              </a:rPr>
              <a:t>ex_one.pca</a:t>
            </a:r>
            <a:r>
              <a:rPr lang="en-US" sz="2000" dirty="0" err="1"/>
              <a:t>$rotation</a:t>
            </a:r>
            <a:r>
              <a:rPr lang="en-US" sz="2000" dirty="0"/>
              <a:t>[,2]+0.02, </a:t>
            </a:r>
            <a:r>
              <a:rPr lang="en-US" sz="2000" dirty="0" smtClean="0"/>
              <a:t/>
            </a:r>
            <a:br>
              <a:rPr lang="en-US" sz="2000" dirty="0" smtClean="0"/>
            </a:br>
            <a:r>
              <a:rPr lang="en-US" sz="2000" dirty="0" smtClean="0"/>
              <a:t>          labels </a:t>
            </a:r>
            <a:r>
              <a:rPr lang="en-US" sz="2000" dirty="0"/>
              <a:t>= </a:t>
            </a:r>
            <a:r>
              <a:rPr lang="en-US" sz="2000" dirty="0">
                <a:solidFill>
                  <a:srgbClr val="00B050"/>
                </a:solidFill>
              </a:rPr>
              <a:t>wavelengths</a:t>
            </a:r>
            <a:r>
              <a:rPr lang="en-US" sz="2000" dirty="0"/>
              <a:t>[</a:t>
            </a:r>
            <a:r>
              <a:rPr lang="en-US" sz="2000" dirty="0" err="1">
                <a:solidFill>
                  <a:srgbClr val="00B050"/>
                </a:solidFill>
              </a:rPr>
              <a:t>wavelength_ids</a:t>
            </a:r>
            <a:r>
              <a:rPr lang="en-US" sz="2000" dirty="0"/>
              <a:t> - 7], </a:t>
            </a:r>
            <a:r>
              <a:rPr lang="en-US" sz="2000" dirty="0" err="1"/>
              <a:t>cex</a:t>
            </a:r>
            <a:r>
              <a:rPr lang="en-US" sz="2000" dirty="0"/>
              <a:t> = 0.75)</a:t>
            </a:r>
          </a:p>
        </p:txBody>
      </p:sp>
    </p:spTree>
    <p:extLst>
      <p:ext uri="{BB962C8B-B14F-4D97-AF65-F5344CB8AC3E}">
        <p14:creationId xmlns:p14="http://schemas.microsoft.com/office/powerpoint/2010/main" val="5163570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8" y="286604"/>
            <a:ext cx="10703425" cy="813148"/>
          </a:xfrm>
        </p:spPr>
        <p:txBody>
          <a:bodyPr>
            <a:noAutofit/>
          </a:bodyPr>
          <a:lstStyle/>
          <a:p>
            <a:r>
              <a:rPr lang="en-US" dirty="0"/>
              <a:t>Analysis of Binary Mixture: Cu and Ni</a:t>
            </a:r>
          </a:p>
        </p:txBody>
      </p:sp>
      <p:sp>
        <p:nvSpPr>
          <p:cNvPr id="3" name="TextBox 2"/>
          <p:cNvSpPr txBox="1"/>
          <p:nvPr/>
        </p:nvSpPr>
        <p:spPr>
          <a:xfrm>
            <a:off x="229177" y="1095648"/>
            <a:ext cx="5866823" cy="5016758"/>
          </a:xfrm>
          <a:prstGeom prst="rect">
            <a:avLst/>
          </a:prstGeom>
          <a:noFill/>
        </p:spPr>
        <p:txBody>
          <a:bodyPr wrap="square" rtlCol="0">
            <a:spAutoFit/>
          </a:bodyPr>
          <a:lstStyle/>
          <a:p>
            <a:r>
              <a:rPr lang="en-US" sz="1600" dirty="0">
                <a:solidFill>
                  <a:srgbClr val="00B0F0"/>
                </a:solidFill>
              </a:rPr>
              <a:t># create </a:t>
            </a:r>
            <a:r>
              <a:rPr lang="en-US" sz="1600" dirty="0" smtClean="0">
                <a:solidFill>
                  <a:srgbClr val="00B0F0"/>
                </a:solidFill>
              </a:rPr>
              <a:t>2x2 </a:t>
            </a:r>
            <a:r>
              <a:rPr lang="en-US" sz="1600" dirty="0">
                <a:solidFill>
                  <a:srgbClr val="00B0F0"/>
                </a:solidFill>
              </a:rPr>
              <a:t>matrix of </a:t>
            </a:r>
            <a:r>
              <a:rPr lang="en-US" sz="1600" dirty="0" err="1" smtClean="0">
                <a:solidFill>
                  <a:srgbClr val="00B0F0"/>
                </a:solidFill>
              </a:rPr>
              <a:t>eb</a:t>
            </a:r>
            <a:r>
              <a:rPr lang="en-US" sz="1600" dirty="0" smtClean="0">
                <a:solidFill>
                  <a:srgbClr val="00B0F0"/>
                </a:solidFill>
              </a:rPr>
              <a:t> values </a:t>
            </a:r>
            <a:r>
              <a:rPr lang="en-US" sz="1600" dirty="0">
                <a:solidFill>
                  <a:srgbClr val="00B0F0"/>
                </a:solidFill>
              </a:rPr>
              <a:t>with </a:t>
            </a:r>
            <a:r>
              <a:rPr lang="en-US" sz="1600" dirty="0" smtClean="0">
                <a:solidFill>
                  <a:srgbClr val="00B0F0"/>
                </a:solidFill>
              </a:rPr>
              <a:t>rows defined </a:t>
            </a:r>
            <a:r>
              <a:rPr lang="en-US" sz="1600" dirty="0">
                <a:solidFill>
                  <a:srgbClr val="00B0F0"/>
                </a:solidFill>
              </a:rPr>
              <a:t>by wavelengths and column by </a:t>
            </a:r>
            <a:r>
              <a:rPr lang="en-US" sz="1600" dirty="0" smtClean="0">
                <a:solidFill>
                  <a:srgbClr val="00B0F0"/>
                </a:solidFill>
              </a:rPr>
              <a:t>analytes</a:t>
            </a:r>
            <a:endParaRPr lang="en-US" sz="1600" dirty="0">
              <a:solidFill>
                <a:srgbClr val="00B0F0"/>
              </a:solidFill>
            </a:endParaRPr>
          </a:p>
          <a:p>
            <a:r>
              <a:rPr lang="mr-IN" sz="1600" dirty="0" err="1" smtClean="0">
                <a:solidFill>
                  <a:srgbClr val="00B050"/>
                </a:solidFill>
              </a:rPr>
              <a:t>eb</a:t>
            </a:r>
            <a:r>
              <a:rPr lang="mr-IN" sz="1600" dirty="0" smtClean="0"/>
              <a:t> = </a:t>
            </a:r>
            <a:r>
              <a:rPr lang="mr-IN" sz="1600" dirty="0" err="1" smtClean="0">
                <a:solidFill>
                  <a:srgbClr val="FF0000"/>
                </a:solidFill>
              </a:rPr>
              <a:t>matrix</a:t>
            </a:r>
            <a:r>
              <a:rPr lang="mr-IN" sz="1600" dirty="0" smtClean="0"/>
              <a:t>(</a:t>
            </a:r>
            <a:r>
              <a:rPr lang="mr-IN" sz="1600" dirty="0" err="1" smtClean="0"/>
              <a:t>data</a:t>
            </a:r>
            <a:r>
              <a:rPr lang="mr-IN" sz="1600" dirty="0" smtClean="0"/>
              <a:t> = </a:t>
            </a:r>
            <a:r>
              <a:rPr lang="mr-IN" sz="1600" dirty="0" err="1" smtClean="0"/>
              <a:t>c</a:t>
            </a:r>
            <a:r>
              <a:rPr lang="mr-IN" sz="1600" dirty="0" smtClean="0"/>
              <a:t>(</a:t>
            </a:r>
            <a:r>
              <a:rPr lang="en-US" sz="1600" dirty="0">
                <a:solidFill>
                  <a:srgbClr val="00B050"/>
                </a:solidFill>
              </a:rPr>
              <a:t>eb_cu1</a:t>
            </a:r>
            <a:r>
              <a:rPr lang="en-US" sz="1600" dirty="0"/>
              <a:t> = </a:t>
            </a:r>
            <a:r>
              <a:rPr lang="en-US" sz="1600" dirty="0">
                <a:solidFill>
                  <a:srgbClr val="00B050"/>
                </a:solidFill>
              </a:rPr>
              <a:t>cu.lm1</a:t>
            </a:r>
            <a:r>
              <a:rPr lang="en-US" sz="1600" dirty="0"/>
              <a:t>$coefficients[2</a:t>
            </a:r>
            <a:r>
              <a:rPr lang="en-US" sz="1600" dirty="0" smtClean="0"/>
              <a:t>]</a:t>
            </a:r>
            <a:r>
              <a:rPr lang="mr-IN" sz="1600" dirty="0" smtClean="0"/>
              <a:t>, </a:t>
            </a:r>
            <a:r>
              <a:rPr lang="en-US" sz="1600" dirty="0" smtClean="0"/>
              <a:t/>
            </a:r>
            <a:br>
              <a:rPr lang="en-US" sz="1600" dirty="0" smtClean="0"/>
            </a:br>
            <a:r>
              <a:rPr lang="en-US" sz="1600" dirty="0" smtClean="0"/>
              <a:t>                                           </a:t>
            </a:r>
            <a:r>
              <a:rPr lang="en-US" sz="1600" dirty="0" smtClean="0">
                <a:solidFill>
                  <a:srgbClr val="00B050"/>
                </a:solidFill>
              </a:rPr>
              <a:t>eb_cu2</a:t>
            </a:r>
            <a:r>
              <a:rPr lang="en-US" sz="1600" dirty="0" smtClean="0"/>
              <a:t> = </a:t>
            </a:r>
            <a:r>
              <a:rPr lang="en-US" sz="1600" dirty="0" smtClean="0">
                <a:solidFill>
                  <a:srgbClr val="00B050"/>
                </a:solidFill>
              </a:rPr>
              <a:t>cu.lm2</a:t>
            </a:r>
            <a:r>
              <a:rPr lang="en-US" sz="1600" dirty="0" smtClean="0"/>
              <a:t>$coefficients[2]</a:t>
            </a:r>
            <a:r>
              <a:rPr lang="mr-IN" sz="1600" dirty="0" smtClean="0"/>
              <a:t>, </a:t>
            </a:r>
            <a:r>
              <a:rPr lang="en-US" sz="1600" dirty="0" smtClean="0"/>
              <a:t/>
            </a:r>
            <a:br>
              <a:rPr lang="en-US" sz="1600" dirty="0" smtClean="0"/>
            </a:br>
            <a:r>
              <a:rPr lang="en-US" sz="1600" dirty="0" smtClean="0"/>
              <a:t>                                           </a:t>
            </a:r>
            <a:r>
              <a:rPr lang="en-US" sz="1600" dirty="0" smtClean="0">
                <a:solidFill>
                  <a:srgbClr val="00B050"/>
                </a:solidFill>
              </a:rPr>
              <a:t>eb_ni1</a:t>
            </a:r>
            <a:r>
              <a:rPr lang="en-US" sz="1600" dirty="0" smtClean="0"/>
              <a:t> =  </a:t>
            </a:r>
            <a:r>
              <a:rPr lang="en-US" sz="1600" dirty="0" smtClean="0">
                <a:solidFill>
                  <a:srgbClr val="00B050"/>
                </a:solidFill>
              </a:rPr>
              <a:t>ni.lm1</a:t>
            </a:r>
            <a:r>
              <a:rPr lang="en-US" sz="1600" dirty="0" smtClean="0"/>
              <a:t>$coefficients[2]</a:t>
            </a:r>
            <a:r>
              <a:rPr lang="mr-IN" sz="1600" dirty="0" smtClean="0"/>
              <a:t>, </a:t>
            </a:r>
            <a:r>
              <a:rPr lang="en-US" sz="1600" dirty="0" smtClean="0"/>
              <a:t/>
            </a:r>
            <a:br>
              <a:rPr lang="en-US" sz="1600" dirty="0" smtClean="0"/>
            </a:br>
            <a:r>
              <a:rPr lang="en-US" sz="1600" dirty="0" smtClean="0"/>
              <a:t>                                           </a:t>
            </a:r>
            <a:r>
              <a:rPr lang="en-US" sz="1600" dirty="0" smtClean="0">
                <a:solidFill>
                  <a:srgbClr val="00B050"/>
                </a:solidFill>
              </a:rPr>
              <a:t>eb_ni2</a:t>
            </a:r>
            <a:r>
              <a:rPr lang="en-US" sz="1600" dirty="0" smtClean="0"/>
              <a:t> </a:t>
            </a:r>
            <a:r>
              <a:rPr lang="en-US" sz="1600" dirty="0"/>
              <a:t>= </a:t>
            </a:r>
            <a:r>
              <a:rPr lang="en-US" sz="1600" dirty="0" smtClean="0">
                <a:solidFill>
                  <a:srgbClr val="00B050"/>
                </a:solidFill>
              </a:rPr>
              <a:t>ni.lm2</a:t>
            </a:r>
            <a:r>
              <a:rPr lang="en-US" sz="1600" dirty="0" smtClean="0"/>
              <a:t>$coefficients[2]</a:t>
            </a:r>
            <a:r>
              <a:rPr lang="mr-IN" sz="1600" dirty="0" smtClean="0"/>
              <a:t>), </a:t>
            </a:r>
            <a:r>
              <a:rPr lang="en-US" sz="1600" dirty="0" smtClean="0"/>
              <a:t/>
            </a:r>
            <a:br>
              <a:rPr lang="en-US" sz="1600" dirty="0" smtClean="0"/>
            </a:br>
            <a:r>
              <a:rPr lang="en-US" sz="1600" dirty="0" smtClean="0"/>
              <a:t>                         </a:t>
            </a:r>
            <a:r>
              <a:rPr lang="mr-IN" sz="1600" dirty="0" err="1" smtClean="0"/>
              <a:t>nrow</a:t>
            </a:r>
            <a:r>
              <a:rPr lang="mr-IN" sz="1600" dirty="0" smtClean="0"/>
              <a:t> = 2, </a:t>
            </a:r>
            <a:r>
              <a:rPr lang="mr-IN" sz="1600" dirty="0" err="1" smtClean="0"/>
              <a:t>ncol</a:t>
            </a:r>
            <a:r>
              <a:rPr lang="mr-IN" sz="1600" dirty="0" smtClean="0"/>
              <a:t> = 2, </a:t>
            </a:r>
            <a:r>
              <a:rPr lang="mr-IN" sz="1600" dirty="0" err="1" smtClean="0"/>
              <a:t>byrow</a:t>
            </a:r>
            <a:r>
              <a:rPr lang="mr-IN" sz="1600" dirty="0" smtClean="0"/>
              <a:t> = FALSE)</a:t>
            </a:r>
            <a:endParaRPr lang="en-US" sz="1600" dirty="0" smtClean="0"/>
          </a:p>
          <a:p>
            <a:r>
              <a:rPr lang="mr-IN" sz="1600" dirty="0" err="1" smtClean="0">
                <a:solidFill>
                  <a:srgbClr val="FF0000"/>
                </a:solidFill>
              </a:rPr>
              <a:t>colnames</a:t>
            </a:r>
            <a:r>
              <a:rPr lang="mr-IN" sz="1600" dirty="0" smtClean="0"/>
              <a:t>(</a:t>
            </a:r>
            <a:r>
              <a:rPr lang="mr-IN" sz="1600" dirty="0" err="1" smtClean="0">
                <a:solidFill>
                  <a:srgbClr val="00B050"/>
                </a:solidFill>
              </a:rPr>
              <a:t>eb</a:t>
            </a:r>
            <a:r>
              <a:rPr lang="mr-IN" sz="1600" dirty="0"/>
              <a:t>) = </a:t>
            </a:r>
            <a:r>
              <a:rPr lang="mr-IN" sz="1600" dirty="0" err="1"/>
              <a:t>c</a:t>
            </a:r>
            <a:r>
              <a:rPr lang="mr-IN" sz="1600" dirty="0"/>
              <a:t>("</a:t>
            </a:r>
            <a:r>
              <a:rPr lang="mr-IN" sz="1600" dirty="0" err="1"/>
              <a:t>Cu</a:t>
            </a:r>
            <a:r>
              <a:rPr lang="mr-IN" sz="1600" dirty="0"/>
              <a:t>", "</a:t>
            </a:r>
            <a:r>
              <a:rPr lang="mr-IN" sz="1600" dirty="0" err="1"/>
              <a:t>Ni</a:t>
            </a:r>
            <a:r>
              <a:rPr lang="mr-IN" sz="1600" dirty="0" smtClean="0"/>
              <a:t>")</a:t>
            </a:r>
            <a:endParaRPr lang="en-US" sz="1600" dirty="0" smtClean="0"/>
          </a:p>
          <a:p>
            <a:r>
              <a:rPr lang="mr-IN" sz="1600" dirty="0" err="1" smtClean="0">
                <a:solidFill>
                  <a:srgbClr val="FF0000"/>
                </a:solidFill>
              </a:rPr>
              <a:t>rownames</a:t>
            </a:r>
            <a:r>
              <a:rPr lang="mr-IN" sz="1600" dirty="0" smtClean="0"/>
              <a:t>(</a:t>
            </a:r>
            <a:r>
              <a:rPr lang="mr-IN" sz="1600" dirty="0" err="1" smtClean="0">
                <a:solidFill>
                  <a:srgbClr val="00B050"/>
                </a:solidFill>
              </a:rPr>
              <a:t>eb</a:t>
            </a:r>
            <a:r>
              <a:rPr lang="mr-IN" sz="1600" dirty="0" smtClean="0"/>
              <a:t>) = </a:t>
            </a:r>
            <a:r>
              <a:rPr lang="mr-IN" sz="1600" dirty="0" err="1" smtClean="0"/>
              <a:t>c</a:t>
            </a:r>
            <a:r>
              <a:rPr lang="mr-IN" sz="1600" dirty="0" smtClean="0"/>
              <a:t>("809.1 </a:t>
            </a:r>
            <a:r>
              <a:rPr lang="mr-IN" sz="1600" dirty="0" err="1" smtClean="0"/>
              <a:t>nm</a:t>
            </a:r>
            <a:r>
              <a:rPr lang="mr-IN" sz="1600" dirty="0" smtClean="0"/>
              <a:t>", "394.2 </a:t>
            </a:r>
            <a:r>
              <a:rPr lang="mr-IN" sz="1600" dirty="0" err="1" smtClean="0"/>
              <a:t>nm</a:t>
            </a:r>
            <a:r>
              <a:rPr lang="mr-IN" sz="1600" dirty="0" smtClean="0"/>
              <a:t>")</a:t>
            </a:r>
            <a:endParaRPr lang="en-US" sz="1600" dirty="0" smtClean="0">
              <a:solidFill>
                <a:srgbClr val="00B050"/>
              </a:solidFill>
            </a:endParaRPr>
          </a:p>
          <a:p>
            <a:endParaRPr lang="ro-RO" sz="1600" dirty="0" smtClean="0">
              <a:solidFill>
                <a:srgbClr val="7030A0"/>
              </a:solidFill>
            </a:endParaRPr>
          </a:p>
          <a:p>
            <a:r>
              <a:rPr lang="en-US" sz="1600" dirty="0">
                <a:solidFill>
                  <a:srgbClr val="00B0F0"/>
                </a:solidFill>
              </a:rPr>
              <a:t># create 2x1 matrix of absorbance values with </a:t>
            </a:r>
            <a:r>
              <a:rPr lang="en-US" sz="1600" dirty="0" smtClean="0">
                <a:solidFill>
                  <a:srgbClr val="00B0F0"/>
                </a:solidFill>
              </a:rPr>
              <a:t>rows defined </a:t>
            </a:r>
            <a:r>
              <a:rPr lang="en-US" sz="1600" dirty="0">
                <a:solidFill>
                  <a:srgbClr val="00B0F0"/>
                </a:solidFill>
              </a:rPr>
              <a:t>by wavelengths and column by </a:t>
            </a:r>
            <a:r>
              <a:rPr lang="en-US" sz="1600" dirty="0" smtClean="0">
                <a:solidFill>
                  <a:srgbClr val="00B0F0"/>
                </a:solidFill>
              </a:rPr>
              <a:t>samples</a:t>
            </a:r>
            <a:endParaRPr lang="ro-RO" sz="1600" dirty="0">
              <a:solidFill>
                <a:srgbClr val="7030A0"/>
              </a:solidFill>
            </a:endParaRPr>
          </a:p>
          <a:p>
            <a:r>
              <a:rPr lang="en-US" sz="1600" dirty="0">
                <a:solidFill>
                  <a:srgbClr val="00B050"/>
                </a:solidFill>
              </a:rPr>
              <a:t>abs</a:t>
            </a:r>
            <a:r>
              <a:rPr lang="en-US" sz="1600" dirty="0"/>
              <a:t> = </a:t>
            </a:r>
            <a:r>
              <a:rPr lang="en-US" sz="1600" dirty="0">
                <a:solidFill>
                  <a:srgbClr val="FF0000"/>
                </a:solidFill>
              </a:rPr>
              <a:t>matrix</a:t>
            </a:r>
            <a:r>
              <a:rPr lang="en-US" sz="1600" dirty="0"/>
              <a:t>(data = </a:t>
            </a:r>
            <a:r>
              <a:rPr lang="en-US" sz="1600" dirty="0" smtClean="0"/>
              <a:t>c(</a:t>
            </a:r>
            <a:r>
              <a:rPr lang="en-US" sz="1600" dirty="0" err="1" smtClean="0"/>
              <a:t>allSpec</a:t>
            </a:r>
            <a:r>
              <a:rPr lang="en-US" sz="1600" dirty="0" smtClean="0"/>
              <a:t>[62, </a:t>
            </a:r>
            <a:r>
              <a:rPr lang="en-US" sz="1600" dirty="0" err="1" smtClean="0"/>
              <a:t>cu.id</a:t>
            </a:r>
            <a:r>
              <a:rPr lang="en-US" sz="1600" dirty="0" smtClean="0"/>
              <a:t>], </a:t>
            </a:r>
            <a:r>
              <a:rPr lang="en-US" sz="1600" dirty="0" err="1" smtClean="0"/>
              <a:t>allSpec</a:t>
            </a:r>
            <a:r>
              <a:rPr lang="en-US" sz="1600" dirty="0" smtClean="0"/>
              <a:t>[62, </a:t>
            </a:r>
            <a:r>
              <a:rPr lang="en-US" sz="1600" dirty="0" err="1" smtClean="0"/>
              <a:t>ni.id</a:t>
            </a:r>
            <a:r>
              <a:rPr lang="en-US" sz="1600" dirty="0" smtClean="0"/>
              <a:t>]), </a:t>
            </a:r>
            <a:r>
              <a:rPr lang="en-US" sz="1600" dirty="0"/>
              <a:t/>
            </a:r>
            <a:br>
              <a:rPr lang="en-US" sz="1600" dirty="0"/>
            </a:br>
            <a:r>
              <a:rPr lang="en-US" sz="1600" dirty="0"/>
              <a:t>                       </a:t>
            </a:r>
            <a:r>
              <a:rPr lang="en-US" sz="1600" dirty="0" err="1"/>
              <a:t>nrow</a:t>
            </a:r>
            <a:r>
              <a:rPr lang="en-US" sz="1600" dirty="0"/>
              <a:t> = 2, </a:t>
            </a:r>
            <a:r>
              <a:rPr lang="en-US" sz="1600" dirty="0" err="1"/>
              <a:t>ncol</a:t>
            </a:r>
            <a:r>
              <a:rPr lang="en-US" sz="1600" dirty="0"/>
              <a:t> = 1, </a:t>
            </a:r>
            <a:r>
              <a:rPr lang="en-US" sz="1600" dirty="0" err="1"/>
              <a:t>byrow</a:t>
            </a:r>
            <a:r>
              <a:rPr lang="en-US" sz="1600" dirty="0"/>
              <a:t> = FALSE)</a:t>
            </a:r>
          </a:p>
          <a:p>
            <a:r>
              <a:rPr lang="mr-IN" sz="1600" dirty="0" err="1">
                <a:solidFill>
                  <a:srgbClr val="FF0000"/>
                </a:solidFill>
              </a:rPr>
              <a:t>colnames</a:t>
            </a:r>
            <a:r>
              <a:rPr lang="mr-IN" sz="1600" dirty="0"/>
              <a:t>(</a:t>
            </a:r>
            <a:r>
              <a:rPr lang="en-US" sz="1600" dirty="0">
                <a:solidFill>
                  <a:srgbClr val="00B050"/>
                </a:solidFill>
              </a:rPr>
              <a:t>abs</a:t>
            </a:r>
            <a:r>
              <a:rPr lang="mr-IN" sz="1600" dirty="0"/>
              <a:t>) = "</a:t>
            </a:r>
            <a:r>
              <a:rPr lang="mr-IN" sz="1600" dirty="0" err="1"/>
              <a:t>mixture</a:t>
            </a:r>
            <a:r>
              <a:rPr lang="mr-IN" sz="1600" dirty="0"/>
              <a:t>”</a:t>
            </a:r>
            <a:endParaRPr lang="en-US" sz="1600" dirty="0"/>
          </a:p>
          <a:p>
            <a:r>
              <a:rPr lang="mr-IN" sz="1600" dirty="0" err="1">
                <a:solidFill>
                  <a:srgbClr val="FF0000"/>
                </a:solidFill>
              </a:rPr>
              <a:t>rownames</a:t>
            </a:r>
            <a:r>
              <a:rPr lang="mr-IN" sz="1600" dirty="0"/>
              <a:t>(</a:t>
            </a:r>
            <a:r>
              <a:rPr lang="en-US" sz="1600" dirty="0">
                <a:solidFill>
                  <a:srgbClr val="00B050"/>
                </a:solidFill>
              </a:rPr>
              <a:t>abs</a:t>
            </a:r>
            <a:r>
              <a:rPr lang="mr-IN" sz="1600" dirty="0"/>
              <a:t>) = </a:t>
            </a:r>
            <a:r>
              <a:rPr lang="mr-IN" sz="1600" dirty="0" err="1"/>
              <a:t>c</a:t>
            </a:r>
            <a:r>
              <a:rPr lang="mr-IN" sz="1600" dirty="0"/>
              <a:t>("809.1 </a:t>
            </a:r>
            <a:r>
              <a:rPr lang="mr-IN" sz="1600" dirty="0" err="1"/>
              <a:t>nm</a:t>
            </a:r>
            <a:r>
              <a:rPr lang="mr-IN" sz="1600" dirty="0"/>
              <a:t>", "394.2 </a:t>
            </a:r>
            <a:r>
              <a:rPr lang="mr-IN" sz="1600" dirty="0" err="1"/>
              <a:t>nm</a:t>
            </a:r>
            <a:r>
              <a:rPr lang="mr-IN" sz="1600" dirty="0" smtClean="0"/>
              <a:t>")</a:t>
            </a:r>
            <a:endParaRPr lang="en-US" sz="1600" dirty="0" smtClean="0"/>
          </a:p>
          <a:p>
            <a:endParaRPr lang="en-US" sz="1600" dirty="0" smtClean="0"/>
          </a:p>
          <a:p>
            <a:r>
              <a:rPr lang="en-US" sz="1600" dirty="0">
                <a:solidFill>
                  <a:srgbClr val="00B0F0"/>
                </a:solidFill>
              </a:rPr>
              <a:t># calculate 2x1 matrix of concentrations using the solve function where [</a:t>
            </a:r>
            <a:r>
              <a:rPr lang="en-US" sz="1600" dirty="0" err="1">
                <a:solidFill>
                  <a:srgbClr val="00B0F0"/>
                </a:solidFill>
              </a:rPr>
              <a:t>eb</a:t>
            </a:r>
            <a:r>
              <a:rPr lang="en-US" sz="1600" dirty="0">
                <a:solidFill>
                  <a:srgbClr val="00B0F0"/>
                </a:solidFill>
              </a:rPr>
              <a:t>] x [conc] = [abs</a:t>
            </a:r>
            <a:r>
              <a:rPr lang="en-US" sz="1600" dirty="0" smtClean="0">
                <a:solidFill>
                  <a:srgbClr val="00B0F0"/>
                </a:solidFill>
              </a:rPr>
              <a:t>]</a:t>
            </a:r>
            <a:endParaRPr lang="en-US" sz="1600" dirty="0"/>
          </a:p>
          <a:p>
            <a:r>
              <a:rPr lang="mr-IN" sz="1600" dirty="0" err="1">
                <a:solidFill>
                  <a:srgbClr val="FF0000"/>
                </a:solidFill>
              </a:rPr>
              <a:t>solve</a:t>
            </a:r>
            <a:r>
              <a:rPr lang="mr-IN" sz="1600" dirty="0"/>
              <a:t>(</a:t>
            </a:r>
            <a:r>
              <a:rPr lang="mr-IN" sz="1600" dirty="0" err="1">
                <a:solidFill>
                  <a:srgbClr val="00B050"/>
                </a:solidFill>
              </a:rPr>
              <a:t>eb</a:t>
            </a:r>
            <a:r>
              <a:rPr lang="mr-IN" sz="1600" dirty="0"/>
              <a:t>, </a:t>
            </a:r>
            <a:r>
              <a:rPr lang="mr-IN" sz="1600" dirty="0" err="1">
                <a:solidFill>
                  <a:srgbClr val="00B050"/>
                </a:solidFill>
              </a:rPr>
              <a:t>abs</a:t>
            </a:r>
            <a:r>
              <a:rPr lang="mr-IN" sz="1600" dirty="0" smtClean="0"/>
              <a:t>)</a:t>
            </a:r>
            <a:endParaRPr lang="en-US" sz="1600" dirty="0"/>
          </a:p>
        </p:txBody>
      </p:sp>
      <p:sp>
        <p:nvSpPr>
          <p:cNvPr id="4" name="TextBox 3"/>
          <p:cNvSpPr txBox="1"/>
          <p:nvPr/>
        </p:nvSpPr>
        <p:spPr>
          <a:xfrm>
            <a:off x="8862347" y="5288179"/>
            <a:ext cx="2156750" cy="830997"/>
          </a:xfrm>
          <a:prstGeom prst="rect">
            <a:avLst/>
          </a:prstGeom>
          <a:noFill/>
        </p:spPr>
        <p:txBody>
          <a:bodyPr wrap="square" rtlCol="0">
            <a:spAutoFit/>
          </a:bodyPr>
          <a:lstStyle/>
          <a:p>
            <a:r>
              <a:rPr lang="en-US" sz="2400" i="1" dirty="0" err="1" smtClean="0">
                <a:solidFill>
                  <a:srgbClr val="00B0F0"/>
                </a:solidFill>
              </a:rPr>
              <a:t>C</a:t>
            </a:r>
            <a:r>
              <a:rPr lang="en-US" sz="2400" baseline="-25000" dirty="0" err="1" smtClean="0">
                <a:solidFill>
                  <a:srgbClr val="00B0F0"/>
                </a:solidFill>
              </a:rPr>
              <a:t>Cu</a:t>
            </a:r>
            <a:r>
              <a:rPr lang="en-US" sz="2400" dirty="0" smtClean="0">
                <a:solidFill>
                  <a:srgbClr val="00B0F0"/>
                </a:solidFill>
              </a:rPr>
              <a:t> = 0.0182 M </a:t>
            </a:r>
          </a:p>
          <a:p>
            <a:r>
              <a:rPr lang="en-US" sz="2400" i="1" dirty="0" err="1" smtClean="0">
                <a:solidFill>
                  <a:srgbClr val="00B0F0"/>
                </a:solidFill>
              </a:rPr>
              <a:t>C</a:t>
            </a:r>
            <a:r>
              <a:rPr lang="en-US" sz="2400" baseline="-25000" dirty="0" err="1" smtClean="0">
                <a:solidFill>
                  <a:srgbClr val="00B0F0"/>
                </a:solidFill>
              </a:rPr>
              <a:t>Ni</a:t>
            </a:r>
            <a:r>
              <a:rPr lang="en-US" sz="2400" dirty="0" smtClean="0">
                <a:solidFill>
                  <a:srgbClr val="00B0F0"/>
                </a:solidFill>
              </a:rPr>
              <a:t> = 0.0506 M</a:t>
            </a:r>
            <a:endParaRPr lang="en-US" sz="2400" dirty="0">
              <a:solidFill>
                <a:srgbClr val="00B0F0"/>
              </a:solidFill>
            </a:endParaRPr>
          </a:p>
        </p:txBody>
      </p:sp>
      <p:sp>
        <p:nvSpPr>
          <p:cNvPr id="6" name="Rectangle 5"/>
          <p:cNvSpPr/>
          <p:nvPr/>
        </p:nvSpPr>
        <p:spPr>
          <a:xfrm>
            <a:off x="6242613" y="1095648"/>
            <a:ext cx="5748759" cy="4262705"/>
          </a:xfrm>
          <a:prstGeom prst="rect">
            <a:avLst/>
          </a:prstGeom>
        </p:spPr>
        <p:txBody>
          <a:bodyPr wrap="square">
            <a:spAutoFit/>
          </a:bodyPr>
          <a:lstStyle/>
          <a:p>
            <a:r>
              <a:rPr lang="en-US" sz="1600" dirty="0" smtClean="0">
                <a:solidFill>
                  <a:srgbClr val="00B0F0"/>
                </a:solidFill>
              </a:rPr>
              <a:t># create 2x1 matrix of absorbance values with rows</a:t>
            </a:r>
            <a:br>
              <a:rPr lang="en-US" sz="1600" dirty="0" smtClean="0">
                <a:solidFill>
                  <a:srgbClr val="00B0F0"/>
                </a:solidFill>
              </a:rPr>
            </a:br>
            <a:r>
              <a:rPr lang="en-US" sz="1600" dirty="0" smtClean="0">
                <a:solidFill>
                  <a:srgbClr val="00B0F0"/>
                </a:solidFill>
              </a:rPr>
              <a:t>   defined by wavelengths and column by samples</a:t>
            </a:r>
          </a:p>
          <a:p>
            <a:r>
              <a:rPr lang="en-US" sz="1600" dirty="0" smtClean="0">
                <a:solidFill>
                  <a:srgbClr val="00B050"/>
                </a:solidFill>
              </a:rPr>
              <a:t>abs</a:t>
            </a:r>
            <a:r>
              <a:rPr lang="en-US" sz="1600" dirty="0" smtClean="0"/>
              <a:t> </a:t>
            </a:r>
            <a:r>
              <a:rPr lang="en-US" sz="1600" dirty="0"/>
              <a:t>= </a:t>
            </a:r>
            <a:r>
              <a:rPr lang="en-US" sz="1600" dirty="0">
                <a:solidFill>
                  <a:srgbClr val="FF0000"/>
                </a:solidFill>
              </a:rPr>
              <a:t>matrix</a:t>
            </a:r>
            <a:r>
              <a:rPr lang="en-US" sz="1600" dirty="0"/>
              <a:t>(data = c(mixture[</a:t>
            </a:r>
            <a:r>
              <a:rPr lang="en-US" sz="1600" dirty="0" err="1"/>
              <a:t>idcu</a:t>
            </a:r>
            <a:r>
              <a:rPr lang="en-US" sz="1600" dirty="0"/>
              <a:t>], mixture[</a:t>
            </a:r>
            <a:r>
              <a:rPr lang="en-US" sz="1600" dirty="0" err="1"/>
              <a:t>idni</a:t>
            </a:r>
            <a:r>
              <a:rPr lang="en-US" sz="1600" dirty="0"/>
              <a:t>]), </a:t>
            </a:r>
            <a:r>
              <a:rPr lang="en-US" sz="1600" dirty="0" smtClean="0"/>
              <a:t/>
            </a:r>
            <a:br>
              <a:rPr lang="en-US" sz="1600" dirty="0" smtClean="0"/>
            </a:br>
            <a:r>
              <a:rPr lang="en-US" sz="1600" dirty="0" smtClean="0"/>
              <a:t>                       </a:t>
            </a:r>
            <a:r>
              <a:rPr lang="en-US" sz="1600" dirty="0" err="1" smtClean="0"/>
              <a:t>nrow</a:t>
            </a:r>
            <a:r>
              <a:rPr lang="en-US" sz="1600" dirty="0" smtClean="0"/>
              <a:t> </a:t>
            </a:r>
            <a:r>
              <a:rPr lang="en-US" sz="1600" dirty="0"/>
              <a:t>= 2, </a:t>
            </a:r>
            <a:r>
              <a:rPr lang="en-US" sz="1600" dirty="0" err="1"/>
              <a:t>ncol</a:t>
            </a:r>
            <a:r>
              <a:rPr lang="en-US" sz="1600" dirty="0"/>
              <a:t> = 1, </a:t>
            </a:r>
            <a:r>
              <a:rPr lang="en-US" sz="1600" dirty="0" err="1"/>
              <a:t>byrow</a:t>
            </a:r>
            <a:r>
              <a:rPr lang="en-US" sz="1600" dirty="0"/>
              <a:t> = FALSE</a:t>
            </a:r>
            <a:r>
              <a:rPr lang="en-US" sz="1600" dirty="0" smtClean="0"/>
              <a:t>)</a:t>
            </a:r>
          </a:p>
          <a:p>
            <a:r>
              <a:rPr lang="mr-IN" sz="1600" dirty="0" err="1" smtClean="0">
                <a:solidFill>
                  <a:srgbClr val="FF0000"/>
                </a:solidFill>
              </a:rPr>
              <a:t>colnames</a:t>
            </a:r>
            <a:r>
              <a:rPr lang="mr-IN" sz="1600" dirty="0" smtClean="0"/>
              <a:t>(</a:t>
            </a:r>
            <a:r>
              <a:rPr lang="en-US" sz="1600" dirty="0" smtClean="0">
                <a:solidFill>
                  <a:srgbClr val="00B050"/>
                </a:solidFill>
              </a:rPr>
              <a:t>abs</a:t>
            </a:r>
            <a:r>
              <a:rPr lang="mr-IN" sz="1600" dirty="0" smtClean="0"/>
              <a:t>) </a:t>
            </a:r>
            <a:r>
              <a:rPr lang="mr-IN" sz="1600" dirty="0"/>
              <a:t>= "</a:t>
            </a:r>
            <a:r>
              <a:rPr lang="mr-IN" sz="1600" dirty="0" err="1" smtClean="0"/>
              <a:t>mixture</a:t>
            </a:r>
            <a:r>
              <a:rPr lang="mr-IN" sz="1600" dirty="0" smtClean="0"/>
              <a:t>”</a:t>
            </a:r>
            <a:endParaRPr lang="en-US" sz="1600" dirty="0" smtClean="0"/>
          </a:p>
          <a:p>
            <a:r>
              <a:rPr lang="mr-IN" sz="1600" dirty="0" err="1" smtClean="0">
                <a:solidFill>
                  <a:srgbClr val="FF0000"/>
                </a:solidFill>
              </a:rPr>
              <a:t>rownames</a:t>
            </a:r>
            <a:r>
              <a:rPr lang="mr-IN" sz="1600" dirty="0" smtClean="0"/>
              <a:t>(</a:t>
            </a:r>
            <a:r>
              <a:rPr lang="en-US" sz="1600" dirty="0" smtClean="0">
                <a:solidFill>
                  <a:srgbClr val="00B050"/>
                </a:solidFill>
              </a:rPr>
              <a:t>abs</a:t>
            </a:r>
            <a:r>
              <a:rPr lang="mr-IN" sz="1600" dirty="0" smtClean="0"/>
              <a:t>) </a:t>
            </a:r>
            <a:r>
              <a:rPr lang="mr-IN" sz="1600" dirty="0"/>
              <a:t>= </a:t>
            </a:r>
            <a:r>
              <a:rPr lang="mr-IN" sz="1600" dirty="0" err="1"/>
              <a:t>c</a:t>
            </a:r>
            <a:r>
              <a:rPr lang="mr-IN" sz="1600" dirty="0"/>
              <a:t>("809.1 </a:t>
            </a:r>
            <a:r>
              <a:rPr lang="mr-IN" sz="1600" dirty="0" err="1"/>
              <a:t>nm</a:t>
            </a:r>
            <a:r>
              <a:rPr lang="mr-IN" sz="1600" dirty="0"/>
              <a:t>", "394.2 </a:t>
            </a:r>
            <a:r>
              <a:rPr lang="mr-IN" sz="1600" dirty="0" err="1"/>
              <a:t>nm</a:t>
            </a:r>
            <a:r>
              <a:rPr lang="mr-IN" sz="1600" dirty="0"/>
              <a:t>")</a:t>
            </a:r>
            <a:endParaRPr lang="en-US" sz="1600" dirty="0"/>
          </a:p>
          <a:p>
            <a:pPr>
              <a:spcAft>
                <a:spcPts val="600"/>
              </a:spcAft>
            </a:pPr>
            <a:r>
              <a:rPr lang="en-US" sz="1600" dirty="0" smtClean="0">
                <a:solidFill>
                  <a:srgbClr val="00B050"/>
                </a:solidFill>
              </a:rPr>
              <a:t>abs</a:t>
            </a:r>
            <a:endParaRPr lang="en-US" sz="1600" dirty="0" smtClean="0">
              <a:solidFill>
                <a:srgbClr val="00B0F0"/>
              </a:solidFill>
            </a:endParaRPr>
          </a:p>
          <a:p>
            <a:r>
              <a:rPr lang="is-IS" sz="1600" dirty="0">
                <a:solidFill>
                  <a:srgbClr val="7030A0"/>
                </a:solidFill>
              </a:rPr>
              <a:t> </a:t>
            </a:r>
            <a:r>
              <a:rPr lang="is-IS" sz="1600" dirty="0" smtClean="0">
                <a:solidFill>
                  <a:srgbClr val="7030A0"/>
                </a:solidFill>
              </a:rPr>
              <a:t>                     mixture</a:t>
            </a:r>
          </a:p>
          <a:p>
            <a:r>
              <a:rPr lang="is-IS" sz="1600" dirty="0" smtClean="0">
                <a:solidFill>
                  <a:srgbClr val="7030A0"/>
                </a:solidFill>
              </a:rPr>
              <a:t>809.1 </a:t>
            </a:r>
            <a:r>
              <a:rPr lang="is-IS" sz="1600" dirty="0">
                <a:solidFill>
                  <a:srgbClr val="7030A0"/>
                </a:solidFill>
              </a:rPr>
              <a:t>nm </a:t>
            </a:r>
            <a:r>
              <a:rPr lang="is-IS" sz="1600" dirty="0" smtClean="0">
                <a:solidFill>
                  <a:srgbClr val="7030A0"/>
                </a:solidFill>
              </a:rPr>
              <a:t>0.2749761</a:t>
            </a:r>
          </a:p>
          <a:p>
            <a:pPr>
              <a:spcAft>
                <a:spcPts val="600"/>
              </a:spcAft>
            </a:pPr>
            <a:r>
              <a:rPr lang="is-IS" sz="1600" dirty="0" smtClean="0">
                <a:solidFill>
                  <a:srgbClr val="7030A0"/>
                </a:solidFill>
              </a:rPr>
              <a:t>394.2 </a:t>
            </a:r>
            <a:r>
              <a:rPr lang="is-IS" sz="1600" dirty="0">
                <a:solidFill>
                  <a:srgbClr val="7030A0"/>
                </a:solidFill>
              </a:rPr>
              <a:t>nm </a:t>
            </a:r>
            <a:r>
              <a:rPr lang="is-IS" sz="1600" dirty="0" smtClean="0">
                <a:solidFill>
                  <a:srgbClr val="7030A0"/>
                </a:solidFill>
              </a:rPr>
              <a:t>0.2465907</a:t>
            </a:r>
            <a:endParaRPr lang="en-US" sz="1600" dirty="0" smtClean="0">
              <a:solidFill>
                <a:srgbClr val="00B0F0"/>
              </a:solidFill>
            </a:endParaRPr>
          </a:p>
          <a:p>
            <a:r>
              <a:rPr lang="en-US" sz="1600" dirty="0" smtClean="0">
                <a:solidFill>
                  <a:srgbClr val="00B0F0"/>
                </a:solidFill>
              </a:rPr>
              <a:t># </a:t>
            </a:r>
            <a:r>
              <a:rPr lang="en-US" sz="1600" dirty="0">
                <a:solidFill>
                  <a:srgbClr val="00B0F0"/>
                </a:solidFill>
              </a:rPr>
              <a:t>calculate </a:t>
            </a:r>
            <a:r>
              <a:rPr lang="en-US" sz="1600" dirty="0" smtClean="0">
                <a:solidFill>
                  <a:srgbClr val="00B0F0"/>
                </a:solidFill>
              </a:rPr>
              <a:t>2x1 </a:t>
            </a:r>
            <a:r>
              <a:rPr lang="en-US" sz="1600" dirty="0">
                <a:solidFill>
                  <a:srgbClr val="00B0F0"/>
                </a:solidFill>
              </a:rPr>
              <a:t>matrix of concentrations using the solve function where [</a:t>
            </a:r>
            <a:r>
              <a:rPr lang="en-US" sz="1600" dirty="0" err="1">
                <a:solidFill>
                  <a:srgbClr val="00B0F0"/>
                </a:solidFill>
              </a:rPr>
              <a:t>eb</a:t>
            </a:r>
            <a:r>
              <a:rPr lang="en-US" sz="1600" dirty="0">
                <a:solidFill>
                  <a:srgbClr val="00B0F0"/>
                </a:solidFill>
              </a:rPr>
              <a:t>] x [conc] = [abs]</a:t>
            </a:r>
          </a:p>
          <a:p>
            <a:pPr>
              <a:spcAft>
                <a:spcPts val="600"/>
              </a:spcAft>
            </a:pPr>
            <a:r>
              <a:rPr lang="mr-IN" sz="1600" dirty="0" err="1">
                <a:solidFill>
                  <a:srgbClr val="FF0000"/>
                </a:solidFill>
              </a:rPr>
              <a:t>solve</a:t>
            </a:r>
            <a:r>
              <a:rPr lang="mr-IN" sz="1600" dirty="0"/>
              <a:t>(</a:t>
            </a:r>
            <a:r>
              <a:rPr lang="mr-IN" sz="1600" dirty="0" err="1">
                <a:solidFill>
                  <a:srgbClr val="00B050"/>
                </a:solidFill>
              </a:rPr>
              <a:t>eb</a:t>
            </a:r>
            <a:r>
              <a:rPr lang="mr-IN" sz="1600" dirty="0"/>
              <a:t>, </a:t>
            </a:r>
            <a:r>
              <a:rPr lang="mr-IN" sz="1600" dirty="0" err="1">
                <a:solidFill>
                  <a:srgbClr val="00B050"/>
                </a:solidFill>
              </a:rPr>
              <a:t>abs</a:t>
            </a:r>
            <a:r>
              <a:rPr lang="mr-IN" sz="1600" dirty="0" smtClean="0"/>
              <a:t>)</a:t>
            </a:r>
            <a:endParaRPr lang="en-US" sz="1600" dirty="0"/>
          </a:p>
          <a:p>
            <a:r>
              <a:rPr lang="ro-RO" sz="1600" dirty="0"/>
              <a:t> </a:t>
            </a:r>
            <a:r>
              <a:rPr lang="ro-RO" sz="1600" dirty="0" smtClean="0"/>
              <a:t>                   </a:t>
            </a:r>
            <a:r>
              <a:rPr lang="ro-RO" sz="1600" dirty="0" smtClean="0">
                <a:solidFill>
                  <a:srgbClr val="7030A0"/>
                </a:solidFill>
              </a:rPr>
              <a:t>[,</a:t>
            </a:r>
            <a:r>
              <a:rPr lang="ro-RO" sz="1600" dirty="0">
                <a:solidFill>
                  <a:srgbClr val="7030A0"/>
                </a:solidFill>
              </a:rPr>
              <a:t>1]</a:t>
            </a:r>
          </a:p>
          <a:p>
            <a:r>
              <a:rPr lang="ro-RO" sz="1600" dirty="0">
                <a:solidFill>
                  <a:srgbClr val="7030A0"/>
                </a:solidFill>
              </a:rPr>
              <a:t>Cu </a:t>
            </a:r>
            <a:r>
              <a:rPr lang="is-IS" sz="1600" dirty="0" smtClean="0">
                <a:solidFill>
                  <a:srgbClr val="7030A0"/>
                </a:solidFill>
              </a:rPr>
              <a:t>0.01820605</a:t>
            </a:r>
            <a:endParaRPr lang="ro-RO" sz="1600" dirty="0">
              <a:solidFill>
                <a:srgbClr val="7030A0"/>
              </a:solidFill>
            </a:endParaRPr>
          </a:p>
          <a:p>
            <a:r>
              <a:rPr lang="ro-RO" sz="1600" dirty="0">
                <a:solidFill>
                  <a:srgbClr val="7030A0"/>
                </a:solidFill>
              </a:rPr>
              <a:t>Ni </a:t>
            </a:r>
            <a:r>
              <a:rPr lang="is-IS" sz="1600" dirty="0">
                <a:solidFill>
                  <a:srgbClr val="7030A0"/>
                </a:solidFill>
              </a:rPr>
              <a:t>0.05056911</a:t>
            </a:r>
            <a:endParaRPr lang="en-US" sz="1600" dirty="0"/>
          </a:p>
        </p:txBody>
      </p:sp>
    </p:spTree>
    <p:extLst>
      <p:ext uri="{BB962C8B-B14F-4D97-AF65-F5344CB8AC3E}">
        <p14:creationId xmlns:p14="http://schemas.microsoft.com/office/powerpoint/2010/main" val="14727083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for a Ternary Mixture</a:t>
            </a:r>
          </a:p>
        </p:txBody>
      </p:sp>
      <p:sp>
        <p:nvSpPr>
          <p:cNvPr id="8" name="TextBox 7"/>
          <p:cNvSpPr txBox="1"/>
          <p:nvPr/>
        </p:nvSpPr>
        <p:spPr>
          <a:xfrm>
            <a:off x="254643" y="1244497"/>
            <a:ext cx="5748760" cy="2754600"/>
          </a:xfrm>
          <a:prstGeom prst="rect">
            <a:avLst/>
          </a:prstGeom>
          <a:noFill/>
        </p:spPr>
        <p:txBody>
          <a:bodyPr wrap="square" rtlCol="0">
            <a:spAutoFit/>
          </a:bodyPr>
          <a:lstStyle/>
          <a:p>
            <a:pPr algn="ctr">
              <a:spcAft>
                <a:spcPts val="1200"/>
              </a:spcAft>
            </a:pPr>
            <a:r>
              <a:rPr lang="en-US" sz="2800" dirty="0">
                <a:solidFill>
                  <a:srgbClr val="0070C0"/>
                </a:solidFill>
              </a:rPr>
              <a:t>[</a:t>
            </a:r>
            <a:r>
              <a:rPr lang="en-US" sz="2800" i="1" dirty="0">
                <a:solidFill>
                  <a:srgbClr val="0070C0"/>
                </a:solidFill>
              </a:rPr>
              <a:t>A</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baseline="-25000" dirty="0">
                <a:solidFill>
                  <a:srgbClr val="0070C0"/>
                </a:solidFill>
              </a:rPr>
              <a:t> </a:t>
            </a:r>
            <a:r>
              <a:rPr lang="en-US" sz="2800" dirty="0">
                <a:solidFill>
                  <a:srgbClr val="0070C0"/>
                </a:solidFill>
              </a:rPr>
              <a:t>= [</a:t>
            </a:r>
            <a:r>
              <a:rPr lang="en-US" sz="2800" i="1" dirty="0">
                <a:solidFill>
                  <a:srgbClr val="0070C0"/>
                </a:solidFill>
              </a:rPr>
              <a:t>C</a:t>
            </a:r>
            <a:r>
              <a:rPr lang="en-US" sz="2800" dirty="0">
                <a:solidFill>
                  <a:srgbClr val="0070C0"/>
                </a:solidFill>
              </a:rPr>
              <a:t>]</a:t>
            </a:r>
            <a:r>
              <a:rPr lang="en-US" sz="2800" i="1" baseline="-25000" dirty="0">
                <a:solidFill>
                  <a:srgbClr val="0070C0"/>
                </a:solidFill>
              </a:rPr>
              <a:t>s</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n</a:t>
            </a:r>
            <a:r>
              <a:rPr lang="en-US" sz="2800" baseline="-25000" dirty="0">
                <a:solidFill>
                  <a:srgbClr val="0070C0"/>
                </a:solidFill>
              </a:rPr>
              <a:t> </a:t>
            </a:r>
            <a:r>
              <a:rPr lang="en-US" sz="2800" dirty="0">
                <a:solidFill>
                  <a:srgbClr val="0070C0"/>
                </a:solidFill>
              </a:rPr>
              <a:t>× [</a:t>
            </a:r>
            <a:r>
              <a:rPr lang="en-US" sz="2800" i="1" dirty="0" err="1">
                <a:solidFill>
                  <a:srgbClr val="0070C0"/>
                </a:solidFill>
                <a:latin typeface="Symbol" charset="2"/>
                <a:ea typeface="Symbol" charset="2"/>
                <a:cs typeface="Symbol" charset="2"/>
              </a:rPr>
              <a:t>e</a:t>
            </a:r>
            <a:r>
              <a:rPr lang="en-US" sz="2800" i="1" dirty="0" err="1">
                <a:solidFill>
                  <a:srgbClr val="0070C0"/>
                </a:solidFill>
              </a:rPr>
              <a:t>b</a:t>
            </a:r>
            <a:r>
              <a:rPr lang="en-US" sz="2800" dirty="0">
                <a:solidFill>
                  <a:srgbClr val="0070C0"/>
                </a:solidFill>
              </a:rPr>
              <a:t>]</a:t>
            </a:r>
            <a:r>
              <a:rPr lang="en-US" sz="2800" i="1" baseline="-25000" dirty="0">
                <a:solidFill>
                  <a:srgbClr val="0070C0"/>
                </a:solidFill>
              </a:rPr>
              <a:t>n</a:t>
            </a:r>
            <a:r>
              <a:rPr lang="en-US" sz="2800" dirty="0">
                <a:solidFill>
                  <a:srgbClr val="0070C0"/>
                </a:solidFill>
              </a:rPr>
              <a:t> </a:t>
            </a:r>
            <a:r>
              <a:rPr lang="en-US" sz="2800" baseline="-25000" dirty="0">
                <a:solidFill>
                  <a:srgbClr val="0070C0"/>
                </a:solidFill>
              </a:rPr>
              <a:t>× </a:t>
            </a:r>
            <a:r>
              <a:rPr lang="en-US" sz="2800" i="1" baseline="-25000" dirty="0">
                <a:solidFill>
                  <a:srgbClr val="0070C0"/>
                </a:solidFill>
              </a:rPr>
              <a:t>w</a:t>
            </a:r>
            <a:r>
              <a:rPr lang="en-US" sz="2800" dirty="0">
                <a:solidFill>
                  <a:srgbClr val="0070C0"/>
                </a:solidFill>
              </a:rPr>
              <a:t> + [</a:t>
            </a:r>
            <a:r>
              <a:rPr lang="en-US" sz="2800" i="1" dirty="0">
                <a:solidFill>
                  <a:srgbClr val="0070C0"/>
                </a:solidFill>
              </a:rPr>
              <a:t>RE</a:t>
            </a:r>
            <a:r>
              <a:rPr lang="en-US" sz="2800" dirty="0">
                <a:solidFill>
                  <a:srgbClr val="0070C0"/>
                </a:solidFill>
              </a:rPr>
              <a:t>]</a:t>
            </a:r>
            <a:r>
              <a:rPr lang="en-US" sz="2800" baseline="-25000" dirty="0">
                <a:solidFill>
                  <a:srgbClr val="0070C0"/>
                </a:solidFill>
              </a:rPr>
              <a:t> </a:t>
            </a:r>
            <a:r>
              <a:rPr lang="en-US" sz="2800" i="1" baseline="-25000" dirty="0">
                <a:solidFill>
                  <a:srgbClr val="0070C0"/>
                </a:solidFill>
              </a:rPr>
              <a:t>s</a:t>
            </a:r>
            <a:r>
              <a:rPr lang="en-US" sz="2800" baseline="-25000" dirty="0">
                <a:solidFill>
                  <a:srgbClr val="0070C0"/>
                </a:solidFill>
              </a:rPr>
              <a:t> × </a:t>
            </a:r>
            <a:r>
              <a:rPr lang="en-US" sz="2800" i="1" baseline="-25000" dirty="0" smtClean="0">
                <a:solidFill>
                  <a:srgbClr val="0070C0"/>
                </a:solidFill>
              </a:rPr>
              <a:t>w</a:t>
            </a:r>
            <a:endParaRPr lang="en-US" sz="2800" dirty="0" smtClean="0"/>
          </a:p>
          <a:p>
            <a:pPr marL="287338" indent="-287338">
              <a:spcAft>
                <a:spcPts val="600"/>
              </a:spcAft>
              <a:buFont typeface="+mj-lt"/>
              <a:buAutoNum type="arabicPeriod"/>
            </a:pPr>
            <a:r>
              <a:rPr lang="en-US" sz="2000" dirty="0" smtClean="0"/>
              <a:t>choose a subset of the original 635 wavelengths</a:t>
            </a:r>
          </a:p>
          <a:p>
            <a:pPr marL="287338" indent="-287338">
              <a:spcAft>
                <a:spcPts val="600"/>
              </a:spcAft>
              <a:buFont typeface="+mj-lt"/>
              <a:buAutoNum type="arabicPeriod"/>
            </a:pPr>
            <a:r>
              <a:rPr lang="en-US" sz="2000" dirty="0" smtClean="0"/>
              <a:t>perform PCA and determine relative importance of the 16 principal components</a:t>
            </a:r>
          </a:p>
          <a:p>
            <a:pPr marL="287338" indent="-287338">
              <a:spcAft>
                <a:spcPts val="600"/>
              </a:spcAft>
              <a:buFont typeface="+mj-lt"/>
              <a:buAutoNum type="arabicPeriod"/>
            </a:pPr>
            <a:r>
              <a:rPr lang="en-US" sz="2000" dirty="0" smtClean="0"/>
              <a:t>examine scores for first two principal components</a:t>
            </a:r>
          </a:p>
          <a:p>
            <a:pPr marL="287338" indent="-287338">
              <a:spcAft>
                <a:spcPts val="600"/>
              </a:spcAft>
              <a:buFont typeface="+mj-lt"/>
              <a:buAutoNum type="arabicPeriod"/>
            </a:pPr>
            <a:r>
              <a:rPr lang="en-US" sz="2000" dirty="0" smtClean="0"/>
              <a:t>examine </a:t>
            </a:r>
            <a:r>
              <a:rPr lang="en-US" sz="2000" dirty="0" err="1" smtClean="0"/>
              <a:t>biplot</a:t>
            </a:r>
            <a:r>
              <a:rPr lang="en-US" sz="2000" dirty="0" smtClean="0"/>
              <a:t> of loadings and scores for the first two principal components</a:t>
            </a:r>
          </a:p>
        </p:txBody>
      </p:sp>
      <p:sp>
        <p:nvSpPr>
          <p:cNvPr id="12" name="Rectangle 11"/>
          <p:cNvSpPr/>
          <p:nvPr/>
        </p:nvSpPr>
        <p:spPr>
          <a:xfrm>
            <a:off x="123568" y="5924589"/>
            <a:ext cx="4251662"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a:t>
            </a:r>
            <a:r>
              <a:rPr lang="en-US" dirty="0" err="1" smtClean="0">
                <a:solidFill>
                  <a:srgbClr val="FF0000"/>
                </a:solidFill>
                <a:latin typeface="Calibri" charset="0"/>
                <a:ea typeface="Calibri" charset="0"/>
                <a:cs typeface="Calibri" charset="0"/>
              </a:rPr>
              <a:t>biplot</a:t>
            </a:r>
            <a:r>
              <a:rPr lang="en-US" dirty="0" smtClean="0">
                <a:solidFill>
                  <a:srgbClr val="FF0000"/>
                </a:solidFill>
                <a:latin typeface="Calibri" charset="0"/>
                <a:ea typeface="Calibri" charset="0"/>
                <a:cs typeface="Calibri" charset="0"/>
              </a:rPr>
              <a:t>( )</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905" y="1050516"/>
            <a:ext cx="5482928" cy="5248900"/>
          </a:xfrm>
          <a:prstGeom prst="rect">
            <a:avLst/>
          </a:prstGeom>
        </p:spPr>
      </p:pic>
    </p:spTree>
    <p:extLst>
      <p:ext uri="{BB962C8B-B14F-4D97-AF65-F5344CB8AC3E}">
        <p14:creationId xmlns:p14="http://schemas.microsoft.com/office/powerpoint/2010/main" val="9167489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311317"/>
            <a:ext cx="10264816" cy="805597"/>
          </a:xfrm>
        </p:spPr>
        <p:txBody>
          <a:bodyPr>
            <a:normAutofit/>
          </a:bodyPr>
          <a:lstStyle/>
          <a:p>
            <a:r>
              <a:rPr lang="en-US" dirty="0" smtClean="0"/>
              <a:t>Chem 351: Chemometrics</a:t>
            </a:r>
            <a:endParaRPr lang="en-US" dirty="0"/>
          </a:p>
        </p:txBody>
      </p:sp>
      <p:sp>
        <p:nvSpPr>
          <p:cNvPr id="7" name="TextBox 6"/>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
        <p:nvSpPr>
          <p:cNvPr id="3" name="TextBox 2"/>
          <p:cNvSpPr txBox="1"/>
          <p:nvPr/>
        </p:nvSpPr>
        <p:spPr>
          <a:xfrm>
            <a:off x="1097279" y="3256026"/>
            <a:ext cx="4660969" cy="2693045"/>
          </a:xfrm>
          <a:prstGeom prst="rect">
            <a:avLst/>
          </a:prstGeom>
          <a:noFill/>
        </p:spPr>
        <p:txBody>
          <a:bodyPr wrap="square" rtlCol="0">
            <a:spAutoFit/>
          </a:bodyPr>
          <a:lstStyle/>
          <a:p>
            <a:pPr marL="285750" indent="-285750">
              <a:spcAft>
                <a:spcPts val="600"/>
              </a:spcAft>
              <a:buFont typeface="Courier New" charset="0"/>
              <a:buChar char="o"/>
            </a:pPr>
            <a:r>
              <a:rPr lang="en-US" sz="2400" dirty="0" smtClean="0"/>
              <a:t>Unit 1: Introduction</a:t>
            </a:r>
          </a:p>
          <a:p>
            <a:pPr marL="285750" indent="-285750">
              <a:spcAft>
                <a:spcPts val="600"/>
              </a:spcAft>
              <a:buFont typeface="Courier New" charset="0"/>
              <a:buChar char="o"/>
            </a:pPr>
            <a:r>
              <a:rPr lang="en-US" sz="2400" dirty="0" smtClean="0"/>
              <a:t>Unit 2: Basic Statistics</a:t>
            </a:r>
          </a:p>
          <a:p>
            <a:pPr marL="285750" indent="-285750">
              <a:spcAft>
                <a:spcPts val="600"/>
              </a:spcAft>
              <a:buFont typeface="Courier New" charset="0"/>
              <a:buChar char="o"/>
            </a:pPr>
            <a:r>
              <a:rPr lang="en-US" sz="2400" dirty="0" smtClean="0"/>
              <a:t>Unit 3: Distribution of Data</a:t>
            </a:r>
          </a:p>
          <a:p>
            <a:pPr marL="285750" indent="-285750">
              <a:spcAft>
                <a:spcPts val="600"/>
              </a:spcAft>
              <a:buFont typeface="Courier New" charset="0"/>
              <a:buChar char="o"/>
            </a:pPr>
            <a:r>
              <a:rPr lang="en-US" sz="2400" dirty="0" smtClean="0"/>
              <a:t>Unit 4: Confidence Intervals</a:t>
            </a:r>
          </a:p>
          <a:p>
            <a:pPr marL="285750" indent="-285750">
              <a:spcAft>
                <a:spcPts val="600"/>
              </a:spcAft>
              <a:buFont typeface="Courier New" charset="0"/>
              <a:buChar char="o"/>
            </a:pPr>
            <a:r>
              <a:rPr lang="en-US" sz="2400" dirty="0" smtClean="0"/>
              <a:t>Unit 5: Analysis of Variance</a:t>
            </a:r>
          </a:p>
          <a:p>
            <a:pPr marL="285750" indent="-285750">
              <a:spcAft>
                <a:spcPts val="600"/>
              </a:spcAft>
              <a:buFont typeface="Courier New" charset="0"/>
              <a:buChar char="o"/>
            </a:pPr>
            <a:r>
              <a:rPr lang="en-US" sz="2400" dirty="0" smtClean="0"/>
              <a:t>Unit 6: Linear Regression</a:t>
            </a:r>
            <a:endParaRPr lang="en-US" sz="2400" dirty="0"/>
          </a:p>
        </p:txBody>
      </p:sp>
      <p:sp>
        <p:nvSpPr>
          <p:cNvPr id="5" name="TextBox 4"/>
          <p:cNvSpPr txBox="1"/>
          <p:nvPr/>
        </p:nvSpPr>
        <p:spPr>
          <a:xfrm>
            <a:off x="6096000" y="3256027"/>
            <a:ext cx="5488871" cy="2693045"/>
          </a:xfrm>
          <a:prstGeom prst="rect">
            <a:avLst/>
          </a:prstGeom>
          <a:noFill/>
        </p:spPr>
        <p:txBody>
          <a:bodyPr wrap="square" rtlCol="0">
            <a:spAutoFit/>
          </a:bodyPr>
          <a:lstStyle/>
          <a:p>
            <a:pPr marL="285750" indent="-285750">
              <a:spcAft>
                <a:spcPts val="600"/>
              </a:spcAft>
              <a:buFont typeface="Courier New" charset="0"/>
              <a:buChar char="o"/>
            </a:pPr>
            <a:r>
              <a:rPr lang="en-US" sz="2400" dirty="0" smtClean="0"/>
              <a:t>Unit 7: 3D Visualizations</a:t>
            </a:r>
          </a:p>
          <a:p>
            <a:pPr marL="285750" indent="-285750">
              <a:spcAft>
                <a:spcPts val="600"/>
              </a:spcAft>
              <a:buFont typeface="Courier New" charset="0"/>
              <a:buChar char="o"/>
            </a:pPr>
            <a:r>
              <a:rPr lang="en-US" sz="2400" dirty="0" smtClean="0"/>
              <a:t>Unit 8: Experimental Design</a:t>
            </a:r>
          </a:p>
          <a:p>
            <a:pPr marL="285750" indent="-285750">
              <a:spcAft>
                <a:spcPts val="600"/>
              </a:spcAft>
              <a:buFont typeface="Courier New" charset="0"/>
              <a:buChar char="o"/>
            </a:pPr>
            <a:r>
              <a:rPr lang="en-US" sz="2400" dirty="0" smtClean="0"/>
              <a:t>Unit 9: Signal Processing</a:t>
            </a:r>
          </a:p>
          <a:p>
            <a:pPr marL="285750" indent="-285750">
              <a:spcAft>
                <a:spcPts val="600"/>
              </a:spcAft>
              <a:buClr>
                <a:schemeClr val="tx1"/>
              </a:buClr>
              <a:buFont typeface="Courier New" charset="0"/>
              <a:buChar char="o"/>
            </a:pPr>
            <a:r>
              <a:rPr lang="en-US" sz="2400" dirty="0" smtClean="0"/>
              <a:t>Unit 10: Principal Component Analysis</a:t>
            </a:r>
          </a:p>
          <a:p>
            <a:pPr marL="285750" indent="-285750">
              <a:spcAft>
                <a:spcPts val="600"/>
              </a:spcAft>
              <a:buClr>
                <a:schemeClr val="tx1"/>
              </a:buClr>
              <a:buFont typeface="Courier New" charset="0"/>
              <a:buChar char="o"/>
            </a:pPr>
            <a:r>
              <a:rPr lang="en-US" sz="2400" dirty="0" smtClean="0"/>
              <a:t>Unit 11: Cluster Analysis</a:t>
            </a:r>
          </a:p>
          <a:p>
            <a:pPr marL="285750" indent="-285750">
              <a:spcAft>
                <a:spcPts val="600"/>
              </a:spcAft>
              <a:buClr>
                <a:schemeClr val="tx1"/>
              </a:buClr>
              <a:buFont typeface="Courier New" charset="0"/>
              <a:buChar char="o"/>
            </a:pPr>
            <a:r>
              <a:rPr lang="en-US" sz="2400" dirty="0" smtClean="0"/>
              <a:t>Unit 12: Multiple Linear Regression</a:t>
            </a:r>
            <a:endParaRPr lang="en-US" sz="2400" dirty="0"/>
          </a:p>
        </p:txBody>
      </p:sp>
      <p:sp>
        <p:nvSpPr>
          <p:cNvPr id="2" name="Rectangle 1"/>
          <p:cNvSpPr/>
          <p:nvPr/>
        </p:nvSpPr>
        <p:spPr>
          <a:xfrm>
            <a:off x="1097279" y="1111720"/>
            <a:ext cx="9986731" cy="2015936"/>
          </a:xfrm>
          <a:prstGeom prst="rect">
            <a:avLst/>
          </a:prstGeom>
        </p:spPr>
        <p:txBody>
          <a:bodyPr wrap="square">
            <a:spAutoFit/>
          </a:bodyPr>
          <a:lstStyle/>
          <a:p>
            <a:pPr>
              <a:spcAft>
                <a:spcPts val="600"/>
              </a:spcAft>
            </a:pPr>
            <a:r>
              <a:rPr lang="en-US" sz="2000" b="0" i="0" dirty="0" smtClean="0">
                <a:solidFill>
                  <a:srgbClr val="333333"/>
                </a:solidFill>
                <a:effectLst/>
              </a:rPr>
              <a:t>This course, </a:t>
            </a:r>
            <a:r>
              <a:rPr lang="en-US" sz="2000" b="1" i="0" dirty="0" smtClean="0">
                <a:solidFill>
                  <a:srgbClr val="333333"/>
                </a:solidFill>
                <a:effectLst/>
              </a:rPr>
              <a:t>Chem 351: Chemometrics</a:t>
            </a:r>
            <a:r>
              <a:rPr lang="en-US" sz="2000" b="0" i="0" dirty="0" smtClean="0">
                <a:solidFill>
                  <a:srgbClr val="333333"/>
                </a:solidFill>
                <a:effectLst/>
              </a:rPr>
              <a:t>, provides an introduction to how chemists and biochemists can extract useful information from the data they collect in lab, including, among other topics, how to summarize data, how to visualize data, how to test data, how to build quantitative models to explain data, how to design experiments, and how to separate a useful signal from noise.</a:t>
            </a:r>
          </a:p>
          <a:p>
            <a:pPr algn="ctr"/>
            <a:r>
              <a:rPr lang="en-US" sz="2000" dirty="0" smtClean="0"/>
              <a:t>Two 60 minute class periods per week for 14 weeks. Course is divided into 12 units.</a:t>
            </a:r>
            <a:endParaRPr lang="en-US" sz="2000" dirty="0">
              <a:solidFill>
                <a:srgbClr val="333333"/>
              </a:solidFill>
            </a:endParaRPr>
          </a:p>
        </p:txBody>
      </p:sp>
    </p:spTree>
    <p:extLst>
      <p:ext uri="{BB962C8B-B14F-4D97-AF65-F5344CB8AC3E}">
        <p14:creationId xmlns:p14="http://schemas.microsoft.com/office/powerpoint/2010/main" val="20131563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79" y="286603"/>
            <a:ext cx="10579855" cy="763721"/>
          </a:xfrm>
        </p:spPr>
        <p:txBody>
          <a:bodyPr>
            <a:noAutofit/>
          </a:bodyPr>
          <a:lstStyle/>
          <a:p>
            <a:r>
              <a:rPr lang="en-US" dirty="0" smtClean="0">
                <a:latin typeface="American Typewriter" charset="0"/>
                <a:ea typeface="American Typewriter" charset="0"/>
                <a:cs typeface="American Typewriter" charset="0"/>
              </a:rPr>
              <a:t>R</a:t>
            </a:r>
            <a:r>
              <a:rPr lang="en-US" dirty="0" smtClean="0"/>
              <a:t> as a Tool for Teaching Chemometrics</a:t>
            </a:r>
            <a:endParaRPr lang="en-US" dirty="0"/>
          </a:p>
        </p:txBody>
      </p:sp>
      <p:sp>
        <p:nvSpPr>
          <p:cNvPr id="5" name="Content Placeholder 4"/>
          <p:cNvSpPr>
            <a:spLocks noGrp="1"/>
          </p:cNvSpPr>
          <p:nvPr>
            <p:ph idx="4294967295"/>
          </p:nvPr>
        </p:nvSpPr>
        <p:spPr>
          <a:xfrm>
            <a:off x="1097279" y="1132984"/>
            <a:ext cx="10112058" cy="3270806"/>
          </a:xfrm>
        </p:spPr>
        <p:txBody>
          <a:bodyPr>
            <a:noAutofit/>
          </a:bodyPr>
          <a:lstStyle/>
          <a:p>
            <a:pPr marL="344488" indent="-249238">
              <a:spcBef>
                <a:spcPts val="600"/>
              </a:spcBef>
              <a:buClr>
                <a:schemeClr val="tx1"/>
              </a:buClr>
              <a:buFont typeface="Courier New" charset="0"/>
              <a:buChar char="o"/>
            </a:pPr>
            <a:r>
              <a:rPr lang="en-US" dirty="0" smtClean="0">
                <a:solidFill>
                  <a:schemeClr val="tx1"/>
                </a:solidFill>
              </a:rPr>
              <a:t>data-centric programming language </a:t>
            </a:r>
            <a:r>
              <a:rPr lang="en-US" dirty="0">
                <a:solidFill>
                  <a:schemeClr val="tx1"/>
                </a:solidFill>
              </a:rPr>
              <a:t>and environment for statistical </a:t>
            </a:r>
            <a:r>
              <a:rPr lang="en-US" dirty="0" smtClean="0">
                <a:solidFill>
                  <a:schemeClr val="tx1"/>
                </a:solidFill>
              </a:rPr>
              <a:t>computing</a:t>
            </a:r>
          </a:p>
          <a:p>
            <a:pPr marL="344488" indent="-249238">
              <a:spcBef>
                <a:spcPts val="600"/>
              </a:spcBef>
              <a:buClr>
                <a:schemeClr val="tx1"/>
              </a:buClr>
              <a:buFont typeface="Courier New" charset="0"/>
              <a:buChar char="o"/>
            </a:pPr>
            <a:r>
              <a:rPr lang="en-US" dirty="0" smtClean="0">
                <a:solidFill>
                  <a:schemeClr val="tx1"/>
                </a:solidFill>
              </a:rPr>
              <a:t>large number of users ensures longevity of software</a:t>
            </a:r>
          </a:p>
          <a:p>
            <a:pPr marL="344488" indent="-249238">
              <a:spcBef>
                <a:spcPts val="600"/>
              </a:spcBef>
              <a:buClr>
                <a:schemeClr val="tx1"/>
              </a:buClr>
              <a:buFont typeface="Courier New" charset="0"/>
              <a:buChar char="o"/>
            </a:pPr>
            <a:r>
              <a:rPr lang="en-US" dirty="0" smtClean="0">
                <a:solidFill>
                  <a:schemeClr val="tx1"/>
                </a:solidFill>
              </a:rPr>
              <a:t>base installation provides access to a </a:t>
            </a:r>
            <a:r>
              <a:rPr lang="en-US" dirty="0">
                <a:solidFill>
                  <a:schemeClr val="tx1"/>
                </a:solidFill>
              </a:rPr>
              <a:t>wide variety </a:t>
            </a:r>
            <a:r>
              <a:rPr lang="en-US" dirty="0" smtClean="0">
                <a:solidFill>
                  <a:schemeClr val="tx1"/>
                </a:solidFill>
              </a:rPr>
              <a:t>of computational methods for processing data and tools for visualizing data</a:t>
            </a:r>
          </a:p>
          <a:p>
            <a:pPr marL="344488" indent="-249238">
              <a:spcBef>
                <a:spcPts val="600"/>
              </a:spcBef>
              <a:buClr>
                <a:schemeClr val="tx1"/>
              </a:buClr>
              <a:buFont typeface="Courier New" charset="0"/>
              <a:buChar char="o"/>
            </a:pPr>
            <a:r>
              <a:rPr lang="en-US" dirty="0" smtClean="0">
                <a:solidFill>
                  <a:schemeClr val="tx1"/>
                </a:solidFill>
              </a:rPr>
              <a:t>highly </a:t>
            </a:r>
            <a:r>
              <a:rPr lang="en-US" dirty="0">
                <a:solidFill>
                  <a:schemeClr val="tx1"/>
                </a:solidFill>
              </a:rPr>
              <a:t>extensible through </a:t>
            </a:r>
            <a:r>
              <a:rPr lang="en-US" dirty="0" smtClean="0">
                <a:solidFill>
                  <a:schemeClr val="tx1"/>
                </a:solidFill>
              </a:rPr>
              <a:t>user-written scripts and </a:t>
            </a:r>
            <a:r>
              <a:rPr lang="en-US" dirty="0">
                <a:solidFill>
                  <a:schemeClr val="tx1"/>
                </a:solidFill>
              </a:rPr>
              <a:t>packages of </a:t>
            </a:r>
            <a:r>
              <a:rPr lang="en-US" dirty="0" smtClean="0">
                <a:solidFill>
                  <a:schemeClr val="tx1"/>
                </a:solidFill>
              </a:rPr>
              <a:t>functions</a:t>
            </a:r>
          </a:p>
          <a:p>
            <a:pPr marL="344488" indent="-249238">
              <a:spcBef>
                <a:spcPts val="600"/>
              </a:spcBef>
              <a:buClr>
                <a:schemeClr val="tx1"/>
              </a:buClr>
              <a:buFont typeface="Courier New" charset="0"/>
              <a:buChar char="o"/>
            </a:pPr>
            <a:r>
              <a:rPr lang="en-US" dirty="0" smtClean="0">
                <a:solidFill>
                  <a:schemeClr val="tx1"/>
                </a:solidFill>
              </a:rPr>
              <a:t>available via Free Software Foundation’s </a:t>
            </a:r>
            <a:r>
              <a:rPr lang="en-US" dirty="0">
                <a:solidFill>
                  <a:schemeClr val="tx1"/>
                </a:solidFill>
              </a:rPr>
              <a:t>GNU General Public </a:t>
            </a:r>
            <a:r>
              <a:rPr lang="en-US" dirty="0" smtClean="0">
                <a:solidFill>
                  <a:schemeClr val="tx1"/>
                </a:solidFill>
              </a:rPr>
              <a:t>License</a:t>
            </a:r>
          </a:p>
          <a:p>
            <a:pPr marL="344488" indent="-249238">
              <a:spcBef>
                <a:spcPts val="600"/>
              </a:spcBef>
              <a:buClr>
                <a:schemeClr val="tx1"/>
              </a:buClr>
              <a:buFont typeface="Courier New" charset="0"/>
              <a:buChar char="o"/>
            </a:pPr>
            <a:r>
              <a:rPr lang="en-US" dirty="0" smtClean="0">
                <a:solidFill>
                  <a:schemeClr val="tx1"/>
                </a:solidFill>
              </a:rPr>
              <a:t>versions for </a:t>
            </a:r>
            <a:r>
              <a:rPr lang="en-US" dirty="0">
                <a:solidFill>
                  <a:schemeClr val="tx1"/>
                </a:solidFill>
              </a:rPr>
              <a:t>UNIX, Linux, Windows, and </a:t>
            </a:r>
            <a:r>
              <a:rPr lang="en-US" dirty="0" err="1">
                <a:solidFill>
                  <a:schemeClr val="tx1"/>
                </a:solidFill>
              </a:rPr>
              <a:t>MacOS</a:t>
            </a:r>
            <a:r>
              <a:rPr lang="en-US" dirty="0">
                <a:solidFill>
                  <a:schemeClr val="tx1"/>
                </a:solidFill>
              </a:rPr>
              <a:t> </a:t>
            </a:r>
            <a:r>
              <a:rPr lang="en-US" dirty="0" smtClean="0">
                <a:solidFill>
                  <a:schemeClr val="tx1"/>
                </a:solidFill>
              </a:rPr>
              <a:t>platforms</a:t>
            </a:r>
          </a:p>
          <a:p>
            <a:pPr marL="344488" indent="-249238">
              <a:spcBef>
                <a:spcPts val="600"/>
              </a:spcBef>
              <a:buClr>
                <a:schemeClr val="tx1"/>
              </a:buClr>
              <a:buFont typeface="Courier New" charset="0"/>
              <a:buChar char="o"/>
            </a:pPr>
            <a:r>
              <a:rPr lang="en-US" dirty="0" smtClean="0">
                <a:solidFill>
                  <a:schemeClr val="tx1"/>
                </a:solidFill>
              </a:rPr>
              <a:t>easy to interweave text, tables, and figures</a:t>
            </a:r>
          </a:p>
          <a:p>
            <a:pPr marL="344488" indent="-249238">
              <a:spcBef>
                <a:spcPts val="600"/>
              </a:spcBef>
              <a:buClr>
                <a:schemeClr val="tx1"/>
              </a:buClr>
              <a:buFont typeface="Courier New" charset="0"/>
              <a:buChar char="o"/>
            </a:pPr>
            <a:r>
              <a:rPr lang="en-US" dirty="0" smtClean="0">
                <a:solidFill>
                  <a:schemeClr val="tx1"/>
                </a:solidFill>
              </a:rPr>
              <a:t>base packages are very stable so code is resilient</a:t>
            </a:r>
            <a:endParaRPr lang="en-US" dirty="0">
              <a:solidFill>
                <a:schemeClr val="tx1"/>
              </a:solidFill>
            </a:endParaRPr>
          </a:p>
        </p:txBody>
      </p:sp>
      <p:sp>
        <p:nvSpPr>
          <p:cNvPr id="7" name="TextBox 6"/>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
        <p:nvSpPr>
          <p:cNvPr id="2" name="Rectangle 1"/>
          <p:cNvSpPr/>
          <p:nvPr/>
        </p:nvSpPr>
        <p:spPr>
          <a:xfrm>
            <a:off x="5651190" y="4416146"/>
            <a:ext cx="6025944" cy="369332"/>
          </a:xfrm>
          <a:prstGeom prst="rect">
            <a:avLst/>
          </a:prstGeom>
        </p:spPr>
        <p:txBody>
          <a:bodyPr wrap="none">
            <a:spAutoFit/>
          </a:bodyPr>
          <a:lstStyle/>
          <a:p>
            <a:pPr algn="r"/>
            <a:r>
              <a:rPr lang="en-US" dirty="0"/>
              <a:t>for further details regarding </a:t>
            </a:r>
            <a:r>
              <a:rPr lang="en-US" dirty="0">
                <a:latin typeface="American Typewriter" charset="0"/>
                <a:ea typeface="American Typewriter" charset="0"/>
                <a:cs typeface="American Typewriter" charset="0"/>
              </a:rPr>
              <a:t>R</a:t>
            </a:r>
            <a:r>
              <a:rPr lang="en-US" dirty="0"/>
              <a:t>, see https://</a:t>
            </a:r>
            <a:r>
              <a:rPr lang="en-US" dirty="0" err="1"/>
              <a:t>www.r-project.org</a:t>
            </a:r>
            <a:r>
              <a:rPr lang="en-US" dirty="0"/>
              <a:t>/</a:t>
            </a:r>
          </a:p>
        </p:txBody>
      </p:sp>
    </p:spTree>
    <p:extLst>
      <p:ext uri="{BB962C8B-B14F-4D97-AF65-F5344CB8AC3E}">
        <p14:creationId xmlns:p14="http://schemas.microsoft.com/office/powerpoint/2010/main" val="10164199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2238" y="1722124"/>
            <a:ext cx="11007523" cy="2462213"/>
          </a:xfrm>
          <a:prstGeom prst="rect">
            <a:avLst/>
          </a:prstGeom>
          <a:noFill/>
        </p:spPr>
        <p:txBody>
          <a:bodyPr wrap="square" rtlCol="0">
            <a:spAutoFit/>
          </a:bodyPr>
          <a:lstStyle/>
          <a:p>
            <a:pPr algn="ctr"/>
            <a:r>
              <a:rPr lang="en-US" sz="6600" dirty="0" smtClean="0">
                <a:solidFill>
                  <a:srgbClr val="FF0000"/>
                </a:solidFill>
              </a:rPr>
              <a:t>The Analytical Context</a:t>
            </a:r>
          </a:p>
          <a:p>
            <a:pPr algn="ctr"/>
            <a:r>
              <a:rPr lang="en-US" sz="4400" dirty="0" smtClean="0"/>
              <a:t>Qualitative and Quantitative Analysis </a:t>
            </a:r>
          </a:p>
          <a:p>
            <a:pPr algn="ctr"/>
            <a:r>
              <a:rPr lang="en-US" sz="4400" dirty="0" smtClean="0"/>
              <a:t>of Multicomponent Mixtures Using Beer’s Law</a:t>
            </a:r>
            <a:endParaRPr lang="en-US" sz="4400" dirty="0"/>
          </a:p>
        </p:txBody>
      </p:sp>
    </p:spTree>
    <p:extLst>
      <p:ext uri="{BB962C8B-B14F-4D97-AF65-F5344CB8AC3E}">
        <p14:creationId xmlns:p14="http://schemas.microsoft.com/office/powerpoint/2010/main" val="5284892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8" y="286604"/>
            <a:ext cx="10703425" cy="813148"/>
          </a:xfrm>
        </p:spPr>
        <p:txBody>
          <a:bodyPr>
            <a:noAutofit/>
          </a:bodyPr>
          <a:lstStyle/>
          <a:p>
            <a:r>
              <a:rPr lang="en-US" dirty="0"/>
              <a:t>Analysis of Binary Mixture: Cu and Ni</a:t>
            </a:r>
          </a:p>
        </p:txBody>
      </p:sp>
      <p:sp>
        <p:nvSpPr>
          <p:cNvPr id="4" name="TextBox 3"/>
          <p:cNvSpPr txBox="1"/>
          <p:nvPr/>
        </p:nvSpPr>
        <p:spPr>
          <a:xfrm>
            <a:off x="1097278" y="5215389"/>
            <a:ext cx="3761773" cy="400110"/>
          </a:xfrm>
          <a:prstGeom prst="rect">
            <a:avLst/>
          </a:prstGeom>
          <a:noFill/>
        </p:spPr>
        <p:txBody>
          <a:bodyPr wrap="square" rtlCol="0">
            <a:spAutoFit/>
          </a:bodyPr>
          <a:lstStyle/>
          <a:p>
            <a:r>
              <a:rPr lang="en-US" sz="2000" i="1" dirty="0" err="1" smtClean="0">
                <a:solidFill>
                  <a:srgbClr val="0070C0"/>
                </a:solidFill>
              </a:rPr>
              <a:t>C</a:t>
            </a:r>
            <a:r>
              <a:rPr lang="en-US" sz="2000" baseline="-25000" dirty="0" err="1" smtClean="0">
                <a:solidFill>
                  <a:srgbClr val="0070C0"/>
                </a:solidFill>
              </a:rPr>
              <a:t>Cu</a:t>
            </a:r>
            <a:r>
              <a:rPr lang="en-US" sz="2000" dirty="0" smtClean="0">
                <a:solidFill>
                  <a:srgbClr val="0070C0"/>
                </a:solidFill>
              </a:rPr>
              <a:t> = 0.0182 M and </a:t>
            </a:r>
            <a:r>
              <a:rPr lang="en-US" sz="2000" i="1" dirty="0" err="1" smtClean="0">
                <a:solidFill>
                  <a:srgbClr val="0070C0"/>
                </a:solidFill>
              </a:rPr>
              <a:t>C</a:t>
            </a:r>
            <a:r>
              <a:rPr lang="en-US" sz="2000" baseline="-25000" dirty="0" err="1" smtClean="0">
                <a:solidFill>
                  <a:srgbClr val="0070C0"/>
                </a:solidFill>
              </a:rPr>
              <a:t>Ni</a:t>
            </a:r>
            <a:r>
              <a:rPr lang="en-US" sz="2000" dirty="0" smtClean="0">
                <a:solidFill>
                  <a:srgbClr val="0070C0"/>
                </a:solidFill>
              </a:rPr>
              <a:t> = 0.0506 M</a:t>
            </a:r>
            <a:endParaRPr lang="en-US" sz="2000" dirty="0">
              <a:solidFill>
                <a:srgbClr val="0070C0"/>
              </a:solidFill>
            </a:endParaRPr>
          </a:p>
        </p:txBody>
      </p:sp>
      <p:sp>
        <p:nvSpPr>
          <p:cNvPr id="7" name="TextBox 6"/>
          <p:cNvSpPr txBox="1"/>
          <p:nvPr/>
        </p:nvSpPr>
        <p:spPr>
          <a:xfrm>
            <a:off x="266218" y="1395550"/>
            <a:ext cx="5625296" cy="3724096"/>
          </a:xfrm>
          <a:prstGeom prst="rect">
            <a:avLst/>
          </a:prstGeom>
          <a:noFill/>
        </p:spPr>
        <p:txBody>
          <a:bodyPr wrap="square" rtlCol="0">
            <a:spAutoFit/>
          </a:bodyPr>
          <a:lstStyle/>
          <a:p>
            <a:pPr algn="ctr">
              <a:spcAft>
                <a:spcPts val="1200"/>
              </a:spcAft>
            </a:pPr>
            <a:r>
              <a:rPr lang="en-US" sz="2800" i="1" dirty="0" smtClean="0">
                <a:solidFill>
                  <a:srgbClr val="0070C0"/>
                </a:solidFill>
              </a:rPr>
              <a:t>A</a:t>
            </a:r>
            <a:r>
              <a:rPr lang="en-US" sz="2800" baseline="-25000" dirty="0" smtClean="0">
                <a:solidFill>
                  <a:srgbClr val="0070C0"/>
                </a:solidFill>
                <a:latin typeface="Symbol" charset="2"/>
                <a:ea typeface="Symbol" charset="2"/>
                <a:cs typeface="Symbol" charset="2"/>
              </a:rPr>
              <a:t>l1,</a:t>
            </a:r>
            <a:r>
              <a:rPr lang="en-US" sz="2800" baseline="-25000" dirty="0" smtClean="0">
                <a:solidFill>
                  <a:srgbClr val="0070C0"/>
                </a:solidFill>
              </a:rPr>
              <a:t>mix</a:t>
            </a:r>
            <a:r>
              <a:rPr lang="en-US" sz="2800" dirty="0" smtClean="0">
                <a:solidFill>
                  <a:srgbClr val="0070C0"/>
                </a:solidFill>
              </a:rPr>
              <a:t> = </a:t>
            </a:r>
            <a:r>
              <a:rPr lang="en-US" sz="2800" i="1" dirty="0" smtClean="0">
                <a:solidFill>
                  <a:srgbClr val="0070C0"/>
                </a:solidFill>
                <a:latin typeface="Symbol" charset="2"/>
                <a:ea typeface="Symbol" charset="2"/>
                <a:cs typeface="Symbol" charset="2"/>
              </a:rPr>
              <a:t>e</a:t>
            </a:r>
            <a:r>
              <a:rPr lang="en-US" sz="2800" baseline="-25000" dirty="0" smtClean="0">
                <a:solidFill>
                  <a:srgbClr val="0070C0"/>
                </a:solidFill>
                <a:latin typeface="Symbol" charset="2"/>
                <a:ea typeface="Symbol" charset="2"/>
                <a:cs typeface="Symbol" charset="2"/>
              </a:rPr>
              <a:t>l1,</a:t>
            </a:r>
            <a:r>
              <a:rPr lang="en-US" sz="2800" baseline="-25000" dirty="0" smtClean="0">
                <a:solidFill>
                  <a:srgbClr val="0070C0"/>
                </a:solidFill>
              </a:rPr>
              <a:t>Cu</a:t>
            </a:r>
            <a:r>
              <a:rPr lang="en-US" sz="2800" i="1" dirty="0" smtClean="0">
                <a:solidFill>
                  <a:srgbClr val="0070C0"/>
                </a:solidFill>
              </a:rPr>
              <a:t>bC</a:t>
            </a:r>
            <a:r>
              <a:rPr lang="en-US" sz="2800" baseline="-25000" dirty="0" smtClean="0">
                <a:solidFill>
                  <a:srgbClr val="0070C0"/>
                </a:solidFill>
              </a:rPr>
              <a:t>Cu</a:t>
            </a:r>
            <a:r>
              <a:rPr lang="en-US" sz="2800" dirty="0" smtClean="0">
                <a:solidFill>
                  <a:srgbClr val="0070C0"/>
                </a:solidFill>
              </a:rPr>
              <a:t> + </a:t>
            </a:r>
            <a:r>
              <a:rPr lang="en-US" sz="2800" i="1" dirty="0" smtClean="0">
                <a:solidFill>
                  <a:srgbClr val="0070C0"/>
                </a:solidFill>
                <a:latin typeface="Symbol" charset="2"/>
                <a:ea typeface="Symbol" charset="2"/>
                <a:cs typeface="Symbol" charset="2"/>
              </a:rPr>
              <a:t>e</a:t>
            </a:r>
            <a:r>
              <a:rPr lang="en-US" sz="2800" baseline="-25000" dirty="0" smtClean="0">
                <a:solidFill>
                  <a:srgbClr val="0070C0"/>
                </a:solidFill>
                <a:latin typeface="Symbol" charset="2"/>
                <a:ea typeface="Symbol" charset="2"/>
                <a:cs typeface="Symbol" charset="2"/>
              </a:rPr>
              <a:t>l1,</a:t>
            </a:r>
            <a:r>
              <a:rPr lang="en-US" sz="2800" baseline="-25000" dirty="0" smtClean="0">
                <a:solidFill>
                  <a:srgbClr val="0070C0"/>
                </a:solidFill>
              </a:rPr>
              <a:t>Ni</a:t>
            </a:r>
            <a:r>
              <a:rPr lang="en-US" sz="2800" i="1" dirty="0" smtClean="0">
                <a:solidFill>
                  <a:srgbClr val="0070C0"/>
                </a:solidFill>
              </a:rPr>
              <a:t>bC</a:t>
            </a:r>
            <a:r>
              <a:rPr lang="en-US" sz="2800" baseline="-25000" dirty="0" smtClean="0">
                <a:solidFill>
                  <a:srgbClr val="0070C0"/>
                </a:solidFill>
              </a:rPr>
              <a:t>Ni</a:t>
            </a:r>
          </a:p>
          <a:p>
            <a:pPr algn="ctr">
              <a:spcAft>
                <a:spcPts val="1200"/>
              </a:spcAft>
            </a:pPr>
            <a:r>
              <a:rPr lang="en-US" sz="2800" i="1" dirty="0">
                <a:solidFill>
                  <a:srgbClr val="0070C0"/>
                </a:solidFill>
              </a:rPr>
              <a:t>A</a:t>
            </a:r>
            <a:r>
              <a:rPr lang="en-US" sz="2800" baseline="-25000" dirty="0">
                <a:solidFill>
                  <a:srgbClr val="0070C0"/>
                </a:solidFill>
                <a:latin typeface="Symbol" charset="2"/>
                <a:ea typeface="Symbol" charset="2"/>
                <a:cs typeface="Symbol" charset="2"/>
              </a:rPr>
              <a:t>l2,</a:t>
            </a:r>
            <a:r>
              <a:rPr lang="en-US" sz="2800" baseline="-25000" dirty="0">
                <a:solidFill>
                  <a:srgbClr val="0070C0"/>
                </a:solidFill>
              </a:rPr>
              <a:t>mix</a:t>
            </a:r>
            <a:r>
              <a:rPr lang="en-US" sz="2800" dirty="0">
                <a:solidFill>
                  <a:srgbClr val="0070C0"/>
                </a:solidFill>
              </a:rPr>
              <a:t> = </a:t>
            </a:r>
            <a:r>
              <a:rPr lang="en-US" sz="2800" i="1" dirty="0">
                <a:solidFill>
                  <a:srgbClr val="0070C0"/>
                </a:solidFill>
                <a:latin typeface="Symbol" charset="2"/>
                <a:ea typeface="Symbol" charset="2"/>
                <a:cs typeface="Symbol" charset="2"/>
              </a:rPr>
              <a:t>e</a:t>
            </a:r>
            <a:r>
              <a:rPr lang="en-US" sz="2800" baseline="-25000" dirty="0">
                <a:solidFill>
                  <a:srgbClr val="0070C0"/>
                </a:solidFill>
                <a:latin typeface="Symbol" charset="2"/>
                <a:ea typeface="Symbol" charset="2"/>
                <a:cs typeface="Symbol" charset="2"/>
              </a:rPr>
              <a:t>l2,</a:t>
            </a:r>
            <a:r>
              <a:rPr lang="en-US" sz="2800" baseline="-25000" dirty="0">
                <a:solidFill>
                  <a:srgbClr val="0070C0"/>
                </a:solidFill>
              </a:rPr>
              <a:t>Cu</a:t>
            </a:r>
            <a:r>
              <a:rPr lang="en-US" sz="2800" i="1" dirty="0">
                <a:solidFill>
                  <a:srgbClr val="0070C0"/>
                </a:solidFill>
              </a:rPr>
              <a:t>bC</a:t>
            </a:r>
            <a:r>
              <a:rPr lang="en-US" sz="2800" baseline="-25000" dirty="0">
                <a:solidFill>
                  <a:srgbClr val="0070C0"/>
                </a:solidFill>
              </a:rPr>
              <a:t>Cu</a:t>
            </a:r>
            <a:r>
              <a:rPr lang="en-US" sz="2800" dirty="0">
                <a:solidFill>
                  <a:srgbClr val="0070C0"/>
                </a:solidFill>
              </a:rPr>
              <a:t> + </a:t>
            </a:r>
            <a:r>
              <a:rPr lang="en-US" sz="2800" i="1" dirty="0" smtClean="0">
                <a:solidFill>
                  <a:srgbClr val="0070C0"/>
                </a:solidFill>
                <a:latin typeface="Symbol" charset="2"/>
                <a:ea typeface="Symbol" charset="2"/>
                <a:cs typeface="Symbol" charset="2"/>
              </a:rPr>
              <a:t>e</a:t>
            </a:r>
            <a:r>
              <a:rPr lang="en-US" sz="2800" baseline="-25000" dirty="0" smtClean="0">
                <a:solidFill>
                  <a:srgbClr val="0070C0"/>
                </a:solidFill>
                <a:latin typeface="Symbol" charset="2"/>
                <a:ea typeface="Symbol" charset="2"/>
                <a:cs typeface="Symbol" charset="2"/>
              </a:rPr>
              <a:t>l2,</a:t>
            </a:r>
            <a:r>
              <a:rPr lang="en-US" sz="2800" baseline="-25000" dirty="0" smtClean="0">
                <a:solidFill>
                  <a:srgbClr val="0070C0"/>
                </a:solidFill>
              </a:rPr>
              <a:t>Ni</a:t>
            </a:r>
            <a:r>
              <a:rPr lang="en-US" sz="2800" i="1" dirty="0" smtClean="0">
                <a:solidFill>
                  <a:srgbClr val="0070C0"/>
                </a:solidFill>
              </a:rPr>
              <a:t>bC</a:t>
            </a:r>
            <a:r>
              <a:rPr lang="en-US" sz="2800" baseline="-25000" dirty="0" smtClean="0">
                <a:solidFill>
                  <a:srgbClr val="0070C0"/>
                </a:solidFill>
              </a:rPr>
              <a:t>Ni</a:t>
            </a:r>
          </a:p>
          <a:p>
            <a:pPr marL="287338" indent="-287338">
              <a:spcAft>
                <a:spcPts val="1200"/>
              </a:spcAft>
              <a:buFont typeface="+mj-lt"/>
              <a:buAutoNum type="arabicPeriod"/>
            </a:pPr>
            <a:r>
              <a:rPr lang="en-US" sz="2000" dirty="0">
                <a:latin typeface="Calibri" charset="0"/>
                <a:ea typeface="Calibri" charset="0"/>
                <a:cs typeface="Calibri" charset="0"/>
              </a:rPr>
              <a:t>plot spectra for </a:t>
            </a:r>
            <a:r>
              <a:rPr lang="en-US" sz="2000" dirty="0" smtClean="0">
                <a:latin typeface="Calibri" charset="0"/>
                <a:ea typeface="Calibri" charset="0"/>
                <a:cs typeface="Calibri" charset="0"/>
              </a:rPr>
              <a:t>a Cu standard, for a Ni standard, and for a mixture, and identify </a:t>
            </a:r>
            <a:r>
              <a:rPr lang="en-US" sz="2000" dirty="0">
                <a:latin typeface="Calibri" charset="0"/>
                <a:ea typeface="Calibri" charset="0"/>
                <a:cs typeface="Calibri" charset="0"/>
              </a:rPr>
              <a:t>the </a:t>
            </a:r>
            <a:r>
              <a:rPr lang="en-US" sz="2000" dirty="0" smtClean="0">
                <a:latin typeface="Calibri" charset="0"/>
                <a:ea typeface="Calibri" charset="0"/>
                <a:cs typeface="Calibri" charset="0"/>
              </a:rPr>
              <a:t>wavelengths  to use for the analysis</a:t>
            </a:r>
          </a:p>
          <a:p>
            <a:pPr marL="287338" indent="-287338">
              <a:spcAft>
                <a:spcPts val="1200"/>
              </a:spcAft>
              <a:buFont typeface="+mj-lt"/>
              <a:buAutoNum type="arabicPeriod"/>
            </a:pPr>
            <a:r>
              <a:rPr lang="en-US" sz="2000" dirty="0">
                <a:latin typeface="Calibri" charset="0"/>
                <a:ea typeface="Calibri" charset="0"/>
                <a:cs typeface="Calibri" charset="0"/>
              </a:rPr>
              <a:t>plot calibration data and determine values for </a:t>
            </a:r>
            <a:r>
              <a:rPr lang="en-US" sz="2000" dirty="0" err="1">
                <a:latin typeface="Symbol" charset="2"/>
                <a:ea typeface="Symbol" charset="2"/>
                <a:cs typeface="Symbol" charset="2"/>
              </a:rPr>
              <a:t>e</a:t>
            </a:r>
            <a:r>
              <a:rPr lang="en-US" sz="2000" dirty="0" err="1">
                <a:latin typeface="Calibri" charset="0"/>
                <a:ea typeface="Calibri" charset="0"/>
                <a:cs typeface="Calibri" charset="0"/>
              </a:rPr>
              <a:t>b</a:t>
            </a:r>
            <a:r>
              <a:rPr lang="en-US" sz="2000" dirty="0">
                <a:latin typeface="Calibri" charset="0"/>
                <a:ea typeface="Calibri" charset="0"/>
                <a:cs typeface="Calibri" charset="0"/>
              </a:rPr>
              <a:t> for each metal at each </a:t>
            </a:r>
            <a:r>
              <a:rPr lang="en-US" sz="2000" dirty="0" smtClean="0">
                <a:latin typeface="Calibri" charset="0"/>
                <a:ea typeface="Calibri" charset="0"/>
                <a:cs typeface="Calibri" charset="0"/>
              </a:rPr>
              <a:t>wavelength</a:t>
            </a:r>
          </a:p>
          <a:p>
            <a:pPr marL="287338" indent="-287338">
              <a:spcAft>
                <a:spcPts val="1200"/>
              </a:spcAft>
              <a:buFont typeface="+mj-lt"/>
              <a:buAutoNum type="arabicPeriod"/>
            </a:pPr>
            <a:r>
              <a:rPr lang="en-US" sz="2000" dirty="0" smtClean="0">
                <a:latin typeface="Calibri" charset="0"/>
                <a:ea typeface="Calibri" charset="0"/>
                <a:cs typeface="Calibri" charset="0"/>
              </a:rPr>
              <a:t>use R’s solve function to calculate concentrations of copper and nickel in mixture </a:t>
            </a:r>
            <a:endParaRPr lang="en-US" sz="2000" dirty="0">
              <a:latin typeface="Calibri" charset="0"/>
              <a:ea typeface="Calibri" charset="0"/>
              <a:cs typeface="Calibri" charset="0"/>
            </a:endParaRPr>
          </a:p>
        </p:txBody>
      </p:sp>
      <p:sp>
        <p:nvSpPr>
          <p:cNvPr id="8" name="Rectangle 7"/>
          <p:cNvSpPr/>
          <p:nvPr/>
        </p:nvSpPr>
        <p:spPr>
          <a:xfrm>
            <a:off x="123568" y="5924589"/>
            <a:ext cx="5972432"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matrix( </a:t>
            </a:r>
            <a:r>
              <a:rPr lang="en-US" dirty="0">
                <a:solidFill>
                  <a:srgbClr val="FF0000"/>
                </a:solidFill>
                <a:latin typeface="Calibri" charset="0"/>
                <a:ea typeface="Calibri" charset="0"/>
                <a:cs typeface="Calibri" charset="0"/>
              </a:rPr>
              <a:t>), </a:t>
            </a:r>
            <a:r>
              <a:rPr lang="en-US" dirty="0" err="1" smtClean="0">
                <a:solidFill>
                  <a:srgbClr val="FF0000"/>
                </a:solidFill>
                <a:latin typeface="Calibri" charset="0"/>
                <a:ea typeface="Calibri" charset="0"/>
                <a:cs typeface="Calibri" charset="0"/>
              </a:rPr>
              <a:t>colnames</a:t>
            </a:r>
            <a:r>
              <a:rPr lang="en-US" dirty="0" smtClean="0">
                <a:solidFill>
                  <a:srgbClr val="FF0000"/>
                </a:solidFill>
                <a:latin typeface="Calibri" charset="0"/>
                <a:ea typeface="Calibri" charset="0"/>
                <a:cs typeface="Calibri" charset="0"/>
              </a:rPr>
              <a:t>( ), </a:t>
            </a:r>
            <a:r>
              <a:rPr lang="en-US" dirty="0" err="1" smtClean="0">
                <a:solidFill>
                  <a:srgbClr val="FF0000"/>
                </a:solidFill>
                <a:latin typeface="Calibri" charset="0"/>
                <a:ea typeface="Calibri" charset="0"/>
                <a:cs typeface="Calibri" charset="0"/>
              </a:rPr>
              <a:t>rownames</a:t>
            </a:r>
            <a:r>
              <a:rPr lang="en-US" dirty="0" smtClean="0">
                <a:solidFill>
                  <a:srgbClr val="FF0000"/>
                </a:solidFill>
                <a:latin typeface="Calibri" charset="0"/>
                <a:ea typeface="Calibri" charset="0"/>
                <a:cs typeface="Calibri" charset="0"/>
              </a:rPr>
              <a:t>( ), solve( )</a:t>
            </a:r>
            <a:endParaRPr lang="en-US" dirty="0">
              <a:solidFill>
                <a:srgbClr val="FF0000"/>
              </a:solidFill>
            </a:endParaRPr>
          </a:p>
        </p:txBody>
      </p:sp>
      <p:sp>
        <p:nvSpPr>
          <p:cNvPr id="9" name="TextBox 8"/>
          <p:cNvSpPr txBox="1"/>
          <p:nvPr/>
        </p:nvSpPr>
        <p:spPr>
          <a:xfrm>
            <a:off x="6219463" y="1099752"/>
            <a:ext cx="5696987" cy="5016758"/>
          </a:xfrm>
          <a:prstGeom prst="rect">
            <a:avLst/>
          </a:prstGeom>
          <a:noFill/>
        </p:spPr>
        <p:txBody>
          <a:bodyPr wrap="square" rtlCol="0">
            <a:spAutoFit/>
          </a:bodyPr>
          <a:lstStyle/>
          <a:p>
            <a:r>
              <a:rPr lang="en-US" sz="1600" dirty="0">
                <a:solidFill>
                  <a:srgbClr val="00B0F0"/>
                </a:solidFill>
              </a:rPr>
              <a:t># create </a:t>
            </a:r>
            <a:r>
              <a:rPr lang="en-US" sz="1600" dirty="0" smtClean="0">
                <a:solidFill>
                  <a:srgbClr val="00B0F0"/>
                </a:solidFill>
              </a:rPr>
              <a:t>2x2 </a:t>
            </a:r>
            <a:r>
              <a:rPr lang="en-US" sz="1600" dirty="0">
                <a:solidFill>
                  <a:srgbClr val="00B0F0"/>
                </a:solidFill>
              </a:rPr>
              <a:t>matrix of </a:t>
            </a:r>
            <a:r>
              <a:rPr lang="en-US" sz="1600" dirty="0" err="1" smtClean="0">
                <a:solidFill>
                  <a:srgbClr val="00B0F0"/>
                </a:solidFill>
              </a:rPr>
              <a:t>eb</a:t>
            </a:r>
            <a:r>
              <a:rPr lang="en-US" sz="1600" dirty="0" smtClean="0">
                <a:solidFill>
                  <a:srgbClr val="00B0F0"/>
                </a:solidFill>
              </a:rPr>
              <a:t> values </a:t>
            </a:r>
            <a:r>
              <a:rPr lang="en-US" sz="1600" dirty="0">
                <a:solidFill>
                  <a:srgbClr val="00B0F0"/>
                </a:solidFill>
              </a:rPr>
              <a:t>with </a:t>
            </a:r>
            <a:r>
              <a:rPr lang="en-US" sz="1600" dirty="0" smtClean="0">
                <a:solidFill>
                  <a:srgbClr val="00B0F0"/>
                </a:solidFill>
              </a:rPr>
              <a:t>rows defined </a:t>
            </a:r>
            <a:r>
              <a:rPr lang="en-US" sz="1600" dirty="0">
                <a:solidFill>
                  <a:srgbClr val="00B0F0"/>
                </a:solidFill>
              </a:rPr>
              <a:t>by wavelengths and column by </a:t>
            </a:r>
            <a:r>
              <a:rPr lang="en-US" sz="1600" dirty="0" smtClean="0">
                <a:solidFill>
                  <a:srgbClr val="00B0F0"/>
                </a:solidFill>
              </a:rPr>
              <a:t>analytes</a:t>
            </a:r>
            <a:endParaRPr lang="en-US" sz="1600" dirty="0">
              <a:solidFill>
                <a:srgbClr val="00B0F0"/>
              </a:solidFill>
            </a:endParaRPr>
          </a:p>
          <a:p>
            <a:r>
              <a:rPr lang="mr-IN" sz="1600" dirty="0" err="1" smtClean="0">
                <a:solidFill>
                  <a:srgbClr val="00B050"/>
                </a:solidFill>
              </a:rPr>
              <a:t>eb</a:t>
            </a:r>
            <a:r>
              <a:rPr lang="mr-IN" sz="1600" dirty="0" smtClean="0"/>
              <a:t> = </a:t>
            </a:r>
            <a:r>
              <a:rPr lang="mr-IN" sz="1600" dirty="0" err="1" smtClean="0">
                <a:solidFill>
                  <a:srgbClr val="FF0000"/>
                </a:solidFill>
              </a:rPr>
              <a:t>matrix</a:t>
            </a:r>
            <a:r>
              <a:rPr lang="mr-IN" sz="1600" dirty="0" smtClean="0"/>
              <a:t>(</a:t>
            </a:r>
            <a:r>
              <a:rPr lang="mr-IN" sz="1600" dirty="0" err="1" smtClean="0"/>
              <a:t>data</a:t>
            </a:r>
            <a:r>
              <a:rPr lang="mr-IN" sz="1600" dirty="0" smtClean="0"/>
              <a:t> = </a:t>
            </a:r>
            <a:r>
              <a:rPr lang="mr-IN" sz="1600" dirty="0" err="1" smtClean="0"/>
              <a:t>c</a:t>
            </a:r>
            <a:r>
              <a:rPr lang="mr-IN" sz="1600" dirty="0" smtClean="0"/>
              <a:t>(</a:t>
            </a:r>
            <a:r>
              <a:rPr lang="en-US" sz="1600" dirty="0">
                <a:solidFill>
                  <a:srgbClr val="00B050"/>
                </a:solidFill>
              </a:rPr>
              <a:t>eb_cu1</a:t>
            </a:r>
            <a:r>
              <a:rPr lang="en-US" sz="1600" dirty="0"/>
              <a:t> = </a:t>
            </a:r>
            <a:r>
              <a:rPr lang="en-US" sz="1600" dirty="0">
                <a:solidFill>
                  <a:srgbClr val="00B050"/>
                </a:solidFill>
              </a:rPr>
              <a:t>cu.lm1</a:t>
            </a:r>
            <a:r>
              <a:rPr lang="en-US" sz="1600" dirty="0"/>
              <a:t>$coefficients[2</a:t>
            </a:r>
            <a:r>
              <a:rPr lang="en-US" sz="1600" dirty="0" smtClean="0"/>
              <a:t>]</a:t>
            </a:r>
            <a:r>
              <a:rPr lang="mr-IN" sz="1600" dirty="0" smtClean="0"/>
              <a:t>, </a:t>
            </a:r>
            <a:r>
              <a:rPr lang="en-US" sz="1600" dirty="0" smtClean="0"/>
              <a:t/>
            </a:r>
            <a:br>
              <a:rPr lang="en-US" sz="1600" dirty="0" smtClean="0"/>
            </a:br>
            <a:r>
              <a:rPr lang="en-US" sz="1600" dirty="0" smtClean="0"/>
              <a:t>                                           </a:t>
            </a:r>
            <a:r>
              <a:rPr lang="en-US" sz="1600" dirty="0" smtClean="0">
                <a:solidFill>
                  <a:srgbClr val="00B050"/>
                </a:solidFill>
              </a:rPr>
              <a:t>eb_cu2</a:t>
            </a:r>
            <a:r>
              <a:rPr lang="en-US" sz="1600" dirty="0" smtClean="0"/>
              <a:t> = </a:t>
            </a:r>
            <a:r>
              <a:rPr lang="en-US" sz="1600" dirty="0" smtClean="0">
                <a:solidFill>
                  <a:srgbClr val="00B050"/>
                </a:solidFill>
              </a:rPr>
              <a:t>cu.lm2</a:t>
            </a:r>
            <a:r>
              <a:rPr lang="en-US" sz="1600" dirty="0" smtClean="0"/>
              <a:t>$coefficients[2]</a:t>
            </a:r>
            <a:r>
              <a:rPr lang="mr-IN" sz="1600" dirty="0" smtClean="0"/>
              <a:t>, </a:t>
            </a:r>
            <a:r>
              <a:rPr lang="en-US" sz="1600" dirty="0" smtClean="0"/>
              <a:t/>
            </a:r>
            <a:br>
              <a:rPr lang="en-US" sz="1600" dirty="0" smtClean="0"/>
            </a:br>
            <a:r>
              <a:rPr lang="en-US" sz="1600" dirty="0" smtClean="0"/>
              <a:t>                                           </a:t>
            </a:r>
            <a:r>
              <a:rPr lang="en-US" sz="1600" dirty="0" smtClean="0">
                <a:solidFill>
                  <a:srgbClr val="00B050"/>
                </a:solidFill>
              </a:rPr>
              <a:t>eb_ni1</a:t>
            </a:r>
            <a:r>
              <a:rPr lang="en-US" sz="1600" dirty="0" smtClean="0"/>
              <a:t> =  </a:t>
            </a:r>
            <a:r>
              <a:rPr lang="en-US" sz="1600" dirty="0" smtClean="0">
                <a:solidFill>
                  <a:srgbClr val="00B050"/>
                </a:solidFill>
              </a:rPr>
              <a:t>ni.lm1</a:t>
            </a:r>
            <a:r>
              <a:rPr lang="en-US" sz="1600" dirty="0" smtClean="0"/>
              <a:t>$coefficients[2]</a:t>
            </a:r>
            <a:r>
              <a:rPr lang="mr-IN" sz="1600" dirty="0" smtClean="0"/>
              <a:t>, </a:t>
            </a:r>
            <a:r>
              <a:rPr lang="en-US" sz="1600" dirty="0" smtClean="0"/>
              <a:t/>
            </a:r>
            <a:br>
              <a:rPr lang="en-US" sz="1600" dirty="0" smtClean="0"/>
            </a:br>
            <a:r>
              <a:rPr lang="en-US" sz="1600" dirty="0" smtClean="0"/>
              <a:t>                                           </a:t>
            </a:r>
            <a:r>
              <a:rPr lang="en-US" sz="1600" dirty="0" smtClean="0">
                <a:solidFill>
                  <a:srgbClr val="00B050"/>
                </a:solidFill>
              </a:rPr>
              <a:t>eb_ni2</a:t>
            </a:r>
            <a:r>
              <a:rPr lang="en-US" sz="1600" dirty="0" smtClean="0"/>
              <a:t> </a:t>
            </a:r>
            <a:r>
              <a:rPr lang="en-US" sz="1600" dirty="0"/>
              <a:t>= </a:t>
            </a:r>
            <a:r>
              <a:rPr lang="en-US" sz="1600" dirty="0" smtClean="0">
                <a:solidFill>
                  <a:srgbClr val="00B050"/>
                </a:solidFill>
              </a:rPr>
              <a:t>ni.lm2</a:t>
            </a:r>
            <a:r>
              <a:rPr lang="en-US" sz="1600" dirty="0" smtClean="0"/>
              <a:t>$coefficients[2]</a:t>
            </a:r>
            <a:r>
              <a:rPr lang="mr-IN" sz="1600" dirty="0" smtClean="0"/>
              <a:t>), </a:t>
            </a:r>
            <a:r>
              <a:rPr lang="en-US" sz="1600" dirty="0" smtClean="0"/>
              <a:t/>
            </a:r>
            <a:br>
              <a:rPr lang="en-US" sz="1600" dirty="0" smtClean="0"/>
            </a:br>
            <a:r>
              <a:rPr lang="en-US" sz="1600" dirty="0" smtClean="0"/>
              <a:t>                         </a:t>
            </a:r>
            <a:r>
              <a:rPr lang="mr-IN" sz="1600" dirty="0" err="1" smtClean="0"/>
              <a:t>nrow</a:t>
            </a:r>
            <a:r>
              <a:rPr lang="mr-IN" sz="1600" dirty="0" smtClean="0"/>
              <a:t> = 2, </a:t>
            </a:r>
            <a:r>
              <a:rPr lang="mr-IN" sz="1600" dirty="0" err="1" smtClean="0"/>
              <a:t>ncol</a:t>
            </a:r>
            <a:r>
              <a:rPr lang="mr-IN" sz="1600" dirty="0" smtClean="0"/>
              <a:t> = 2, </a:t>
            </a:r>
            <a:r>
              <a:rPr lang="mr-IN" sz="1600" dirty="0" err="1" smtClean="0"/>
              <a:t>byrow</a:t>
            </a:r>
            <a:r>
              <a:rPr lang="mr-IN" sz="1600" dirty="0" smtClean="0"/>
              <a:t> = FALSE)</a:t>
            </a:r>
            <a:endParaRPr lang="en-US" sz="1600" dirty="0" smtClean="0"/>
          </a:p>
          <a:p>
            <a:r>
              <a:rPr lang="mr-IN" sz="1600" dirty="0" err="1" smtClean="0">
                <a:solidFill>
                  <a:srgbClr val="FF0000"/>
                </a:solidFill>
              </a:rPr>
              <a:t>colnames</a:t>
            </a:r>
            <a:r>
              <a:rPr lang="mr-IN" sz="1600" dirty="0" smtClean="0"/>
              <a:t>(</a:t>
            </a:r>
            <a:r>
              <a:rPr lang="mr-IN" sz="1600" dirty="0" err="1" smtClean="0">
                <a:solidFill>
                  <a:srgbClr val="00B050"/>
                </a:solidFill>
              </a:rPr>
              <a:t>eb</a:t>
            </a:r>
            <a:r>
              <a:rPr lang="mr-IN" sz="1600" dirty="0"/>
              <a:t>) = </a:t>
            </a:r>
            <a:r>
              <a:rPr lang="mr-IN" sz="1600" dirty="0" err="1"/>
              <a:t>c</a:t>
            </a:r>
            <a:r>
              <a:rPr lang="mr-IN" sz="1600" dirty="0"/>
              <a:t>("</a:t>
            </a:r>
            <a:r>
              <a:rPr lang="mr-IN" sz="1600" dirty="0" err="1"/>
              <a:t>Cu</a:t>
            </a:r>
            <a:r>
              <a:rPr lang="mr-IN" sz="1600" dirty="0"/>
              <a:t>", "</a:t>
            </a:r>
            <a:r>
              <a:rPr lang="mr-IN" sz="1600" dirty="0" err="1"/>
              <a:t>Ni</a:t>
            </a:r>
            <a:r>
              <a:rPr lang="mr-IN" sz="1600" dirty="0" smtClean="0"/>
              <a:t>")</a:t>
            </a:r>
            <a:endParaRPr lang="en-US" sz="1600" dirty="0" smtClean="0"/>
          </a:p>
          <a:p>
            <a:r>
              <a:rPr lang="mr-IN" sz="1600" dirty="0" err="1" smtClean="0">
                <a:solidFill>
                  <a:srgbClr val="FF0000"/>
                </a:solidFill>
              </a:rPr>
              <a:t>rownames</a:t>
            </a:r>
            <a:r>
              <a:rPr lang="mr-IN" sz="1600" dirty="0" smtClean="0"/>
              <a:t>(</a:t>
            </a:r>
            <a:r>
              <a:rPr lang="mr-IN" sz="1600" dirty="0" err="1" smtClean="0">
                <a:solidFill>
                  <a:srgbClr val="00B050"/>
                </a:solidFill>
              </a:rPr>
              <a:t>eb</a:t>
            </a:r>
            <a:r>
              <a:rPr lang="mr-IN" sz="1600" dirty="0" smtClean="0"/>
              <a:t>) = </a:t>
            </a:r>
            <a:r>
              <a:rPr lang="mr-IN" sz="1600" dirty="0" err="1" smtClean="0"/>
              <a:t>c</a:t>
            </a:r>
            <a:r>
              <a:rPr lang="mr-IN" sz="1600" dirty="0" smtClean="0"/>
              <a:t>("809.1 </a:t>
            </a:r>
            <a:r>
              <a:rPr lang="mr-IN" sz="1600" dirty="0" err="1" smtClean="0"/>
              <a:t>nm</a:t>
            </a:r>
            <a:r>
              <a:rPr lang="mr-IN" sz="1600" dirty="0" smtClean="0"/>
              <a:t>", "394.2 </a:t>
            </a:r>
            <a:r>
              <a:rPr lang="mr-IN" sz="1600" dirty="0" err="1" smtClean="0"/>
              <a:t>nm</a:t>
            </a:r>
            <a:r>
              <a:rPr lang="mr-IN" sz="1600" dirty="0" smtClean="0"/>
              <a:t>")</a:t>
            </a:r>
            <a:endParaRPr lang="en-US" sz="1600" dirty="0" smtClean="0">
              <a:solidFill>
                <a:srgbClr val="00B050"/>
              </a:solidFill>
            </a:endParaRPr>
          </a:p>
          <a:p>
            <a:endParaRPr lang="ro-RO" sz="1600" dirty="0" smtClean="0">
              <a:solidFill>
                <a:srgbClr val="7030A0"/>
              </a:solidFill>
            </a:endParaRPr>
          </a:p>
          <a:p>
            <a:r>
              <a:rPr lang="en-US" sz="1600" dirty="0">
                <a:solidFill>
                  <a:srgbClr val="00B0F0"/>
                </a:solidFill>
              </a:rPr>
              <a:t># create 2x1 matrix of absorbance values with </a:t>
            </a:r>
            <a:r>
              <a:rPr lang="en-US" sz="1600" dirty="0" smtClean="0">
                <a:solidFill>
                  <a:srgbClr val="00B0F0"/>
                </a:solidFill>
              </a:rPr>
              <a:t>rows defined </a:t>
            </a:r>
            <a:r>
              <a:rPr lang="en-US" sz="1600" dirty="0">
                <a:solidFill>
                  <a:srgbClr val="00B0F0"/>
                </a:solidFill>
              </a:rPr>
              <a:t>by wavelengths and column by </a:t>
            </a:r>
            <a:r>
              <a:rPr lang="en-US" sz="1600" dirty="0" smtClean="0">
                <a:solidFill>
                  <a:srgbClr val="00B0F0"/>
                </a:solidFill>
              </a:rPr>
              <a:t>samples</a:t>
            </a:r>
            <a:endParaRPr lang="ro-RO" sz="1600" dirty="0">
              <a:solidFill>
                <a:srgbClr val="7030A0"/>
              </a:solidFill>
            </a:endParaRPr>
          </a:p>
          <a:p>
            <a:r>
              <a:rPr lang="en-US" sz="1600" dirty="0">
                <a:solidFill>
                  <a:srgbClr val="00B050"/>
                </a:solidFill>
              </a:rPr>
              <a:t>abs</a:t>
            </a:r>
            <a:r>
              <a:rPr lang="en-US" sz="1600" dirty="0"/>
              <a:t> = </a:t>
            </a:r>
            <a:r>
              <a:rPr lang="en-US" sz="1600" dirty="0">
                <a:solidFill>
                  <a:srgbClr val="FF0000"/>
                </a:solidFill>
              </a:rPr>
              <a:t>matrix</a:t>
            </a:r>
            <a:r>
              <a:rPr lang="en-US" sz="1600" dirty="0"/>
              <a:t>(data = </a:t>
            </a:r>
            <a:r>
              <a:rPr lang="en-US" sz="1600" dirty="0" smtClean="0"/>
              <a:t>c(</a:t>
            </a:r>
            <a:r>
              <a:rPr lang="en-US" sz="1600" dirty="0" err="1" smtClean="0"/>
              <a:t>allSpec</a:t>
            </a:r>
            <a:r>
              <a:rPr lang="en-US" sz="1600" dirty="0" smtClean="0"/>
              <a:t>[62, </a:t>
            </a:r>
            <a:r>
              <a:rPr lang="en-US" sz="1600" dirty="0" err="1" smtClean="0"/>
              <a:t>cu.id</a:t>
            </a:r>
            <a:r>
              <a:rPr lang="en-US" sz="1600" dirty="0" smtClean="0"/>
              <a:t>], </a:t>
            </a:r>
            <a:r>
              <a:rPr lang="en-US" sz="1600" dirty="0" err="1" smtClean="0"/>
              <a:t>allSpec</a:t>
            </a:r>
            <a:r>
              <a:rPr lang="en-US" sz="1600" dirty="0" smtClean="0"/>
              <a:t>[62, </a:t>
            </a:r>
            <a:r>
              <a:rPr lang="en-US" sz="1600" dirty="0" err="1" smtClean="0"/>
              <a:t>ni.id</a:t>
            </a:r>
            <a:r>
              <a:rPr lang="en-US" sz="1600" dirty="0" smtClean="0"/>
              <a:t>]), </a:t>
            </a:r>
            <a:r>
              <a:rPr lang="en-US" sz="1600" dirty="0"/>
              <a:t/>
            </a:r>
            <a:br>
              <a:rPr lang="en-US" sz="1600" dirty="0"/>
            </a:br>
            <a:r>
              <a:rPr lang="en-US" sz="1600" dirty="0"/>
              <a:t>                       </a:t>
            </a:r>
            <a:r>
              <a:rPr lang="en-US" sz="1600" dirty="0" err="1"/>
              <a:t>nrow</a:t>
            </a:r>
            <a:r>
              <a:rPr lang="en-US" sz="1600" dirty="0"/>
              <a:t> = 2, </a:t>
            </a:r>
            <a:r>
              <a:rPr lang="en-US" sz="1600" dirty="0" err="1"/>
              <a:t>ncol</a:t>
            </a:r>
            <a:r>
              <a:rPr lang="en-US" sz="1600" dirty="0"/>
              <a:t> = 1, </a:t>
            </a:r>
            <a:r>
              <a:rPr lang="en-US" sz="1600" dirty="0" err="1"/>
              <a:t>byrow</a:t>
            </a:r>
            <a:r>
              <a:rPr lang="en-US" sz="1600" dirty="0"/>
              <a:t> = FALSE)</a:t>
            </a:r>
          </a:p>
          <a:p>
            <a:r>
              <a:rPr lang="mr-IN" sz="1600" dirty="0" err="1">
                <a:solidFill>
                  <a:srgbClr val="FF0000"/>
                </a:solidFill>
              </a:rPr>
              <a:t>colnames</a:t>
            </a:r>
            <a:r>
              <a:rPr lang="mr-IN" sz="1600" dirty="0"/>
              <a:t>(</a:t>
            </a:r>
            <a:r>
              <a:rPr lang="en-US" sz="1600" dirty="0">
                <a:solidFill>
                  <a:srgbClr val="00B050"/>
                </a:solidFill>
              </a:rPr>
              <a:t>abs</a:t>
            </a:r>
            <a:r>
              <a:rPr lang="mr-IN" sz="1600" dirty="0"/>
              <a:t>) = "</a:t>
            </a:r>
            <a:r>
              <a:rPr lang="mr-IN" sz="1600" dirty="0" err="1" smtClean="0"/>
              <a:t>mixture</a:t>
            </a:r>
            <a:r>
              <a:rPr lang="mr-IN" sz="1600" dirty="0" smtClean="0"/>
              <a:t>"</a:t>
            </a:r>
            <a:endParaRPr lang="en-US" sz="1600" dirty="0"/>
          </a:p>
          <a:p>
            <a:r>
              <a:rPr lang="mr-IN" sz="1600" dirty="0" err="1">
                <a:solidFill>
                  <a:srgbClr val="FF0000"/>
                </a:solidFill>
              </a:rPr>
              <a:t>rownames</a:t>
            </a:r>
            <a:r>
              <a:rPr lang="mr-IN" sz="1600" dirty="0"/>
              <a:t>(</a:t>
            </a:r>
            <a:r>
              <a:rPr lang="en-US" sz="1600" dirty="0">
                <a:solidFill>
                  <a:srgbClr val="00B050"/>
                </a:solidFill>
              </a:rPr>
              <a:t>abs</a:t>
            </a:r>
            <a:r>
              <a:rPr lang="mr-IN" sz="1600" dirty="0"/>
              <a:t>) = </a:t>
            </a:r>
            <a:r>
              <a:rPr lang="mr-IN" sz="1600" dirty="0" err="1"/>
              <a:t>c</a:t>
            </a:r>
            <a:r>
              <a:rPr lang="mr-IN" sz="1600" dirty="0"/>
              <a:t>("809.1 </a:t>
            </a:r>
            <a:r>
              <a:rPr lang="mr-IN" sz="1600" dirty="0" err="1"/>
              <a:t>nm</a:t>
            </a:r>
            <a:r>
              <a:rPr lang="mr-IN" sz="1600" dirty="0"/>
              <a:t>", "394.2 </a:t>
            </a:r>
            <a:r>
              <a:rPr lang="mr-IN" sz="1600" dirty="0" err="1"/>
              <a:t>nm</a:t>
            </a:r>
            <a:r>
              <a:rPr lang="mr-IN" sz="1600" dirty="0" smtClean="0"/>
              <a:t>")</a:t>
            </a:r>
            <a:endParaRPr lang="en-US" sz="1600" dirty="0" smtClean="0"/>
          </a:p>
          <a:p>
            <a:endParaRPr lang="en-US" sz="1600" dirty="0" smtClean="0"/>
          </a:p>
          <a:p>
            <a:r>
              <a:rPr lang="en-US" sz="1600" dirty="0">
                <a:solidFill>
                  <a:srgbClr val="00B0F0"/>
                </a:solidFill>
              </a:rPr>
              <a:t># calculate 2x1 matrix of concentrations using the solve function where [</a:t>
            </a:r>
            <a:r>
              <a:rPr lang="en-US" sz="1600" dirty="0" err="1">
                <a:solidFill>
                  <a:srgbClr val="00B0F0"/>
                </a:solidFill>
              </a:rPr>
              <a:t>eb</a:t>
            </a:r>
            <a:r>
              <a:rPr lang="en-US" sz="1600" dirty="0">
                <a:solidFill>
                  <a:srgbClr val="00B0F0"/>
                </a:solidFill>
              </a:rPr>
              <a:t>] x [conc] = [abs</a:t>
            </a:r>
            <a:r>
              <a:rPr lang="en-US" sz="1600" dirty="0" smtClean="0">
                <a:solidFill>
                  <a:srgbClr val="00B0F0"/>
                </a:solidFill>
              </a:rPr>
              <a:t>]</a:t>
            </a:r>
            <a:endParaRPr lang="en-US" sz="1600" dirty="0"/>
          </a:p>
          <a:p>
            <a:r>
              <a:rPr lang="mr-IN" sz="1600" dirty="0" err="1">
                <a:solidFill>
                  <a:srgbClr val="FF0000"/>
                </a:solidFill>
              </a:rPr>
              <a:t>solve</a:t>
            </a:r>
            <a:r>
              <a:rPr lang="mr-IN" sz="1600" dirty="0"/>
              <a:t>(</a:t>
            </a:r>
            <a:r>
              <a:rPr lang="mr-IN" sz="1600" dirty="0" err="1">
                <a:solidFill>
                  <a:srgbClr val="00B050"/>
                </a:solidFill>
              </a:rPr>
              <a:t>eb</a:t>
            </a:r>
            <a:r>
              <a:rPr lang="mr-IN" sz="1600" dirty="0"/>
              <a:t>, </a:t>
            </a:r>
            <a:r>
              <a:rPr lang="mr-IN" sz="1600" dirty="0" err="1">
                <a:solidFill>
                  <a:srgbClr val="00B050"/>
                </a:solidFill>
              </a:rPr>
              <a:t>abs</a:t>
            </a:r>
            <a:r>
              <a:rPr lang="mr-IN" sz="1600" dirty="0" smtClean="0"/>
              <a:t>)</a:t>
            </a:r>
            <a:endParaRPr lang="en-US" sz="1600" dirty="0"/>
          </a:p>
        </p:txBody>
      </p:sp>
      <p:sp>
        <p:nvSpPr>
          <p:cNvPr id="10" name="TextBox 9"/>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241259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Analytical </a:t>
            </a:r>
            <a:r>
              <a:rPr lang="en-US" dirty="0" smtClean="0"/>
              <a:t>System: </a:t>
            </a:r>
            <a:r>
              <a:rPr lang="en-US" dirty="0" smtClean="0"/>
              <a:t>Beer’s Law</a:t>
            </a:r>
            <a:endParaRPr lang="en-US" dirty="0"/>
          </a:p>
        </p:txBody>
      </p:sp>
      <p:sp>
        <p:nvSpPr>
          <p:cNvPr id="3" name="Content Placeholder 2"/>
          <p:cNvSpPr>
            <a:spLocks noGrp="1"/>
          </p:cNvSpPr>
          <p:nvPr>
            <p:ph idx="1"/>
          </p:nvPr>
        </p:nvSpPr>
        <p:spPr>
          <a:xfrm>
            <a:off x="877361" y="1511057"/>
            <a:ext cx="4998720" cy="3986918"/>
          </a:xfrm>
        </p:spPr>
        <p:txBody>
          <a:bodyPr>
            <a:noAutofit/>
          </a:bodyPr>
          <a:lstStyle/>
          <a:p>
            <a:pPr>
              <a:buClr>
                <a:schemeClr val="tx1"/>
              </a:buClr>
              <a:buFont typeface="Courier New" charset="0"/>
              <a:buChar char="o"/>
            </a:pPr>
            <a:r>
              <a:rPr lang="en-US" sz="2400" dirty="0" smtClean="0"/>
              <a:t> stock standards</a:t>
            </a:r>
          </a:p>
          <a:p>
            <a:pPr marL="403225" lvl="1" indent="-203200">
              <a:spcAft>
                <a:spcPts val="0"/>
              </a:spcAft>
              <a:buClr>
                <a:schemeClr val="tx1"/>
              </a:buClr>
              <a:buFont typeface="Arial" charset="0"/>
              <a:buChar char="•"/>
            </a:pPr>
            <a:r>
              <a:rPr lang="en-US" sz="2000" dirty="0" smtClean="0"/>
              <a:t>0.0500 M Cu</a:t>
            </a:r>
            <a:r>
              <a:rPr lang="en-US" sz="2000" baseline="30000" dirty="0" smtClean="0"/>
              <a:t>2+</a:t>
            </a:r>
          </a:p>
          <a:p>
            <a:pPr marL="403225" lvl="1" indent="-203200">
              <a:spcAft>
                <a:spcPts val="0"/>
              </a:spcAft>
              <a:buClr>
                <a:schemeClr val="tx1"/>
              </a:buClr>
              <a:buFont typeface="Arial" charset="0"/>
              <a:buChar char="•"/>
            </a:pPr>
            <a:r>
              <a:rPr lang="en-US" sz="2000" dirty="0" smtClean="0"/>
              <a:t>0.1000 M Co</a:t>
            </a:r>
            <a:r>
              <a:rPr lang="en-US" sz="2000" baseline="30000" dirty="0"/>
              <a:t>2</a:t>
            </a:r>
            <a:r>
              <a:rPr lang="en-US" sz="2000" baseline="30000" dirty="0" smtClean="0"/>
              <a:t>+ </a:t>
            </a:r>
          </a:p>
          <a:p>
            <a:pPr marL="403225" lvl="1" indent="-203200">
              <a:spcAft>
                <a:spcPts val="0"/>
              </a:spcAft>
              <a:buClr>
                <a:schemeClr val="tx1"/>
              </a:buClr>
              <a:buFont typeface="Arial" charset="0"/>
              <a:buChar char="•"/>
            </a:pPr>
            <a:r>
              <a:rPr lang="en-US" sz="2000" dirty="0" smtClean="0"/>
              <a:t>0.0375 M Cr</a:t>
            </a:r>
            <a:r>
              <a:rPr lang="en-US" sz="2000" baseline="30000" dirty="0" smtClean="0"/>
              <a:t>3+ </a:t>
            </a:r>
          </a:p>
          <a:p>
            <a:pPr marL="403225" lvl="1" indent="-203200">
              <a:spcAft>
                <a:spcPts val="0"/>
              </a:spcAft>
              <a:buClr>
                <a:schemeClr val="tx1"/>
              </a:buClr>
              <a:buFont typeface="Arial" charset="0"/>
              <a:buChar char="•"/>
            </a:pPr>
            <a:r>
              <a:rPr lang="en-US" sz="2000" dirty="0" smtClean="0"/>
              <a:t>0.1300 M Ni</a:t>
            </a:r>
            <a:r>
              <a:rPr lang="en-US" sz="2000" baseline="30000" dirty="0"/>
              <a:t>2</a:t>
            </a:r>
            <a:r>
              <a:rPr lang="en-US" sz="2000" baseline="30000" dirty="0" smtClean="0"/>
              <a:t>+ </a:t>
            </a:r>
            <a:endParaRPr lang="en-US" sz="2000" baseline="30000" dirty="0"/>
          </a:p>
          <a:p>
            <a:pPr marL="403225" lvl="1" indent="-203200">
              <a:spcAft>
                <a:spcPts val="0"/>
              </a:spcAft>
              <a:buClr>
                <a:schemeClr val="tx1"/>
              </a:buClr>
              <a:buFont typeface="Arial" charset="0"/>
              <a:buChar char="•"/>
            </a:pPr>
            <a:r>
              <a:rPr lang="en-US" sz="2000" dirty="0" smtClean="0"/>
              <a:t>all in 0.10 M HNO</a:t>
            </a:r>
            <a:r>
              <a:rPr lang="en-US" sz="2000" baseline="-25000" dirty="0" smtClean="0"/>
              <a:t>3</a:t>
            </a:r>
          </a:p>
          <a:p>
            <a:pPr marL="175705" indent="-268288">
              <a:buClr>
                <a:schemeClr val="tx1"/>
              </a:buClr>
              <a:buFont typeface="Courier New" charset="0"/>
              <a:buChar char="o"/>
            </a:pPr>
            <a:r>
              <a:rPr lang="en-US" sz="2400" dirty="0" smtClean="0"/>
              <a:t>samples prepared from stocks</a:t>
            </a:r>
          </a:p>
          <a:p>
            <a:pPr marL="403225" lvl="1" indent="-203200">
              <a:buClr>
                <a:schemeClr val="tx1"/>
              </a:buClr>
              <a:buFont typeface="Arial" charset="0"/>
              <a:buChar char="•"/>
            </a:pPr>
            <a:r>
              <a:rPr lang="en-US" sz="2000" dirty="0" smtClean="0"/>
              <a:t>single metal ions </a:t>
            </a:r>
          </a:p>
          <a:p>
            <a:pPr marL="403225" lvl="1" indent="-203200">
              <a:buClr>
                <a:schemeClr val="tx1"/>
              </a:buClr>
              <a:buFont typeface="Arial" charset="0"/>
              <a:buChar char="•"/>
            </a:pPr>
            <a:r>
              <a:rPr lang="en-US" sz="2000" dirty="0" smtClean="0"/>
              <a:t>binary mixtures of metal ions</a:t>
            </a:r>
          </a:p>
          <a:p>
            <a:pPr marL="403225" lvl="1" indent="-203200">
              <a:buClr>
                <a:schemeClr val="tx1"/>
              </a:buClr>
              <a:buFont typeface="Arial" charset="0"/>
              <a:buChar char="•"/>
            </a:pPr>
            <a:r>
              <a:rPr lang="en-US" sz="2000" dirty="0" smtClean="0"/>
              <a:t>ternary mixtures of metal ions</a:t>
            </a:r>
            <a:endParaRPr lang="en-US" sz="2000" dirty="0"/>
          </a:p>
          <a:p>
            <a:pPr marL="403225" lvl="1" indent="-203200">
              <a:buClr>
                <a:schemeClr val="tx1"/>
              </a:buClr>
              <a:buFont typeface="Arial" charset="0"/>
              <a:buChar char="•"/>
            </a:pPr>
            <a:r>
              <a:rPr lang="en-US" sz="2000" dirty="0"/>
              <a:t>quaternary </a:t>
            </a:r>
            <a:r>
              <a:rPr lang="en-US" sz="2000" dirty="0" smtClean="0"/>
              <a:t>mixtures of metal ions</a:t>
            </a:r>
            <a:endParaRPr lang="en-US" sz="2000" dirty="0"/>
          </a:p>
        </p:txBody>
      </p:sp>
      <p:sp>
        <p:nvSpPr>
          <p:cNvPr id="5" name="Content Placeholder 2"/>
          <p:cNvSpPr txBox="1">
            <a:spLocks/>
          </p:cNvSpPr>
          <p:nvPr/>
        </p:nvSpPr>
        <p:spPr>
          <a:xfrm>
            <a:off x="6245312" y="1511057"/>
            <a:ext cx="5317795" cy="37554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0025" lvl="1" indent="0">
              <a:spcBef>
                <a:spcPts val="0"/>
              </a:spcBef>
              <a:spcAft>
                <a:spcPts val="1200"/>
              </a:spcAft>
              <a:buClr>
                <a:schemeClr val="tx1"/>
              </a:buClr>
              <a:buNone/>
            </a:pPr>
            <a:r>
              <a:rPr lang="en-US" sz="2000" dirty="0" smtClean="0"/>
              <a:t>Spectra collected with a Vernier SpectroVis Plus spectrometer using Logger Pro 3 for data acquisition. Individual spectra exported as </a:t>
            </a:r>
            <a:r>
              <a:rPr lang="en-US" sz="2000" dirty="0" err="1" smtClean="0"/>
              <a:t>separate.csv</a:t>
            </a:r>
            <a:r>
              <a:rPr lang="en-US" sz="2000" dirty="0" smtClean="0"/>
              <a:t> files, combined into a single file, cleaned up, and saved as a single .csv file. </a:t>
            </a:r>
          </a:p>
          <a:p>
            <a:pPr marL="200025" lvl="1" indent="0">
              <a:spcBef>
                <a:spcPts val="0"/>
              </a:spcBef>
              <a:spcAft>
                <a:spcPts val="1200"/>
              </a:spcAft>
              <a:buClr>
                <a:schemeClr val="tx1"/>
              </a:buClr>
              <a:buNone/>
            </a:pPr>
            <a:r>
              <a:rPr lang="en-US" sz="2000" dirty="0" smtClean="0"/>
              <a:t>File has 80 rows (one per sample) and 642 columns (seven with information on composition of samples and absorbance values at 635 wavelengths).</a:t>
            </a:r>
          </a:p>
          <a:p>
            <a:pPr marL="200025" lvl="1" indent="0">
              <a:buClr>
                <a:schemeClr val="tx1"/>
              </a:buClr>
              <a:buNone/>
            </a:pPr>
            <a:r>
              <a:rPr lang="en-US" sz="2000" dirty="0" smtClean="0"/>
              <a:t>This data set is brought into </a:t>
            </a:r>
            <a:r>
              <a:rPr lang="en-US" sz="2000" dirty="0" smtClean="0">
                <a:latin typeface="American Typewriter" charset="0"/>
                <a:ea typeface="American Typewriter" charset="0"/>
                <a:cs typeface="American Typewriter" charset="0"/>
              </a:rPr>
              <a:t>R</a:t>
            </a:r>
            <a:r>
              <a:rPr lang="en-US" sz="2000" dirty="0" smtClean="0"/>
              <a:t> using the </a:t>
            </a:r>
            <a:r>
              <a:rPr lang="en-US" sz="2000" dirty="0" err="1" smtClean="0"/>
              <a:t>readr</a:t>
            </a:r>
            <a:r>
              <a:rPr lang="en-US" sz="2000" dirty="0" smtClean="0"/>
              <a:t> package’s </a:t>
            </a:r>
            <a:r>
              <a:rPr lang="en-US" sz="2000" dirty="0" err="1" smtClean="0"/>
              <a:t>read_csv</a:t>
            </a:r>
            <a:r>
              <a:rPr lang="en-US" sz="2000" dirty="0" smtClean="0"/>
              <a:t>( ) function and then further subsetted within R to create individual data files.</a:t>
            </a:r>
            <a:endParaRPr lang="en-US" sz="2000" dirty="0"/>
          </a:p>
        </p:txBody>
      </p:sp>
      <p:sp>
        <p:nvSpPr>
          <p:cNvPr id="6" name="Rectangle 5"/>
          <p:cNvSpPr/>
          <p:nvPr/>
        </p:nvSpPr>
        <p:spPr>
          <a:xfrm>
            <a:off x="123568" y="5924589"/>
            <a:ext cx="5972432"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a:t>
            </a:r>
            <a:r>
              <a:rPr lang="en-US" dirty="0" err="1" smtClean="0">
                <a:solidFill>
                  <a:srgbClr val="FF0000"/>
                </a:solidFill>
                <a:latin typeface="Calibri" charset="0"/>
                <a:ea typeface="Calibri" charset="0"/>
                <a:cs typeface="Calibri" charset="0"/>
              </a:rPr>
              <a:t>readr</a:t>
            </a:r>
            <a:r>
              <a:rPr lang="en-US" dirty="0" smtClean="0">
                <a:solidFill>
                  <a:srgbClr val="FF0000"/>
                </a:solidFill>
                <a:latin typeface="Calibri" charset="0"/>
                <a:ea typeface="Calibri" charset="0"/>
                <a:cs typeface="Calibri" charset="0"/>
              </a:rPr>
              <a:t>::</a:t>
            </a:r>
            <a:r>
              <a:rPr lang="en-US" dirty="0" err="1" smtClean="0">
                <a:solidFill>
                  <a:srgbClr val="FF0000"/>
                </a:solidFill>
                <a:latin typeface="Calibri" charset="0"/>
                <a:ea typeface="Calibri" charset="0"/>
                <a:cs typeface="Calibri" charset="0"/>
              </a:rPr>
              <a:t>read_csv</a:t>
            </a:r>
            <a:r>
              <a:rPr lang="en-US" dirty="0" smtClean="0">
                <a:solidFill>
                  <a:srgbClr val="FF0000"/>
                </a:solidFill>
                <a:latin typeface="Calibri" charset="0"/>
                <a:ea typeface="Calibri" charset="0"/>
                <a:cs typeface="Calibri" charset="0"/>
              </a:rPr>
              <a:t>( )</a:t>
            </a:r>
            <a:endParaRPr lang="en-US" dirty="0">
              <a:solidFill>
                <a:srgbClr val="FF0000"/>
              </a:solidFill>
            </a:endParaRPr>
          </a:p>
        </p:txBody>
      </p:sp>
      <p:sp>
        <p:nvSpPr>
          <p:cNvPr id="7" name="TextBox 6"/>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368674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49" y="2289285"/>
            <a:ext cx="10747302" cy="1569660"/>
          </a:xfrm>
          <a:prstGeom prst="rect">
            <a:avLst/>
          </a:prstGeom>
          <a:noFill/>
        </p:spPr>
        <p:txBody>
          <a:bodyPr wrap="square" rtlCol="0">
            <a:spAutoFit/>
          </a:bodyPr>
          <a:lstStyle/>
          <a:p>
            <a:pPr algn="ctr"/>
            <a:r>
              <a:rPr lang="en-US" sz="9600" dirty="0" smtClean="0">
                <a:solidFill>
                  <a:srgbClr val="FF0000"/>
                </a:solidFill>
              </a:rPr>
              <a:t>Prelude</a:t>
            </a:r>
            <a:endParaRPr lang="en-US" sz="9600" dirty="0"/>
          </a:p>
        </p:txBody>
      </p:sp>
      <p:sp>
        <p:nvSpPr>
          <p:cNvPr id="3" name="TextBox 2"/>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802267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Standardization for Copper</a:t>
            </a:r>
            <a:endParaRPr lang="en-US" dirty="0"/>
          </a:p>
        </p:txBody>
      </p:sp>
      <p:sp>
        <p:nvSpPr>
          <p:cNvPr id="15" name="TextBox 14"/>
          <p:cNvSpPr txBox="1"/>
          <p:nvPr/>
        </p:nvSpPr>
        <p:spPr>
          <a:xfrm>
            <a:off x="123568" y="1338850"/>
            <a:ext cx="5972432" cy="1292662"/>
          </a:xfrm>
          <a:prstGeom prst="rect">
            <a:avLst/>
          </a:prstGeom>
          <a:noFill/>
        </p:spPr>
        <p:txBody>
          <a:bodyPr wrap="square" rtlCol="0">
            <a:spAutoFit/>
          </a:bodyPr>
          <a:lstStyle/>
          <a:p>
            <a:pPr algn="ctr">
              <a:spcAft>
                <a:spcPts val="1200"/>
              </a:spcAft>
            </a:pPr>
            <a:r>
              <a:rPr lang="en-US" sz="2800" i="1" dirty="0" err="1">
                <a:solidFill>
                  <a:srgbClr val="0070C0"/>
                </a:solidFill>
              </a:rPr>
              <a:t>A</a:t>
            </a:r>
            <a:r>
              <a:rPr lang="en-US" sz="2800" i="1" baseline="-25000" dirty="0" err="1">
                <a:solidFill>
                  <a:srgbClr val="0070C0"/>
                </a:solidFill>
                <a:latin typeface="Symbol" charset="2"/>
                <a:ea typeface="Symbol" charset="2"/>
                <a:cs typeface="Symbol" charset="2"/>
              </a:rPr>
              <a:t>l</a:t>
            </a:r>
            <a:r>
              <a:rPr lang="en-US" sz="2800" i="1" baseline="-25000" dirty="0" err="1">
                <a:solidFill>
                  <a:srgbClr val="0070C0"/>
                </a:solidFill>
                <a:ea typeface="Symbol" charset="2"/>
                <a:cs typeface="Symbol" charset="2"/>
              </a:rPr>
              <a:t>,</a:t>
            </a:r>
            <a:r>
              <a:rPr lang="en-US" sz="2800" baseline="-25000" dirty="0" err="1">
                <a:solidFill>
                  <a:srgbClr val="0070C0"/>
                </a:solidFill>
                <a:ea typeface="Symbol" charset="2"/>
                <a:cs typeface="Symbol" charset="2"/>
              </a:rPr>
              <a:t>Cu</a:t>
            </a:r>
            <a:r>
              <a:rPr lang="en-US" sz="2800" i="1" dirty="0">
                <a:solidFill>
                  <a:srgbClr val="0070C0"/>
                </a:solidFill>
              </a:rPr>
              <a:t> </a:t>
            </a:r>
            <a:r>
              <a:rPr lang="en-US" sz="2800" dirty="0">
                <a:solidFill>
                  <a:srgbClr val="0070C0"/>
                </a:solidFill>
              </a:rPr>
              <a:t>= </a:t>
            </a:r>
            <a:r>
              <a:rPr lang="en-US" sz="2800" i="1" dirty="0" err="1" smtClean="0">
                <a:solidFill>
                  <a:srgbClr val="0070C0"/>
                </a:solidFill>
                <a:latin typeface="Symbol" charset="2"/>
                <a:ea typeface="Symbol" charset="2"/>
                <a:cs typeface="Symbol" charset="2"/>
              </a:rPr>
              <a:t>e</a:t>
            </a:r>
            <a:r>
              <a:rPr lang="en-US" sz="2800" i="1" baseline="-25000" dirty="0" err="1" smtClean="0">
                <a:solidFill>
                  <a:srgbClr val="0070C0"/>
                </a:solidFill>
                <a:latin typeface="Symbol" charset="2"/>
                <a:ea typeface="Symbol" charset="2"/>
                <a:cs typeface="Symbol" charset="2"/>
              </a:rPr>
              <a:t>l</a:t>
            </a:r>
            <a:r>
              <a:rPr lang="en-US" sz="2800" i="1" baseline="-25000" dirty="0" err="1" smtClean="0">
                <a:solidFill>
                  <a:srgbClr val="0070C0"/>
                </a:solidFill>
                <a:ea typeface="Symbol" charset="2"/>
                <a:cs typeface="Symbol" charset="2"/>
              </a:rPr>
              <a:t>,</a:t>
            </a:r>
            <a:r>
              <a:rPr lang="en-US" sz="2800" baseline="-25000" dirty="0" err="1" smtClean="0">
                <a:solidFill>
                  <a:srgbClr val="0070C0"/>
                </a:solidFill>
                <a:ea typeface="Symbol" charset="2"/>
                <a:cs typeface="Symbol" charset="2"/>
              </a:rPr>
              <a:t>Cu</a:t>
            </a:r>
            <a:r>
              <a:rPr lang="en-US" sz="2800" i="1" dirty="0" err="1" smtClean="0">
                <a:solidFill>
                  <a:srgbClr val="0070C0"/>
                </a:solidFill>
              </a:rPr>
              <a:t>bC</a:t>
            </a:r>
            <a:r>
              <a:rPr lang="en-US" sz="2800" baseline="-25000" dirty="0" err="1" smtClean="0">
                <a:solidFill>
                  <a:srgbClr val="0070C0"/>
                </a:solidFill>
              </a:rPr>
              <a:t>Cu</a:t>
            </a:r>
            <a:endParaRPr lang="en-US" dirty="0" smtClean="0">
              <a:latin typeface="Calibri" charset="0"/>
              <a:ea typeface="Calibri" charset="0"/>
              <a:cs typeface="Calibri" charset="0"/>
            </a:endParaRPr>
          </a:p>
          <a:p>
            <a:pPr marL="342900" indent="-342900">
              <a:spcAft>
                <a:spcPts val="600"/>
              </a:spcAft>
              <a:buAutoNum type="arabicPeriod"/>
            </a:pPr>
            <a:r>
              <a:rPr lang="en-US" sz="2000" dirty="0" smtClean="0">
                <a:latin typeface="Calibri" charset="0"/>
                <a:ea typeface="Calibri" charset="0"/>
                <a:cs typeface="Calibri" charset="0"/>
              </a:rPr>
              <a:t>plot spectra for set of standards and identify the wavelength of maximum absorbance</a:t>
            </a:r>
            <a:endParaRPr lang="en-US" sz="2000" dirty="0">
              <a:latin typeface="Calibri" charset="0"/>
              <a:ea typeface="Calibri" charset="0"/>
              <a:cs typeface="Calibri"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034606"/>
            <a:ext cx="5663878" cy="5259315"/>
          </a:xfrm>
          <a:prstGeom prst="rect">
            <a:avLst/>
          </a:prstGeom>
        </p:spPr>
      </p:pic>
      <p:sp>
        <p:nvSpPr>
          <p:cNvPr id="5" name="Rectangle 4"/>
          <p:cNvSpPr/>
          <p:nvPr/>
        </p:nvSpPr>
        <p:spPr>
          <a:xfrm>
            <a:off x="123568" y="5924589"/>
            <a:ext cx="5972432"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a:t>
            </a:r>
            <a:r>
              <a:rPr lang="en-US" dirty="0" err="1" smtClean="0">
                <a:solidFill>
                  <a:srgbClr val="FF0000"/>
                </a:solidFill>
                <a:latin typeface="Calibri" charset="0"/>
                <a:ea typeface="Calibri" charset="0"/>
                <a:cs typeface="Calibri" charset="0"/>
              </a:rPr>
              <a:t>matplot</a:t>
            </a:r>
            <a:r>
              <a:rPr lang="en-US" dirty="0">
                <a:solidFill>
                  <a:srgbClr val="FF0000"/>
                </a:solidFill>
                <a:latin typeface="Calibri" charset="0"/>
                <a:ea typeface="Calibri" charset="0"/>
                <a:cs typeface="Calibri" charset="0"/>
              </a:rPr>
              <a:t>( ), legend( ), </a:t>
            </a:r>
            <a:r>
              <a:rPr lang="en-US" dirty="0" err="1">
                <a:solidFill>
                  <a:srgbClr val="FF0000"/>
                </a:solidFill>
                <a:latin typeface="Calibri" charset="0"/>
                <a:ea typeface="Calibri" charset="0"/>
                <a:cs typeface="Calibri" charset="0"/>
              </a:rPr>
              <a:t>which.max</a:t>
            </a:r>
            <a:r>
              <a:rPr lang="en-US" dirty="0">
                <a:solidFill>
                  <a:srgbClr val="FF0000"/>
                </a:solidFill>
                <a:latin typeface="Calibri" charset="0"/>
                <a:ea typeface="Calibri" charset="0"/>
                <a:cs typeface="Calibri" charset="0"/>
              </a:rPr>
              <a:t>( ), abline</a:t>
            </a:r>
            <a:r>
              <a:rPr lang="en-US" dirty="0" smtClean="0">
                <a:solidFill>
                  <a:srgbClr val="FF0000"/>
                </a:solidFill>
                <a:latin typeface="Calibri" charset="0"/>
                <a:ea typeface="Calibri" charset="0"/>
                <a:cs typeface="Calibri" charset="0"/>
              </a:rPr>
              <a:t>( ) </a:t>
            </a:r>
            <a:endParaRPr lang="en-US" dirty="0">
              <a:solidFill>
                <a:srgbClr val="FF0000"/>
              </a:solidFill>
            </a:endParaRPr>
          </a:p>
        </p:txBody>
      </p:sp>
      <p:sp>
        <p:nvSpPr>
          <p:cNvPr id="9" name="TextBox 8"/>
          <p:cNvSpPr txBox="1"/>
          <p:nvPr/>
        </p:nvSpPr>
        <p:spPr>
          <a:xfrm>
            <a:off x="2215949" y="2639777"/>
            <a:ext cx="1787669" cy="461665"/>
          </a:xfrm>
          <a:prstGeom prst="rect">
            <a:avLst/>
          </a:prstGeom>
          <a:noFill/>
        </p:spPr>
        <p:txBody>
          <a:bodyPr wrap="none" rtlCol="0">
            <a:spAutoFit/>
          </a:bodyPr>
          <a:lstStyle/>
          <a:p>
            <a:r>
              <a:rPr lang="en-US" sz="2400" dirty="0" smtClean="0">
                <a:solidFill>
                  <a:srgbClr val="0070C0"/>
                </a:solidFill>
                <a:latin typeface="Symbol" charset="2"/>
                <a:ea typeface="Symbol" charset="2"/>
                <a:cs typeface="Symbol" charset="2"/>
              </a:rPr>
              <a:t>l </a:t>
            </a:r>
            <a:r>
              <a:rPr lang="en-US" sz="2400" dirty="0" smtClean="0">
                <a:solidFill>
                  <a:srgbClr val="0070C0"/>
                </a:solidFill>
              </a:rPr>
              <a:t>= 809.1 nm</a:t>
            </a:r>
            <a:endParaRPr lang="en-US" sz="2400" dirty="0">
              <a:solidFill>
                <a:srgbClr val="0070C0"/>
              </a:solidFill>
            </a:endParaRPr>
          </a:p>
        </p:txBody>
      </p:sp>
      <p:sp>
        <p:nvSpPr>
          <p:cNvPr id="7" name="TextBox 6"/>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542670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Standardization for Copper</a:t>
            </a:r>
          </a:p>
        </p:txBody>
      </p:sp>
      <p:sp>
        <p:nvSpPr>
          <p:cNvPr id="6" name="Rectangle 5"/>
          <p:cNvSpPr/>
          <p:nvPr/>
        </p:nvSpPr>
        <p:spPr>
          <a:xfrm>
            <a:off x="461669" y="3446652"/>
            <a:ext cx="5634331" cy="1815882"/>
          </a:xfrm>
          <a:prstGeom prst="rect">
            <a:avLst/>
          </a:prstGeom>
        </p:spPr>
        <p:txBody>
          <a:bodyPr wrap="square">
            <a:spAutoFit/>
          </a:bodyPr>
          <a:lstStyle/>
          <a:p>
            <a:r>
              <a:rPr lang="en-US" sz="1600" dirty="0" smtClean="0">
                <a:solidFill>
                  <a:srgbClr val="7030A0"/>
                </a:solidFill>
              </a:rPr>
              <a:t>Coefficients:      Estimate       Std</a:t>
            </a:r>
            <a:r>
              <a:rPr lang="en-US" sz="1600" dirty="0">
                <a:solidFill>
                  <a:srgbClr val="7030A0"/>
                </a:solidFill>
              </a:rPr>
              <a:t>. </a:t>
            </a:r>
            <a:r>
              <a:rPr lang="en-US" sz="1600" dirty="0" smtClean="0">
                <a:solidFill>
                  <a:srgbClr val="7030A0"/>
                </a:solidFill>
              </a:rPr>
              <a:t>Error      t value         Pr</a:t>
            </a:r>
            <a:r>
              <a:rPr lang="en-US" sz="1600" dirty="0">
                <a:solidFill>
                  <a:srgbClr val="7030A0"/>
                </a:solidFill>
              </a:rPr>
              <a:t>(&gt;|t|)    </a:t>
            </a:r>
            <a:endParaRPr lang="en-US" sz="1600" dirty="0" smtClean="0">
              <a:solidFill>
                <a:srgbClr val="7030A0"/>
              </a:solidFill>
            </a:endParaRPr>
          </a:p>
          <a:p>
            <a:r>
              <a:rPr lang="en-US" sz="1600" dirty="0" smtClean="0">
                <a:solidFill>
                  <a:srgbClr val="7030A0"/>
                </a:solidFill>
              </a:rPr>
              <a:t>(Intercept)	        0.003202      0.008222      0.389            0.723    </a:t>
            </a:r>
          </a:p>
          <a:p>
            <a:r>
              <a:rPr lang="en-US" sz="1600" dirty="0" err="1" smtClean="0">
                <a:solidFill>
                  <a:srgbClr val="7030A0"/>
                </a:solidFill>
              </a:rPr>
              <a:t>cuStd_conc</a:t>
            </a:r>
            <a:r>
              <a:rPr lang="en-US" sz="1600" dirty="0" smtClean="0">
                <a:solidFill>
                  <a:srgbClr val="7030A0"/>
                </a:solidFill>
              </a:rPr>
              <a:t>       12.778883   0.247900       51.548        1.61e-05 ***</a:t>
            </a:r>
          </a:p>
          <a:p>
            <a:r>
              <a:rPr lang="en-US" sz="1600" dirty="0" smtClean="0">
                <a:solidFill>
                  <a:srgbClr val="7030A0"/>
                </a:solidFill>
              </a:rPr>
              <a:t>---</a:t>
            </a:r>
            <a:r>
              <a:rPr lang="en-US" sz="1600" dirty="0">
                <a:solidFill>
                  <a:srgbClr val="7030A0"/>
                </a:solidFill>
              </a:rPr>
              <a:t>Signif. codes:  0 ‘***’ 0.001 ‘**’ 0.01 ‘*’ 0.05 ‘.’ 0.1 ‘ ’ </a:t>
            </a:r>
            <a:r>
              <a:rPr lang="en-US" sz="1600" dirty="0" smtClean="0">
                <a:solidFill>
                  <a:srgbClr val="7030A0"/>
                </a:solidFill>
              </a:rPr>
              <a:t>1</a:t>
            </a:r>
          </a:p>
          <a:p>
            <a:r>
              <a:rPr lang="en-US" sz="1600" dirty="0" smtClean="0">
                <a:solidFill>
                  <a:srgbClr val="7030A0"/>
                </a:solidFill>
              </a:rPr>
              <a:t>Residual </a:t>
            </a:r>
            <a:r>
              <a:rPr lang="en-US" sz="1600" dirty="0">
                <a:solidFill>
                  <a:srgbClr val="7030A0"/>
                </a:solidFill>
              </a:rPr>
              <a:t>standard error: 0.007839 on 3 degrees of </a:t>
            </a:r>
            <a:r>
              <a:rPr lang="en-US" sz="1600" dirty="0" smtClean="0">
                <a:solidFill>
                  <a:srgbClr val="7030A0"/>
                </a:solidFill>
              </a:rPr>
              <a:t>freedom</a:t>
            </a:r>
          </a:p>
          <a:p>
            <a:r>
              <a:rPr lang="en-US" sz="1600" dirty="0" smtClean="0">
                <a:solidFill>
                  <a:srgbClr val="7030A0"/>
                </a:solidFill>
              </a:rPr>
              <a:t>Multiple </a:t>
            </a:r>
            <a:r>
              <a:rPr lang="en-US" sz="1600" dirty="0">
                <a:solidFill>
                  <a:srgbClr val="7030A0"/>
                </a:solidFill>
              </a:rPr>
              <a:t>R-squared:  </a:t>
            </a:r>
            <a:r>
              <a:rPr lang="en-US" sz="1600" dirty="0" smtClean="0">
                <a:solidFill>
                  <a:srgbClr val="7030A0"/>
                </a:solidFill>
              </a:rPr>
              <a:t>0.9989, Adjusted </a:t>
            </a:r>
            <a:r>
              <a:rPr lang="en-US" sz="1600" dirty="0">
                <a:solidFill>
                  <a:srgbClr val="7030A0"/>
                </a:solidFill>
              </a:rPr>
              <a:t>R-squared:  0.9985 </a:t>
            </a:r>
            <a:endParaRPr lang="en-US" sz="1600" dirty="0" smtClean="0">
              <a:solidFill>
                <a:srgbClr val="7030A0"/>
              </a:solidFill>
            </a:endParaRPr>
          </a:p>
          <a:p>
            <a:r>
              <a:rPr lang="en-US" sz="1600" dirty="0" smtClean="0">
                <a:solidFill>
                  <a:srgbClr val="7030A0"/>
                </a:solidFill>
              </a:rPr>
              <a:t>F-statistic</a:t>
            </a:r>
            <a:r>
              <a:rPr lang="en-US" sz="1600" dirty="0">
                <a:solidFill>
                  <a:srgbClr val="7030A0"/>
                </a:solidFill>
              </a:rPr>
              <a:t>:  2657 on 1 and 3 DF,  p-value: 1.608e-05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27065"/>
            <a:ext cx="5817951" cy="5302207"/>
          </a:xfrm>
          <a:prstGeom prst="rect">
            <a:avLst/>
          </a:prstGeom>
        </p:spPr>
      </p:pic>
      <p:sp>
        <p:nvSpPr>
          <p:cNvPr id="11" name="TextBox 10"/>
          <p:cNvSpPr txBox="1"/>
          <p:nvPr/>
        </p:nvSpPr>
        <p:spPr>
          <a:xfrm>
            <a:off x="123568" y="1338850"/>
            <a:ext cx="5972432" cy="1985159"/>
          </a:xfrm>
          <a:prstGeom prst="rect">
            <a:avLst/>
          </a:prstGeom>
          <a:noFill/>
        </p:spPr>
        <p:txBody>
          <a:bodyPr wrap="square" rtlCol="0">
            <a:spAutoFit/>
          </a:bodyPr>
          <a:lstStyle/>
          <a:p>
            <a:pPr algn="ctr">
              <a:spcAft>
                <a:spcPts val="1200"/>
              </a:spcAft>
            </a:pPr>
            <a:r>
              <a:rPr lang="en-US" sz="2800" i="1" dirty="0" err="1">
                <a:solidFill>
                  <a:srgbClr val="0070C0"/>
                </a:solidFill>
              </a:rPr>
              <a:t>A</a:t>
            </a:r>
            <a:r>
              <a:rPr lang="en-US" sz="2800" i="1" baseline="-25000" dirty="0" err="1">
                <a:solidFill>
                  <a:srgbClr val="0070C0"/>
                </a:solidFill>
                <a:latin typeface="Symbol" charset="2"/>
                <a:ea typeface="Symbol" charset="2"/>
                <a:cs typeface="Symbol" charset="2"/>
              </a:rPr>
              <a:t>l</a:t>
            </a:r>
            <a:r>
              <a:rPr lang="en-US" sz="2800" i="1" baseline="-25000" dirty="0" err="1">
                <a:solidFill>
                  <a:srgbClr val="0070C0"/>
                </a:solidFill>
                <a:ea typeface="Symbol" charset="2"/>
                <a:cs typeface="Symbol" charset="2"/>
              </a:rPr>
              <a:t>,</a:t>
            </a:r>
            <a:r>
              <a:rPr lang="en-US" sz="2800" baseline="-25000" dirty="0" err="1">
                <a:solidFill>
                  <a:srgbClr val="0070C0"/>
                </a:solidFill>
                <a:ea typeface="Symbol" charset="2"/>
                <a:cs typeface="Symbol" charset="2"/>
              </a:rPr>
              <a:t>Cu</a:t>
            </a:r>
            <a:r>
              <a:rPr lang="en-US" sz="2800" i="1" dirty="0">
                <a:solidFill>
                  <a:srgbClr val="0070C0"/>
                </a:solidFill>
              </a:rPr>
              <a:t> </a:t>
            </a:r>
            <a:r>
              <a:rPr lang="en-US" sz="2800" dirty="0">
                <a:solidFill>
                  <a:srgbClr val="0070C0"/>
                </a:solidFill>
              </a:rPr>
              <a:t>= </a:t>
            </a:r>
            <a:r>
              <a:rPr lang="en-US" sz="2800" i="1" dirty="0" err="1" smtClean="0">
                <a:solidFill>
                  <a:srgbClr val="0070C0"/>
                </a:solidFill>
                <a:latin typeface="Symbol" charset="2"/>
                <a:ea typeface="Symbol" charset="2"/>
                <a:cs typeface="Symbol" charset="2"/>
              </a:rPr>
              <a:t>e</a:t>
            </a:r>
            <a:r>
              <a:rPr lang="en-US" sz="2800" i="1" baseline="-25000" dirty="0" err="1" smtClean="0">
                <a:solidFill>
                  <a:srgbClr val="0070C0"/>
                </a:solidFill>
                <a:latin typeface="Symbol" charset="2"/>
                <a:ea typeface="Symbol" charset="2"/>
                <a:cs typeface="Symbol" charset="2"/>
              </a:rPr>
              <a:t>l</a:t>
            </a:r>
            <a:r>
              <a:rPr lang="en-US" sz="2800" i="1" baseline="-25000" dirty="0" err="1" smtClean="0">
                <a:solidFill>
                  <a:srgbClr val="0070C0"/>
                </a:solidFill>
                <a:ea typeface="Symbol" charset="2"/>
                <a:cs typeface="Symbol" charset="2"/>
              </a:rPr>
              <a:t>,</a:t>
            </a:r>
            <a:r>
              <a:rPr lang="en-US" sz="2800" baseline="-25000" dirty="0" err="1" smtClean="0">
                <a:solidFill>
                  <a:srgbClr val="0070C0"/>
                </a:solidFill>
                <a:ea typeface="Symbol" charset="2"/>
                <a:cs typeface="Symbol" charset="2"/>
              </a:rPr>
              <a:t>Cu</a:t>
            </a:r>
            <a:r>
              <a:rPr lang="en-US" sz="2800" i="1" dirty="0" err="1" smtClean="0">
                <a:solidFill>
                  <a:srgbClr val="0070C0"/>
                </a:solidFill>
              </a:rPr>
              <a:t>bC</a:t>
            </a:r>
            <a:r>
              <a:rPr lang="en-US" sz="2800" baseline="-25000" dirty="0" err="1" smtClean="0">
                <a:solidFill>
                  <a:srgbClr val="0070C0"/>
                </a:solidFill>
              </a:rPr>
              <a:t>Cu</a:t>
            </a:r>
            <a:endParaRPr lang="en-US" sz="2800" dirty="0" smtClean="0">
              <a:latin typeface="Calibri" charset="0"/>
              <a:ea typeface="Calibri" charset="0"/>
              <a:cs typeface="Calibri" charset="0"/>
            </a:endParaRPr>
          </a:p>
          <a:p>
            <a:pPr marL="342900" indent="-342900">
              <a:spcAft>
                <a:spcPts val="600"/>
              </a:spcAft>
              <a:buAutoNum type="arabicPeriod"/>
            </a:pPr>
            <a:r>
              <a:rPr lang="en-US" sz="2000" dirty="0" smtClean="0">
                <a:latin typeface="Calibri" charset="0"/>
                <a:ea typeface="Calibri" charset="0"/>
                <a:cs typeface="Calibri" charset="0"/>
              </a:rPr>
              <a:t>plot spectra for set of standards and identify the wavelength of maximum absorbance</a:t>
            </a:r>
          </a:p>
          <a:p>
            <a:pPr marL="342900" indent="-342900">
              <a:spcAft>
                <a:spcPts val="600"/>
              </a:spcAft>
              <a:buFontTx/>
              <a:buAutoNum type="arabicPeriod"/>
            </a:pPr>
            <a:r>
              <a:rPr lang="en-US" sz="2000" dirty="0" smtClean="0">
                <a:latin typeface="Calibri" charset="0"/>
                <a:ea typeface="Calibri" charset="0"/>
                <a:cs typeface="Calibri" charset="0"/>
              </a:rPr>
              <a:t>plot calibration data and determine equation for calibration curve</a:t>
            </a:r>
            <a:endParaRPr lang="en-US" sz="2000" dirty="0">
              <a:latin typeface="Calibri" charset="0"/>
              <a:ea typeface="Calibri" charset="0"/>
              <a:cs typeface="Calibri" charset="0"/>
            </a:endParaRPr>
          </a:p>
        </p:txBody>
      </p:sp>
      <p:sp>
        <p:nvSpPr>
          <p:cNvPr id="7" name="TextBox 6"/>
          <p:cNvSpPr txBox="1"/>
          <p:nvPr/>
        </p:nvSpPr>
        <p:spPr>
          <a:xfrm>
            <a:off x="1207304" y="5427573"/>
            <a:ext cx="3608173" cy="461665"/>
          </a:xfrm>
          <a:prstGeom prst="rect">
            <a:avLst/>
          </a:prstGeom>
          <a:noFill/>
        </p:spPr>
        <p:txBody>
          <a:bodyPr wrap="square" rtlCol="0">
            <a:spAutoFit/>
          </a:bodyPr>
          <a:lstStyle/>
          <a:p>
            <a:r>
              <a:rPr lang="en-US" sz="2400" i="1" dirty="0" smtClean="0">
                <a:solidFill>
                  <a:srgbClr val="0070C0"/>
                </a:solidFill>
              </a:rPr>
              <a:t>A</a:t>
            </a:r>
            <a:r>
              <a:rPr lang="en-US" sz="2400" dirty="0" smtClean="0">
                <a:solidFill>
                  <a:srgbClr val="0070C0"/>
                </a:solidFill>
              </a:rPr>
              <a:t> = 12.78 M</a:t>
            </a:r>
            <a:r>
              <a:rPr lang="en-US" sz="2400" baseline="30000" dirty="0" smtClean="0">
                <a:solidFill>
                  <a:srgbClr val="0070C0"/>
                </a:solidFill>
              </a:rPr>
              <a:t>–1</a:t>
            </a:r>
            <a:r>
              <a:rPr lang="en-US" sz="2400" dirty="0" smtClean="0">
                <a:solidFill>
                  <a:srgbClr val="0070C0"/>
                </a:solidFill>
              </a:rPr>
              <a:t> × </a:t>
            </a:r>
            <a:r>
              <a:rPr lang="en-US" sz="2400" i="1" dirty="0" smtClean="0">
                <a:solidFill>
                  <a:srgbClr val="0070C0"/>
                </a:solidFill>
              </a:rPr>
              <a:t>C</a:t>
            </a:r>
            <a:r>
              <a:rPr lang="en-US" sz="2400" dirty="0" smtClean="0">
                <a:solidFill>
                  <a:srgbClr val="0070C0"/>
                </a:solidFill>
              </a:rPr>
              <a:t> + 0.0032</a:t>
            </a:r>
            <a:endParaRPr lang="en-US" sz="2400" dirty="0">
              <a:solidFill>
                <a:srgbClr val="0070C0"/>
              </a:solidFill>
            </a:endParaRPr>
          </a:p>
        </p:txBody>
      </p:sp>
      <p:sp>
        <p:nvSpPr>
          <p:cNvPr id="16" name="Rectangle 15"/>
          <p:cNvSpPr/>
          <p:nvPr/>
        </p:nvSpPr>
        <p:spPr>
          <a:xfrm>
            <a:off x="123568" y="5924589"/>
            <a:ext cx="5972432" cy="369332"/>
          </a:xfrm>
          <a:prstGeom prst="rect">
            <a:avLst/>
          </a:prstGeom>
        </p:spPr>
        <p:txBody>
          <a:bodyPr wrap="square">
            <a:spAutoFit/>
          </a:bodyPr>
          <a:lstStyle/>
          <a:p>
            <a:pPr marL="11113" lvl="1">
              <a:spcAft>
                <a:spcPts val="600"/>
              </a:spcAft>
            </a:pPr>
            <a:r>
              <a:rPr lang="en-US" dirty="0" smtClean="0">
                <a:solidFill>
                  <a:srgbClr val="FF0000"/>
                </a:solidFill>
                <a:latin typeface="American Typewriter" charset="0"/>
                <a:ea typeface="American Typewriter" charset="0"/>
                <a:cs typeface="American Typewriter" charset="0"/>
              </a:rPr>
              <a:t>R</a:t>
            </a:r>
            <a:r>
              <a:rPr lang="en-US" dirty="0" smtClean="0">
                <a:solidFill>
                  <a:srgbClr val="FF0000"/>
                </a:solidFill>
                <a:latin typeface="Calibri" charset="0"/>
                <a:ea typeface="Calibri" charset="0"/>
                <a:cs typeface="Calibri" charset="0"/>
              </a:rPr>
              <a:t> functions: plot</a:t>
            </a:r>
            <a:r>
              <a:rPr lang="en-US" dirty="0">
                <a:solidFill>
                  <a:srgbClr val="FF0000"/>
                </a:solidFill>
                <a:latin typeface="Calibri" charset="0"/>
                <a:ea typeface="Calibri" charset="0"/>
                <a:cs typeface="Calibri" charset="0"/>
              </a:rPr>
              <a:t>( ), </a:t>
            </a:r>
            <a:r>
              <a:rPr lang="en-US" dirty="0" smtClean="0">
                <a:solidFill>
                  <a:srgbClr val="FF0000"/>
                </a:solidFill>
                <a:latin typeface="Calibri" charset="0"/>
                <a:ea typeface="Calibri" charset="0"/>
                <a:cs typeface="Calibri" charset="0"/>
              </a:rPr>
              <a:t>lm( ), abline( ), summary( ) </a:t>
            </a:r>
            <a:endParaRPr lang="en-US" dirty="0">
              <a:solidFill>
                <a:srgbClr val="FF0000"/>
              </a:solidFill>
            </a:endParaRPr>
          </a:p>
        </p:txBody>
      </p:sp>
      <p:sp>
        <p:nvSpPr>
          <p:cNvPr id="9" name="TextBox 8"/>
          <p:cNvSpPr txBox="1"/>
          <p:nvPr/>
        </p:nvSpPr>
        <p:spPr>
          <a:xfrm>
            <a:off x="9273511" y="6462164"/>
            <a:ext cx="2088585" cy="369332"/>
          </a:xfrm>
          <a:prstGeom prst="rect">
            <a:avLst/>
          </a:prstGeom>
          <a:noFill/>
        </p:spPr>
        <p:txBody>
          <a:bodyPr wrap="none" rtlCol="0">
            <a:spAutoFit/>
          </a:bodyPr>
          <a:lstStyle/>
          <a:p>
            <a:r>
              <a:rPr lang="en-US" dirty="0"/>
              <a:t>http://</a:t>
            </a:r>
            <a:r>
              <a:rPr lang="en-US" dirty="0" err="1"/>
              <a:t>bit.ly</a:t>
            </a:r>
            <a:r>
              <a:rPr lang="en-US" dirty="0"/>
              <a:t>/2j10Hai</a:t>
            </a:r>
          </a:p>
        </p:txBody>
      </p:sp>
    </p:spTree>
    <p:extLst>
      <p:ext uri="{BB962C8B-B14F-4D97-AF65-F5344CB8AC3E}">
        <p14:creationId xmlns:p14="http://schemas.microsoft.com/office/powerpoint/2010/main" val="1698620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20187</TotalTime>
  <Words>5130</Words>
  <Application>Microsoft Macintosh PowerPoint</Application>
  <PresentationFormat>Widescreen</PresentationFormat>
  <Paragraphs>565</Paragraphs>
  <Slides>59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59</vt:i4>
      </vt:variant>
    </vt:vector>
  </HeadingPairs>
  <TitlesOfParts>
    <vt:vector size="68" baseType="lpstr">
      <vt:lpstr>American Typewriter</vt:lpstr>
      <vt:lpstr>Arial</vt:lpstr>
      <vt:lpstr>Calibri</vt:lpstr>
      <vt:lpstr>Calibri Light</vt:lpstr>
      <vt:lpstr>Courier New</vt:lpstr>
      <vt:lpstr>Mangal</vt:lpstr>
      <vt:lpstr>Symbol</vt:lpstr>
      <vt:lpstr>Retrospect</vt:lpstr>
      <vt:lpstr>Custom Design</vt:lpstr>
      <vt:lpstr>Using R to Introduce Students to Principal Component Analysis, Cluster Analysis, and Multiple Linear Regression</vt:lpstr>
      <vt:lpstr>PowerPoint Presentation</vt:lpstr>
      <vt:lpstr>PowerPoint Presentation</vt:lpstr>
      <vt:lpstr>Chem 351: Chemometrics</vt:lpstr>
      <vt:lpstr>R as a Tool for Teaching Chemometrics</vt:lpstr>
      <vt:lpstr>The Analytical System: Beer’s Law</vt:lpstr>
      <vt:lpstr>PowerPoint Presentation</vt:lpstr>
      <vt:lpstr>External Standardization for Copper</vt:lpstr>
      <vt:lpstr>External Standardization for Copper</vt:lpstr>
      <vt:lpstr>External Standardization for Copper</vt:lpstr>
      <vt:lpstr>Analysis of Binary Mixture: Cu and Ni</vt:lpstr>
      <vt:lpstr>Analysis of Binary Mixture: Cu and Ni</vt:lpstr>
      <vt:lpstr>Analysis of Binary Mixture: Cu and Ni</vt:lpstr>
      <vt:lpstr>PowerPoint Presentation</vt:lpstr>
      <vt:lpstr>Matrix Notation for Beer’s Law (A = ebC)</vt:lpstr>
      <vt:lpstr>How Does PCA Work?</vt:lpstr>
      <vt:lpstr>How Does PCA Work?</vt:lpstr>
      <vt:lpstr>How Does PCA Work?</vt:lpstr>
      <vt:lpstr>How Does PCA Work?</vt:lpstr>
      <vt:lpstr>How Does PCA Work?</vt:lpstr>
      <vt:lpstr>PCA: Worked Example</vt:lpstr>
      <vt:lpstr>PCA: Worked Example</vt:lpstr>
      <vt:lpstr>PCA: Worked Example</vt:lpstr>
      <vt:lpstr>PCA: Worked Example</vt:lpstr>
      <vt:lpstr>PCA: Worked Example</vt:lpstr>
      <vt:lpstr>PCA: Worked Example</vt:lpstr>
      <vt:lpstr>PCA: Worked Example</vt:lpstr>
      <vt:lpstr>PCA: Worked Example</vt:lpstr>
      <vt:lpstr>How Does Cluster Analysis Work?</vt:lpstr>
      <vt:lpstr>How Does Cluster Analysis Work?</vt:lpstr>
      <vt:lpstr>How Does Cluster Analysis Work?</vt:lpstr>
      <vt:lpstr>How Does Cluster Analysis Work?</vt:lpstr>
      <vt:lpstr>How Does Cluster Analysis Work?</vt:lpstr>
      <vt:lpstr>Cluster Analysis: Worked Example</vt:lpstr>
      <vt:lpstr>Cluster Analysis: Worked Example</vt:lpstr>
      <vt:lpstr>Cluster Analysis: Worked Example</vt:lpstr>
      <vt:lpstr>Cluster Analysis: Worked Example</vt:lpstr>
      <vt:lpstr>How Does MLR Work?</vt:lpstr>
      <vt:lpstr>How Does MLR Work?</vt:lpstr>
      <vt:lpstr>MLR: Worked Example</vt:lpstr>
      <vt:lpstr>MLR: Worked Example</vt:lpstr>
      <vt:lpstr>MLR: Worked Example</vt:lpstr>
      <vt:lpstr>MLR: Worked Example</vt:lpstr>
      <vt:lpstr>Acknowledgments </vt:lpstr>
      <vt:lpstr>PowerPoint Presentation</vt:lpstr>
      <vt:lpstr>Preparation of Standards &amp; Mixtures</vt:lpstr>
      <vt:lpstr>Spectra for Copper Standards</vt:lpstr>
      <vt:lpstr>Calibration Curve for Copper Standards</vt:lpstr>
      <vt:lpstr>What is PCA? How Does it Work?</vt:lpstr>
      <vt:lpstr>What is PCA? How Does it Work?</vt:lpstr>
      <vt:lpstr>Preparation of Standards &amp; Mixtures</vt:lpstr>
      <vt:lpstr>Structure of Master Data File</vt:lpstr>
      <vt:lpstr>PCA: Examining the Loadings</vt:lpstr>
      <vt:lpstr>Analysis of Binary Mixture: Cu and Ni</vt:lpstr>
      <vt:lpstr>PCA for a Ternary Mixture</vt:lpstr>
      <vt:lpstr>Chem 351: Chemometrics</vt:lpstr>
      <vt:lpstr>R as a Tool for Teaching Chemometrics</vt:lpstr>
      <vt:lpstr>PowerPoint Presentation</vt:lpstr>
      <vt:lpstr>Analysis of Binary Mixture: Cu and Ni</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R to Introduce Students to Principal Component Analysis, Cluster Analysis, and Multiple Linear Regression</dc:title>
  <dc:creator>David Harvey</dc:creator>
  <cp:lastModifiedBy>David Harvey</cp:lastModifiedBy>
  <cp:revision>158</cp:revision>
  <cp:lastPrinted>2018-01-30T16:27:40Z</cp:lastPrinted>
  <dcterms:created xsi:type="dcterms:W3CDTF">2018-01-10T13:30:17Z</dcterms:created>
  <dcterms:modified xsi:type="dcterms:W3CDTF">2018-02-01T16:48:31Z</dcterms:modified>
</cp:coreProperties>
</file>