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35" r:id="rId3"/>
    <p:sldId id="336" r:id="rId4"/>
    <p:sldId id="333" r:id="rId5"/>
    <p:sldId id="334"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50" r:id="rId19"/>
    <p:sldId id="351" r:id="rId20"/>
    <p:sldId id="349" r:id="rId21"/>
    <p:sldId id="352" r:id="rId22"/>
    <p:sldId id="353" r:id="rId23"/>
    <p:sldId id="358" r:id="rId24"/>
    <p:sldId id="354" r:id="rId25"/>
    <p:sldId id="361" r:id="rId26"/>
    <p:sldId id="362" r:id="rId27"/>
    <p:sldId id="363" r:id="rId28"/>
    <p:sldId id="359" r:id="rId29"/>
    <p:sldId id="360" r:id="rId30"/>
    <p:sldId id="355" r:id="rId31"/>
    <p:sldId id="357" r:id="rId32"/>
    <p:sldId id="329" r:id="rId33"/>
    <p:sldId id="332" r:id="rId34"/>
    <p:sldId id="327" r:id="rId35"/>
    <p:sldId id="258" r:id="rId36"/>
    <p:sldId id="364" r:id="rId37"/>
    <p:sldId id="35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A51A"/>
    <a:srgbClr val="473A68"/>
    <a:srgbClr val="6F6F6F"/>
    <a:srgbClr val="696969"/>
    <a:srgbClr val="4D4D4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1056"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Number of closed deals</c:v>
                </c:pt>
              </c:strCache>
            </c:strRef>
          </c:tx>
          <c:invertIfNegative val="0"/>
          <c:cat>
            <c:strRef>
              <c:f>Sheet1!$A$2:$A$5</c:f>
              <c:strCache>
                <c:ptCount val="4"/>
                <c:pt idx="0">
                  <c:v>John</c:v>
                </c:pt>
                <c:pt idx="1">
                  <c:v>Sam</c:v>
                </c:pt>
                <c:pt idx="2">
                  <c:v>Mark</c:v>
                </c:pt>
                <c:pt idx="3">
                  <c:v>Harry</c:v>
                </c:pt>
              </c:strCache>
            </c:strRef>
          </c:cat>
          <c:val>
            <c:numRef>
              <c:f>Sheet1!$B$2:$B$5</c:f>
              <c:numCache>
                <c:formatCode>General</c:formatCode>
                <c:ptCount val="4"/>
                <c:pt idx="0">
                  <c:v>43.0</c:v>
                </c:pt>
                <c:pt idx="1">
                  <c:v>23.0</c:v>
                </c:pt>
                <c:pt idx="2">
                  <c:v>43.0</c:v>
                </c:pt>
                <c:pt idx="3">
                  <c:v>54.0</c:v>
                </c:pt>
              </c:numCache>
            </c:numRef>
          </c:val>
        </c:ser>
        <c:dLbls>
          <c:showLegendKey val="0"/>
          <c:showVal val="0"/>
          <c:showCatName val="0"/>
          <c:showSerName val="0"/>
          <c:showPercent val="0"/>
          <c:showBubbleSize val="0"/>
        </c:dLbls>
        <c:gapWidth val="150"/>
        <c:axId val="2095834536"/>
        <c:axId val="2095875336"/>
      </c:barChart>
      <c:catAx>
        <c:axId val="2095834536"/>
        <c:scaling>
          <c:orientation val="minMax"/>
        </c:scaling>
        <c:delete val="0"/>
        <c:axPos val="b"/>
        <c:majorTickMark val="out"/>
        <c:minorTickMark val="none"/>
        <c:tickLblPos val="nextTo"/>
        <c:crossAx val="2095875336"/>
        <c:crosses val="autoZero"/>
        <c:auto val="1"/>
        <c:lblAlgn val="ctr"/>
        <c:lblOffset val="100"/>
        <c:noMultiLvlLbl val="0"/>
      </c:catAx>
      <c:valAx>
        <c:axId val="2095875336"/>
        <c:scaling>
          <c:orientation val="minMax"/>
        </c:scaling>
        <c:delete val="0"/>
        <c:axPos val="l"/>
        <c:majorGridlines/>
        <c:numFmt formatCode="General" sourceLinked="1"/>
        <c:majorTickMark val="out"/>
        <c:minorTickMark val="none"/>
        <c:tickLblPos val="nextTo"/>
        <c:crossAx val="2095834536"/>
        <c:crosses val="autoZero"/>
        <c:crossBetween val="between"/>
      </c:valAx>
    </c:plotArea>
    <c:plotVisOnly val="1"/>
    <c:dispBlanksAs val="gap"/>
    <c:showDLblsOverMax val="0"/>
  </c:chart>
  <c:spPr>
    <a:ln>
      <a:solidFill>
        <a:schemeClr val="accent2">
          <a:lumMod val="75000"/>
        </a:schemeClr>
      </a:solidFill>
    </a:ln>
  </c:spPr>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lineChart>
        <c:grouping val="standard"/>
        <c:varyColors val="0"/>
        <c:ser>
          <c:idx val="0"/>
          <c:order val="0"/>
          <c:tx>
            <c:strRef>
              <c:f>Sheet1!$B$1</c:f>
              <c:strCache>
                <c:ptCount val="1"/>
                <c:pt idx="0">
                  <c:v>Leads per month</c:v>
                </c:pt>
              </c:strCache>
            </c:strRef>
          </c:tx>
          <c:marker>
            <c:symbol val="none"/>
          </c:marker>
          <c:cat>
            <c:strRef>
              <c:f>Sheet1!$A$2:$A$7</c:f>
              <c:strCache>
                <c:ptCount val="6"/>
                <c:pt idx="0">
                  <c:v>Jan</c:v>
                </c:pt>
                <c:pt idx="1">
                  <c:v>Feb</c:v>
                </c:pt>
                <c:pt idx="2">
                  <c:v>Mar</c:v>
                </c:pt>
                <c:pt idx="3">
                  <c:v>Apr</c:v>
                </c:pt>
                <c:pt idx="4">
                  <c:v>May</c:v>
                </c:pt>
                <c:pt idx="5">
                  <c:v>Jun</c:v>
                </c:pt>
              </c:strCache>
            </c:strRef>
          </c:cat>
          <c:val>
            <c:numRef>
              <c:f>Sheet1!$B$2:$B$7</c:f>
              <c:numCache>
                <c:formatCode>General</c:formatCode>
                <c:ptCount val="6"/>
                <c:pt idx="0">
                  <c:v>543.0</c:v>
                </c:pt>
                <c:pt idx="1">
                  <c:v>422.0</c:v>
                </c:pt>
                <c:pt idx="2">
                  <c:v>643.0</c:v>
                </c:pt>
                <c:pt idx="3">
                  <c:v>644.0</c:v>
                </c:pt>
                <c:pt idx="4">
                  <c:v>454.0</c:v>
                </c:pt>
                <c:pt idx="5">
                  <c:v>436.0</c:v>
                </c:pt>
              </c:numCache>
            </c:numRef>
          </c:val>
          <c:smooth val="0"/>
        </c:ser>
        <c:dLbls>
          <c:showLegendKey val="0"/>
          <c:showVal val="0"/>
          <c:showCatName val="0"/>
          <c:showSerName val="0"/>
          <c:showPercent val="0"/>
          <c:showBubbleSize val="0"/>
        </c:dLbls>
        <c:marker val="1"/>
        <c:smooth val="0"/>
        <c:axId val="2092426856"/>
        <c:axId val="2092430136"/>
      </c:lineChart>
      <c:catAx>
        <c:axId val="2092426856"/>
        <c:scaling>
          <c:orientation val="minMax"/>
        </c:scaling>
        <c:delete val="0"/>
        <c:axPos val="b"/>
        <c:majorTickMark val="out"/>
        <c:minorTickMark val="none"/>
        <c:tickLblPos val="nextTo"/>
        <c:crossAx val="2092430136"/>
        <c:crosses val="autoZero"/>
        <c:auto val="1"/>
        <c:lblAlgn val="ctr"/>
        <c:lblOffset val="100"/>
        <c:noMultiLvlLbl val="0"/>
      </c:catAx>
      <c:valAx>
        <c:axId val="2092430136"/>
        <c:scaling>
          <c:orientation val="minMax"/>
        </c:scaling>
        <c:delete val="0"/>
        <c:axPos val="l"/>
        <c:majorGridlines/>
        <c:numFmt formatCode="General" sourceLinked="1"/>
        <c:majorTickMark val="out"/>
        <c:minorTickMark val="none"/>
        <c:tickLblPos val="nextTo"/>
        <c:crossAx val="2092426856"/>
        <c:crosses val="autoZero"/>
        <c:crossBetween val="between"/>
      </c:valAx>
    </c:plotArea>
    <c:plotVisOnly val="1"/>
    <c:dispBlanksAs val="gap"/>
    <c:showDLblsOverMax val="0"/>
  </c:chart>
  <c:spPr>
    <a:ln>
      <a:solidFill>
        <a:schemeClr val="accent2">
          <a:lumMod val="75000"/>
        </a:schemeClr>
      </a:solidFill>
    </a:ln>
  </c:spPr>
  <c:txPr>
    <a:bodyPr/>
    <a:lstStyle/>
    <a:p>
      <a:pPr>
        <a:defRPr sz="11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Sheet1!$B$1</c:f>
              <c:strCache>
                <c:ptCount val="1"/>
                <c:pt idx="0">
                  <c:v>Number of employees</c:v>
                </c:pt>
              </c:strCache>
            </c:strRef>
          </c:tx>
          <c:cat>
            <c:strRef>
              <c:f>Sheet1!$A$2:$A$5</c:f>
              <c:strCache>
                <c:ptCount val="4"/>
                <c:pt idx="0">
                  <c:v>SF</c:v>
                </c:pt>
                <c:pt idx="1">
                  <c:v>LA</c:v>
                </c:pt>
                <c:pt idx="2">
                  <c:v>LV</c:v>
                </c:pt>
                <c:pt idx="3">
                  <c:v>NY</c:v>
                </c:pt>
              </c:strCache>
            </c:strRef>
          </c:cat>
          <c:val>
            <c:numRef>
              <c:f>Sheet1!$B$2:$B$5</c:f>
              <c:numCache>
                <c:formatCode>General</c:formatCode>
                <c:ptCount val="4"/>
                <c:pt idx="0">
                  <c:v>34.0</c:v>
                </c:pt>
                <c:pt idx="1">
                  <c:v>23.0</c:v>
                </c:pt>
                <c:pt idx="2">
                  <c:v>3.0</c:v>
                </c:pt>
                <c:pt idx="3">
                  <c:v>23.0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spPr>
    <a:ln>
      <a:solidFill>
        <a:schemeClr val="accent2">
          <a:lumMod val="75000"/>
        </a:schemeClr>
      </a:solidFill>
    </a:ln>
  </c:spPr>
  <c:txPr>
    <a:bodyPr/>
    <a:lstStyle/>
    <a:p>
      <a:pPr>
        <a:defRPr sz="11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Sheet1!$B$1</c:f>
              <c:strCache>
                <c:ptCount val="1"/>
                <c:pt idx="0">
                  <c:v>Number of employees</c:v>
                </c:pt>
              </c:strCache>
            </c:strRef>
          </c:tx>
          <c:cat>
            <c:strRef>
              <c:f>Sheet1!$A$2:$A$5</c:f>
              <c:strCache>
                <c:ptCount val="4"/>
                <c:pt idx="0">
                  <c:v>SF</c:v>
                </c:pt>
                <c:pt idx="1">
                  <c:v>LA</c:v>
                </c:pt>
                <c:pt idx="2">
                  <c:v>LV</c:v>
                </c:pt>
                <c:pt idx="3">
                  <c:v>NY</c:v>
                </c:pt>
              </c:strCache>
            </c:strRef>
          </c:cat>
          <c:val>
            <c:numRef>
              <c:f>Sheet1!$B$2:$B$5</c:f>
              <c:numCache>
                <c:formatCode>General</c:formatCode>
                <c:ptCount val="4"/>
                <c:pt idx="0">
                  <c:v>34.0</c:v>
                </c:pt>
                <c:pt idx="1">
                  <c:v>23.0</c:v>
                </c:pt>
                <c:pt idx="2">
                  <c:v>3.0</c:v>
                </c:pt>
                <c:pt idx="3">
                  <c:v>23.0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spPr>
    <a:ln>
      <a:solidFill>
        <a:schemeClr val="accent2">
          <a:lumMod val="75000"/>
        </a:schemeClr>
      </a:solidFill>
    </a:ln>
  </c:spPr>
  <c:txPr>
    <a:bodyPr/>
    <a:lstStyle/>
    <a:p>
      <a:pPr>
        <a:defRPr sz="11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Sheet1!$B$1</c:f>
              <c:strCache>
                <c:ptCount val="1"/>
                <c:pt idx="0">
                  <c:v>Number of employees</c:v>
                </c:pt>
              </c:strCache>
            </c:strRef>
          </c:tx>
          <c:cat>
            <c:strRef>
              <c:f>Sheet1!$A$2:$A$5</c:f>
              <c:strCache>
                <c:ptCount val="4"/>
                <c:pt idx="0">
                  <c:v>SF</c:v>
                </c:pt>
                <c:pt idx="1">
                  <c:v>LA</c:v>
                </c:pt>
                <c:pt idx="2">
                  <c:v>LV</c:v>
                </c:pt>
                <c:pt idx="3">
                  <c:v>NY</c:v>
                </c:pt>
              </c:strCache>
            </c:strRef>
          </c:cat>
          <c:val>
            <c:numRef>
              <c:f>Sheet1!$B$2:$B$5</c:f>
              <c:numCache>
                <c:formatCode>General</c:formatCode>
                <c:ptCount val="4"/>
                <c:pt idx="0">
                  <c:v>34.0</c:v>
                </c:pt>
                <c:pt idx="1">
                  <c:v>23.0</c:v>
                </c:pt>
                <c:pt idx="2">
                  <c:v>3.0</c:v>
                </c:pt>
                <c:pt idx="3">
                  <c:v>23.0</c:v>
                </c:pt>
              </c:numCache>
            </c:numRef>
          </c:val>
        </c:ser>
        <c:dLbls>
          <c:showLegendKey val="0"/>
          <c:showVal val="1"/>
          <c:showCatName val="0"/>
          <c:showSerName val="0"/>
          <c:showPercent val="0"/>
          <c:showBubbleSize val="0"/>
          <c:showLeaderLines val="0"/>
        </c:dLbls>
        <c:firstSliceAng val="0"/>
      </c:pieChart>
    </c:plotArea>
    <c:legend>
      <c:legendPos val="r"/>
      <c:layout/>
      <c:overlay val="0"/>
    </c:legend>
    <c:plotVisOnly val="1"/>
    <c:dispBlanksAs val="gap"/>
    <c:showDLblsOverMax val="0"/>
  </c:chart>
  <c:spPr>
    <a:ln>
      <a:solidFill>
        <a:schemeClr val="accent2">
          <a:lumMod val="75000"/>
        </a:schemeClr>
      </a:solidFill>
    </a:ln>
  </c:spPr>
  <c:txPr>
    <a:bodyPr/>
    <a:lstStyle/>
    <a:p>
      <a:pPr>
        <a:defRPr sz="11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B1015C6-93E6-4A1A-AC93-EDB546527E35}" type="datetimeFigureOut">
              <a:rPr lang="en-IN" smtClean="0"/>
              <a:pPr/>
              <a:t>05/07/13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CB2DC-4EBC-4D24-9669-869B9102392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1015C6-93E6-4A1A-AC93-EDB546527E35}" type="datetimeFigureOut">
              <a:rPr lang="en-IN" smtClean="0"/>
              <a:pPr/>
              <a:t>05/07/13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CB2DC-4EBC-4D24-9669-869B9102392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1015C6-93E6-4A1A-AC93-EDB546527E35}" type="datetimeFigureOut">
              <a:rPr lang="en-IN" smtClean="0"/>
              <a:pPr/>
              <a:t>05/07/13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CB2DC-4EBC-4D24-9669-869B9102392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1015C6-93E6-4A1A-AC93-EDB546527E35}" type="datetimeFigureOut">
              <a:rPr lang="en-IN" smtClean="0"/>
              <a:pPr/>
              <a:t>05/07/13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CB2DC-4EBC-4D24-9669-869B9102392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1015C6-93E6-4A1A-AC93-EDB546527E35}" type="datetimeFigureOut">
              <a:rPr lang="en-IN" smtClean="0"/>
              <a:pPr/>
              <a:t>05/07/13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CB2DC-4EBC-4D24-9669-869B9102392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B1015C6-93E6-4A1A-AC93-EDB546527E35}" type="datetimeFigureOut">
              <a:rPr lang="en-IN" smtClean="0"/>
              <a:pPr/>
              <a:t>05/07/13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2CB2DC-4EBC-4D24-9669-869B9102392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B1015C6-93E6-4A1A-AC93-EDB546527E35}" type="datetimeFigureOut">
              <a:rPr lang="en-IN" smtClean="0"/>
              <a:pPr/>
              <a:t>05/07/13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2CB2DC-4EBC-4D24-9669-869B9102392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B1015C6-93E6-4A1A-AC93-EDB546527E35}" type="datetimeFigureOut">
              <a:rPr lang="en-IN" smtClean="0"/>
              <a:pPr/>
              <a:t>05/07/13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2CB2DC-4EBC-4D24-9669-869B9102392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1015C6-93E6-4A1A-AC93-EDB546527E35}" type="datetimeFigureOut">
              <a:rPr lang="en-IN" smtClean="0"/>
              <a:pPr/>
              <a:t>05/07/13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2CB2DC-4EBC-4D24-9669-869B9102392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015C6-93E6-4A1A-AC93-EDB546527E35}" type="datetimeFigureOut">
              <a:rPr lang="en-IN" smtClean="0"/>
              <a:pPr/>
              <a:t>05/07/13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2CB2DC-4EBC-4D24-9669-869B9102392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015C6-93E6-4A1A-AC93-EDB546527E35}" type="datetimeFigureOut">
              <a:rPr lang="en-IN" smtClean="0"/>
              <a:pPr/>
              <a:t>05/07/13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2CB2DC-4EBC-4D24-9669-869B9102392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015C6-93E6-4A1A-AC93-EDB546527E35}" type="datetimeFigureOut">
              <a:rPr lang="en-IN" smtClean="0"/>
              <a:pPr/>
              <a:t>05/07/13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CB2DC-4EBC-4D24-9669-869B9102392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C PPT Template-Cover.jpg"/>
          <p:cNvPicPr>
            <a:picLocks noChangeAspect="1"/>
          </p:cNvPicPr>
          <p:nvPr/>
        </p:nvPicPr>
        <p:blipFill>
          <a:blip r:embed="rId2" cstate="print"/>
          <a:stretch>
            <a:fillRect/>
          </a:stretch>
        </p:blipFill>
        <p:spPr>
          <a:xfrm>
            <a:off x="0" y="0"/>
            <a:ext cx="9144000" cy="6858000"/>
          </a:xfrm>
          <a:prstGeom prst="rect">
            <a:avLst/>
          </a:prstGeom>
        </p:spPr>
      </p:pic>
      <p:sp>
        <p:nvSpPr>
          <p:cNvPr id="6" name="TextBox 5"/>
          <p:cNvSpPr txBox="1"/>
          <p:nvPr/>
        </p:nvSpPr>
        <p:spPr>
          <a:xfrm>
            <a:off x="571500" y="3140968"/>
            <a:ext cx="8001000" cy="1815882"/>
          </a:xfrm>
          <a:prstGeom prst="rect">
            <a:avLst/>
          </a:prstGeom>
          <a:noFill/>
        </p:spPr>
        <p:txBody>
          <a:bodyPr wrap="square" rtlCol="0">
            <a:spAutoFit/>
          </a:bodyPr>
          <a:lstStyle/>
          <a:p>
            <a:pPr algn="ctr"/>
            <a:r>
              <a:rPr lang="en-US" sz="4000" dirty="0" smtClean="0">
                <a:solidFill>
                  <a:schemeClr val="bg1"/>
                </a:solidFill>
                <a:latin typeface="Trebuchet MS" pitchFamily="34" charset="0"/>
              </a:rPr>
              <a:t>Data Visualization</a:t>
            </a:r>
          </a:p>
          <a:p>
            <a:pPr algn="ctr"/>
            <a:r>
              <a:rPr lang="en-US" sz="2800" smtClean="0">
                <a:solidFill>
                  <a:srgbClr val="FAA51A"/>
                </a:solidFill>
                <a:latin typeface="Trebuchet MS" pitchFamily="34" charset="0"/>
              </a:rPr>
              <a:t>For </a:t>
            </a:r>
            <a:r>
              <a:rPr lang="en-US" sz="2800" dirty="0" smtClean="0">
                <a:solidFill>
                  <a:srgbClr val="FAA51A"/>
                </a:solidFill>
                <a:latin typeface="Trebuchet MS" pitchFamily="34" charset="0"/>
              </a:rPr>
              <a:t>Business</a:t>
            </a:r>
          </a:p>
          <a:p>
            <a:pPr algn="ctr"/>
            <a:endParaRPr lang="en-US" sz="2800" dirty="0" smtClean="0">
              <a:solidFill>
                <a:srgbClr val="FAA51A"/>
              </a:solidFill>
              <a:latin typeface="Trebuchet MS" pitchFamily="34" charset="0"/>
            </a:endParaRPr>
          </a:p>
          <a:p>
            <a:pPr algn="ctr"/>
            <a:r>
              <a:rPr lang="en-US" sz="1600" dirty="0" smtClean="0">
                <a:solidFill>
                  <a:srgbClr val="FAA51A"/>
                </a:solidFill>
                <a:latin typeface="Trebuchet MS" pitchFamily="34" charset="0"/>
              </a:rPr>
              <a:t>~</a:t>
            </a:r>
            <a:r>
              <a:rPr lang="en-US" sz="1600" dirty="0" err="1" smtClean="0">
                <a:solidFill>
                  <a:srgbClr val="FAA51A"/>
                </a:solidFill>
                <a:latin typeface="Trebuchet MS" pitchFamily="34" charset="0"/>
              </a:rPr>
              <a:t>Pallav</a:t>
            </a:r>
            <a:r>
              <a:rPr lang="en-US" sz="1600" dirty="0" smtClean="0">
                <a:solidFill>
                  <a:srgbClr val="FAA51A"/>
                </a:solidFill>
                <a:latin typeface="Trebuchet MS" pitchFamily="34" charset="0"/>
              </a:rPr>
              <a:t> </a:t>
            </a:r>
            <a:r>
              <a:rPr lang="en-US" sz="1600" dirty="0" err="1" smtClean="0">
                <a:solidFill>
                  <a:srgbClr val="FAA51A"/>
                </a:solidFill>
                <a:latin typeface="Trebuchet MS" pitchFamily="34" charset="0"/>
              </a:rPr>
              <a:t>Nadhani</a:t>
            </a:r>
            <a:endParaRPr lang="en-US" sz="1600" dirty="0" smtClean="0">
              <a:solidFill>
                <a:srgbClr val="FAA51A"/>
              </a:solidFill>
              <a:latin typeface="Trebuchet MS"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584775"/>
          </a:xfrm>
          <a:prstGeom prst="rect">
            <a:avLst/>
          </a:prstGeom>
          <a:noFill/>
        </p:spPr>
        <p:txBody>
          <a:bodyPr wrap="square" rtlCol="0">
            <a:spAutoFit/>
          </a:bodyPr>
          <a:lstStyle/>
          <a:p>
            <a:r>
              <a:rPr lang="en-US" sz="3200" dirty="0" smtClean="0">
                <a:solidFill>
                  <a:srgbClr val="473A68"/>
                </a:solidFill>
                <a:latin typeface="Trebuchet MS" pitchFamily="34" charset="0"/>
              </a:rPr>
              <a:t>Role + department + goal derives metric</a:t>
            </a:r>
          </a:p>
        </p:txBody>
      </p:sp>
      <p:sp>
        <p:nvSpPr>
          <p:cNvPr id="15" name="Rectangle 14"/>
          <p:cNvSpPr/>
          <p:nvPr/>
        </p:nvSpPr>
        <p:spPr>
          <a:xfrm>
            <a:off x="533400" y="1828800"/>
            <a:ext cx="8077200" cy="4524315"/>
          </a:xfrm>
          <a:prstGeom prst="rect">
            <a:avLst/>
          </a:prstGeom>
        </p:spPr>
        <p:txBody>
          <a:bodyPr wrap="square">
            <a:spAutoFit/>
          </a:bodyPr>
          <a:lstStyle/>
          <a:p>
            <a:pPr>
              <a:buFont typeface="Arial" pitchFamily="34" charset="0"/>
              <a:buChar char="•"/>
            </a:pPr>
            <a:r>
              <a:rPr lang="en-US" dirty="0" smtClean="0">
                <a:solidFill>
                  <a:srgbClr val="473A68"/>
                </a:solidFill>
                <a:latin typeface="Trebuchet MS" pitchFamily="34" charset="0"/>
              </a:rPr>
              <a:t> In each department, the </a:t>
            </a:r>
            <a:r>
              <a:rPr lang="en-US" dirty="0" smtClean="0">
                <a:solidFill>
                  <a:schemeClr val="accent6">
                    <a:lumMod val="75000"/>
                  </a:schemeClr>
                </a:solidFill>
                <a:latin typeface="Trebuchet MS" pitchFamily="34" charset="0"/>
              </a:rPr>
              <a:t>data to be viewed changes by role</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In customer support:</a:t>
            </a:r>
          </a:p>
          <a:p>
            <a:pPr lvl="1">
              <a:buFont typeface="Arial" pitchFamily="34" charset="0"/>
              <a:buChar char="•"/>
            </a:pPr>
            <a:r>
              <a:rPr lang="en-US" dirty="0" smtClean="0">
                <a:solidFill>
                  <a:srgbClr val="473A68"/>
                </a:solidFill>
                <a:latin typeface="Trebuchet MS" pitchFamily="34" charset="0"/>
              </a:rPr>
              <a:t> </a:t>
            </a:r>
            <a:r>
              <a:rPr lang="en-US" dirty="0" smtClean="0">
                <a:solidFill>
                  <a:schemeClr val="accent6">
                    <a:lumMod val="75000"/>
                  </a:schemeClr>
                </a:solidFill>
                <a:latin typeface="Trebuchet MS" pitchFamily="34" charset="0"/>
              </a:rPr>
              <a:t>Support Executive</a:t>
            </a:r>
            <a:r>
              <a:rPr lang="en-US" dirty="0" smtClean="0">
                <a:solidFill>
                  <a:srgbClr val="473A68"/>
                </a:solidFill>
                <a:latin typeface="Trebuchet MS" pitchFamily="34" charset="0"/>
              </a:rPr>
              <a:t> sees his number of tickets, his turnaround time etc.</a:t>
            </a:r>
          </a:p>
          <a:p>
            <a:pPr lvl="1">
              <a:buFont typeface="Arial" pitchFamily="34" charset="0"/>
              <a:buChar char="•"/>
            </a:pPr>
            <a:r>
              <a:rPr lang="en-US" dirty="0" smtClean="0">
                <a:solidFill>
                  <a:srgbClr val="473A68"/>
                </a:solidFill>
                <a:latin typeface="Trebuchet MS" pitchFamily="34" charset="0"/>
              </a:rPr>
              <a:t> </a:t>
            </a:r>
            <a:r>
              <a:rPr lang="en-US" dirty="0" smtClean="0">
                <a:solidFill>
                  <a:schemeClr val="accent6">
                    <a:lumMod val="75000"/>
                  </a:schemeClr>
                </a:solidFill>
                <a:latin typeface="Trebuchet MS" pitchFamily="34" charset="0"/>
              </a:rPr>
              <a:t>Head of customer</a:t>
            </a:r>
            <a:r>
              <a:rPr lang="en-US" dirty="0" smtClean="0">
                <a:solidFill>
                  <a:srgbClr val="473A68"/>
                </a:solidFill>
                <a:latin typeface="Trebuchet MS" pitchFamily="34" charset="0"/>
              </a:rPr>
              <a:t> support sees total tickets by department or by issue type, and turnaround time</a:t>
            </a:r>
          </a:p>
          <a:p>
            <a:pPr lvl="1">
              <a:buFont typeface="Arial" pitchFamily="34" charset="0"/>
              <a:buChar char="•"/>
            </a:pPr>
            <a:r>
              <a:rPr lang="en-US" dirty="0" smtClean="0">
                <a:solidFill>
                  <a:srgbClr val="473A68"/>
                </a:solidFill>
                <a:latin typeface="Trebuchet MS" pitchFamily="34" charset="0"/>
              </a:rPr>
              <a:t> </a:t>
            </a:r>
            <a:r>
              <a:rPr lang="en-US" dirty="0" smtClean="0">
                <a:solidFill>
                  <a:schemeClr val="accent6">
                    <a:lumMod val="75000"/>
                  </a:schemeClr>
                </a:solidFill>
                <a:latin typeface="Trebuchet MS" pitchFamily="34" charset="0"/>
              </a:rPr>
              <a:t>CEO</a:t>
            </a:r>
            <a:r>
              <a:rPr lang="en-US" dirty="0" smtClean="0">
                <a:solidFill>
                  <a:srgbClr val="473A68"/>
                </a:solidFill>
                <a:latin typeface="Trebuchet MS" pitchFamily="34" charset="0"/>
              </a:rPr>
              <a:t> sees customer satisfaction index</a:t>
            </a:r>
          </a:p>
          <a:p>
            <a:pPr lvl="1">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In sales:</a:t>
            </a:r>
          </a:p>
          <a:p>
            <a:pPr lvl="1">
              <a:buFont typeface="Arial" pitchFamily="34" charset="0"/>
              <a:buChar char="•"/>
            </a:pPr>
            <a:r>
              <a:rPr lang="en-US" dirty="0" smtClean="0">
                <a:solidFill>
                  <a:srgbClr val="473A68"/>
                </a:solidFill>
                <a:latin typeface="Trebuchet MS" pitchFamily="34" charset="0"/>
              </a:rPr>
              <a:t> </a:t>
            </a:r>
            <a:r>
              <a:rPr lang="en-US" dirty="0" smtClean="0">
                <a:solidFill>
                  <a:schemeClr val="accent6">
                    <a:lumMod val="75000"/>
                  </a:schemeClr>
                </a:solidFill>
                <a:latin typeface="Trebuchet MS" pitchFamily="34" charset="0"/>
              </a:rPr>
              <a:t>Sales associate</a:t>
            </a:r>
            <a:r>
              <a:rPr lang="en-US" dirty="0" smtClean="0">
                <a:solidFill>
                  <a:srgbClr val="473A68"/>
                </a:solidFill>
                <a:latin typeface="Trebuchet MS" pitchFamily="34" charset="0"/>
              </a:rPr>
              <a:t> see their number of leads, target allotted, and target covered</a:t>
            </a:r>
          </a:p>
          <a:p>
            <a:pPr lvl="1">
              <a:buFont typeface="Arial" pitchFamily="34" charset="0"/>
              <a:buChar char="•"/>
            </a:pPr>
            <a:r>
              <a:rPr lang="en-US" dirty="0" smtClean="0">
                <a:solidFill>
                  <a:srgbClr val="473A68"/>
                </a:solidFill>
                <a:latin typeface="Trebuchet MS" pitchFamily="34" charset="0"/>
              </a:rPr>
              <a:t> </a:t>
            </a:r>
            <a:r>
              <a:rPr lang="en-US" dirty="0" smtClean="0">
                <a:solidFill>
                  <a:schemeClr val="accent6">
                    <a:lumMod val="75000"/>
                  </a:schemeClr>
                </a:solidFill>
                <a:latin typeface="Trebuchet MS" pitchFamily="34" charset="0"/>
              </a:rPr>
              <a:t>Sales Team Heads</a:t>
            </a:r>
            <a:r>
              <a:rPr lang="en-US" dirty="0" smtClean="0">
                <a:solidFill>
                  <a:srgbClr val="473A68"/>
                </a:solidFill>
                <a:latin typeface="Trebuchet MS" pitchFamily="34" charset="0"/>
              </a:rPr>
              <a:t> see number of leads for team, conversion ratio, closure rates, turnaround time, </a:t>
            </a:r>
            <a:r>
              <a:rPr lang="en-US" dirty="0" err="1" smtClean="0">
                <a:solidFill>
                  <a:srgbClr val="473A68"/>
                </a:solidFill>
                <a:latin typeface="Trebuchet MS" pitchFamily="34" charset="0"/>
              </a:rPr>
              <a:t>leaderboard</a:t>
            </a:r>
            <a:endParaRPr lang="en-US" dirty="0" smtClean="0">
              <a:solidFill>
                <a:srgbClr val="473A68"/>
              </a:solidFill>
              <a:latin typeface="Trebuchet MS" pitchFamily="34" charset="0"/>
            </a:endParaRPr>
          </a:p>
          <a:p>
            <a:pPr lvl="1">
              <a:buFont typeface="Arial" pitchFamily="34" charset="0"/>
              <a:buChar char="•"/>
            </a:pPr>
            <a:r>
              <a:rPr lang="en-US" dirty="0" smtClean="0">
                <a:solidFill>
                  <a:srgbClr val="473A68"/>
                </a:solidFill>
                <a:latin typeface="Trebuchet MS" pitchFamily="34" charset="0"/>
              </a:rPr>
              <a:t> </a:t>
            </a:r>
            <a:r>
              <a:rPr lang="en-US" dirty="0" smtClean="0">
                <a:solidFill>
                  <a:schemeClr val="accent6">
                    <a:lumMod val="75000"/>
                  </a:schemeClr>
                </a:solidFill>
                <a:latin typeface="Trebuchet MS" pitchFamily="34" charset="0"/>
              </a:rPr>
              <a:t>VP, Sales</a:t>
            </a:r>
            <a:r>
              <a:rPr lang="en-US" dirty="0" smtClean="0">
                <a:solidFill>
                  <a:srgbClr val="473A68"/>
                </a:solidFill>
                <a:latin typeface="Trebuchet MS" pitchFamily="34" charset="0"/>
              </a:rPr>
              <a:t> sees pipeline of all team members, revenue by teams, geographical distribution of revenue, channel distribution</a:t>
            </a:r>
          </a:p>
          <a:p>
            <a:pPr lvl="1">
              <a:buFont typeface="Arial" pitchFamily="34" charset="0"/>
              <a:buChar char="•"/>
            </a:pPr>
            <a:r>
              <a:rPr lang="en-US" dirty="0" smtClean="0">
                <a:solidFill>
                  <a:srgbClr val="473A68"/>
                </a:solidFill>
                <a:latin typeface="Trebuchet MS" pitchFamily="34" charset="0"/>
              </a:rPr>
              <a:t> </a:t>
            </a:r>
            <a:r>
              <a:rPr lang="en-US" dirty="0" smtClean="0">
                <a:solidFill>
                  <a:schemeClr val="accent6">
                    <a:lumMod val="75000"/>
                  </a:schemeClr>
                </a:solidFill>
                <a:latin typeface="Trebuchet MS" pitchFamily="34" charset="0"/>
              </a:rPr>
              <a:t>CEO</a:t>
            </a:r>
            <a:r>
              <a:rPr lang="en-US" dirty="0" smtClean="0">
                <a:solidFill>
                  <a:srgbClr val="473A68"/>
                </a:solidFill>
                <a:latin typeface="Trebuchet MS" pitchFamily="34" charset="0"/>
              </a:rPr>
              <a:t> sees projected revenue </a:t>
            </a:r>
            <a:r>
              <a:rPr lang="en-US" dirty="0" err="1" smtClean="0">
                <a:solidFill>
                  <a:srgbClr val="473A68"/>
                </a:solidFill>
                <a:latin typeface="Trebuchet MS" pitchFamily="34" charset="0"/>
              </a:rPr>
              <a:t>vs</a:t>
            </a:r>
            <a:r>
              <a:rPr lang="en-US" dirty="0" smtClean="0">
                <a:solidFill>
                  <a:srgbClr val="473A68"/>
                </a:solidFill>
                <a:latin typeface="Trebuchet MS" pitchFamily="34" charset="0"/>
              </a:rPr>
              <a:t> actual revenue</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584775"/>
          </a:xfrm>
          <a:prstGeom prst="rect">
            <a:avLst/>
          </a:prstGeom>
          <a:noFill/>
        </p:spPr>
        <p:txBody>
          <a:bodyPr wrap="square" rtlCol="0">
            <a:spAutoFit/>
          </a:bodyPr>
          <a:lstStyle/>
          <a:p>
            <a:r>
              <a:rPr lang="en-US" sz="3200" dirty="0" smtClean="0">
                <a:solidFill>
                  <a:srgbClr val="473A68"/>
                </a:solidFill>
                <a:latin typeface="Trebuchet MS" pitchFamily="34" charset="0"/>
              </a:rPr>
              <a:t>When deciding what metric to visualize…</a:t>
            </a:r>
          </a:p>
        </p:txBody>
      </p:sp>
      <p:sp>
        <p:nvSpPr>
          <p:cNvPr id="15" name="Rectangle 14"/>
          <p:cNvSpPr/>
          <p:nvPr/>
        </p:nvSpPr>
        <p:spPr>
          <a:xfrm>
            <a:off x="533400" y="1828800"/>
            <a:ext cx="8077200" cy="1477328"/>
          </a:xfrm>
          <a:prstGeom prst="rect">
            <a:avLst/>
          </a:prstGeom>
        </p:spPr>
        <p:txBody>
          <a:bodyPr wrap="square">
            <a:spAutoFit/>
          </a:bodyPr>
          <a:lstStyle/>
          <a:p>
            <a:pPr>
              <a:buFont typeface="Arial" pitchFamily="34" charset="0"/>
              <a:buChar char="•"/>
            </a:pPr>
            <a:r>
              <a:rPr lang="en-US" dirty="0" smtClean="0">
                <a:solidFill>
                  <a:srgbClr val="473A68"/>
                </a:solidFill>
                <a:latin typeface="Trebuchet MS" pitchFamily="34" charset="0"/>
              </a:rPr>
              <a:t> Ensure that metric helps </a:t>
            </a:r>
            <a:r>
              <a:rPr lang="en-US" dirty="0" smtClean="0">
                <a:solidFill>
                  <a:schemeClr val="accent6">
                    <a:lumMod val="75000"/>
                  </a:schemeClr>
                </a:solidFill>
                <a:latin typeface="Trebuchet MS" pitchFamily="34" charset="0"/>
              </a:rPr>
              <a:t>drive a business goal</a:t>
            </a:r>
            <a:r>
              <a:rPr lang="en-US" dirty="0" smtClean="0">
                <a:solidFill>
                  <a:srgbClr val="473A68"/>
                </a:solidFill>
                <a:latin typeface="Trebuchet MS" pitchFamily="34" charset="0"/>
              </a:rPr>
              <a:t>. Avoid vanity metrics</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Use </a:t>
            </a:r>
            <a:r>
              <a:rPr lang="en-US" dirty="0" smtClean="0">
                <a:solidFill>
                  <a:schemeClr val="accent6">
                    <a:lumMod val="75000"/>
                  </a:schemeClr>
                </a:solidFill>
                <a:latin typeface="Trebuchet MS" pitchFamily="34" charset="0"/>
              </a:rPr>
              <a:t>simple metrics</a:t>
            </a:r>
            <a:r>
              <a:rPr lang="en-US" dirty="0" smtClean="0">
                <a:solidFill>
                  <a:srgbClr val="473A68"/>
                </a:solidFill>
                <a:latin typeface="Trebuchet MS" pitchFamily="34" charset="0"/>
              </a:rPr>
              <a:t> that everyone can understand, and act on</a:t>
            </a:r>
            <a:endParaRPr lang="en-US" dirty="0" smtClean="0">
              <a:solidFill>
                <a:schemeClr val="accent6">
                  <a:lumMod val="75000"/>
                </a:schemeClr>
              </a:solidFill>
              <a:latin typeface="Trebuchet MS" pitchFamily="34" charset="0"/>
            </a:endParaRP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Just because you've some data doesn't mean you've to use it all</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584775"/>
          </a:xfrm>
          <a:prstGeom prst="rect">
            <a:avLst/>
          </a:prstGeom>
          <a:noFill/>
        </p:spPr>
        <p:txBody>
          <a:bodyPr wrap="square" rtlCol="0">
            <a:spAutoFit/>
          </a:bodyPr>
          <a:lstStyle/>
          <a:p>
            <a:r>
              <a:rPr lang="en-US" sz="3200" dirty="0" smtClean="0">
                <a:solidFill>
                  <a:srgbClr val="473A68"/>
                </a:solidFill>
                <a:latin typeface="Trebuchet MS" pitchFamily="34" charset="0"/>
              </a:rPr>
              <a:t>7-step framework for business metrics</a:t>
            </a:r>
          </a:p>
        </p:txBody>
      </p:sp>
      <p:sp>
        <p:nvSpPr>
          <p:cNvPr id="15" name="Rectangle 14"/>
          <p:cNvSpPr/>
          <p:nvPr/>
        </p:nvSpPr>
        <p:spPr>
          <a:xfrm>
            <a:off x="533400" y="1828800"/>
            <a:ext cx="8077200" cy="4524315"/>
          </a:xfrm>
          <a:prstGeom prst="rect">
            <a:avLst/>
          </a:prstGeom>
        </p:spPr>
        <p:txBody>
          <a:bodyPr wrap="square">
            <a:spAutoFit/>
          </a:bodyPr>
          <a:lstStyle/>
          <a:p>
            <a:pPr marL="342900" indent="-342900">
              <a:buFont typeface="+mj-lt"/>
              <a:buAutoNum type="arabicPeriod"/>
            </a:pPr>
            <a:r>
              <a:rPr lang="en-US" dirty="0" smtClean="0">
                <a:solidFill>
                  <a:srgbClr val="473A68"/>
                </a:solidFill>
                <a:latin typeface="Trebuchet MS" pitchFamily="34" charset="0"/>
              </a:rPr>
              <a:t>Define company goals – short term (6-12 months) &amp; long term (36 months)</a:t>
            </a:r>
          </a:p>
          <a:p>
            <a:pPr marL="342900" indent="-342900">
              <a:buFont typeface="+mj-lt"/>
              <a:buAutoNum type="arabicPeriod"/>
            </a:pPr>
            <a:r>
              <a:rPr lang="en-US" dirty="0" smtClean="0">
                <a:solidFill>
                  <a:srgbClr val="473A68"/>
                </a:solidFill>
                <a:latin typeface="Trebuchet MS" pitchFamily="34" charset="0"/>
              </a:rPr>
              <a:t>What are the measures to determine if you have met your goals? (Financial and Non-financial key result indicators)</a:t>
            </a:r>
          </a:p>
          <a:p>
            <a:pPr marL="342900" indent="-342900">
              <a:buFont typeface="+mj-lt"/>
              <a:buAutoNum type="arabicPeriod"/>
            </a:pPr>
            <a:r>
              <a:rPr lang="en-US" dirty="0" smtClean="0">
                <a:solidFill>
                  <a:srgbClr val="473A68"/>
                </a:solidFill>
                <a:latin typeface="Trebuchet MS" pitchFamily="34" charset="0"/>
              </a:rPr>
              <a:t>What activities should you undertake to reach the goals?</a:t>
            </a:r>
          </a:p>
          <a:p>
            <a:pPr marL="342900" indent="-342900">
              <a:buFont typeface="+mj-lt"/>
              <a:buAutoNum type="arabicPeriod"/>
            </a:pPr>
            <a:r>
              <a:rPr lang="en-US" dirty="0" smtClean="0">
                <a:solidFill>
                  <a:srgbClr val="473A68"/>
                </a:solidFill>
                <a:latin typeface="Trebuchet MS" pitchFamily="34" charset="0"/>
              </a:rPr>
              <a:t>From all the activities that you could undertake, now select the 20% of activities that have the biggest impact on your goals.</a:t>
            </a:r>
          </a:p>
          <a:p>
            <a:pPr marL="342900" indent="-342900">
              <a:buFont typeface="+mj-lt"/>
              <a:buAutoNum type="arabicPeriod"/>
            </a:pPr>
            <a:r>
              <a:rPr lang="en-US" dirty="0" smtClean="0">
                <a:solidFill>
                  <a:srgbClr val="473A68"/>
                </a:solidFill>
                <a:latin typeface="Trebuchet MS" pitchFamily="34" charset="0"/>
              </a:rPr>
              <a:t>Who is responsible for seeing that top 20% activities are carried out?</a:t>
            </a:r>
          </a:p>
          <a:p>
            <a:pPr marL="342900" indent="-342900">
              <a:buFont typeface="+mj-lt"/>
              <a:buAutoNum type="arabicPeriod"/>
            </a:pPr>
            <a:r>
              <a:rPr lang="en-US" dirty="0" smtClean="0">
                <a:solidFill>
                  <a:srgbClr val="473A68"/>
                </a:solidFill>
                <a:latin typeface="Trebuchet MS" pitchFamily="34" charset="0"/>
              </a:rPr>
              <a:t>How are you going to measure if your most important activities are being carried out correctly?</a:t>
            </a:r>
          </a:p>
          <a:p>
            <a:pPr marL="342900" indent="-342900">
              <a:buFont typeface="+mj-lt"/>
              <a:buAutoNum type="arabicPeriod"/>
            </a:pPr>
            <a:r>
              <a:rPr lang="en-US" dirty="0" smtClean="0">
                <a:solidFill>
                  <a:srgbClr val="473A68"/>
                </a:solidFill>
                <a:latin typeface="Trebuchet MS" pitchFamily="34" charset="0"/>
              </a:rPr>
              <a:t>Of all your indicators (Key result and Key performance) that are listed above determine which ones:</a:t>
            </a:r>
          </a:p>
          <a:p>
            <a:pPr marL="800100" lvl="1" indent="-342900">
              <a:buFont typeface="+mj-lt"/>
              <a:buAutoNum type="alphaLcParenR"/>
            </a:pPr>
            <a:r>
              <a:rPr lang="en-US" dirty="0" smtClean="0">
                <a:solidFill>
                  <a:srgbClr val="473A68"/>
                </a:solidFill>
                <a:latin typeface="Trebuchet MS" pitchFamily="34" charset="0"/>
              </a:rPr>
              <a:t>Are already being measured / reported</a:t>
            </a:r>
          </a:p>
          <a:p>
            <a:pPr marL="800100" lvl="1" indent="-342900">
              <a:buFont typeface="+mj-lt"/>
              <a:buAutoNum type="alphaLcParenR"/>
            </a:pPr>
            <a:r>
              <a:rPr lang="en-US" dirty="0" smtClean="0">
                <a:solidFill>
                  <a:srgbClr val="473A68"/>
                </a:solidFill>
                <a:latin typeface="Trebuchet MS" pitchFamily="34" charset="0"/>
              </a:rPr>
              <a:t>Can be measured (data is available)</a:t>
            </a:r>
          </a:p>
          <a:p>
            <a:pPr marL="800100" lvl="1" indent="-342900">
              <a:buFont typeface="+mj-lt"/>
              <a:buAutoNum type="alphaLcParenR"/>
            </a:pPr>
            <a:r>
              <a:rPr lang="en-US" dirty="0" smtClean="0">
                <a:solidFill>
                  <a:srgbClr val="473A68"/>
                </a:solidFill>
                <a:latin typeface="Trebuchet MS" pitchFamily="34" charset="0"/>
              </a:rPr>
              <a:t>Can not yet be measured (data not available)</a:t>
            </a:r>
          </a:p>
          <a:p>
            <a:pPr marL="342900" indent="-342900">
              <a:buFont typeface="+mj-lt"/>
              <a:buAutoNum type="arabicPeriod"/>
            </a:pPr>
            <a:endParaRPr lang="en-US" dirty="0" smtClean="0">
              <a:solidFill>
                <a:srgbClr val="473A68"/>
              </a:solidFill>
              <a:latin typeface="Trebuchet MS"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4" name="TextBox 3"/>
          <p:cNvSpPr txBox="1"/>
          <p:nvPr/>
        </p:nvSpPr>
        <p:spPr>
          <a:xfrm>
            <a:off x="457200" y="3075057"/>
            <a:ext cx="8064896" cy="830997"/>
          </a:xfrm>
          <a:prstGeom prst="rect">
            <a:avLst/>
          </a:prstGeom>
          <a:noFill/>
        </p:spPr>
        <p:txBody>
          <a:bodyPr wrap="square" rtlCol="0">
            <a:spAutoFit/>
          </a:bodyPr>
          <a:lstStyle/>
          <a:p>
            <a:pPr algn="ctr"/>
            <a:r>
              <a:rPr lang="en-US" sz="2400" dirty="0" smtClean="0">
                <a:solidFill>
                  <a:srgbClr val="473A68"/>
                </a:solidFill>
                <a:latin typeface="Trebuchet MS" pitchFamily="34" charset="0"/>
              </a:rPr>
              <a:t>Now that you know your audience, data and goals, </a:t>
            </a:r>
          </a:p>
          <a:p>
            <a:pPr algn="ctr"/>
            <a:r>
              <a:rPr lang="en-US" sz="2400" dirty="0" smtClean="0">
                <a:solidFill>
                  <a:srgbClr val="473A68"/>
                </a:solidFill>
                <a:latin typeface="Trebuchet MS" pitchFamily="34" charset="0"/>
              </a:rPr>
              <a:t>let’s visualize…</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584775"/>
          </a:xfrm>
          <a:prstGeom prst="rect">
            <a:avLst/>
          </a:prstGeom>
          <a:noFill/>
        </p:spPr>
        <p:txBody>
          <a:bodyPr wrap="square" rtlCol="0">
            <a:spAutoFit/>
          </a:bodyPr>
          <a:lstStyle/>
          <a:p>
            <a:r>
              <a:rPr lang="en-US" sz="3200" dirty="0" smtClean="0">
                <a:solidFill>
                  <a:srgbClr val="473A68"/>
                </a:solidFill>
                <a:latin typeface="Trebuchet MS" pitchFamily="34" charset="0"/>
              </a:rPr>
              <a:t>A good visualization would…</a:t>
            </a:r>
          </a:p>
        </p:txBody>
      </p:sp>
      <p:sp>
        <p:nvSpPr>
          <p:cNvPr id="15" name="Rectangle 14"/>
          <p:cNvSpPr/>
          <p:nvPr/>
        </p:nvSpPr>
        <p:spPr>
          <a:xfrm>
            <a:off x="533400" y="1828800"/>
            <a:ext cx="8077200" cy="1754326"/>
          </a:xfrm>
          <a:prstGeom prst="rect">
            <a:avLst/>
          </a:prstGeom>
        </p:spPr>
        <p:txBody>
          <a:bodyPr wrap="square">
            <a:spAutoFit/>
          </a:bodyPr>
          <a:lstStyle/>
          <a:p>
            <a:pPr>
              <a:buFont typeface="Arial" pitchFamily="34" charset="0"/>
              <a:buChar char="•"/>
            </a:pPr>
            <a:r>
              <a:rPr lang="en-US" dirty="0" smtClean="0">
                <a:solidFill>
                  <a:srgbClr val="473A68"/>
                </a:solidFill>
                <a:latin typeface="Trebuchet MS" pitchFamily="34" charset="0"/>
              </a:rPr>
              <a:t> Harness the powerful </a:t>
            </a:r>
            <a:r>
              <a:rPr lang="en-US" dirty="0" smtClean="0">
                <a:solidFill>
                  <a:schemeClr val="accent6">
                    <a:lumMod val="75000"/>
                  </a:schemeClr>
                </a:solidFill>
                <a:latin typeface="Trebuchet MS" pitchFamily="34" charset="0"/>
              </a:rPr>
              <a:t>visual function</a:t>
            </a:r>
            <a:r>
              <a:rPr lang="en-US" dirty="0" smtClean="0">
                <a:solidFill>
                  <a:srgbClr val="473A68"/>
                </a:solidFill>
                <a:latin typeface="Trebuchet MS" pitchFamily="34" charset="0"/>
              </a:rPr>
              <a:t> of the human brain</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Be tailored to the </a:t>
            </a:r>
            <a:r>
              <a:rPr lang="en-US" dirty="0" smtClean="0">
                <a:solidFill>
                  <a:schemeClr val="accent6">
                    <a:lumMod val="75000"/>
                  </a:schemeClr>
                </a:solidFill>
                <a:latin typeface="Trebuchet MS" pitchFamily="34" charset="0"/>
              </a:rPr>
              <a:t>medium of delivery</a:t>
            </a:r>
            <a:r>
              <a:rPr lang="en-US" dirty="0" smtClean="0">
                <a:solidFill>
                  <a:srgbClr val="473A68"/>
                </a:solidFill>
                <a:latin typeface="Trebuchet MS" pitchFamily="34" charset="0"/>
              </a:rPr>
              <a:t> and </a:t>
            </a:r>
            <a:r>
              <a:rPr lang="en-US" dirty="0" smtClean="0">
                <a:solidFill>
                  <a:schemeClr val="accent6">
                    <a:lumMod val="75000"/>
                  </a:schemeClr>
                </a:solidFill>
                <a:latin typeface="Trebuchet MS" pitchFamily="34" charset="0"/>
              </a:rPr>
              <a:t>skill-set of audience</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Use a design choice </a:t>
            </a:r>
            <a:r>
              <a:rPr lang="en-US" dirty="0" smtClean="0">
                <a:solidFill>
                  <a:schemeClr val="accent6">
                    <a:lumMod val="75000"/>
                  </a:schemeClr>
                </a:solidFill>
                <a:latin typeface="Trebuchet MS" pitchFamily="34" charset="0"/>
              </a:rPr>
              <a:t>supports the comprehension of the data</a:t>
            </a:r>
            <a:r>
              <a:rPr lang="en-US" dirty="0" smtClean="0">
                <a:solidFill>
                  <a:srgbClr val="473A68"/>
                </a:solidFill>
                <a:latin typeface="Trebuchet MS" pitchFamily="34" charset="0"/>
              </a:rPr>
              <a:t>, and increases data-ink ratio</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4" name="TextBox 3"/>
          <p:cNvSpPr txBox="1"/>
          <p:nvPr/>
        </p:nvSpPr>
        <p:spPr>
          <a:xfrm>
            <a:off x="457200" y="2828836"/>
            <a:ext cx="8064896" cy="1200329"/>
          </a:xfrm>
          <a:prstGeom prst="rect">
            <a:avLst/>
          </a:prstGeom>
          <a:noFill/>
        </p:spPr>
        <p:txBody>
          <a:bodyPr wrap="square" rtlCol="0">
            <a:spAutoFit/>
          </a:bodyPr>
          <a:lstStyle/>
          <a:p>
            <a:pPr algn="ctr"/>
            <a:r>
              <a:rPr lang="en-US" sz="2400" dirty="0" smtClean="0">
                <a:solidFill>
                  <a:srgbClr val="473A68"/>
                </a:solidFill>
                <a:latin typeface="Trebuchet MS" pitchFamily="34" charset="0"/>
              </a:rPr>
              <a:t>Our visual function in the brain is extremely fast compared to the cognitive function. </a:t>
            </a:r>
          </a:p>
          <a:p>
            <a:pPr algn="ctr"/>
            <a:r>
              <a:rPr lang="en-US" sz="2400" dirty="0" smtClean="0">
                <a:solidFill>
                  <a:schemeClr val="accent6">
                    <a:lumMod val="75000"/>
                  </a:schemeClr>
                </a:solidFill>
                <a:latin typeface="Trebuchet MS" pitchFamily="34" charset="0"/>
              </a:rPr>
              <a:t>80% of the brain is dedicated to visual processing.</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584775"/>
          </a:xfrm>
          <a:prstGeom prst="rect">
            <a:avLst/>
          </a:prstGeom>
          <a:noFill/>
        </p:spPr>
        <p:txBody>
          <a:bodyPr wrap="square" rtlCol="0">
            <a:spAutoFit/>
          </a:bodyPr>
          <a:lstStyle/>
          <a:p>
            <a:r>
              <a:rPr lang="en-US" sz="3200" dirty="0" smtClean="0">
                <a:solidFill>
                  <a:srgbClr val="473A68"/>
                </a:solidFill>
                <a:latin typeface="Trebuchet MS" pitchFamily="34" charset="0"/>
              </a:rPr>
              <a:t>Maximizing pre-attentive processing</a:t>
            </a:r>
          </a:p>
        </p:txBody>
      </p:sp>
      <p:sp>
        <p:nvSpPr>
          <p:cNvPr id="15" name="Rectangle 14"/>
          <p:cNvSpPr/>
          <p:nvPr/>
        </p:nvSpPr>
        <p:spPr>
          <a:xfrm>
            <a:off x="533400" y="1828800"/>
            <a:ext cx="8077200" cy="1200329"/>
          </a:xfrm>
          <a:prstGeom prst="rect">
            <a:avLst/>
          </a:prstGeom>
        </p:spPr>
        <p:txBody>
          <a:bodyPr wrap="square">
            <a:spAutoFit/>
          </a:bodyPr>
          <a:lstStyle/>
          <a:p>
            <a:pPr>
              <a:buFont typeface="Arial" pitchFamily="34" charset="0"/>
              <a:buChar char="•"/>
            </a:pPr>
            <a:r>
              <a:rPr lang="en-US" dirty="0" smtClean="0">
                <a:solidFill>
                  <a:srgbClr val="473A68"/>
                </a:solidFill>
                <a:latin typeface="Trebuchet MS" pitchFamily="34" charset="0"/>
              </a:rPr>
              <a:t> Visualizations are rendered in 3 dimensions – x, y and z</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Use the z-axis to maximize pre-attentive processing by changing the color, size, shape or shading of the object</a:t>
            </a:r>
          </a:p>
        </p:txBody>
      </p:sp>
      <p:sp>
        <p:nvSpPr>
          <p:cNvPr id="5" name="Rectangle 4"/>
          <p:cNvSpPr/>
          <p:nvPr/>
        </p:nvSpPr>
        <p:spPr>
          <a:xfrm>
            <a:off x="685800" y="35052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47800" y="35052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09800" y="35052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41148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447800" y="41148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09800" y="41148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5800" y="47244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447800" y="47244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209800" y="4724400"/>
            <a:ext cx="609600" cy="533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85800" y="53340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447800" y="53340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209800" y="53340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429000" y="35052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191000" y="35052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953000" y="35052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429000" y="41148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91000" y="41148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953000" y="41148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429000" y="4724400"/>
            <a:ext cx="609600" cy="5334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191000" y="47244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953000" y="47244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429000" y="53340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191000" y="53340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53000" y="53340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324600" y="35052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086600" y="35052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848600" y="35052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324600" y="41148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086600" y="41148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48600" y="41148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324600" y="47244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239000" y="4876800"/>
            <a:ext cx="304800" cy="30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848600" y="47244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24600" y="53340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086600" y="53340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848600" y="5334000"/>
            <a:ext cx="609600" cy="533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4" name="TextBox 3"/>
          <p:cNvSpPr txBox="1"/>
          <p:nvPr/>
        </p:nvSpPr>
        <p:spPr>
          <a:xfrm>
            <a:off x="457200" y="1752600"/>
            <a:ext cx="8064896" cy="830997"/>
          </a:xfrm>
          <a:prstGeom prst="rect">
            <a:avLst/>
          </a:prstGeom>
          <a:noFill/>
        </p:spPr>
        <p:txBody>
          <a:bodyPr wrap="square" rtlCol="0">
            <a:spAutoFit/>
          </a:bodyPr>
          <a:lstStyle/>
          <a:p>
            <a:pPr algn="ctr"/>
            <a:r>
              <a:rPr lang="en-US" sz="2400" dirty="0" smtClean="0">
                <a:solidFill>
                  <a:srgbClr val="473A68"/>
                </a:solidFill>
                <a:latin typeface="Trebuchet MS" pitchFamily="34" charset="0"/>
              </a:rPr>
              <a:t>The world is not full of statisticians. Many of us would like a quick glance just to get a good idea of something. </a:t>
            </a:r>
            <a:endParaRPr lang="en-US" sz="2400" dirty="0" smtClean="0">
              <a:solidFill>
                <a:schemeClr val="accent6">
                  <a:lumMod val="75000"/>
                </a:schemeClr>
              </a:solidFill>
              <a:latin typeface="Trebuchet MS" pitchFamily="34" charset="0"/>
            </a:endParaRPr>
          </a:p>
        </p:txBody>
      </p:sp>
      <p:pic>
        <p:nvPicPr>
          <p:cNvPr id="5" name="Picture 4" descr="Screen shot 2013-06-29 at 2.38.49 PM.png"/>
          <p:cNvPicPr>
            <a:picLocks noChangeAspect="1"/>
          </p:cNvPicPr>
          <p:nvPr/>
        </p:nvPicPr>
        <p:blipFill>
          <a:blip r:embed="rId3"/>
          <a:stretch>
            <a:fillRect/>
          </a:stretch>
        </p:blipFill>
        <p:spPr>
          <a:xfrm>
            <a:off x="2514600" y="2971800"/>
            <a:ext cx="3854112" cy="318618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584775"/>
          </a:xfrm>
          <a:prstGeom prst="rect">
            <a:avLst/>
          </a:prstGeom>
          <a:noFill/>
        </p:spPr>
        <p:txBody>
          <a:bodyPr wrap="square" rtlCol="0">
            <a:spAutoFit/>
          </a:bodyPr>
          <a:lstStyle/>
          <a:p>
            <a:r>
              <a:rPr lang="en-US" sz="3200" dirty="0" smtClean="0">
                <a:solidFill>
                  <a:srgbClr val="473A68"/>
                </a:solidFill>
                <a:latin typeface="Trebuchet MS" pitchFamily="34" charset="0"/>
              </a:rPr>
              <a:t>Types of data representation - basic</a:t>
            </a:r>
          </a:p>
        </p:txBody>
      </p:sp>
      <p:sp>
        <p:nvSpPr>
          <p:cNvPr id="15" name="Rectangle 14"/>
          <p:cNvSpPr/>
          <p:nvPr/>
        </p:nvSpPr>
        <p:spPr>
          <a:xfrm>
            <a:off x="533400" y="2831068"/>
            <a:ext cx="1676400" cy="369332"/>
          </a:xfrm>
          <a:prstGeom prst="rect">
            <a:avLst/>
          </a:prstGeom>
        </p:spPr>
        <p:txBody>
          <a:bodyPr wrap="square">
            <a:spAutoFit/>
          </a:bodyPr>
          <a:lstStyle/>
          <a:p>
            <a:r>
              <a:rPr lang="en-US" dirty="0" smtClean="0">
                <a:solidFill>
                  <a:srgbClr val="473A68"/>
                </a:solidFill>
                <a:latin typeface="Trebuchet MS" pitchFamily="34" charset="0"/>
              </a:rPr>
              <a:t>Single figure</a:t>
            </a:r>
          </a:p>
        </p:txBody>
      </p:sp>
      <p:sp>
        <p:nvSpPr>
          <p:cNvPr id="5" name="Rectangle 4"/>
          <p:cNvSpPr/>
          <p:nvPr/>
        </p:nvSpPr>
        <p:spPr>
          <a:xfrm>
            <a:off x="609600" y="2209800"/>
            <a:ext cx="1295400" cy="533400"/>
          </a:xfrm>
          <a:prstGeom prst="rect">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09600" y="2209800"/>
            <a:ext cx="1676400" cy="538609"/>
          </a:xfrm>
          <a:prstGeom prst="rect">
            <a:avLst/>
          </a:prstGeom>
          <a:ln>
            <a:noFill/>
          </a:ln>
        </p:spPr>
        <p:txBody>
          <a:bodyPr wrap="square">
            <a:spAutoFit/>
          </a:bodyPr>
          <a:lstStyle/>
          <a:p>
            <a:r>
              <a:rPr lang="en-US" dirty="0" smtClean="0">
                <a:solidFill>
                  <a:schemeClr val="accent2">
                    <a:lumMod val="75000"/>
                  </a:schemeClr>
                </a:solidFill>
                <a:latin typeface="Trebuchet MS" pitchFamily="34" charset="0"/>
              </a:rPr>
              <a:t>$123,344</a:t>
            </a:r>
          </a:p>
          <a:p>
            <a:r>
              <a:rPr lang="en-US" sz="1100" dirty="0" smtClean="0">
                <a:solidFill>
                  <a:schemeClr val="accent2">
                    <a:lumMod val="75000"/>
                  </a:schemeClr>
                </a:solidFill>
                <a:latin typeface="Trebuchet MS" pitchFamily="34" charset="0"/>
              </a:rPr>
              <a:t>(This week)</a:t>
            </a:r>
          </a:p>
        </p:txBody>
      </p:sp>
      <p:sp>
        <p:nvSpPr>
          <p:cNvPr id="45" name="Rectangle 44"/>
          <p:cNvSpPr/>
          <p:nvPr/>
        </p:nvSpPr>
        <p:spPr>
          <a:xfrm>
            <a:off x="3200400" y="2831068"/>
            <a:ext cx="4038600" cy="369332"/>
          </a:xfrm>
          <a:prstGeom prst="rect">
            <a:avLst/>
          </a:prstGeom>
        </p:spPr>
        <p:txBody>
          <a:bodyPr wrap="square">
            <a:spAutoFit/>
          </a:bodyPr>
          <a:lstStyle/>
          <a:p>
            <a:r>
              <a:rPr lang="en-US" dirty="0" smtClean="0">
                <a:solidFill>
                  <a:srgbClr val="473A68"/>
                </a:solidFill>
                <a:latin typeface="Trebuchet MS" pitchFamily="34" charset="0"/>
              </a:rPr>
              <a:t>Single figure with historical context</a:t>
            </a:r>
          </a:p>
        </p:txBody>
      </p:sp>
      <p:sp>
        <p:nvSpPr>
          <p:cNvPr id="46" name="Rectangle 45"/>
          <p:cNvSpPr/>
          <p:nvPr/>
        </p:nvSpPr>
        <p:spPr>
          <a:xfrm>
            <a:off x="3276600" y="2209800"/>
            <a:ext cx="1676400" cy="538609"/>
          </a:xfrm>
          <a:prstGeom prst="rect">
            <a:avLst/>
          </a:prstGeom>
          <a:ln>
            <a:noFill/>
          </a:ln>
        </p:spPr>
        <p:txBody>
          <a:bodyPr wrap="square">
            <a:spAutoFit/>
          </a:bodyPr>
          <a:lstStyle/>
          <a:p>
            <a:r>
              <a:rPr lang="en-US" dirty="0" smtClean="0">
                <a:solidFill>
                  <a:schemeClr val="accent2">
                    <a:lumMod val="75000"/>
                  </a:schemeClr>
                </a:solidFill>
                <a:latin typeface="Trebuchet MS" pitchFamily="34" charset="0"/>
              </a:rPr>
              <a:t>$123,344</a:t>
            </a:r>
          </a:p>
          <a:p>
            <a:r>
              <a:rPr lang="en-US" sz="1100" dirty="0" smtClean="0">
                <a:solidFill>
                  <a:schemeClr val="accent2">
                    <a:lumMod val="75000"/>
                  </a:schemeClr>
                </a:solidFill>
                <a:latin typeface="Trebuchet MS" pitchFamily="34" charset="0"/>
              </a:rPr>
              <a:t>(This week)</a:t>
            </a:r>
          </a:p>
        </p:txBody>
      </p:sp>
      <p:sp>
        <p:nvSpPr>
          <p:cNvPr id="47" name="Rectangle 46"/>
          <p:cNvSpPr/>
          <p:nvPr/>
        </p:nvSpPr>
        <p:spPr>
          <a:xfrm>
            <a:off x="3276600" y="2209800"/>
            <a:ext cx="3733800" cy="533400"/>
          </a:xfrm>
          <a:prstGeom prst="rect">
            <a:avLst/>
          </a:prstGeom>
          <a:no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flipV="1">
            <a:off x="4419600" y="24384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46" idx="3"/>
          </p:cNvCxnSpPr>
          <p:nvPr/>
        </p:nvCxnSpPr>
        <p:spPr>
          <a:xfrm>
            <a:off x="4648200" y="2438400"/>
            <a:ext cx="304800" cy="40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953000" y="2479105"/>
            <a:ext cx="304800" cy="111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5257800" y="24384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486400" y="2438400"/>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1" name="Isosceles Triangle 60"/>
          <p:cNvSpPr/>
          <p:nvPr/>
        </p:nvSpPr>
        <p:spPr>
          <a:xfrm>
            <a:off x="6400800" y="2286000"/>
            <a:ext cx="152400"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6172200" y="2312313"/>
            <a:ext cx="762000" cy="430887"/>
          </a:xfrm>
          <a:prstGeom prst="rect">
            <a:avLst/>
          </a:prstGeom>
          <a:ln>
            <a:noFill/>
          </a:ln>
        </p:spPr>
        <p:txBody>
          <a:bodyPr wrap="square">
            <a:spAutoFit/>
          </a:bodyPr>
          <a:lstStyle/>
          <a:p>
            <a:endParaRPr lang="en-US" sz="1100" dirty="0" smtClean="0">
              <a:solidFill>
                <a:schemeClr val="accent2">
                  <a:lumMod val="75000"/>
                </a:schemeClr>
              </a:solidFill>
              <a:latin typeface="Trebuchet MS" pitchFamily="34" charset="0"/>
            </a:endParaRPr>
          </a:p>
          <a:p>
            <a:r>
              <a:rPr lang="en-US" sz="1100" dirty="0" smtClean="0">
                <a:solidFill>
                  <a:schemeClr val="accent2">
                    <a:lumMod val="75000"/>
                  </a:schemeClr>
                </a:solidFill>
                <a:latin typeface="Trebuchet MS" pitchFamily="34" charset="0"/>
              </a:rPr>
              <a:t>18% up</a:t>
            </a:r>
          </a:p>
        </p:txBody>
      </p:sp>
      <p:sp>
        <p:nvSpPr>
          <p:cNvPr id="63" name="Rectangle 62"/>
          <p:cNvSpPr/>
          <p:nvPr/>
        </p:nvSpPr>
        <p:spPr>
          <a:xfrm>
            <a:off x="533400" y="5715000"/>
            <a:ext cx="2514600" cy="369332"/>
          </a:xfrm>
          <a:prstGeom prst="rect">
            <a:avLst/>
          </a:prstGeom>
        </p:spPr>
        <p:txBody>
          <a:bodyPr wrap="square">
            <a:spAutoFit/>
          </a:bodyPr>
          <a:lstStyle/>
          <a:p>
            <a:r>
              <a:rPr lang="en-US" dirty="0" smtClean="0">
                <a:solidFill>
                  <a:srgbClr val="473A68"/>
                </a:solidFill>
                <a:latin typeface="Trebuchet MS" pitchFamily="34" charset="0"/>
              </a:rPr>
              <a:t>Comparison of data</a:t>
            </a:r>
          </a:p>
        </p:txBody>
      </p:sp>
      <p:graphicFrame>
        <p:nvGraphicFramePr>
          <p:cNvPr id="64" name="Chart 63"/>
          <p:cNvGraphicFramePr/>
          <p:nvPr/>
        </p:nvGraphicFramePr>
        <p:xfrm>
          <a:off x="609600" y="3657600"/>
          <a:ext cx="2133600" cy="2032000"/>
        </p:xfrm>
        <a:graphic>
          <a:graphicData uri="http://schemas.openxmlformats.org/drawingml/2006/chart">
            <c:chart xmlns:c="http://schemas.openxmlformats.org/drawingml/2006/chart" xmlns:r="http://schemas.openxmlformats.org/officeDocument/2006/relationships" r:id="rId3"/>
          </a:graphicData>
        </a:graphic>
      </p:graphicFrame>
      <p:sp>
        <p:nvSpPr>
          <p:cNvPr id="65" name="Rectangle 64"/>
          <p:cNvSpPr/>
          <p:nvPr/>
        </p:nvSpPr>
        <p:spPr>
          <a:xfrm>
            <a:off x="3429000" y="5726668"/>
            <a:ext cx="2209800" cy="369332"/>
          </a:xfrm>
          <a:prstGeom prst="rect">
            <a:avLst/>
          </a:prstGeom>
        </p:spPr>
        <p:txBody>
          <a:bodyPr wrap="square">
            <a:spAutoFit/>
          </a:bodyPr>
          <a:lstStyle/>
          <a:p>
            <a:r>
              <a:rPr lang="en-US" dirty="0" smtClean="0">
                <a:solidFill>
                  <a:srgbClr val="473A68"/>
                </a:solidFill>
                <a:latin typeface="Trebuchet MS" pitchFamily="34" charset="0"/>
              </a:rPr>
              <a:t>Transition of data</a:t>
            </a:r>
          </a:p>
        </p:txBody>
      </p:sp>
      <p:graphicFrame>
        <p:nvGraphicFramePr>
          <p:cNvPr id="66" name="Chart 65"/>
          <p:cNvGraphicFramePr/>
          <p:nvPr/>
        </p:nvGraphicFramePr>
        <p:xfrm>
          <a:off x="3276600" y="3657600"/>
          <a:ext cx="2286000" cy="2032000"/>
        </p:xfrm>
        <a:graphic>
          <a:graphicData uri="http://schemas.openxmlformats.org/drawingml/2006/chart">
            <c:chart xmlns:c="http://schemas.openxmlformats.org/drawingml/2006/chart" xmlns:r="http://schemas.openxmlformats.org/officeDocument/2006/relationships" r:id="rId4"/>
          </a:graphicData>
        </a:graphic>
      </p:graphicFrame>
      <p:sp>
        <p:nvSpPr>
          <p:cNvPr id="67" name="Rectangle 66"/>
          <p:cNvSpPr/>
          <p:nvPr/>
        </p:nvSpPr>
        <p:spPr>
          <a:xfrm>
            <a:off x="6172200" y="5715000"/>
            <a:ext cx="2362200" cy="369332"/>
          </a:xfrm>
          <a:prstGeom prst="rect">
            <a:avLst/>
          </a:prstGeom>
        </p:spPr>
        <p:txBody>
          <a:bodyPr wrap="square">
            <a:spAutoFit/>
          </a:bodyPr>
          <a:lstStyle/>
          <a:p>
            <a:r>
              <a:rPr lang="en-US" dirty="0" smtClean="0">
                <a:solidFill>
                  <a:srgbClr val="473A68"/>
                </a:solidFill>
                <a:latin typeface="Trebuchet MS" pitchFamily="34" charset="0"/>
              </a:rPr>
              <a:t>Composition of data</a:t>
            </a:r>
          </a:p>
        </p:txBody>
      </p:sp>
      <p:graphicFrame>
        <p:nvGraphicFramePr>
          <p:cNvPr id="68" name="Chart 67"/>
          <p:cNvGraphicFramePr/>
          <p:nvPr/>
        </p:nvGraphicFramePr>
        <p:xfrm>
          <a:off x="6096000" y="3657600"/>
          <a:ext cx="2362200" cy="20320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pic>
        <p:nvPicPr>
          <p:cNvPr id="7" name="Picture 6" descr="charts-type-fcsxt.jpg"/>
          <p:cNvPicPr>
            <a:picLocks noChangeAspect="1"/>
          </p:cNvPicPr>
          <p:nvPr/>
        </p:nvPicPr>
        <p:blipFill>
          <a:blip r:embed="rId3"/>
          <a:stretch>
            <a:fillRect/>
          </a:stretch>
        </p:blipFill>
        <p:spPr>
          <a:xfrm>
            <a:off x="914400" y="1676400"/>
            <a:ext cx="7096125" cy="3209925"/>
          </a:xfrm>
          <a:prstGeom prst="rect">
            <a:avLst/>
          </a:prstGeom>
        </p:spPr>
      </p:pic>
      <p:sp>
        <p:nvSpPr>
          <p:cNvPr id="9" name="TextBox 8"/>
          <p:cNvSpPr txBox="1"/>
          <p:nvPr/>
        </p:nvSpPr>
        <p:spPr>
          <a:xfrm>
            <a:off x="533400" y="5105400"/>
            <a:ext cx="8064896" cy="830997"/>
          </a:xfrm>
          <a:prstGeom prst="rect">
            <a:avLst/>
          </a:prstGeom>
          <a:noFill/>
        </p:spPr>
        <p:txBody>
          <a:bodyPr wrap="square" rtlCol="0">
            <a:spAutoFit/>
          </a:bodyPr>
          <a:lstStyle/>
          <a:p>
            <a:pPr algn="ctr"/>
            <a:r>
              <a:rPr lang="en-US" sz="2400" dirty="0" smtClean="0">
                <a:solidFill>
                  <a:srgbClr val="473A68"/>
                </a:solidFill>
                <a:latin typeface="Trebuchet MS" pitchFamily="34" charset="0"/>
              </a:rPr>
              <a:t>Innumerable types of visualizations are possible. As simple or as complex as you want them.</a:t>
            </a:r>
            <a:endParaRPr lang="en-US" sz="2400" dirty="0" smtClean="0">
              <a:solidFill>
                <a:schemeClr val="accent6">
                  <a:lumMod val="75000"/>
                </a:schemeClr>
              </a:solidFill>
              <a:latin typeface="Trebuchet MS"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4" name="TextBox 3"/>
          <p:cNvSpPr txBox="1"/>
          <p:nvPr/>
        </p:nvSpPr>
        <p:spPr>
          <a:xfrm>
            <a:off x="457200" y="1447800"/>
            <a:ext cx="8064896" cy="1015663"/>
          </a:xfrm>
          <a:prstGeom prst="rect">
            <a:avLst/>
          </a:prstGeom>
          <a:noFill/>
        </p:spPr>
        <p:txBody>
          <a:bodyPr wrap="square" rtlCol="0">
            <a:spAutoFit/>
          </a:bodyPr>
          <a:lstStyle/>
          <a:p>
            <a:r>
              <a:rPr lang="en-US" sz="2000" dirty="0" smtClean="0">
                <a:solidFill>
                  <a:srgbClr val="473A68"/>
                </a:solidFill>
                <a:latin typeface="Trebuchet MS" pitchFamily="34" charset="0"/>
              </a:rPr>
              <a:t>Every day, we create 2.5 quintillion bytes of data — so much that 90% of the data in the world today has been created in the last two years alone.</a:t>
            </a:r>
          </a:p>
        </p:txBody>
      </p:sp>
      <p:sp>
        <p:nvSpPr>
          <p:cNvPr id="5" name="TextBox 4"/>
          <p:cNvSpPr txBox="1"/>
          <p:nvPr/>
        </p:nvSpPr>
        <p:spPr>
          <a:xfrm>
            <a:off x="393304" y="5077361"/>
            <a:ext cx="8064896" cy="1323439"/>
          </a:xfrm>
          <a:prstGeom prst="rect">
            <a:avLst/>
          </a:prstGeom>
          <a:noFill/>
        </p:spPr>
        <p:txBody>
          <a:bodyPr wrap="square" rtlCol="0">
            <a:spAutoFit/>
          </a:bodyPr>
          <a:lstStyle/>
          <a:p>
            <a:r>
              <a:rPr lang="en-US" sz="2000" dirty="0" smtClean="0">
                <a:solidFill>
                  <a:srgbClr val="473A68"/>
                </a:solidFill>
                <a:latin typeface="Trebuchet MS" pitchFamily="34" charset="0"/>
              </a:rPr>
              <a:t>"The ability to take data - to be able to understand it, to process it, to extract value from it, to visualize it, to communicate it - that's going to be a hugely important skill in the next decades“ ~ </a:t>
            </a:r>
            <a:r>
              <a:rPr lang="en-US" sz="2000" dirty="0" smtClean="0">
                <a:solidFill>
                  <a:schemeClr val="accent6">
                    <a:lumMod val="75000"/>
                  </a:schemeClr>
                </a:solidFill>
                <a:latin typeface="Trebuchet MS" pitchFamily="34" charset="0"/>
              </a:rPr>
              <a:t>Hal Varian, Google's chief economist</a:t>
            </a:r>
          </a:p>
        </p:txBody>
      </p:sp>
      <p:pic>
        <p:nvPicPr>
          <p:cNvPr id="6" name="Picture 5" descr="Screen shot 2013-06-29 at 1.37.11 PM.png"/>
          <p:cNvPicPr>
            <a:picLocks noChangeAspect="1"/>
          </p:cNvPicPr>
          <p:nvPr/>
        </p:nvPicPr>
        <p:blipFill>
          <a:blip r:embed="rId3"/>
          <a:stretch>
            <a:fillRect/>
          </a:stretch>
        </p:blipFill>
        <p:spPr>
          <a:xfrm>
            <a:off x="2178530" y="2438400"/>
            <a:ext cx="4374670" cy="258864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4" name="TextBox 3"/>
          <p:cNvSpPr txBox="1"/>
          <p:nvPr/>
        </p:nvSpPr>
        <p:spPr>
          <a:xfrm>
            <a:off x="457200" y="2590800"/>
            <a:ext cx="8064896" cy="1938992"/>
          </a:xfrm>
          <a:prstGeom prst="rect">
            <a:avLst/>
          </a:prstGeom>
          <a:noFill/>
        </p:spPr>
        <p:txBody>
          <a:bodyPr wrap="square" rtlCol="0">
            <a:spAutoFit/>
          </a:bodyPr>
          <a:lstStyle/>
          <a:p>
            <a:pPr algn="ctr"/>
            <a:r>
              <a:rPr lang="en-US" sz="2400" dirty="0" smtClean="0">
                <a:solidFill>
                  <a:srgbClr val="473A68"/>
                </a:solidFill>
                <a:latin typeface="Trebuchet MS" pitchFamily="34" charset="0"/>
              </a:rPr>
              <a:t>Communicate more than data to user. </a:t>
            </a:r>
          </a:p>
          <a:p>
            <a:pPr algn="ctr"/>
            <a:r>
              <a:rPr lang="en-US" sz="2400" dirty="0" smtClean="0">
                <a:solidFill>
                  <a:schemeClr val="accent6">
                    <a:lumMod val="75000"/>
                  </a:schemeClr>
                </a:solidFill>
                <a:latin typeface="Trebuchet MS" pitchFamily="34" charset="0"/>
              </a:rPr>
              <a:t>Do not leave the processing to user</a:t>
            </a:r>
            <a:r>
              <a:rPr lang="en-US" sz="2400" dirty="0" smtClean="0">
                <a:solidFill>
                  <a:srgbClr val="473A68"/>
                </a:solidFill>
                <a:latin typeface="Trebuchet MS" pitchFamily="34" charset="0"/>
              </a:rPr>
              <a:t>.</a:t>
            </a:r>
          </a:p>
          <a:p>
            <a:pPr algn="ctr"/>
            <a:endParaRPr lang="en-US" sz="2400" dirty="0" smtClean="0">
              <a:solidFill>
                <a:srgbClr val="473A68"/>
              </a:solidFill>
              <a:latin typeface="Trebuchet MS" pitchFamily="34" charset="0"/>
            </a:endParaRPr>
          </a:p>
          <a:p>
            <a:pPr algn="ctr"/>
            <a:r>
              <a:rPr lang="en-US" sz="2400" dirty="0" smtClean="0">
                <a:solidFill>
                  <a:srgbClr val="473A68"/>
                </a:solidFill>
                <a:latin typeface="Trebuchet MS" pitchFamily="34" charset="0"/>
              </a:rPr>
              <a:t>The worst visualizations make you think more than looking at a raw data table itself.</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pic>
        <p:nvPicPr>
          <p:cNvPr id="5" name="Picture 4" descr="Screen shot 2013-06-29 at 3.11.48 PM.png"/>
          <p:cNvPicPr>
            <a:picLocks noChangeAspect="1"/>
          </p:cNvPicPr>
          <p:nvPr/>
        </p:nvPicPr>
        <p:blipFill>
          <a:blip r:embed="rId3"/>
          <a:stretch>
            <a:fillRect/>
          </a:stretch>
        </p:blipFill>
        <p:spPr>
          <a:xfrm>
            <a:off x="1028601" y="1676400"/>
            <a:ext cx="7048599" cy="4120555"/>
          </a:xfrm>
          <a:prstGeom prst="rect">
            <a:avLst/>
          </a:prstGeom>
        </p:spPr>
      </p:pic>
      <p:sp>
        <p:nvSpPr>
          <p:cNvPr id="6" name="TextBox 5"/>
          <p:cNvSpPr txBox="1"/>
          <p:nvPr/>
        </p:nvSpPr>
        <p:spPr>
          <a:xfrm>
            <a:off x="533400" y="6400800"/>
            <a:ext cx="8064896" cy="261610"/>
          </a:xfrm>
          <a:prstGeom prst="rect">
            <a:avLst/>
          </a:prstGeom>
          <a:noFill/>
        </p:spPr>
        <p:txBody>
          <a:bodyPr wrap="square" rtlCol="0">
            <a:spAutoFit/>
          </a:bodyPr>
          <a:lstStyle/>
          <a:p>
            <a:pPr algn="ctr"/>
            <a:r>
              <a:rPr lang="en-US" sz="1100" dirty="0" smtClean="0">
                <a:solidFill>
                  <a:srgbClr val="473A68"/>
                </a:solidFill>
                <a:latin typeface="Trebuchet MS" pitchFamily="34" charset="0"/>
              </a:rPr>
              <a:t>Credit: http://www.slideshare.net/destraynor/designing-data-visualisations-dashboard-in-web-applications</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pic>
        <p:nvPicPr>
          <p:cNvPr id="4" name="Picture 3" descr="Screen shot 2013-06-29 at 3.12.01 PM.png"/>
          <p:cNvPicPr>
            <a:picLocks noChangeAspect="1"/>
          </p:cNvPicPr>
          <p:nvPr/>
        </p:nvPicPr>
        <p:blipFill>
          <a:blip r:embed="rId3"/>
          <a:stretch>
            <a:fillRect/>
          </a:stretch>
        </p:blipFill>
        <p:spPr>
          <a:xfrm>
            <a:off x="914400" y="1624700"/>
            <a:ext cx="7287087" cy="4090300"/>
          </a:xfrm>
          <a:prstGeom prst="rect">
            <a:avLst/>
          </a:prstGeom>
        </p:spPr>
      </p:pic>
      <p:sp>
        <p:nvSpPr>
          <p:cNvPr id="6" name="TextBox 5"/>
          <p:cNvSpPr txBox="1"/>
          <p:nvPr/>
        </p:nvSpPr>
        <p:spPr>
          <a:xfrm>
            <a:off x="533400" y="6400800"/>
            <a:ext cx="8064896" cy="261610"/>
          </a:xfrm>
          <a:prstGeom prst="rect">
            <a:avLst/>
          </a:prstGeom>
          <a:noFill/>
        </p:spPr>
        <p:txBody>
          <a:bodyPr wrap="square" rtlCol="0">
            <a:spAutoFit/>
          </a:bodyPr>
          <a:lstStyle/>
          <a:p>
            <a:pPr algn="ctr"/>
            <a:r>
              <a:rPr lang="en-US" sz="1100" dirty="0" smtClean="0">
                <a:solidFill>
                  <a:srgbClr val="473A68"/>
                </a:solidFill>
                <a:latin typeface="Trebuchet MS" pitchFamily="34" charset="0"/>
              </a:rPr>
              <a:t>Credit: http://www.slideshare.net/destraynor/designing-data-visualisations-dashboard-in-web-applications</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graphicFrame>
        <p:nvGraphicFramePr>
          <p:cNvPr id="5" name="Chart 4"/>
          <p:cNvGraphicFramePr/>
          <p:nvPr/>
        </p:nvGraphicFramePr>
        <p:xfrm>
          <a:off x="685800" y="2362200"/>
          <a:ext cx="3657600" cy="2895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nvGraphicFramePr>
        <p:xfrm>
          <a:off x="4572000" y="2362200"/>
          <a:ext cx="3657600" cy="28956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381000" y="1143000"/>
            <a:ext cx="8064896" cy="584775"/>
          </a:xfrm>
          <a:prstGeom prst="rect">
            <a:avLst/>
          </a:prstGeom>
          <a:noFill/>
        </p:spPr>
        <p:txBody>
          <a:bodyPr wrap="square" rtlCol="0">
            <a:spAutoFit/>
          </a:bodyPr>
          <a:lstStyle/>
          <a:p>
            <a:r>
              <a:rPr lang="en-US" sz="3200" dirty="0" smtClean="0">
                <a:solidFill>
                  <a:srgbClr val="473A68"/>
                </a:solidFill>
                <a:latin typeface="Trebuchet MS" pitchFamily="34" charset="0"/>
              </a:rPr>
              <a:t>Always use labels &amp; legends on pie chart</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584775"/>
          </a:xfrm>
          <a:prstGeom prst="rect">
            <a:avLst/>
          </a:prstGeom>
          <a:noFill/>
        </p:spPr>
        <p:txBody>
          <a:bodyPr wrap="square" rtlCol="0">
            <a:spAutoFit/>
          </a:bodyPr>
          <a:lstStyle/>
          <a:p>
            <a:r>
              <a:rPr lang="en-US" sz="3200" dirty="0" smtClean="0">
                <a:solidFill>
                  <a:srgbClr val="473A68"/>
                </a:solidFill>
                <a:latin typeface="Trebuchet MS" pitchFamily="34" charset="0"/>
              </a:rPr>
              <a:t>Arranging data in order makes it easy</a:t>
            </a:r>
          </a:p>
        </p:txBody>
      </p:sp>
      <p:pic>
        <p:nvPicPr>
          <p:cNvPr id="9" name="Picture 8" descr="Screen shot 2013-06-29 at 3.35.38 PM.png"/>
          <p:cNvPicPr>
            <a:picLocks noChangeAspect="1"/>
          </p:cNvPicPr>
          <p:nvPr/>
        </p:nvPicPr>
        <p:blipFill>
          <a:blip r:embed="rId3"/>
          <a:stretch>
            <a:fillRect/>
          </a:stretch>
        </p:blipFill>
        <p:spPr>
          <a:xfrm>
            <a:off x="493419" y="2400485"/>
            <a:ext cx="7964781" cy="262871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584775"/>
          </a:xfrm>
          <a:prstGeom prst="rect">
            <a:avLst/>
          </a:prstGeom>
          <a:noFill/>
        </p:spPr>
        <p:txBody>
          <a:bodyPr wrap="square" rtlCol="0">
            <a:spAutoFit/>
          </a:bodyPr>
          <a:lstStyle/>
          <a:p>
            <a:r>
              <a:rPr lang="en-US" sz="3200" dirty="0" smtClean="0">
                <a:solidFill>
                  <a:srgbClr val="473A68"/>
                </a:solidFill>
                <a:latin typeface="Trebuchet MS" pitchFamily="34" charset="0"/>
              </a:rPr>
              <a:t>Cut down distractions</a:t>
            </a:r>
          </a:p>
        </p:txBody>
      </p:sp>
      <p:pic>
        <p:nvPicPr>
          <p:cNvPr id="5" name="Picture 4" descr="Screen shot 2013-06-29 at 3.43.52 PM.png"/>
          <p:cNvPicPr>
            <a:picLocks noChangeAspect="1"/>
          </p:cNvPicPr>
          <p:nvPr/>
        </p:nvPicPr>
        <p:blipFill>
          <a:blip r:embed="rId3"/>
          <a:stretch>
            <a:fillRect/>
          </a:stretch>
        </p:blipFill>
        <p:spPr>
          <a:xfrm>
            <a:off x="533400" y="1905001"/>
            <a:ext cx="3886200" cy="2508906"/>
          </a:xfrm>
          <a:prstGeom prst="rect">
            <a:avLst/>
          </a:prstGeom>
        </p:spPr>
      </p:pic>
      <p:pic>
        <p:nvPicPr>
          <p:cNvPr id="6" name="Picture 5" descr="Screen shot 2013-06-29 at 3.43.56 PM.png"/>
          <p:cNvPicPr>
            <a:picLocks noChangeAspect="1"/>
          </p:cNvPicPr>
          <p:nvPr/>
        </p:nvPicPr>
        <p:blipFill>
          <a:blip r:embed="rId4"/>
          <a:stretch>
            <a:fillRect/>
          </a:stretch>
        </p:blipFill>
        <p:spPr>
          <a:xfrm>
            <a:off x="4648200" y="3810000"/>
            <a:ext cx="4251960" cy="27432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523220"/>
          </a:xfrm>
          <a:prstGeom prst="rect">
            <a:avLst/>
          </a:prstGeom>
          <a:noFill/>
        </p:spPr>
        <p:txBody>
          <a:bodyPr wrap="square" rtlCol="0">
            <a:spAutoFit/>
          </a:bodyPr>
          <a:lstStyle/>
          <a:p>
            <a:r>
              <a:rPr lang="en-US" sz="2800" dirty="0" smtClean="0">
                <a:solidFill>
                  <a:srgbClr val="473A68"/>
                </a:solidFill>
                <a:latin typeface="Trebuchet MS" pitchFamily="34" charset="0"/>
              </a:rPr>
              <a:t>Use dotted lines for projections</a:t>
            </a:r>
          </a:p>
        </p:txBody>
      </p:sp>
      <p:pic>
        <p:nvPicPr>
          <p:cNvPr id="7" name="Picture 6" descr="Screen shot 2013-06-29 at 3.44.19 PM.png"/>
          <p:cNvPicPr>
            <a:picLocks noChangeAspect="1"/>
          </p:cNvPicPr>
          <p:nvPr/>
        </p:nvPicPr>
        <p:blipFill>
          <a:blip r:embed="rId3"/>
          <a:stretch>
            <a:fillRect/>
          </a:stretch>
        </p:blipFill>
        <p:spPr>
          <a:xfrm>
            <a:off x="1600200" y="2057400"/>
            <a:ext cx="5562600" cy="376925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523220"/>
          </a:xfrm>
          <a:prstGeom prst="rect">
            <a:avLst/>
          </a:prstGeom>
          <a:noFill/>
        </p:spPr>
        <p:txBody>
          <a:bodyPr wrap="square" rtlCol="0">
            <a:spAutoFit/>
          </a:bodyPr>
          <a:lstStyle/>
          <a:p>
            <a:r>
              <a:rPr lang="en-US" sz="2800" dirty="0" smtClean="0">
                <a:solidFill>
                  <a:srgbClr val="473A68"/>
                </a:solidFill>
                <a:latin typeface="Trebuchet MS" pitchFamily="34" charset="0"/>
              </a:rPr>
              <a:t>And effective annotations to highlight/segregate</a:t>
            </a:r>
          </a:p>
        </p:txBody>
      </p:sp>
      <p:pic>
        <p:nvPicPr>
          <p:cNvPr id="5" name="Picture 4" descr="Screen shot 2013-06-29 at 3.44.29 PM.png"/>
          <p:cNvPicPr>
            <a:picLocks noChangeAspect="1"/>
          </p:cNvPicPr>
          <p:nvPr/>
        </p:nvPicPr>
        <p:blipFill>
          <a:blip r:embed="rId3"/>
          <a:stretch>
            <a:fillRect/>
          </a:stretch>
        </p:blipFill>
        <p:spPr>
          <a:xfrm>
            <a:off x="1600200" y="2133600"/>
            <a:ext cx="5486400" cy="352621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461665"/>
          </a:xfrm>
          <a:prstGeom prst="rect">
            <a:avLst/>
          </a:prstGeom>
          <a:noFill/>
        </p:spPr>
        <p:txBody>
          <a:bodyPr wrap="square" rtlCol="0">
            <a:spAutoFit/>
          </a:bodyPr>
          <a:lstStyle/>
          <a:p>
            <a:r>
              <a:rPr lang="en-US" sz="2400" dirty="0" smtClean="0">
                <a:solidFill>
                  <a:srgbClr val="473A68"/>
                </a:solidFill>
                <a:latin typeface="Trebuchet MS" pitchFamily="34" charset="0"/>
              </a:rPr>
              <a:t>Use interactive features to increase data-ink ratio</a:t>
            </a:r>
          </a:p>
        </p:txBody>
      </p:sp>
      <p:pic>
        <p:nvPicPr>
          <p:cNvPr id="5" name="Picture 4" descr="Screen shot 2013-06-29 at 3.36.38 PM.png"/>
          <p:cNvPicPr>
            <a:picLocks noChangeAspect="1"/>
          </p:cNvPicPr>
          <p:nvPr/>
        </p:nvPicPr>
        <p:blipFill>
          <a:blip r:embed="rId3"/>
          <a:stretch>
            <a:fillRect/>
          </a:stretch>
        </p:blipFill>
        <p:spPr>
          <a:xfrm>
            <a:off x="457200" y="1752600"/>
            <a:ext cx="4797886" cy="2438400"/>
          </a:xfrm>
          <a:prstGeom prst="rect">
            <a:avLst/>
          </a:prstGeom>
        </p:spPr>
      </p:pic>
      <p:pic>
        <p:nvPicPr>
          <p:cNvPr id="6" name="Picture 5" descr="Screen shot 2013-06-29 at 3.36.42 PM.png"/>
          <p:cNvPicPr>
            <a:picLocks noChangeAspect="1"/>
          </p:cNvPicPr>
          <p:nvPr/>
        </p:nvPicPr>
        <p:blipFill>
          <a:blip r:embed="rId4"/>
          <a:stretch>
            <a:fillRect/>
          </a:stretch>
        </p:blipFill>
        <p:spPr>
          <a:xfrm>
            <a:off x="3975428" y="4038600"/>
            <a:ext cx="4939972" cy="2514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707886"/>
          </a:xfrm>
          <a:prstGeom prst="rect">
            <a:avLst/>
          </a:prstGeom>
          <a:noFill/>
        </p:spPr>
        <p:txBody>
          <a:bodyPr wrap="square" rtlCol="0">
            <a:spAutoFit/>
          </a:bodyPr>
          <a:lstStyle/>
          <a:p>
            <a:r>
              <a:rPr lang="en-US" sz="2000" dirty="0" smtClean="0">
                <a:solidFill>
                  <a:srgbClr val="473A68"/>
                </a:solidFill>
                <a:latin typeface="Trebuchet MS" pitchFamily="34" charset="0"/>
              </a:rPr>
              <a:t>Use drill-downs for detailed data, and communicate such interactivity to user</a:t>
            </a:r>
          </a:p>
        </p:txBody>
      </p:sp>
      <p:pic>
        <p:nvPicPr>
          <p:cNvPr id="7" name="Picture 6" descr="Screen shot 2013-06-29 at 3.38.45 PM.png"/>
          <p:cNvPicPr>
            <a:picLocks noChangeAspect="1"/>
          </p:cNvPicPr>
          <p:nvPr/>
        </p:nvPicPr>
        <p:blipFill>
          <a:blip r:embed="rId3"/>
          <a:stretch>
            <a:fillRect/>
          </a:stretch>
        </p:blipFill>
        <p:spPr>
          <a:xfrm>
            <a:off x="914400" y="2057400"/>
            <a:ext cx="7086600" cy="375172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4" name="TextBox 3"/>
          <p:cNvSpPr txBox="1"/>
          <p:nvPr/>
        </p:nvSpPr>
        <p:spPr>
          <a:xfrm>
            <a:off x="457200" y="3075057"/>
            <a:ext cx="8064896" cy="830997"/>
          </a:xfrm>
          <a:prstGeom prst="rect">
            <a:avLst/>
          </a:prstGeom>
          <a:noFill/>
        </p:spPr>
        <p:txBody>
          <a:bodyPr wrap="square" rtlCol="0">
            <a:spAutoFit/>
          </a:bodyPr>
          <a:lstStyle/>
          <a:p>
            <a:pPr algn="ctr"/>
            <a:r>
              <a:rPr lang="en-US" sz="2400" dirty="0" smtClean="0">
                <a:solidFill>
                  <a:srgbClr val="473A68"/>
                </a:solidFill>
                <a:latin typeface="Trebuchet MS" pitchFamily="34" charset="0"/>
              </a:rPr>
              <a:t>Data visualization is a multi-disciplinary recipe of art, science, math and technology.</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523220"/>
          </a:xfrm>
          <a:prstGeom prst="rect">
            <a:avLst/>
          </a:prstGeom>
          <a:noFill/>
        </p:spPr>
        <p:txBody>
          <a:bodyPr wrap="square" rtlCol="0">
            <a:spAutoFit/>
          </a:bodyPr>
          <a:lstStyle/>
          <a:p>
            <a:r>
              <a:rPr lang="en-US" sz="2800" dirty="0" smtClean="0">
                <a:solidFill>
                  <a:srgbClr val="473A68"/>
                </a:solidFill>
                <a:latin typeface="Trebuchet MS" pitchFamily="34" charset="0"/>
              </a:rPr>
              <a:t>Enhance tabular data with colors and shapes</a:t>
            </a:r>
          </a:p>
        </p:txBody>
      </p:sp>
      <p:pic>
        <p:nvPicPr>
          <p:cNvPr id="6" name="Picture 5" descr="Screen shot 2013-06-29 at 11.53.46 AM.png"/>
          <p:cNvPicPr>
            <a:picLocks noChangeAspect="1"/>
          </p:cNvPicPr>
          <p:nvPr/>
        </p:nvPicPr>
        <p:blipFill>
          <a:blip r:embed="rId3"/>
          <a:stretch>
            <a:fillRect/>
          </a:stretch>
        </p:blipFill>
        <p:spPr>
          <a:xfrm>
            <a:off x="4267200" y="4191001"/>
            <a:ext cx="4314219" cy="2133599"/>
          </a:xfrm>
          <a:prstGeom prst="rect">
            <a:avLst/>
          </a:prstGeom>
        </p:spPr>
      </p:pic>
      <p:pic>
        <p:nvPicPr>
          <p:cNvPr id="9" name="Picture 8" descr="Screen shot 2013-06-29 at 11.53.29 AM.png"/>
          <p:cNvPicPr>
            <a:picLocks noChangeAspect="1"/>
          </p:cNvPicPr>
          <p:nvPr/>
        </p:nvPicPr>
        <p:blipFill>
          <a:blip r:embed="rId4"/>
          <a:stretch>
            <a:fillRect/>
          </a:stretch>
        </p:blipFill>
        <p:spPr>
          <a:xfrm>
            <a:off x="457200" y="1828800"/>
            <a:ext cx="4648200" cy="216491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954107"/>
          </a:xfrm>
          <a:prstGeom prst="rect">
            <a:avLst/>
          </a:prstGeom>
          <a:noFill/>
        </p:spPr>
        <p:txBody>
          <a:bodyPr wrap="square" rtlCol="0">
            <a:spAutoFit/>
          </a:bodyPr>
          <a:lstStyle/>
          <a:p>
            <a:r>
              <a:rPr lang="en-US" sz="2800" dirty="0" smtClean="0">
                <a:solidFill>
                  <a:srgbClr val="473A68"/>
                </a:solidFill>
                <a:latin typeface="Trebuchet MS" pitchFamily="34" charset="0"/>
              </a:rPr>
              <a:t>For data with 3 related dimensions, use bubble or </a:t>
            </a:r>
            <a:r>
              <a:rPr lang="en-US" sz="2800" dirty="0" err="1" smtClean="0">
                <a:solidFill>
                  <a:srgbClr val="473A68"/>
                </a:solidFill>
                <a:latin typeface="Trebuchet MS" pitchFamily="34" charset="0"/>
              </a:rPr>
              <a:t>heatmap</a:t>
            </a:r>
            <a:r>
              <a:rPr lang="en-US" sz="2800" dirty="0" smtClean="0">
                <a:solidFill>
                  <a:srgbClr val="473A68"/>
                </a:solidFill>
                <a:latin typeface="Trebuchet MS" pitchFamily="34" charset="0"/>
              </a:rPr>
              <a:t> charts</a:t>
            </a:r>
          </a:p>
        </p:txBody>
      </p:sp>
      <p:pic>
        <p:nvPicPr>
          <p:cNvPr id="7" name="Picture 6" descr="Screen shot 2013-06-29 at 3.42.58 PM.png"/>
          <p:cNvPicPr>
            <a:picLocks noChangeAspect="1"/>
          </p:cNvPicPr>
          <p:nvPr/>
        </p:nvPicPr>
        <p:blipFill>
          <a:blip r:embed="rId3"/>
          <a:stretch>
            <a:fillRect/>
          </a:stretch>
        </p:blipFill>
        <p:spPr>
          <a:xfrm>
            <a:off x="457200" y="2057400"/>
            <a:ext cx="3761913" cy="2743200"/>
          </a:xfrm>
          <a:prstGeom prst="rect">
            <a:avLst/>
          </a:prstGeom>
        </p:spPr>
      </p:pic>
      <p:pic>
        <p:nvPicPr>
          <p:cNvPr id="10" name="Picture 9" descr="Screen shot 2013-06-29 at 3.44.44 PM.png"/>
          <p:cNvPicPr>
            <a:picLocks noChangeAspect="1"/>
          </p:cNvPicPr>
          <p:nvPr/>
        </p:nvPicPr>
        <p:blipFill>
          <a:blip r:embed="rId4"/>
          <a:stretch>
            <a:fillRect/>
          </a:stretch>
        </p:blipFill>
        <p:spPr>
          <a:xfrm>
            <a:off x="4191000" y="3124200"/>
            <a:ext cx="4603251" cy="334449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pic>
        <p:nvPicPr>
          <p:cNvPr id="3074" name="Picture 2"/>
          <p:cNvPicPr>
            <a:picLocks noChangeAspect="1" noChangeArrowheads="1"/>
          </p:cNvPicPr>
          <p:nvPr/>
        </p:nvPicPr>
        <p:blipFill>
          <a:blip r:embed="rId3"/>
          <a:srcRect/>
          <a:stretch>
            <a:fillRect/>
          </a:stretch>
        </p:blipFill>
        <p:spPr bwMode="auto">
          <a:xfrm>
            <a:off x="1632971" y="1828800"/>
            <a:ext cx="5878059" cy="4419600"/>
          </a:xfrm>
          <a:prstGeom prst="rect">
            <a:avLst/>
          </a:prstGeom>
          <a:noFill/>
          <a:ln w="9525">
            <a:noFill/>
            <a:miter lim="800000"/>
            <a:headEnd/>
            <a:tailEnd/>
          </a:ln>
          <a:effectLst/>
        </p:spPr>
      </p:pic>
      <p:sp>
        <p:nvSpPr>
          <p:cNvPr id="6" name="TextBox 5"/>
          <p:cNvSpPr txBox="1"/>
          <p:nvPr/>
        </p:nvSpPr>
        <p:spPr>
          <a:xfrm>
            <a:off x="381000" y="1143000"/>
            <a:ext cx="8064896" cy="584775"/>
          </a:xfrm>
          <a:prstGeom prst="rect">
            <a:avLst/>
          </a:prstGeom>
          <a:noFill/>
        </p:spPr>
        <p:txBody>
          <a:bodyPr wrap="square" rtlCol="0">
            <a:spAutoFit/>
          </a:bodyPr>
          <a:lstStyle/>
          <a:p>
            <a:r>
              <a:rPr lang="en-US" sz="3200" dirty="0" smtClean="0">
                <a:solidFill>
                  <a:srgbClr val="473A68"/>
                </a:solidFill>
                <a:latin typeface="Trebuchet MS" pitchFamily="34" charset="0"/>
              </a:rPr>
              <a:t>Compact charts can condense a lot of info</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461665"/>
          </a:xfrm>
          <a:prstGeom prst="rect">
            <a:avLst/>
          </a:prstGeom>
          <a:noFill/>
        </p:spPr>
        <p:txBody>
          <a:bodyPr wrap="square" rtlCol="0">
            <a:spAutoFit/>
          </a:bodyPr>
          <a:lstStyle/>
          <a:p>
            <a:r>
              <a:rPr lang="en-US" sz="2400" dirty="0" smtClean="0">
                <a:solidFill>
                  <a:srgbClr val="473A68"/>
                </a:solidFill>
                <a:latin typeface="Trebuchet MS" pitchFamily="34" charset="0"/>
              </a:rPr>
              <a:t>Aim to provide unified experience across devices</a:t>
            </a:r>
          </a:p>
        </p:txBody>
      </p:sp>
      <p:sp>
        <p:nvSpPr>
          <p:cNvPr id="9" name="TextBox 8"/>
          <p:cNvSpPr txBox="1"/>
          <p:nvPr/>
        </p:nvSpPr>
        <p:spPr>
          <a:xfrm>
            <a:off x="1524000" y="6019800"/>
            <a:ext cx="2057400" cy="517706"/>
          </a:xfrm>
          <a:prstGeom prst="rect">
            <a:avLst/>
          </a:prstGeom>
          <a:noFill/>
        </p:spPr>
        <p:txBody>
          <a:bodyPr wrap="square" rtlCol="0">
            <a:spAutoFit/>
          </a:bodyPr>
          <a:lstStyle/>
          <a:p>
            <a:pPr algn="ctr">
              <a:lnSpc>
                <a:spcPct val="150000"/>
              </a:lnSpc>
            </a:pPr>
            <a:r>
              <a:rPr lang="en-US" sz="2100" dirty="0" smtClean="0">
                <a:solidFill>
                  <a:srgbClr val="6F6F6F"/>
                </a:solidFill>
                <a:latin typeface="Trebuchet MS" pitchFamily="34" charset="0"/>
              </a:rPr>
              <a:t>On a PC/Mac</a:t>
            </a:r>
          </a:p>
        </p:txBody>
      </p:sp>
      <p:sp>
        <p:nvSpPr>
          <p:cNvPr id="10" name="TextBox 9"/>
          <p:cNvSpPr txBox="1"/>
          <p:nvPr/>
        </p:nvSpPr>
        <p:spPr>
          <a:xfrm>
            <a:off x="5791200" y="6019800"/>
            <a:ext cx="2362200" cy="517706"/>
          </a:xfrm>
          <a:prstGeom prst="rect">
            <a:avLst/>
          </a:prstGeom>
          <a:noFill/>
        </p:spPr>
        <p:txBody>
          <a:bodyPr wrap="square" rtlCol="0">
            <a:spAutoFit/>
          </a:bodyPr>
          <a:lstStyle/>
          <a:p>
            <a:pPr algn="ctr">
              <a:lnSpc>
                <a:spcPct val="150000"/>
              </a:lnSpc>
            </a:pPr>
            <a:r>
              <a:rPr lang="en-US" sz="2100" dirty="0" smtClean="0">
                <a:solidFill>
                  <a:srgbClr val="6F6F6F"/>
                </a:solidFill>
                <a:latin typeface="Trebuchet MS" pitchFamily="34" charset="0"/>
              </a:rPr>
              <a:t>On </a:t>
            </a:r>
            <a:r>
              <a:rPr lang="en-US" sz="2100" dirty="0" err="1" smtClean="0">
                <a:solidFill>
                  <a:srgbClr val="6F6F6F"/>
                </a:solidFill>
                <a:latin typeface="Trebuchet MS" pitchFamily="34" charset="0"/>
              </a:rPr>
              <a:t>iPhone</a:t>
            </a:r>
            <a:endParaRPr lang="en-US" sz="2100" dirty="0" smtClean="0">
              <a:solidFill>
                <a:srgbClr val="6F6F6F"/>
              </a:solidFill>
              <a:latin typeface="Trebuchet MS" pitchFamily="34" charset="0"/>
            </a:endParaRPr>
          </a:p>
        </p:txBody>
      </p:sp>
      <p:pic>
        <p:nvPicPr>
          <p:cNvPr id="11" name="Picture 2" descr="Z:\pallavnadhani\Dropbox\Presentations\Progress Software\Screenshots\theme1\Screen Shot 2012-08-02 at 1.40.18 PM.png"/>
          <p:cNvPicPr>
            <a:picLocks noChangeAspect="1" noChangeArrowheads="1"/>
          </p:cNvPicPr>
          <p:nvPr/>
        </p:nvPicPr>
        <p:blipFill>
          <a:blip r:embed="rId3"/>
          <a:srcRect/>
          <a:stretch>
            <a:fillRect/>
          </a:stretch>
        </p:blipFill>
        <p:spPr bwMode="auto">
          <a:xfrm>
            <a:off x="457200" y="1828800"/>
            <a:ext cx="4319932" cy="4267200"/>
          </a:xfrm>
          <a:prstGeom prst="rect">
            <a:avLst/>
          </a:prstGeom>
          <a:noFill/>
        </p:spPr>
      </p:pic>
      <p:pic>
        <p:nvPicPr>
          <p:cNvPr id="13" name="Picture 2" descr="Z:\pallavnadhani\Dropbox\Presentations\Progress Software\Screenshots\theme1\Screen Shot 2012-08-02 at 1.40.37 PM.png"/>
          <p:cNvPicPr>
            <a:picLocks noChangeAspect="1" noChangeArrowheads="1"/>
          </p:cNvPicPr>
          <p:nvPr/>
        </p:nvPicPr>
        <p:blipFill>
          <a:blip r:embed="rId4"/>
          <a:srcRect/>
          <a:stretch>
            <a:fillRect/>
          </a:stretch>
        </p:blipFill>
        <p:spPr bwMode="auto">
          <a:xfrm>
            <a:off x="6047045" y="2514600"/>
            <a:ext cx="1801555" cy="35052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461665"/>
          </a:xfrm>
          <a:prstGeom prst="rect">
            <a:avLst/>
          </a:prstGeom>
          <a:noFill/>
        </p:spPr>
        <p:txBody>
          <a:bodyPr wrap="square" rtlCol="0">
            <a:spAutoFit/>
          </a:bodyPr>
          <a:lstStyle/>
          <a:p>
            <a:r>
              <a:rPr lang="en-US" sz="2400" dirty="0" smtClean="0">
                <a:solidFill>
                  <a:srgbClr val="473A68"/>
                </a:solidFill>
                <a:latin typeface="Trebuchet MS" pitchFamily="34" charset="0"/>
              </a:rPr>
              <a:t>Can use symbolic representations for real-life objects</a:t>
            </a:r>
          </a:p>
        </p:txBody>
      </p:sp>
      <p:pic>
        <p:nvPicPr>
          <p:cNvPr id="6" name="Picture 2"/>
          <p:cNvPicPr>
            <a:picLocks noChangeAspect="1" noChangeArrowheads="1"/>
          </p:cNvPicPr>
          <p:nvPr/>
        </p:nvPicPr>
        <p:blipFill>
          <a:blip r:embed="rId3"/>
          <a:srcRect/>
          <a:stretch>
            <a:fillRect/>
          </a:stretch>
        </p:blipFill>
        <p:spPr bwMode="auto">
          <a:xfrm>
            <a:off x="2171700" y="1904999"/>
            <a:ext cx="4800600" cy="4069573"/>
          </a:xfrm>
          <a:prstGeom prst="rect">
            <a:avLst/>
          </a:prstGeom>
          <a:noFill/>
          <a:ln w="9525">
            <a:noFill/>
            <a:miter lim="800000"/>
            <a:headEnd/>
            <a:tailEnd/>
          </a:ln>
          <a:effectLst/>
        </p:spPr>
      </p:pic>
      <p:sp>
        <p:nvSpPr>
          <p:cNvPr id="7" name="Rectangle 6"/>
          <p:cNvSpPr/>
          <p:nvPr/>
        </p:nvSpPr>
        <p:spPr>
          <a:xfrm>
            <a:off x="2133600" y="1859272"/>
            <a:ext cx="4876800" cy="4160528"/>
          </a:xfrm>
          <a:prstGeom prst="rect">
            <a:avLst/>
          </a:prstGeom>
          <a:noFill/>
          <a:ln w="12700">
            <a:solidFill>
              <a:srgbClr val="473A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13" name="TextBox 12"/>
          <p:cNvSpPr txBox="1"/>
          <p:nvPr/>
        </p:nvSpPr>
        <p:spPr>
          <a:xfrm>
            <a:off x="8676456" y="6642556"/>
            <a:ext cx="360040" cy="215444"/>
          </a:xfrm>
          <a:prstGeom prst="rect">
            <a:avLst/>
          </a:prstGeom>
          <a:noFill/>
        </p:spPr>
        <p:txBody>
          <a:bodyPr wrap="square" rtlCol="0">
            <a:spAutoFit/>
          </a:bodyPr>
          <a:lstStyle/>
          <a:p>
            <a:pPr algn="ctr"/>
            <a:r>
              <a:rPr lang="en-US" sz="800" dirty="0" smtClean="0">
                <a:solidFill>
                  <a:schemeClr val="bg1"/>
                </a:solidFill>
                <a:latin typeface="Trebuchet MS" pitchFamily="34" charset="0"/>
              </a:rPr>
              <a:t>06</a:t>
            </a:r>
            <a:endParaRPr lang="en-IN" sz="800" dirty="0">
              <a:solidFill>
                <a:schemeClr val="bg1"/>
              </a:solidFill>
              <a:latin typeface="Trebuchet MS" pitchFamily="34" charset="0"/>
            </a:endParaRPr>
          </a:p>
        </p:txBody>
      </p:sp>
      <p:pic>
        <p:nvPicPr>
          <p:cNvPr id="5" name="Picture 4" descr="Screen shot 2013-06-29 at 3.31.17 PM.png"/>
          <p:cNvPicPr>
            <a:picLocks noChangeAspect="1"/>
          </p:cNvPicPr>
          <p:nvPr/>
        </p:nvPicPr>
        <p:blipFill>
          <a:blip r:embed="rId3"/>
          <a:stretch>
            <a:fillRect/>
          </a:stretch>
        </p:blipFill>
        <p:spPr>
          <a:xfrm>
            <a:off x="914400" y="990600"/>
            <a:ext cx="7162800" cy="5262176"/>
          </a:xfrm>
          <a:prstGeom prst="rect">
            <a:avLst/>
          </a:prstGeom>
        </p:spPr>
      </p:pic>
    </p:spTree>
    <p:extLst>
      <p:ext uri="{BB962C8B-B14F-4D97-AF65-F5344CB8AC3E}">
        <p14:creationId xmlns:p14="http://schemas.microsoft.com/office/powerpoint/2010/main" val="57549665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13" name="TextBox 12"/>
          <p:cNvSpPr txBox="1"/>
          <p:nvPr/>
        </p:nvSpPr>
        <p:spPr>
          <a:xfrm>
            <a:off x="8676456" y="6642556"/>
            <a:ext cx="360040" cy="215444"/>
          </a:xfrm>
          <a:prstGeom prst="rect">
            <a:avLst/>
          </a:prstGeom>
          <a:noFill/>
        </p:spPr>
        <p:txBody>
          <a:bodyPr wrap="square" rtlCol="0">
            <a:spAutoFit/>
          </a:bodyPr>
          <a:lstStyle/>
          <a:p>
            <a:pPr algn="ctr"/>
            <a:r>
              <a:rPr lang="en-US" sz="800" dirty="0" smtClean="0">
                <a:solidFill>
                  <a:schemeClr val="bg1"/>
                </a:solidFill>
                <a:latin typeface="Trebuchet MS" pitchFamily="34" charset="0"/>
              </a:rPr>
              <a:t>06</a:t>
            </a:r>
            <a:endParaRPr lang="en-IN" sz="800" dirty="0">
              <a:solidFill>
                <a:schemeClr val="bg1"/>
              </a:solidFill>
              <a:latin typeface="Trebuchet MS" pitchFamily="34" charset="0"/>
            </a:endParaRPr>
          </a:p>
        </p:txBody>
      </p:sp>
      <p:sp>
        <p:nvSpPr>
          <p:cNvPr id="10" name="TextBox 9"/>
          <p:cNvSpPr txBox="1"/>
          <p:nvPr/>
        </p:nvSpPr>
        <p:spPr>
          <a:xfrm>
            <a:off x="457200" y="990600"/>
            <a:ext cx="8064896" cy="3847207"/>
          </a:xfrm>
          <a:prstGeom prst="rect">
            <a:avLst/>
          </a:prstGeom>
          <a:noFill/>
        </p:spPr>
        <p:txBody>
          <a:bodyPr wrap="square" rtlCol="0">
            <a:spAutoFit/>
          </a:bodyPr>
          <a:lstStyle/>
          <a:p>
            <a:r>
              <a:rPr lang="en-US" sz="3200" dirty="0" smtClean="0">
                <a:solidFill>
                  <a:srgbClr val="473A68"/>
                </a:solidFill>
                <a:latin typeface="Trebuchet MS" pitchFamily="34" charset="0"/>
              </a:rPr>
              <a:t>Credits</a:t>
            </a:r>
          </a:p>
          <a:p>
            <a:endParaRPr lang="en-US" sz="3200"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http://www.slideshare.net/jess3/data-visualization-meets-visual-storytelling</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http://www.slideshare.net/trisnadi/infographics-data-visualisation</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http://www.slideshare.net/GeneralAssembly_SF/data-visualization-16265937</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http://www.slideshare.net/destraynor/designing-data-visualisations-dashboard-in-web-applications</a:t>
            </a:r>
          </a:p>
        </p:txBody>
      </p:sp>
    </p:spTree>
    <p:extLst>
      <p:ext uri="{BB962C8B-B14F-4D97-AF65-F5344CB8AC3E}">
        <p14:creationId xmlns:p14="http://schemas.microsoft.com/office/powerpoint/2010/main" val="57549665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13" name="TextBox 12"/>
          <p:cNvSpPr txBox="1"/>
          <p:nvPr/>
        </p:nvSpPr>
        <p:spPr>
          <a:xfrm>
            <a:off x="8676456" y="6642556"/>
            <a:ext cx="360040" cy="215444"/>
          </a:xfrm>
          <a:prstGeom prst="rect">
            <a:avLst/>
          </a:prstGeom>
          <a:noFill/>
        </p:spPr>
        <p:txBody>
          <a:bodyPr wrap="square" rtlCol="0">
            <a:spAutoFit/>
          </a:bodyPr>
          <a:lstStyle/>
          <a:p>
            <a:pPr algn="ctr"/>
            <a:r>
              <a:rPr lang="en-US" sz="800" dirty="0" smtClean="0">
                <a:solidFill>
                  <a:schemeClr val="bg1"/>
                </a:solidFill>
                <a:latin typeface="Trebuchet MS" pitchFamily="34" charset="0"/>
              </a:rPr>
              <a:t>06</a:t>
            </a:r>
            <a:endParaRPr lang="en-IN" sz="800" dirty="0">
              <a:solidFill>
                <a:schemeClr val="bg1"/>
              </a:solidFill>
              <a:latin typeface="Trebuchet MS" pitchFamily="34" charset="0"/>
            </a:endParaRPr>
          </a:p>
        </p:txBody>
      </p:sp>
      <p:sp>
        <p:nvSpPr>
          <p:cNvPr id="10" name="TextBox 9"/>
          <p:cNvSpPr txBox="1"/>
          <p:nvPr/>
        </p:nvSpPr>
        <p:spPr>
          <a:xfrm>
            <a:off x="539552" y="3140968"/>
            <a:ext cx="8064896" cy="584776"/>
          </a:xfrm>
          <a:prstGeom prst="rect">
            <a:avLst/>
          </a:prstGeom>
          <a:noFill/>
        </p:spPr>
        <p:txBody>
          <a:bodyPr wrap="square" rtlCol="0">
            <a:spAutoFit/>
          </a:bodyPr>
          <a:lstStyle/>
          <a:p>
            <a:pPr algn="ctr"/>
            <a:r>
              <a:rPr lang="en-US" sz="3200" dirty="0" smtClean="0">
                <a:solidFill>
                  <a:srgbClr val="473A68"/>
                </a:solidFill>
                <a:latin typeface="Trebuchet MS" pitchFamily="34" charset="0"/>
              </a:rPr>
              <a:t>Thank you</a:t>
            </a:r>
          </a:p>
        </p:txBody>
      </p:sp>
    </p:spTree>
    <p:extLst>
      <p:ext uri="{BB962C8B-B14F-4D97-AF65-F5344CB8AC3E}">
        <p14:creationId xmlns:p14="http://schemas.microsoft.com/office/powerpoint/2010/main" val="5754966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371600"/>
            <a:ext cx="8064896" cy="3908762"/>
          </a:xfrm>
          <a:prstGeom prst="rect">
            <a:avLst/>
          </a:prstGeom>
          <a:noFill/>
        </p:spPr>
        <p:txBody>
          <a:bodyPr wrap="square" rtlCol="0">
            <a:spAutoFit/>
          </a:bodyPr>
          <a:lstStyle/>
          <a:p>
            <a:r>
              <a:rPr lang="en-US" sz="3200" dirty="0" smtClean="0">
                <a:solidFill>
                  <a:srgbClr val="473A68"/>
                </a:solidFill>
                <a:latin typeface="Trebuchet MS" pitchFamily="34" charset="0"/>
              </a:rPr>
              <a:t>Data Visualization is the visual display of </a:t>
            </a:r>
            <a:r>
              <a:rPr lang="en-US" sz="3200" dirty="0" smtClean="0">
                <a:solidFill>
                  <a:schemeClr val="accent6">
                    <a:lumMod val="75000"/>
                  </a:schemeClr>
                </a:solidFill>
                <a:latin typeface="Trebuchet MS" pitchFamily="34" charset="0"/>
              </a:rPr>
              <a:t>measurable quantities</a:t>
            </a:r>
            <a:r>
              <a:rPr lang="en-US" sz="3200" dirty="0" smtClean="0">
                <a:solidFill>
                  <a:srgbClr val="473A68"/>
                </a:solidFill>
                <a:latin typeface="Trebuchet MS" pitchFamily="34" charset="0"/>
              </a:rPr>
              <a:t> using</a:t>
            </a:r>
          </a:p>
          <a:p>
            <a:pPr>
              <a:buFont typeface="Arial" pitchFamily="34" charset="0"/>
              <a:buChar char="•"/>
            </a:pPr>
            <a:r>
              <a:rPr lang="en-US" sz="2000" dirty="0" smtClean="0">
                <a:solidFill>
                  <a:srgbClr val="473A68"/>
                </a:solidFill>
                <a:latin typeface="Trebuchet MS" pitchFamily="34" charset="0"/>
              </a:rPr>
              <a:t> Points, Lines &amp; Curves</a:t>
            </a:r>
          </a:p>
          <a:p>
            <a:pPr>
              <a:buFont typeface="Arial" pitchFamily="34" charset="0"/>
              <a:buChar char="•"/>
            </a:pPr>
            <a:r>
              <a:rPr lang="en-US" sz="2000" dirty="0" smtClean="0">
                <a:solidFill>
                  <a:srgbClr val="473A68"/>
                </a:solidFill>
                <a:latin typeface="Trebuchet MS" pitchFamily="34" charset="0"/>
              </a:rPr>
              <a:t> A co-ordinate system</a:t>
            </a:r>
          </a:p>
          <a:p>
            <a:pPr>
              <a:buFont typeface="Arial" pitchFamily="34" charset="0"/>
              <a:buChar char="•"/>
            </a:pPr>
            <a:r>
              <a:rPr lang="en-US" sz="2000" dirty="0" smtClean="0">
                <a:solidFill>
                  <a:srgbClr val="473A68"/>
                </a:solidFill>
                <a:latin typeface="Trebuchet MS" pitchFamily="34" charset="0"/>
              </a:rPr>
              <a:t> Numbers</a:t>
            </a:r>
          </a:p>
          <a:p>
            <a:pPr>
              <a:buFont typeface="Arial" pitchFamily="34" charset="0"/>
              <a:buChar char="•"/>
            </a:pPr>
            <a:r>
              <a:rPr lang="en-US" sz="2000" dirty="0" smtClean="0">
                <a:solidFill>
                  <a:srgbClr val="473A68"/>
                </a:solidFill>
                <a:latin typeface="Trebuchet MS" pitchFamily="34" charset="0"/>
              </a:rPr>
              <a:t> Shading</a:t>
            </a:r>
          </a:p>
          <a:p>
            <a:pPr>
              <a:buFont typeface="Arial" pitchFamily="34" charset="0"/>
              <a:buChar char="•"/>
            </a:pPr>
            <a:r>
              <a:rPr lang="en-US" sz="2000" dirty="0" smtClean="0">
                <a:solidFill>
                  <a:srgbClr val="473A68"/>
                </a:solidFill>
                <a:latin typeface="Trebuchet MS" pitchFamily="34" charset="0"/>
              </a:rPr>
              <a:t> Color</a:t>
            </a:r>
          </a:p>
          <a:p>
            <a:pPr>
              <a:buFont typeface="Arial" pitchFamily="34" charset="0"/>
              <a:buChar char="•"/>
            </a:pPr>
            <a:r>
              <a:rPr lang="en-US" sz="2000" dirty="0" smtClean="0">
                <a:solidFill>
                  <a:srgbClr val="473A68"/>
                </a:solidFill>
                <a:latin typeface="Trebuchet MS" pitchFamily="34" charset="0"/>
              </a:rPr>
              <a:t> Symbols</a:t>
            </a:r>
          </a:p>
          <a:p>
            <a:r>
              <a:rPr lang="en-US" sz="3200" dirty="0" smtClean="0">
                <a:solidFill>
                  <a:srgbClr val="473A68"/>
                </a:solidFill>
                <a:latin typeface="Trebuchet MS" pitchFamily="34" charset="0"/>
              </a:rPr>
              <a:t>to </a:t>
            </a:r>
            <a:r>
              <a:rPr lang="en-US" sz="3200" dirty="0" smtClean="0">
                <a:solidFill>
                  <a:schemeClr val="accent6">
                    <a:lumMod val="75000"/>
                  </a:schemeClr>
                </a:solidFill>
                <a:latin typeface="Trebuchet MS" pitchFamily="34" charset="0"/>
              </a:rPr>
              <a:t>serve a clear purpose</a:t>
            </a:r>
          </a:p>
          <a:p>
            <a:endParaRPr lang="en-US" sz="3200" dirty="0" smtClean="0">
              <a:solidFill>
                <a:srgbClr val="473A68"/>
              </a:solidFill>
              <a:latin typeface="Trebuchet MS" pitchFamily="34" charset="0"/>
            </a:endParaRPr>
          </a:p>
        </p:txBody>
      </p:sp>
      <p:sp>
        <p:nvSpPr>
          <p:cNvPr id="4" name="Rectangle 3"/>
          <p:cNvSpPr/>
          <p:nvPr/>
        </p:nvSpPr>
        <p:spPr>
          <a:xfrm>
            <a:off x="381000" y="4724400"/>
            <a:ext cx="8077200" cy="1015663"/>
          </a:xfrm>
          <a:prstGeom prst="rect">
            <a:avLst/>
          </a:prstGeom>
        </p:spPr>
        <p:txBody>
          <a:bodyPr wrap="square">
            <a:spAutoFit/>
          </a:bodyPr>
          <a:lstStyle/>
          <a:p>
            <a:pPr>
              <a:buFont typeface="Arial" pitchFamily="34" charset="0"/>
              <a:buChar char="•"/>
            </a:pPr>
            <a:r>
              <a:rPr lang="en-US" sz="2000" dirty="0" smtClean="0">
                <a:solidFill>
                  <a:srgbClr val="473A68"/>
                </a:solidFill>
                <a:latin typeface="Trebuchet MS" pitchFamily="34" charset="0"/>
              </a:rPr>
              <a:t> to understand data</a:t>
            </a:r>
          </a:p>
          <a:p>
            <a:pPr>
              <a:buFont typeface="Arial" pitchFamily="34" charset="0"/>
              <a:buChar char="•"/>
            </a:pPr>
            <a:r>
              <a:rPr lang="en-US" sz="2000" dirty="0" smtClean="0">
                <a:solidFill>
                  <a:srgbClr val="473A68"/>
                </a:solidFill>
                <a:latin typeface="Trebuchet MS" pitchFamily="34" charset="0"/>
              </a:rPr>
              <a:t> to substantiate a hypothesis</a:t>
            </a:r>
          </a:p>
          <a:p>
            <a:pPr>
              <a:buFont typeface="Arial" pitchFamily="34" charset="0"/>
              <a:buChar char="•"/>
            </a:pPr>
            <a:r>
              <a:rPr lang="en-US" sz="2000" dirty="0" smtClean="0">
                <a:solidFill>
                  <a:srgbClr val="473A68"/>
                </a:solidFill>
                <a:latin typeface="Trebuchet MS" pitchFamily="34" charset="0"/>
              </a:rPr>
              <a:t> to discover from data</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584775"/>
          </a:xfrm>
          <a:prstGeom prst="rect">
            <a:avLst/>
          </a:prstGeom>
          <a:noFill/>
        </p:spPr>
        <p:txBody>
          <a:bodyPr wrap="square" rtlCol="0">
            <a:spAutoFit/>
          </a:bodyPr>
          <a:lstStyle/>
          <a:p>
            <a:r>
              <a:rPr lang="en-US" sz="3200" dirty="0" smtClean="0">
                <a:solidFill>
                  <a:srgbClr val="473A68"/>
                </a:solidFill>
                <a:latin typeface="Trebuchet MS" pitchFamily="34" charset="0"/>
              </a:rPr>
              <a:t>Types of data visualization</a:t>
            </a:r>
          </a:p>
        </p:txBody>
      </p:sp>
      <p:sp>
        <p:nvSpPr>
          <p:cNvPr id="15" name="Rectangle 14"/>
          <p:cNvSpPr/>
          <p:nvPr/>
        </p:nvSpPr>
        <p:spPr>
          <a:xfrm>
            <a:off x="533400" y="1828800"/>
            <a:ext cx="8077200" cy="1477328"/>
          </a:xfrm>
          <a:prstGeom prst="rect">
            <a:avLst/>
          </a:prstGeom>
        </p:spPr>
        <p:txBody>
          <a:bodyPr wrap="square">
            <a:spAutoFit/>
          </a:bodyPr>
          <a:lstStyle/>
          <a:p>
            <a:pPr>
              <a:buFont typeface="Arial" pitchFamily="34" charset="0"/>
              <a:buChar char="•"/>
            </a:pPr>
            <a:r>
              <a:rPr lang="en-US" dirty="0" smtClean="0">
                <a:solidFill>
                  <a:srgbClr val="473A68"/>
                </a:solidFill>
                <a:latin typeface="Trebuchet MS" pitchFamily="34" charset="0"/>
              </a:rPr>
              <a:t> </a:t>
            </a:r>
            <a:r>
              <a:rPr lang="en-US" dirty="0" smtClean="0">
                <a:solidFill>
                  <a:schemeClr val="accent6">
                    <a:lumMod val="75000"/>
                  </a:schemeClr>
                </a:solidFill>
                <a:latin typeface="Trebuchet MS" pitchFamily="34" charset="0"/>
              </a:rPr>
              <a:t>Explanatory</a:t>
            </a:r>
            <a:r>
              <a:rPr lang="en-US" dirty="0" smtClean="0">
                <a:solidFill>
                  <a:srgbClr val="473A68"/>
                </a:solidFill>
                <a:latin typeface="Trebuchet MS" pitchFamily="34" charset="0"/>
              </a:rPr>
              <a:t>: Based around a specific and focused narrative</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a:t>
            </a:r>
            <a:r>
              <a:rPr lang="en-US" dirty="0" smtClean="0">
                <a:solidFill>
                  <a:schemeClr val="accent6">
                    <a:lumMod val="75000"/>
                  </a:schemeClr>
                </a:solidFill>
                <a:latin typeface="Trebuchet MS" pitchFamily="34" charset="0"/>
              </a:rPr>
              <a:t>Exploratory</a:t>
            </a:r>
            <a:r>
              <a:rPr lang="en-US" dirty="0" smtClean="0">
                <a:solidFill>
                  <a:srgbClr val="473A68"/>
                </a:solidFill>
                <a:latin typeface="Trebuchet MS" pitchFamily="34" charset="0"/>
              </a:rPr>
              <a:t>: Aim to create a tool for user to discover</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An </a:t>
            </a:r>
            <a:r>
              <a:rPr lang="en-US" dirty="0" smtClean="0">
                <a:solidFill>
                  <a:schemeClr val="accent6">
                    <a:lumMod val="75000"/>
                  </a:schemeClr>
                </a:solidFill>
                <a:latin typeface="Trebuchet MS" pitchFamily="34" charset="0"/>
              </a:rPr>
              <a:t>exhibition</a:t>
            </a:r>
            <a:r>
              <a:rPr lang="en-US" dirty="0" smtClean="0">
                <a:solidFill>
                  <a:srgbClr val="473A68"/>
                </a:solidFill>
                <a:latin typeface="Trebuchet MS" pitchFamily="34" charset="0"/>
              </a:rPr>
              <a:t> of self expression. Ornamentation of data as art</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1077218"/>
          </a:xfrm>
          <a:prstGeom prst="rect">
            <a:avLst/>
          </a:prstGeom>
          <a:noFill/>
        </p:spPr>
        <p:txBody>
          <a:bodyPr wrap="square" rtlCol="0">
            <a:spAutoFit/>
          </a:bodyPr>
          <a:lstStyle/>
          <a:p>
            <a:r>
              <a:rPr lang="en-US" sz="3200" dirty="0" smtClean="0">
                <a:solidFill>
                  <a:srgbClr val="473A68"/>
                </a:solidFill>
                <a:latin typeface="Trebuchet MS" pitchFamily="34" charset="0"/>
              </a:rPr>
              <a:t>Steps for effective business data visualization</a:t>
            </a:r>
          </a:p>
        </p:txBody>
      </p:sp>
      <p:sp>
        <p:nvSpPr>
          <p:cNvPr id="15" name="Rectangle 14"/>
          <p:cNvSpPr/>
          <p:nvPr/>
        </p:nvSpPr>
        <p:spPr>
          <a:xfrm>
            <a:off x="533400" y="2286000"/>
            <a:ext cx="8077200" cy="1477328"/>
          </a:xfrm>
          <a:prstGeom prst="rect">
            <a:avLst/>
          </a:prstGeom>
        </p:spPr>
        <p:txBody>
          <a:bodyPr wrap="square">
            <a:spAutoFit/>
          </a:bodyPr>
          <a:lstStyle/>
          <a:p>
            <a:pPr>
              <a:buFont typeface="Arial" pitchFamily="34" charset="0"/>
              <a:buChar char="•"/>
            </a:pPr>
            <a:r>
              <a:rPr lang="en-US" dirty="0" smtClean="0">
                <a:solidFill>
                  <a:srgbClr val="473A68"/>
                </a:solidFill>
                <a:latin typeface="Trebuchet MS" pitchFamily="34" charset="0"/>
              </a:rPr>
              <a:t> Know your </a:t>
            </a:r>
            <a:r>
              <a:rPr lang="en-US" dirty="0" smtClean="0">
                <a:solidFill>
                  <a:schemeClr val="accent6">
                    <a:lumMod val="75000"/>
                  </a:schemeClr>
                </a:solidFill>
                <a:latin typeface="Trebuchet MS" pitchFamily="34" charset="0"/>
              </a:rPr>
              <a:t>audience</a:t>
            </a:r>
            <a:r>
              <a:rPr lang="en-US" dirty="0" smtClean="0">
                <a:solidFill>
                  <a:srgbClr val="473A68"/>
                </a:solidFill>
                <a:latin typeface="Trebuchet MS" pitchFamily="34" charset="0"/>
              </a:rPr>
              <a:t> and their need for visualization</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Choose the </a:t>
            </a:r>
            <a:r>
              <a:rPr lang="en-US" dirty="0" smtClean="0">
                <a:solidFill>
                  <a:schemeClr val="accent6">
                    <a:lumMod val="75000"/>
                  </a:schemeClr>
                </a:solidFill>
                <a:latin typeface="Trebuchet MS" pitchFamily="34" charset="0"/>
              </a:rPr>
              <a:t>right visualization</a:t>
            </a:r>
            <a:r>
              <a:rPr lang="en-US" dirty="0" smtClean="0">
                <a:solidFill>
                  <a:srgbClr val="473A68"/>
                </a:solidFill>
                <a:latin typeface="Trebuchet MS" pitchFamily="34" charset="0"/>
              </a:rPr>
              <a:t> type and style</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Explore ways of </a:t>
            </a:r>
            <a:r>
              <a:rPr lang="en-US" dirty="0" smtClean="0">
                <a:solidFill>
                  <a:schemeClr val="accent6">
                    <a:lumMod val="75000"/>
                  </a:schemeClr>
                </a:solidFill>
                <a:latin typeface="Trebuchet MS" pitchFamily="34" charset="0"/>
              </a:rPr>
              <a:t>enhancing</a:t>
            </a:r>
            <a:r>
              <a:rPr lang="en-US" dirty="0" smtClean="0">
                <a:solidFill>
                  <a:srgbClr val="473A68"/>
                </a:solidFill>
                <a:latin typeface="Trebuchet MS" pitchFamily="34" charset="0"/>
              </a:rPr>
              <a:t> it</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584775"/>
          </a:xfrm>
          <a:prstGeom prst="rect">
            <a:avLst/>
          </a:prstGeom>
          <a:noFill/>
        </p:spPr>
        <p:txBody>
          <a:bodyPr wrap="square" rtlCol="0">
            <a:spAutoFit/>
          </a:bodyPr>
          <a:lstStyle/>
          <a:p>
            <a:r>
              <a:rPr lang="en-US" sz="3200" dirty="0" smtClean="0">
                <a:solidFill>
                  <a:srgbClr val="473A68"/>
                </a:solidFill>
                <a:latin typeface="Trebuchet MS" pitchFamily="34" charset="0"/>
              </a:rPr>
              <a:t>Know your audience</a:t>
            </a:r>
          </a:p>
        </p:txBody>
      </p:sp>
      <p:sp>
        <p:nvSpPr>
          <p:cNvPr id="15" name="Rectangle 14"/>
          <p:cNvSpPr/>
          <p:nvPr/>
        </p:nvSpPr>
        <p:spPr>
          <a:xfrm>
            <a:off x="533400" y="1828800"/>
            <a:ext cx="8077200" cy="1477328"/>
          </a:xfrm>
          <a:prstGeom prst="rect">
            <a:avLst/>
          </a:prstGeom>
        </p:spPr>
        <p:txBody>
          <a:bodyPr wrap="square">
            <a:spAutoFit/>
          </a:bodyPr>
          <a:lstStyle/>
          <a:p>
            <a:pPr>
              <a:buFont typeface="Arial" pitchFamily="34" charset="0"/>
              <a:buChar char="•"/>
            </a:pPr>
            <a:r>
              <a:rPr lang="en-US" dirty="0" smtClean="0">
                <a:solidFill>
                  <a:srgbClr val="473A68"/>
                </a:solidFill>
                <a:latin typeface="Trebuchet MS" pitchFamily="34" charset="0"/>
              </a:rPr>
              <a:t> What </a:t>
            </a:r>
            <a:r>
              <a:rPr lang="en-US" dirty="0" smtClean="0">
                <a:solidFill>
                  <a:schemeClr val="accent6">
                    <a:lumMod val="75000"/>
                  </a:schemeClr>
                </a:solidFill>
                <a:latin typeface="Trebuchet MS" pitchFamily="34" charset="0"/>
              </a:rPr>
              <a:t>role</a:t>
            </a:r>
            <a:r>
              <a:rPr lang="en-US" dirty="0" smtClean="0">
                <a:solidFill>
                  <a:srgbClr val="473A68"/>
                </a:solidFill>
                <a:latin typeface="Trebuchet MS" pitchFamily="34" charset="0"/>
              </a:rPr>
              <a:t> is this information for? C-level, Analysts, Operational guys</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What </a:t>
            </a:r>
            <a:r>
              <a:rPr lang="en-US" dirty="0" smtClean="0">
                <a:solidFill>
                  <a:schemeClr val="accent6">
                    <a:lumMod val="75000"/>
                  </a:schemeClr>
                </a:solidFill>
                <a:latin typeface="Trebuchet MS" pitchFamily="34" charset="0"/>
              </a:rPr>
              <a:t>department</a:t>
            </a:r>
            <a:r>
              <a:rPr lang="en-US" dirty="0" smtClean="0">
                <a:solidFill>
                  <a:srgbClr val="473A68"/>
                </a:solidFill>
                <a:latin typeface="Trebuchet MS" pitchFamily="34" charset="0"/>
              </a:rPr>
              <a:t> does he belong to? Sales, marketing etc.</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What </a:t>
            </a:r>
            <a:r>
              <a:rPr lang="en-US" dirty="0" smtClean="0">
                <a:solidFill>
                  <a:schemeClr val="accent6">
                    <a:lumMod val="75000"/>
                  </a:schemeClr>
                </a:solidFill>
                <a:latin typeface="Trebuchet MS" pitchFamily="34" charset="0"/>
              </a:rPr>
              <a:t>metric</a:t>
            </a:r>
            <a:r>
              <a:rPr lang="en-US" dirty="0" smtClean="0">
                <a:solidFill>
                  <a:srgbClr val="473A68"/>
                </a:solidFill>
                <a:latin typeface="Trebuchet MS" pitchFamily="34" charset="0"/>
              </a:rPr>
              <a:t> will help him achieve his goals?</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584775"/>
          </a:xfrm>
          <a:prstGeom prst="rect">
            <a:avLst/>
          </a:prstGeom>
          <a:noFill/>
        </p:spPr>
        <p:txBody>
          <a:bodyPr wrap="square" rtlCol="0">
            <a:spAutoFit/>
          </a:bodyPr>
          <a:lstStyle/>
          <a:p>
            <a:r>
              <a:rPr lang="en-US" sz="3200" dirty="0" smtClean="0">
                <a:solidFill>
                  <a:srgbClr val="473A68"/>
                </a:solidFill>
                <a:latin typeface="Trebuchet MS" pitchFamily="34" charset="0"/>
              </a:rPr>
              <a:t>Abstraction of data by role</a:t>
            </a:r>
          </a:p>
        </p:txBody>
      </p:sp>
      <p:sp>
        <p:nvSpPr>
          <p:cNvPr id="15" name="Rectangle 14"/>
          <p:cNvSpPr/>
          <p:nvPr/>
        </p:nvSpPr>
        <p:spPr>
          <a:xfrm>
            <a:off x="533400" y="1828800"/>
            <a:ext cx="8077200" cy="3139321"/>
          </a:xfrm>
          <a:prstGeom prst="rect">
            <a:avLst/>
          </a:prstGeom>
        </p:spPr>
        <p:txBody>
          <a:bodyPr wrap="square">
            <a:spAutoFit/>
          </a:bodyPr>
          <a:lstStyle/>
          <a:p>
            <a:pPr>
              <a:buFont typeface="Arial" pitchFamily="34" charset="0"/>
              <a:buChar char="•"/>
            </a:pPr>
            <a:r>
              <a:rPr lang="en-US" dirty="0" smtClean="0">
                <a:solidFill>
                  <a:srgbClr val="473A68"/>
                </a:solidFill>
                <a:latin typeface="Trebuchet MS" pitchFamily="34" charset="0"/>
              </a:rPr>
              <a:t> </a:t>
            </a:r>
            <a:r>
              <a:rPr lang="en-US" dirty="0" smtClean="0">
                <a:solidFill>
                  <a:schemeClr val="accent6">
                    <a:lumMod val="75000"/>
                  </a:schemeClr>
                </a:solidFill>
                <a:latin typeface="Trebuchet MS" pitchFamily="34" charset="0"/>
              </a:rPr>
              <a:t>C-level</a:t>
            </a:r>
            <a:r>
              <a:rPr lang="en-US" dirty="0" smtClean="0">
                <a:solidFill>
                  <a:srgbClr val="473A68"/>
                </a:solidFill>
                <a:latin typeface="Trebuchet MS" pitchFamily="34" charset="0"/>
              </a:rPr>
              <a:t>: Use information to keep track of health of business. Need strategic and high level view with focus on long term and macro data. Simple summary and indicators suffice, and they do not need real-time data.</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a:t>
            </a:r>
            <a:r>
              <a:rPr lang="en-US" dirty="0" smtClean="0">
                <a:solidFill>
                  <a:schemeClr val="accent6">
                    <a:lumMod val="75000"/>
                  </a:schemeClr>
                </a:solidFill>
                <a:latin typeface="Trebuchet MS" pitchFamily="34" charset="0"/>
              </a:rPr>
              <a:t>Analyst</a:t>
            </a:r>
            <a:r>
              <a:rPr lang="en-US" dirty="0" smtClean="0">
                <a:solidFill>
                  <a:srgbClr val="473A68"/>
                </a:solidFill>
                <a:latin typeface="Trebuchet MS" pitchFamily="34" charset="0"/>
              </a:rPr>
              <a:t>: Focus on getting value out of data. Need query driven analysis, detailed data with precision, and focus on trends and co-relations. </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a:t>
            </a:r>
            <a:r>
              <a:rPr lang="en-US" dirty="0" smtClean="0">
                <a:solidFill>
                  <a:schemeClr val="accent6">
                    <a:lumMod val="75000"/>
                  </a:schemeClr>
                </a:solidFill>
                <a:latin typeface="Trebuchet MS" pitchFamily="34" charset="0"/>
              </a:rPr>
              <a:t>Operational guys</a:t>
            </a:r>
            <a:r>
              <a:rPr lang="en-US" dirty="0" smtClean="0">
                <a:solidFill>
                  <a:srgbClr val="473A68"/>
                </a:solidFill>
                <a:latin typeface="Trebuchet MS" pitchFamily="34" charset="0"/>
              </a:rPr>
              <a:t>: To complete task in hand. Need information to focus on current status, issue &amp; event driven (alerts, spikes, trouble). Real-time data here is useful.</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C PPT Template-final.png"/>
          <p:cNvPicPr>
            <a:picLocks noChangeAspect="1"/>
          </p:cNvPicPr>
          <p:nvPr/>
        </p:nvPicPr>
        <p:blipFill>
          <a:blip r:embed="rId2" cstate="print"/>
          <a:stretch>
            <a:fillRect/>
          </a:stretch>
        </p:blipFill>
        <p:spPr>
          <a:xfrm>
            <a:off x="377" y="283"/>
            <a:ext cx="9143245" cy="6857434"/>
          </a:xfrm>
          <a:prstGeom prst="rect">
            <a:avLst/>
          </a:prstGeom>
        </p:spPr>
      </p:pic>
      <p:sp>
        <p:nvSpPr>
          <p:cNvPr id="8" name="TextBox 7"/>
          <p:cNvSpPr txBox="1"/>
          <p:nvPr/>
        </p:nvSpPr>
        <p:spPr>
          <a:xfrm>
            <a:off x="381000" y="1143000"/>
            <a:ext cx="8064896" cy="584775"/>
          </a:xfrm>
          <a:prstGeom prst="rect">
            <a:avLst/>
          </a:prstGeom>
          <a:noFill/>
        </p:spPr>
        <p:txBody>
          <a:bodyPr wrap="square" rtlCol="0">
            <a:spAutoFit/>
          </a:bodyPr>
          <a:lstStyle/>
          <a:p>
            <a:r>
              <a:rPr lang="en-US" sz="3200" dirty="0" smtClean="0">
                <a:solidFill>
                  <a:srgbClr val="473A68"/>
                </a:solidFill>
                <a:latin typeface="Trebuchet MS" pitchFamily="34" charset="0"/>
              </a:rPr>
              <a:t>Data required by department</a:t>
            </a:r>
          </a:p>
        </p:txBody>
      </p:sp>
      <p:sp>
        <p:nvSpPr>
          <p:cNvPr id="15" name="Rectangle 14"/>
          <p:cNvSpPr/>
          <p:nvPr/>
        </p:nvSpPr>
        <p:spPr>
          <a:xfrm>
            <a:off x="533400" y="1828800"/>
            <a:ext cx="8077200" cy="2585323"/>
          </a:xfrm>
          <a:prstGeom prst="rect">
            <a:avLst/>
          </a:prstGeom>
        </p:spPr>
        <p:txBody>
          <a:bodyPr wrap="square">
            <a:spAutoFit/>
          </a:bodyPr>
          <a:lstStyle/>
          <a:p>
            <a:pPr>
              <a:buFont typeface="Arial" pitchFamily="34" charset="0"/>
              <a:buChar char="•"/>
            </a:pPr>
            <a:r>
              <a:rPr lang="en-US" dirty="0" smtClean="0">
                <a:solidFill>
                  <a:srgbClr val="473A68"/>
                </a:solidFill>
                <a:latin typeface="Trebuchet MS" pitchFamily="34" charset="0"/>
              </a:rPr>
              <a:t> </a:t>
            </a:r>
            <a:r>
              <a:rPr lang="en-US" dirty="0" smtClean="0">
                <a:solidFill>
                  <a:schemeClr val="accent6">
                    <a:lumMod val="75000"/>
                  </a:schemeClr>
                </a:solidFill>
                <a:latin typeface="Trebuchet MS" pitchFamily="34" charset="0"/>
              </a:rPr>
              <a:t>Sales</a:t>
            </a:r>
            <a:r>
              <a:rPr lang="en-US" dirty="0" smtClean="0">
                <a:solidFill>
                  <a:srgbClr val="473A68"/>
                </a:solidFill>
                <a:latin typeface="Trebuchet MS" pitchFamily="34" charset="0"/>
              </a:rPr>
              <a:t>: Leads, conversions, Average value per sale, Closure time</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a:t>
            </a:r>
            <a:r>
              <a:rPr lang="en-US" dirty="0" smtClean="0">
                <a:solidFill>
                  <a:schemeClr val="accent6">
                    <a:lumMod val="75000"/>
                  </a:schemeClr>
                </a:solidFill>
                <a:latin typeface="Trebuchet MS" pitchFamily="34" charset="0"/>
              </a:rPr>
              <a:t>Marketing</a:t>
            </a:r>
            <a:r>
              <a:rPr lang="en-US" dirty="0" smtClean="0">
                <a:solidFill>
                  <a:srgbClr val="473A68"/>
                </a:solidFill>
                <a:latin typeface="Trebuchet MS" pitchFamily="34" charset="0"/>
              </a:rPr>
              <a:t>: Visits, Acquisitions, CPC, CPM, Awareness</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a:t>
            </a:r>
            <a:r>
              <a:rPr lang="en-US" dirty="0" smtClean="0">
                <a:solidFill>
                  <a:schemeClr val="accent6">
                    <a:lumMod val="75000"/>
                  </a:schemeClr>
                </a:solidFill>
                <a:latin typeface="Trebuchet MS" pitchFamily="34" charset="0"/>
              </a:rPr>
              <a:t>Network &amp; IT</a:t>
            </a:r>
            <a:r>
              <a:rPr lang="en-US" dirty="0" smtClean="0">
                <a:solidFill>
                  <a:srgbClr val="473A68"/>
                </a:solidFill>
                <a:latin typeface="Trebuchet MS" pitchFamily="34" charset="0"/>
              </a:rPr>
              <a:t>: Issues, tickets, lead time, open cases, downtime</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a:t>
            </a:r>
            <a:r>
              <a:rPr lang="en-US" dirty="0" smtClean="0">
                <a:solidFill>
                  <a:schemeClr val="accent6">
                    <a:lumMod val="75000"/>
                  </a:schemeClr>
                </a:solidFill>
                <a:latin typeface="Trebuchet MS" pitchFamily="34" charset="0"/>
              </a:rPr>
              <a:t>HR</a:t>
            </a:r>
            <a:r>
              <a:rPr lang="en-US" dirty="0" smtClean="0">
                <a:solidFill>
                  <a:srgbClr val="473A68"/>
                </a:solidFill>
                <a:latin typeface="Trebuchet MS" pitchFamily="34" charset="0"/>
              </a:rPr>
              <a:t>: Attrition rate, interview closure rates and time</a:t>
            </a:r>
          </a:p>
          <a:p>
            <a:pPr>
              <a:buFont typeface="Arial" pitchFamily="34" charset="0"/>
              <a:buChar char="•"/>
            </a:pPr>
            <a:endParaRPr lang="en-US" dirty="0" smtClean="0">
              <a:solidFill>
                <a:srgbClr val="473A68"/>
              </a:solidFill>
              <a:latin typeface="Trebuchet MS" pitchFamily="34" charset="0"/>
            </a:endParaRPr>
          </a:p>
          <a:p>
            <a:pPr>
              <a:buFont typeface="Arial" pitchFamily="34" charset="0"/>
              <a:buChar char="•"/>
            </a:pPr>
            <a:r>
              <a:rPr lang="en-US" dirty="0" smtClean="0">
                <a:solidFill>
                  <a:srgbClr val="473A68"/>
                </a:solidFill>
                <a:latin typeface="Trebuchet MS" pitchFamily="34" charset="0"/>
              </a:rPr>
              <a:t> </a:t>
            </a:r>
            <a:r>
              <a:rPr lang="en-US" dirty="0" smtClean="0">
                <a:solidFill>
                  <a:schemeClr val="accent6">
                    <a:lumMod val="75000"/>
                  </a:schemeClr>
                </a:solidFill>
                <a:latin typeface="Trebuchet MS" pitchFamily="34" charset="0"/>
              </a:rPr>
              <a:t>Customer Support</a:t>
            </a:r>
            <a:r>
              <a:rPr lang="en-US" dirty="0" smtClean="0">
                <a:solidFill>
                  <a:srgbClr val="473A68"/>
                </a:solidFill>
                <a:latin typeface="Trebuchet MS" pitchFamily="34" charset="0"/>
              </a:rPr>
              <a:t>: Number of tickets, turnaround time, satisfaction rating</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2616</TotalTime>
  <Words>1271</Words>
  <Application>Microsoft Macintosh PowerPoint</Application>
  <PresentationFormat>On-screen Show (4:3)</PresentationFormat>
  <Paragraphs>148</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Shyamal</dc:creator>
  <cp:lastModifiedBy>Twain Taylor</cp:lastModifiedBy>
  <cp:revision>653</cp:revision>
  <dcterms:created xsi:type="dcterms:W3CDTF">2011-12-27T09:59:45Z</dcterms:created>
  <dcterms:modified xsi:type="dcterms:W3CDTF">2013-07-05T13:01:12Z</dcterms:modified>
</cp:coreProperties>
</file>