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</p:sldIdLst>
  <p:sldSz cx="24384000" cy="13716000"/>
  <p:notesSz cx="6858000" cy="9144000"/>
  <p:defaultTextStyle>
    <a:lvl1pPr algn="ctr" defTabSz="584200">
      <a:defRPr sz="5800">
        <a:latin typeface="+mn-lt"/>
        <a:ea typeface="+mn-ea"/>
        <a:cs typeface="+mn-cs"/>
        <a:sym typeface="Gill Sans"/>
      </a:defRPr>
    </a:lvl1pPr>
    <a:lvl2pPr indent="342900" algn="ctr" defTabSz="584200">
      <a:defRPr sz="5800">
        <a:latin typeface="+mn-lt"/>
        <a:ea typeface="+mn-ea"/>
        <a:cs typeface="+mn-cs"/>
        <a:sym typeface="Gill Sans"/>
      </a:defRPr>
    </a:lvl2pPr>
    <a:lvl3pPr indent="685800" algn="ctr" defTabSz="584200">
      <a:defRPr sz="5800">
        <a:latin typeface="+mn-lt"/>
        <a:ea typeface="+mn-ea"/>
        <a:cs typeface="+mn-cs"/>
        <a:sym typeface="Gill Sans"/>
      </a:defRPr>
    </a:lvl3pPr>
    <a:lvl4pPr indent="1028700" algn="ctr" defTabSz="584200">
      <a:defRPr sz="5800">
        <a:latin typeface="+mn-lt"/>
        <a:ea typeface="+mn-ea"/>
        <a:cs typeface="+mn-cs"/>
        <a:sym typeface="Gill Sans"/>
      </a:defRPr>
    </a:lvl4pPr>
    <a:lvl5pPr indent="1371600" algn="ctr" defTabSz="584200">
      <a:defRPr sz="5800">
        <a:latin typeface="+mn-lt"/>
        <a:ea typeface="+mn-ea"/>
        <a:cs typeface="+mn-cs"/>
        <a:sym typeface="Gill Sans"/>
      </a:defRPr>
    </a:lvl5pPr>
    <a:lvl6pPr indent="1714500" algn="ctr" defTabSz="584200">
      <a:defRPr sz="5800">
        <a:latin typeface="+mn-lt"/>
        <a:ea typeface="+mn-ea"/>
        <a:cs typeface="+mn-cs"/>
        <a:sym typeface="Gill Sans"/>
      </a:defRPr>
    </a:lvl6pPr>
    <a:lvl7pPr indent="2057400" algn="ctr" defTabSz="584200">
      <a:defRPr sz="5800">
        <a:latin typeface="+mn-lt"/>
        <a:ea typeface="+mn-ea"/>
        <a:cs typeface="+mn-cs"/>
        <a:sym typeface="Gill Sans"/>
      </a:defRPr>
    </a:lvl7pPr>
    <a:lvl8pPr indent="2400300" algn="ctr" defTabSz="584200">
      <a:defRPr sz="5800">
        <a:latin typeface="+mn-lt"/>
        <a:ea typeface="+mn-ea"/>
        <a:cs typeface="+mn-cs"/>
        <a:sym typeface="Gill Sans"/>
      </a:defRPr>
    </a:lvl8pPr>
    <a:lvl9pPr indent="2743200" algn="ctr" defTabSz="584200">
      <a:defRPr sz="5800"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3000">
        <a:latin typeface="Lucida Grande"/>
        <a:ea typeface="Lucida Grande"/>
        <a:cs typeface="Lucida Grande"/>
        <a:sym typeface="Lucida Grande"/>
      </a:defRPr>
    </a:lvl1pPr>
    <a:lvl2pPr indent="228600" defTabSz="584200">
      <a:defRPr sz="3000">
        <a:latin typeface="Lucida Grande"/>
        <a:ea typeface="Lucida Grande"/>
        <a:cs typeface="Lucida Grande"/>
        <a:sym typeface="Lucida Grande"/>
      </a:defRPr>
    </a:lvl2pPr>
    <a:lvl3pPr indent="457200" defTabSz="584200">
      <a:defRPr sz="3000">
        <a:latin typeface="Lucida Grande"/>
        <a:ea typeface="Lucida Grande"/>
        <a:cs typeface="Lucida Grande"/>
        <a:sym typeface="Lucida Grande"/>
      </a:defRPr>
    </a:lvl3pPr>
    <a:lvl4pPr indent="685800" defTabSz="584200">
      <a:defRPr sz="3000">
        <a:latin typeface="Lucida Grande"/>
        <a:ea typeface="Lucida Grande"/>
        <a:cs typeface="Lucida Grande"/>
        <a:sym typeface="Lucida Grande"/>
      </a:defRPr>
    </a:lvl4pPr>
    <a:lvl5pPr indent="914400" defTabSz="584200">
      <a:defRPr sz="3000">
        <a:latin typeface="Lucida Grande"/>
        <a:ea typeface="Lucida Grande"/>
        <a:cs typeface="Lucida Grande"/>
        <a:sym typeface="Lucida Grande"/>
      </a:defRPr>
    </a:lvl5pPr>
    <a:lvl6pPr indent="1143000" defTabSz="584200">
      <a:defRPr sz="3000">
        <a:latin typeface="Lucida Grande"/>
        <a:ea typeface="Lucida Grande"/>
        <a:cs typeface="Lucida Grande"/>
        <a:sym typeface="Lucida Grande"/>
      </a:defRPr>
    </a:lvl6pPr>
    <a:lvl7pPr indent="1371600" defTabSz="584200">
      <a:defRPr sz="3000">
        <a:latin typeface="Lucida Grande"/>
        <a:ea typeface="Lucida Grande"/>
        <a:cs typeface="Lucida Grande"/>
        <a:sym typeface="Lucida Grande"/>
      </a:defRPr>
    </a:lvl7pPr>
    <a:lvl8pPr indent="1600200" defTabSz="584200">
      <a:defRPr sz="3000">
        <a:latin typeface="Lucida Grande"/>
        <a:ea typeface="Lucida Grande"/>
        <a:cs typeface="Lucida Grande"/>
        <a:sym typeface="Lucida Grande"/>
      </a:defRPr>
    </a:lvl8pPr>
    <a:lvl9pPr indent="1828800" defTabSz="58420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 lvl="0">
              <a:defRPr sz="1800"/>
            </a:pPr>
            <a:r>
              <a:rPr sz="5000"/>
              <a:t>Body Level One</a:t>
            </a:r>
            <a:endParaRPr sz="5000"/>
          </a:p>
          <a:p>
            <a:pPr lvl="1">
              <a:defRPr sz="1800"/>
            </a:pPr>
            <a:r>
              <a:rPr sz="5000"/>
              <a:t>Body Level Two</a:t>
            </a:r>
            <a:endParaRPr sz="5000"/>
          </a:p>
          <a:p>
            <a:pPr lvl="2">
              <a:defRPr sz="1800"/>
            </a:pPr>
            <a:r>
              <a:rPr sz="5000"/>
              <a:t>Body Level Three</a:t>
            </a:r>
            <a:endParaRPr sz="5000"/>
          </a:p>
          <a:p>
            <a:pPr lvl="3">
              <a:defRPr sz="1800"/>
            </a:pPr>
            <a:r>
              <a:rPr sz="5000"/>
              <a:t>Body Level Four</a:t>
            </a:r>
            <a:endParaRPr sz="5000"/>
          </a:p>
          <a:p>
            <a:pPr lvl="4">
              <a:defRPr sz="1800"/>
            </a:pPr>
            <a:r>
              <a:rPr sz="5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3940968" y="1982390"/>
            <a:ext cx="8251032" cy="4643439"/>
          </a:xfrm>
          <a:prstGeom prst="rect">
            <a:avLst/>
          </a:prstGeom>
        </p:spPr>
        <p:txBody>
          <a:bodyPr anchor="b"/>
          <a:lstStyle>
            <a:lvl1pPr>
              <a:defRPr sz="9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267E9C"/>
                </a:solidFill>
              </a:rPr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3940968" y="6732984"/>
            <a:ext cx="8251032" cy="4643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600"/>
            </a:lvl1pPr>
            <a:lvl2pPr marL="0" indent="0" algn="ctr">
              <a:spcBef>
                <a:spcPts val="0"/>
              </a:spcBef>
              <a:buSzTx/>
              <a:buNone/>
              <a:defRPr sz="4600"/>
            </a:lvl2pPr>
            <a:lvl3pPr marL="0" indent="0" algn="ctr">
              <a:spcBef>
                <a:spcPts val="0"/>
              </a:spcBef>
              <a:buSzTx/>
              <a:buNone/>
              <a:defRPr sz="4600"/>
            </a:lvl3pPr>
            <a:lvl4pPr marL="0" indent="0" algn="ctr">
              <a:spcBef>
                <a:spcPts val="0"/>
              </a:spcBef>
              <a:buSzTx/>
              <a:buNone/>
              <a:defRPr sz="4600"/>
            </a:lvl4pPr>
            <a:lvl5pPr marL="0" indent="0" algn="ctr">
              <a:spcBef>
                <a:spcPts val="0"/>
              </a:spcBef>
              <a:buSzTx/>
              <a:buNone/>
              <a:defRPr sz="4600"/>
            </a:lvl5pPr>
          </a:lstStyle>
          <a:p>
            <a:pPr lvl="0">
              <a:defRPr sz="1800"/>
            </a:pPr>
            <a:r>
              <a:rPr sz="4600"/>
              <a:t>Body Level One</a:t>
            </a:r>
            <a:endParaRPr sz="4600"/>
          </a:p>
          <a:p>
            <a:pPr lvl="1">
              <a:defRPr sz="1800"/>
            </a:pPr>
            <a:r>
              <a:rPr sz="4600"/>
              <a:t>Body Level Two</a:t>
            </a:r>
            <a:endParaRPr sz="4600"/>
          </a:p>
          <a:p>
            <a:pPr lvl="2">
              <a:defRPr sz="1800"/>
            </a:pPr>
            <a:r>
              <a:rPr sz="4600"/>
              <a:t>Body Level Three</a:t>
            </a:r>
            <a:endParaRPr sz="4600"/>
          </a:p>
          <a:p>
            <a:pPr lvl="3">
              <a:defRPr sz="1800"/>
            </a:pPr>
            <a:r>
              <a:rPr sz="4600"/>
              <a:t>Body Level Four</a:t>
            </a:r>
            <a:endParaRPr sz="4600"/>
          </a:p>
          <a:p>
            <a:pPr lvl="4">
              <a:defRPr sz="1800"/>
            </a:pPr>
            <a:r>
              <a:rPr sz="4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3940968" y="1982390"/>
            <a:ext cx="8251032" cy="4643439"/>
          </a:xfrm>
          <a:prstGeom prst="rect">
            <a:avLst/>
          </a:prstGeom>
        </p:spPr>
        <p:txBody>
          <a:bodyPr anchor="b"/>
          <a:lstStyle>
            <a:lvl1pPr>
              <a:defRPr sz="9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267E9C"/>
                </a:solidFill>
              </a:rPr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xfrm>
            <a:off x="3940968" y="6732984"/>
            <a:ext cx="8251032" cy="4643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600"/>
            </a:lvl1pPr>
            <a:lvl2pPr marL="0" indent="0" algn="ctr">
              <a:spcBef>
                <a:spcPts val="0"/>
              </a:spcBef>
              <a:buSzTx/>
              <a:buNone/>
              <a:defRPr sz="4600"/>
            </a:lvl2pPr>
            <a:lvl3pPr marL="0" indent="0" algn="ctr">
              <a:spcBef>
                <a:spcPts val="0"/>
              </a:spcBef>
              <a:buSzTx/>
              <a:buNone/>
              <a:defRPr sz="4600"/>
            </a:lvl3pPr>
            <a:lvl4pPr marL="0" indent="0" algn="ctr">
              <a:spcBef>
                <a:spcPts val="0"/>
              </a:spcBef>
              <a:buSzTx/>
              <a:buNone/>
              <a:defRPr sz="4600"/>
            </a:lvl4pPr>
            <a:lvl5pPr marL="0" indent="0" algn="ctr">
              <a:spcBef>
                <a:spcPts val="0"/>
              </a:spcBef>
              <a:buSzTx/>
              <a:buNone/>
              <a:defRPr sz="4600"/>
            </a:lvl5pPr>
          </a:lstStyle>
          <a:p>
            <a:pPr lvl="0">
              <a:defRPr sz="1800"/>
            </a:pPr>
            <a:r>
              <a:rPr sz="4600"/>
              <a:t>Body Level One</a:t>
            </a:r>
            <a:endParaRPr sz="4600"/>
          </a:p>
          <a:p>
            <a:pPr lvl="1">
              <a:defRPr sz="1800"/>
            </a:pPr>
            <a:r>
              <a:rPr sz="4600"/>
              <a:t>Body Level Two</a:t>
            </a:r>
            <a:endParaRPr sz="4600"/>
          </a:p>
          <a:p>
            <a:pPr lvl="2">
              <a:defRPr sz="1800"/>
            </a:pPr>
            <a:r>
              <a:rPr sz="4600"/>
              <a:t>Body Level Three</a:t>
            </a:r>
            <a:endParaRPr sz="4600"/>
          </a:p>
          <a:p>
            <a:pPr lvl="3">
              <a:defRPr sz="1800"/>
            </a:pPr>
            <a:r>
              <a:rPr sz="4600"/>
              <a:t>Body Level Four</a:t>
            </a:r>
            <a:endParaRPr sz="4600"/>
          </a:p>
          <a:p>
            <a:pPr lvl="4">
              <a:defRPr sz="1800"/>
            </a:pPr>
            <a:r>
              <a:rPr sz="4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Title Text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4833937" y="3893343"/>
            <a:ext cx="7090173" cy="8036720"/>
          </a:xfrm>
          <a:prstGeom prst="rect">
            <a:avLst/>
          </a:prstGeom>
        </p:spPr>
        <p:txBody>
          <a:bodyPr/>
          <a:lstStyle>
            <a:lvl1pPr marL="997603" indent="-680103">
              <a:spcBef>
                <a:spcPts val="3800"/>
              </a:spcBef>
              <a:defRPr sz="4400"/>
            </a:lvl1pPr>
            <a:lvl2pPr marL="1442103" indent="-680103">
              <a:spcBef>
                <a:spcPts val="3800"/>
              </a:spcBef>
              <a:defRPr sz="4400"/>
            </a:lvl2pPr>
            <a:lvl3pPr marL="1886603" indent="-680103">
              <a:spcBef>
                <a:spcPts val="3800"/>
              </a:spcBef>
              <a:defRPr sz="4400"/>
            </a:lvl3pPr>
            <a:lvl4pPr marL="2331103" indent="-680103">
              <a:spcBef>
                <a:spcPts val="3800"/>
              </a:spcBef>
              <a:defRPr sz="4400"/>
            </a:lvl4pPr>
            <a:lvl5pPr marL="2775603" indent="-680103">
              <a:spcBef>
                <a:spcPts val="3800"/>
              </a:spcBef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4833937" y="3893343"/>
            <a:ext cx="7090173" cy="8036720"/>
          </a:xfrm>
          <a:prstGeom prst="rect">
            <a:avLst/>
          </a:prstGeom>
        </p:spPr>
        <p:txBody>
          <a:bodyPr/>
          <a:lstStyle>
            <a:lvl1pPr marL="997603" indent="-680103">
              <a:spcBef>
                <a:spcPts val="3800"/>
              </a:spcBef>
              <a:defRPr sz="4400"/>
            </a:lvl1pPr>
            <a:lvl2pPr marL="1442103" indent="-680103">
              <a:spcBef>
                <a:spcPts val="3800"/>
              </a:spcBef>
              <a:defRPr sz="4400"/>
            </a:lvl2pPr>
            <a:lvl3pPr marL="1886603" indent="-680103">
              <a:spcBef>
                <a:spcPts val="3800"/>
              </a:spcBef>
              <a:defRPr sz="4400"/>
            </a:lvl3pPr>
            <a:lvl4pPr marL="2331103" indent="-680103">
              <a:spcBef>
                <a:spcPts val="3800"/>
              </a:spcBef>
              <a:defRPr sz="4400"/>
            </a:lvl4pPr>
            <a:lvl5pPr marL="2775603" indent="-680103">
              <a:spcBef>
                <a:spcPts val="3800"/>
              </a:spcBef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Title Text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13977937" y="3893343"/>
            <a:ext cx="5572126" cy="8036720"/>
          </a:xfrm>
          <a:prstGeom prst="rect">
            <a:avLst/>
          </a:prstGeom>
        </p:spPr>
        <p:txBody>
          <a:bodyPr/>
          <a:lstStyle>
            <a:lvl1pPr marL="997603" indent="-680103">
              <a:spcBef>
                <a:spcPts val="3800"/>
              </a:spcBef>
              <a:defRPr sz="4400"/>
            </a:lvl1pPr>
            <a:lvl2pPr marL="1442103" indent="-680103">
              <a:spcBef>
                <a:spcPts val="3800"/>
              </a:spcBef>
              <a:defRPr sz="4400"/>
            </a:lvl2pPr>
            <a:lvl3pPr marL="1886603" indent="-680103">
              <a:spcBef>
                <a:spcPts val="3800"/>
              </a:spcBef>
              <a:defRPr sz="4400"/>
            </a:lvl3pPr>
            <a:lvl4pPr marL="2331103" indent="-680103">
              <a:spcBef>
                <a:spcPts val="3800"/>
              </a:spcBef>
              <a:defRPr sz="4400"/>
            </a:lvl4pPr>
            <a:lvl5pPr marL="2775603" indent="-680103">
              <a:spcBef>
                <a:spcPts val="3800"/>
              </a:spcBef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Body Level One</a:t>
            </a:r>
            <a:endParaRPr sz="5800"/>
          </a:p>
          <a:p>
            <a:pPr lvl="1">
              <a:defRPr sz="1800"/>
            </a:pPr>
            <a:r>
              <a:rPr sz="5800"/>
              <a:t>Body Level Two</a:t>
            </a:r>
            <a:endParaRPr sz="5800"/>
          </a:p>
          <a:p>
            <a:pPr lvl="2">
              <a:defRPr sz="1800"/>
            </a:pPr>
            <a:r>
              <a:rPr sz="5800"/>
              <a:t>Body Level Three</a:t>
            </a:r>
            <a:endParaRPr sz="5800"/>
          </a:p>
          <a:p>
            <a:pPr lvl="3">
              <a:defRPr sz="1800"/>
            </a:pPr>
            <a:r>
              <a:rPr sz="5800"/>
              <a:t>Body Level Four</a:t>
            </a:r>
            <a:endParaRPr sz="5800"/>
          </a:p>
          <a:p>
            <a:pPr lvl="4">
              <a:defRPr sz="1800"/>
            </a:pPr>
            <a:r>
              <a:rPr sz="5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Title Text</a:t>
            </a:r>
          </a:p>
        </p:txBody>
      </p:sp>
      <p:sp>
        <p:nvSpPr>
          <p:cNvPr id="13" name="Shape 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735806" anchor="t"/>
          <a:lstStyle>
            <a:lvl1pPr marL="997603" indent="-680103">
              <a:spcBef>
                <a:spcPts val="3800"/>
              </a:spcBef>
              <a:defRPr sz="4400"/>
            </a:lvl1pPr>
            <a:lvl2pPr marL="1442103" indent="-680103">
              <a:spcBef>
                <a:spcPts val="3800"/>
              </a:spcBef>
              <a:defRPr sz="4400"/>
            </a:lvl2pPr>
            <a:lvl3pPr marL="1886603" indent="-680103">
              <a:spcBef>
                <a:spcPts val="3800"/>
              </a:spcBef>
              <a:defRPr sz="4400"/>
            </a:lvl3pPr>
            <a:lvl4pPr marL="2331103" indent="-680103">
              <a:spcBef>
                <a:spcPts val="3800"/>
              </a:spcBef>
              <a:defRPr sz="4400"/>
            </a:lvl4pPr>
            <a:lvl5pPr marL="2775603" indent="-680103">
              <a:spcBef>
                <a:spcPts val="3800"/>
              </a:spcBef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body" idx="1"/>
          </p:nvPr>
        </p:nvSpPr>
        <p:spPr>
          <a:xfrm>
            <a:off x="4833937" y="1785937"/>
            <a:ext cx="14716126" cy="10144126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/>
            </a:pPr>
            <a:r>
              <a:rPr sz="5800"/>
              <a:t>Body Level One</a:t>
            </a:r>
            <a:endParaRPr sz="5800"/>
          </a:p>
          <a:p>
            <a:pPr lvl="1">
              <a:defRPr sz="1800"/>
            </a:pPr>
            <a:r>
              <a:rPr sz="5800"/>
              <a:t>Body Level Two</a:t>
            </a:r>
            <a:endParaRPr sz="5800"/>
          </a:p>
          <a:p>
            <a:pPr lvl="2">
              <a:defRPr sz="1800"/>
            </a:pPr>
            <a:r>
              <a:rPr sz="5800"/>
              <a:t>Body Level Three</a:t>
            </a:r>
            <a:endParaRPr sz="5800"/>
          </a:p>
          <a:p>
            <a:pPr lvl="3">
              <a:defRPr sz="1800"/>
            </a:pPr>
            <a:r>
              <a:rPr sz="5800"/>
              <a:t>Body Level Four</a:t>
            </a:r>
            <a:endParaRPr sz="5800"/>
          </a:p>
          <a:p>
            <a:pPr lvl="4">
              <a:defRPr sz="1800"/>
            </a:pPr>
            <a:r>
              <a:rPr sz="5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4833937" y="4179093"/>
            <a:ext cx="14716126" cy="535781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833937" y="10358437"/>
            <a:ext cx="14716126" cy="239315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xfrm>
            <a:off x="4833937" y="10358437"/>
            <a:ext cx="14716126" cy="239315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akehill_log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42718" y="11784357"/>
            <a:ext cx="3214689" cy="178876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833937" y="3893343"/>
            <a:ext cx="14716126" cy="803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5800"/>
              <a:t>Body Level One</a:t>
            </a:r>
            <a:endParaRPr sz="5800"/>
          </a:p>
          <a:p>
            <a:pPr lvl="1">
              <a:defRPr sz="1800"/>
            </a:pPr>
            <a:r>
              <a:rPr sz="5800"/>
              <a:t>Body Level Two</a:t>
            </a:r>
            <a:endParaRPr sz="5800"/>
          </a:p>
          <a:p>
            <a:pPr lvl="2">
              <a:defRPr sz="1800"/>
            </a:pPr>
            <a:r>
              <a:rPr sz="5800"/>
              <a:t>Body Level Three</a:t>
            </a:r>
            <a:endParaRPr sz="5800"/>
          </a:p>
          <a:p>
            <a:pPr lvl="3">
              <a:defRPr sz="1800"/>
            </a:pPr>
            <a:r>
              <a:rPr sz="5800"/>
              <a:t>Body Level Four</a:t>
            </a:r>
            <a:endParaRPr sz="5800"/>
          </a:p>
          <a:p>
            <a:pPr lvl="4">
              <a:defRPr sz="1800"/>
            </a:pPr>
            <a:r>
              <a:rPr sz="5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spd="med" advClick="1"/>
  <p:txStyles>
    <p:titleStyle>
      <a:lvl1pPr algn="ctr" defTabSz="584200">
        <a:defRPr sz="11800">
          <a:solidFill>
            <a:srgbClr val="267E9C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 sz="11800">
          <a:solidFill>
            <a:srgbClr val="267E9C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 sz="11800">
          <a:solidFill>
            <a:srgbClr val="267E9C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 sz="11800">
          <a:solidFill>
            <a:srgbClr val="267E9C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 sz="11800">
          <a:solidFill>
            <a:srgbClr val="267E9C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 sz="11800">
          <a:solidFill>
            <a:srgbClr val="267E9C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 sz="11800">
          <a:solidFill>
            <a:srgbClr val="267E9C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 sz="11800">
          <a:solidFill>
            <a:srgbClr val="267E9C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 sz="11800">
          <a:solidFill>
            <a:srgbClr val="267E9C"/>
          </a:solidFill>
          <a:latin typeface="+mn-lt"/>
          <a:ea typeface="+mn-ea"/>
          <a:cs typeface="+mn-cs"/>
          <a:sym typeface="Gill Sans"/>
        </a:defRPr>
      </a:lvl9pPr>
    </p:titleStyle>
    <p:bodyStyle>
      <a:lvl1pPr marL="1106714" indent="-789214" defTabSz="584200">
        <a:spcBef>
          <a:spcPts val="2400"/>
        </a:spcBef>
        <a:buSzPct val="171000"/>
        <a:buChar char="•"/>
        <a:defRPr sz="5800">
          <a:latin typeface="+mn-lt"/>
          <a:ea typeface="+mn-ea"/>
          <a:cs typeface="+mn-cs"/>
          <a:sym typeface="Gill Sans"/>
        </a:defRPr>
      </a:lvl1pPr>
      <a:lvl2pPr marL="1551214" indent="-789214" defTabSz="584200">
        <a:spcBef>
          <a:spcPts val="2400"/>
        </a:spcBef>
        <a:buSzPct val="171000"/>
        <a:buChar char="•"/>
        <a:defRPr sz="5800">
          <a:latin typeface="+mn-lt"/>
          <a:ea typeface="+mn-ea"/>
          <a:cs typeface="+mn-cs"/>
          <a:sym typeface="Gill Sans"/>
        </a:defRPr>
      </a:lvl2pPr>
      <a:lvl3pPr marL="1995714" indent="-789214" defTabSz="584200">
        <a:spcBef>
          <a:spcPts val="2400"/>
        </a:spcBef>
        <a:buSzPct val="171000"/>
        <a:buChar char="•"/>
        <a:defRPr sz="5800">
          <a:latin typeface="+mn-lt"/>
          <a:ea typeface="+mn-ea"/>
          <a:cs typeface="+mn-cs"/>
          <a:sym typeface="Gill Sans"/>
        </a:defRPr>
      </a:lvl3pPr>
      <a:lvl4pPr marL="2440214" indent="-789214" defTabSz="584200">
        <a:spcBef>
          <a:spcPts val="2400"/>
        </a:spcBef>
        <a:buSzPct val="171000"/>
        <a:buChar char="•"/>
        <a:defRPr sz="5800">
          <a:latin typeface="+mn-lt"/>
          <a:ea typeface="+mn-ea"/>
          <a:cs typeface="+mn-cs"/>
          <a:sym typeface="Gill Sans"/>
        </a:defRPr>
      </a:lvl4pPr>
      <a:lvl5pPr marL="2884714" indent="-789214" defTabSz="584200">
        <a:spcBef>
          <a:spcPts val="2400"/>
        </a:spcBef>
        <a:buSzPct val="171000"/>
        <a:buChar char="•"/>
        <a:defRPr sz="5800">
          <a:latin typeface="+mn-lt"/>
          <a:ea typeface="+mn-ea"/>
          <a:cs typeface="+mn-cs"/>
          <a:sym typeface="Gill Sans"/>
        </a:defRPr>
      </a:lvl5pPr>
      <a:lvl6pPr marL="3240314" indent="-789214" defTabSz="584200">
        <a:spcBef>
          <a:spcPts val="2400"/>
        </a:spcBef>
        <a:buSzPct val="171000"/>
        <a:buChar char="•"/>
        <a:defRPr sz="5800">
          <a:latin typeface="+mn-lt"/>
          <a:ea typeface="+mn-ea"/>
          <a:cs typeface="+mn-cs"/>
          <a:sym typeface="Gill Sans"/>
        </a:defRPr>
      </a:lvl6pPr>
      <a:lvl7pPr marL="3595914" indent="-789214" defTabSz="584200">
        <a:spcBef>
          <a:spcPts val="2400"/>
        </a:spcBef>
        <a:buSzPct val="171000"/>
        <a:buChar char="•"/>
        <a:defRPr sz="5800">
          <a:latin typeface="+mn-lt"/>
          <a:ea typeface="+mn-ea"/>
          <a:cs typeface="+mn-cs"/>
          <a:sym typeface="Gill Sans"/>
        </a:defRPr>
      </a:lvl7pPr>
      <a:lvl8pPr marL="3951514" indent="-789214" defTabSz="584200">
        <a:spcBef>
          <a:spcPts val="2400"/>
        </a:spcBef>
        <a:buSzPct val="171000"/>
        <a:buChar char="•"/>
        <a:defRPr sz="5800">
          <a:latin typeface="+mn-lt"/>
          <a:ea typeface="+mn-ea"/>
          <a:cs typeface="+mn-cs"/>
          <a:sym typeface="Gill Sans"/>
        </a:defRPr>
      </a:lvl8pPr>
      <a:lvl9pPr marL="4307114" indent="-789214" defTabSz="584200">
        <a:spcBef>
          <a:spcPts val="2400"/>
        </a:spcBef>
        <a:buSzPct val="171000"/>
        <a:buChar char="•"/>
        <a:defRPr sz="5800">
          <a:latin typeface="+mn-lt"/>
          <a:ea typeface="+mn-ea"/>
          <a:cs typeface="+mn-cs"/>
          <a:sym typeface="Gill Sans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ropbox.com/s/7p9azkuexm0zchx/ASPE_IntermediateDataAnalysisBootcamp.key?dl=0" TargetMode="External"/><Relationship Id="rId3" Type="http://schemas.openxmlformats.org/officeDocument/2006/relationships/hyperlink" Target="https://www.dropbox.com/s/3y8lz3pjl0r7327/ASPE_IntermediateDataAnalysisBootcamp.pptx?dl=0" TargetMode="Externa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ot.ly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ropbox.com/sh/jxq0qjp8wt8jhuq/AABEtqHHHUZY2Fhu6mgR5crPa?dl=0" TargetMode="Externa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ot.ly" TargetMode="Externa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amian@lakehillanalytics.com" TargetMode="Externa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-project.org" TargetMode="External"/><Relationship Id="rId3" Type="http://schemas.openxmlformats.org/officeDocument/2006/relationships/hyperlink" Target="https://www.python.org/downloads/" TargetMode="External"/><Relationship Id="rId4" Type="http://schemas.openxmlformats.org/officeDocument/2006/relationships/hyperlink" Target="http://d3js.org" TargetMode="External"/><Relationship Id="rId5" Type="http://schemas.openxmlformats.org/officeDocument/2006/relationships/hyperlink" Target="http://plot.ly" TargetMode="External"/><Relationship Id="rId6" Type="http://schemas.openxmlformats.org/officeDocument/2006/relationships/hyperlink" Target="https://plot.ly" TargetMode="Externa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Intermediate Data Analysis Bootcamp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379729">
              <a:defRPr sz="1800"/>
            </a:pPr>
            <a:r>
              <a:rPr sz="3250"/>
              <a:t>Damian Herrick, CAP</a:t>
            </a:r>
            <a:endParaRPr sz="3250"/>
          </a:p>
          <a:p>
            <a:pPr lvl="0" defTabSz="379729">
              <a:defRPr sz="1800"/>
            </a:pPr>
            <a:r>
              <a:rPr sz="3250"/>
              <a:t>Founder, Data Scientist</a:t>
            </a:r>
            <a:endParaRPr sz="3250"/>
          </a:p>
          <a:p>
            <a:pPr lvl="0" defTabSz="379729">
              <a:defRPr sz="1800"/>
            </a:pPr>
            <a:r>
              <a:rPr sz="3250"/>
              <a:t>Lake Hill Analytics, LLC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xfrm>
            <a:off x="2563477" y="357187"/>
            <a:ext cx="19257046" cy="194375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Getting Started In Analytics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xfrm>
            <a:off x="733891" y="2463039"/>
            <a:ext cx="22916218" cy="946702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Find greatest economic advantage and focus on solving that problem: find 2-3 things of the 22 parts of a problem, solve those first.</a:t>
            </a:r>
            <a:endParaRPr sz="5800"/>
          </a:p>
          <a:p>
            <a:pPr lvl="0">
              <a:defRPr sz="1800"/>
            </a:pPr>
            <a:r>
              <a:rPr sz="5800"/>
              <a:t>Make a tool that the frontline customer has confidence in and will use</a:t>
            </a:r>
            <a:endParaRPr sz="5800"/>
          </a:p>
          <a:p>
            <a:pPr lvl="0">
              <a:defRPr sz="1800"/>
            </a:pPr>
            <a:r>
              <a:rPr sz="5800"/>
              <a:t>Generate insights about growth opportunity, and focus resources there</a:t>
            </a:r>
            <a:endParaRPr sz="5800"/>
          </a:p>
          <a:p>
            <a:pPr lvl="0">
              <a:defRPr sz="1800"/>
            </a:pPr>
            <a:endParaRPr sz="5800"/>
          </a:p>
          <a:p>
            <a:pPr lvl="0">
              <a:defRPr sz="1800"/>
            </a:pPr>
            <a:r>
              <a:rPr sz="5800"/>
              <a:t>Transformation of culture to become data / analytics driven is the hardest part.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2498529" y="357187"/>
            <a:ext cx="19386942" cy="22320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Capturing Value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1627979" y="2839640"/>
            <a:ext cx="22006042" cy="856397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>
                <a:latin typeface="Gill Sans SemiBold"/>
                <a:ea typeface="Gill Sans SemiBold"/>
                <a:cs typeface="Gill Sans SemiBold"/>
                <a:sym typeface="Gill Sans SemiBold"/>
              </a:rPr>
              <a:t>Big Data:</a:t>
            </a:r>
            <a:r>
              <a:rPr sz="5800"/>
              <a:t> Be creative when you source internal and external data. Design an architecture to easily merge it all.</a:t>
            </a:r>
            <a:endParaRPr sz="5800"/>
          </a:p>
          <a:p>
            <a:pPr lvl="0">
              <a:defRPr sz="1800"/>
            </a:pPr>
            <a:r>
              <a:rPr sz="5800">
                <a:latin typeface="Gill Sans SemiBold"/>
                <a:ea typeface="Gill Sans SemiBold"/>
                <a:cs typeface="Gill Sans SemiBold"/>
                <a:sym typeface="Gill Sans SemiBold"/>
              </a:rPr>
              <a:t>Optimize:</a:t>
            </a:r>
            <a:r>
              <a:rPr sz="5800"/>
              <a:t> Focus on biggest performance drivers</a:t>
            </a:r>
            <a:endParaRPr sz="5800"/>
          </a:p>
          <a:p>
            <a:pPr lvl="0">
              <a:defRPr sz="1800"/>
            </a:pPr>
            <a:r>
              <a:rPr sz="5800">
                <a:latin typeface="Gill Sans SemiBold"/>
                <a:ea typeface="Gill Sans SemiBold"/>
                <a:cs typeface="Gill Sans SemiBold"/>
                <a:sym typeface="Gill Sans SemiBold"/>
              </a:rPr>
              <a:t>Transform the Organization:</a:t>
            </a:r>
            <a:r>
              <a:rPr sz="5800"/>
              <a:t> Simple, understandable tools.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776489" y="357187"/>
            <a:ext cx="22601308" cy="3429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Analytics Techniques And Use Cases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xfrm>
            <a:off x="453351" y="3381900"/>
            <a:ext cx="15405912" cy="8922582"/>
          </a:xfrm>
          <a:prstGeom prst="rect">
            <a:avLst/>
          </a:prstGeom>
        </p:spPr>
        <p:txBody>
          <a:bodyPr/>
          <a:lstStyle/>
          <a:p>
            <a:pPr lvl="0" marL="1007109" indent="-718184" defTabSz="531622">
              <a:spcBef>
                <a:spcPts val="2100"/>
              </a:spcBef>
              <a:defRPr sz="1800"/>
            </a:pPr>
            <a:r>
              <a:rPr sz="5278">
                <a:latin typeface="Gill Sans SemiBold"/>
                <a:ea typeface="Gill Sans SemiBold"/>
                <a:cs typeface="Gill Sans SemiBold"/>
                <a:sym typeface="Gill Sans SemiBold"/>
              </a:rPr>
              <a:t>Decision Tree Modeling:</a:t>
            </a:r>
            <a:r>
              <a:rPr sz="5278"/>
              <a:t> </a:t>
            </a:r>
            <a:endParaRPr sz="5278"/>
          </a:p>
          <a:p>
            <a:pPr lvl="1" marL="1411605" indent="-718184" defTabSz="531622">
              <a:spcBef>
                <a:spcPts val="2100"/>
              </a:spcBef>
              <a:defRPr sz="1800"/>
            </a:pPr>
            <a:r>
              <a:rPr sz="5278"/>
              <a:t>Grouping and prediction</a:t>
            </a:r>
            <a:endParaRPr sz="5278"/>
          </a:p>
          <a:p>
            <a:pPr lvl="0" marL="1007109" indent="-718184" defTabSz="531622">
              <a:spcBef>
                <a:spcPts val="2100"/>
              </a:spcBef>
              <a:defRPr sz="1800"/>
            </a:pPr>
            <a:r>
              <a:rPr sz="5278">
                <a:latin typeface="Gill Sans SemiBold"/>
                <a:ea typeface="Gill Sans SemiBold"/>
                <a:cs typeface="Gill Sans SemiBold"/>
                <a:sym typeface="Gill Sans SemiBold"/>
              </a:rPr>
              <a:t>Clustering: </a:t>
            </a:r>
            <a:endParaRPr sz="5278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1" marL="1411605" indent="-718184" defTabSz="531622">
              <a:spcBef>
                <a:spcPts val="2100"/>
              </a:spcBef>
              <a:defRPr sz="1800"/>
            </a:pPr>
            <a:r>
              <a:rPr sz="5278"/>
              <a:t>Identify similar groups in a population</a:t>
            </a:r>
            <a:endParaRPr sz="5278"/>
          </a:p>
          <a:p>
            <a:pPr lvl="0" marL="1007109" indent="-718184" defTabSz="531622">
              <a:spcBef>
                <a:spcPts val="2100"/>
              </a:spcBef>
              <a:defRPr sz="1800"/>
            </a:pPr>
            <a:r>
              <a:rPr sz="5278">
                <a:latin typeface="Gill Sans SemiBold"/>
                <a:ea typeface="Gill Sans SemiBold"/>
                <a:cs typeface="Gill Sans SemiBold"/>
                <a:sym typeface="Gill Sans SemiBold"/>
              </a:rPr>
              <a:t>Logistic Regression: </a:t>
            </a:r>
            <a:endParaRPr sz="5278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1" marL="1411605" indent="-718184" defTabSz="531622">
              <a:spcBef>
                <a:spcPts val="2100"/>
              </a:spcBef>
              <a:defRPr sz="1800"/>
            </a:pPr>
            <a:r>
              <a:rPr sz="5278"/>
              <a:t>Predict if a record is a member of the target group</a:t>
            </a:r>
            <a:endParaRPr sz="5278"/>
          </a:p>
          <a:p>
            <a:pPr lvl="0" marL="1007109" indent="-718184" defTabSz="531622">
              <a:spcBef>
                <a:spcPts val="2100"/>
              </a:spcBef>
              <a:defRPr sz="1800"/>
            </a:pPr>
            <a:r>
              <a:rPr sz="5278">
                <a:latin typeface="Gill Sans SemiBold"/>
                <a:ea typeface="Gill Sans SemiBold"/>
                <a:cs typeface="Gill Sans SemiBold"/>
                <a:sym typeface="Gill Sans SemiBold"/>
              </a:rPr>
              <a:t>Neural Networks: </a:t>
            </a:r>
            <a:endParaRPr sz="5278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1" marL="1411605" indent="-718184" defTabSz="531622">
              <a:spcBef>
                <a:spcPts val="2100"/>
              </a:spcBef>
              <a:defRPr sz="1800"/>
            </a:pPr>
            <a:r>
              <a:rPr sz="5278"/>
              <a:t>Find complex relationships</a:t>
            </a:r>
          </a:p>
        </p:txBody>
      </p:sp>
      <p:sp>
        <p:nvSpPr>
          <p:cNvPr id="77" name="Shape 77"/>
          <p:cNvSpPr/>
          <p:nvPr/>
        </p:nvSpPr>
        <p:spPr>
          <a:xfrm>
            <a:off x="16568100" y="3381900"/>
            <a:ext cx="7338521" cy="555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0" marL="1106714" indent="-789214" algn="l">
              <a:spcBef>
                <a:spcPts val="2400"/>
              </a:spcBef>
              <a:buSzPct val="171000"/>
              <a:buChar char="•"/>
              <a:defRPr sz="1800"/>
            </a:pPr>
            <a:r>
              <a:rPr sz="5800"/>
              <a:t>Segmentation</a:t>
            </a:r>
            <a:endParaRPr sz="5800"/>
          </a:p>
          <a:p>
            <a:pPr lvl="0" marL="1106714" indent="-789214" algn="l">
              <a:spcBef>
                <a:spcPts val="2400"/>
              </a:spcBef>
              <a:buSzPct val="171000"/>
              <a:buChar char="•"/>
              <a:defRPr sz="1800"/>
            </a:pPr>
            <a:r>
              <a:rPr sz="5800"/>
              <a:t>Customer Care</a:t>
            </a:r>
            <a:endParaRPr sz="5800"/>
          </a:p>
          <a:p>
            <a:pPr lvl="0" marL="1106714" indent="-789214" algn="l">
              <a:spcBef>
                <a:spcPts val="2400"/>
              </a:spcBef>
              <a:buSzPct val="171000"/>
              <a:buChar char="•"/>
              <a:defRPr sz="1800"/>
            </a:pPr>
            <a:r>
              <a:rPr sz="5800"/>
              <a:t>Pricing</a:t>
            </a:r>
            <a:endParaRPr sz="5800"/>
          </a:p>
          <a:p>
            <a:pPr lvl="0" marL="1106714" indent="-789214" algn="l">
              <a:spcBef>
                <a:spcPts val="2400"/>
              </a:spcBef>
              <a:buSzPct val="171000"/>
              <a:buChar char="•"/>
              <a:defRPr sz="1800"/>
            </a:pPr>
            <a:r>
              <a:rPr sz="5800"/>
              <a:t>Resource allocation</a:t>
            </a:r>
            <a:endParaRPr sz="5800"/>
          </a:p>
          <a:p>
            <a:pPr lvl="0" marL="1106714" indent="-789214" algn="l">
              <a:spcBef>
                <a:spcPts val="2400"/>
              </a:spcBef>
              <a:buSzPct val="171000"/>
              <a:buChar char="•"/>
              <a:defRPr sz="1800"/>
            </a:pPr>
            <a:r>
              <a:rPr sz="5800"/>
              <a:t>Optimization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xfrm>
            <a:off x="218755" y="357187"/>
            <a:ext cx="23946490" cy="1628745"/>
          </a:xfrm>
          <a:prstGeom prst="rect">
            <a:avLst/>
          </a:prstGeom>
        </p:spPr>
        <p:txBody>
          <a:bodyPr/>
          <a:lstStyle>
            <a:lvl1pPr defTabSz="502412">
              <a:defRPr sz="10148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148">
                <a:solidFill>
                  <a:srgbClr val="267E9C"/>
                </a:solidFill>
              </a:rPr>
              <a:t>About Lake Hill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xfrm>
            <a:off x="839632" y="2588756"/>
            <a:ext cx="22704736" cy="9341307"/>
          </a:xfrm>
          <a:prstGeom prst="rect">
            <a:avLst/>
          </a:prstGeom>
        </p:spPr>
        <p:txBody>
          <a:bodyPr/>
          <a:lstStyle/>
          <a:p>
            <a:pPr lvl="0" marL="864305" indent="-553155" defTabSz="805100">
              <a:spcBef>
                <a:spcPts val="2300"/>
              </a:spcBef>
              <a:defRPr sz="1800"/>
            </a:pPr>
            <a:r>
              <a:rPr sz="5096">
                <a:solidFill>
                  <a:srgbClr val="53585F"/>
                </a:solidFill>
              </a:rPr>
              <a:t>Accomplished professional with experience that includes startups, mature businesses, and Fortune 500 enterprises.</a:t>
            </a:r>
            <a:endParaRPr sz="5096">
              <a:solidFill>
                <a:srgbClr val="53585F"/>
              </a:solidFill>
            </a:endParaRPr>
          </a:p>
          <a:p>
            <a:pPr lvl="1" marL="1299915" indent="-553155" defTabSz="805100">
              <a:spcBef>
                <a:spcPts val="2300"/>
              </a:spcBef>
              <a:defRPr sz="1800"/>
            </a:pPr>
            <a:r>
              <a:rPr sz="5096">
                <a:solidFill>
                  <a:srgbClr val="53585F"/>
                </a:solidFill>
              </a:rPr>
              <a:t>Regardless of company size, data needs and challenges are often common</a:t>
            </a:r>
            <a:endParaRPr sz="5096">
              <a:solidFill>
                <a:srgbClr val="53585F"/>
              </a:solidFill>
            </a:endParaRPr>
          </a:p>
          <a:p>
            <a:pPr lvl="0" marL="864305" indent="-553155" defTabSz="805100">
              <a:spcBef>
                <a:spcPts val="2300"/>
              </a:spcBef>
              <a:defRPr sz="1800"/>
            </a:pPr>
            <a:r>
              <a:rPr sz="5096">
                <a:solidFill>
                  <a:srgbClr val="53585F"/>
                </a:solidFill>
              </a:rPr>
              <a:t>Over 15 years experience with large datasets, realtime data, business management, and project management.</a:t>
            </a:r>
            <a:endParaRPr sz="5096">
              <a:solidFill>
                <a:srgbClr val="53585F"/>
              </a:solidFill>
            </a:endParaRPr>
          </a:p>
          <a:p>
            <a:pPr lvl="0" marL="864305" indent="-553155" defTabSz="805100">
              <a:spcBef>
                <a:spcPts val="2300"/>
              </a:spcBef>
              <a:defRPr sz="1800"/>
            </a:pPr>
            <a:r>
              <a:rPr sz="5096">
                <a:solidFill>
                  <a:srgbClr val="53585F"/>
                </a:solidFill>
              </a:rPr>
              <a:t>Any project starts and ends with an assessment of business objectives. In between, data and analysis play a central role - but always in support of business objectives.</a:t>
            </a:r>
            <a:endParaRPr sz="5096">
              <a:solidFill>
                <a:srgbClr val="53585F"/>
              </a:solidFill>
            </a:endParaRPr>
          </a:p>
          <a:p>
            <a:pPr lvl="0" marL="864305" indent="-553155" defTabSz="805100">
              <a:spcBef>
                <a:spcPts val="2300"/>
              </a:spcBef>
              <a:defRPr sz="1800"/>
            </a:pPr>
            <a:r>
              <a:rPr sz="5096">
                <a:solidFill>
                  <a:srgbClr val="53585F"/>
                </a:solidFill>
              </a:rPr>
              <a:t>Typical engagement focuses on fixing problems - siloed data, integration of disparate data sets, over-dependence on spreadsheets, unclear segmentation, data visualization needs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215900" y="357187"/>
            <a:ext cx="23952200" cy="1625601"/>
          </a:xfrm>
          <a:prstGeom prst="rect">
            <a:avLst/>
          </a:prstGeom>
        </p:spPr>
        <p:txBody>
          <a:bodyPr/>
          <a:lstStyle>
            <a:lvl1pPr defTabSz="257047">
              <a:defRPr sz="1012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120">
                <a:solidFill>
                  <a:srgbClr val="267E9C"/>
                </a:solidFill>
              </a:rPr>
              <a:t>Unique Business and Technical Experience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xfrm>
            <a:off x="171818" y="2506586"/>
            <a:ext cx="13985849" cy="10890715"/>
          </a:xfrm>
          <a:prstGeom prst="rect">
            <a:avLst/>
          </a:prstGeom>
        </p:spPr>
        <p:txBody>
          <a:bodyPr/>
          <a:lstStyle/>
          <a:p>
            <a:pPr lvl="1" marL="680085" indent="-306705" defTabSz="402550">
              <a:spcBef>
                <a:spcPts val="1100"/>
              </a:spcBef>
              <a:defRPr sz="1800"/>
            </a:pPr>
            <a:r>
              <a:rPr sz="4116">
                <a:solidFill>
                  <a:srgbClr val="53585F"/>
                </a:solidFill>
              </a:rPr>
              <a:t> Software Development including but not limited to:</a:t>
            </a:r>
            <a:endParaRPr sz="4116">
              <a:solidFill>
                <a:srgbClr val="53585F"/>
              </a:solidFill>
            </a:endParaRPr>
          </a:p>
          <a:p>
            <a:pPr lvl="2" marL="897890" indent="-306705" defTabSz="402550">
              <a:spcBef>
                <a:spcPts val="1100"/>
              </a:spcBef>
              <a:defRPr sz="1800"/>
            </a:pPr>
            <a:r>
              <a:rPr sz="4116">
                <a:solidFill>
                  <a:srgbClr val="53585F"/>
                </a:solidFill>
              </a:rPr>
              <a:t> </a:t>
            </a:r>
            <a:r>
              <a:rPr sz="4116">
                <a:solidFill>
                  <a:srgbClr val="53585F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Python</a:t>
            </a:r>
            <a:r>
              <a:rPr sz="4116">
                <a:solidFill>
                  <a:srgbClr val="53585F"/>
                </a:solidFill>
              </a:rPr>
              <a:t> for data gathering and analytics</a:t>
            </a:r>
            <a:endParaRPr sz="4116">
              <a:solidFill>
                <a:srgbClr val="53585F"/>
              </a:solidFill>
            </a:endParaRPr>
          </a:p>
          <a:p>
            <a:pPr lvl="2" marL="897890" indent="-306705" defTabSz="402550">
              <a:spcBef>
                <a:spcPts val="1100"/>
              </a:spcBef>
              <a:defRPr sz="1800"/>
            </a:pPr>
            <a:r>
              <a:rPr sz="4116">
                <a:solidFill>
                  <a:srgbClr val="53585F"/>
                </a:solidFill>
              </a:rPr>
              <a:t> </a:t>
            </a:r>
            <a:r>
              <a:rPr sz="4116">
                <a:solidFill>
                  <a:srgbClr val="53585F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R</a:t>
            </a:r>
            <a:r>
              <a:rPr sz="4116">
                <a:solidFill>
                  <a:srgbClr val="53585F"/>
                </a:solidFill>
              </a:rPr>
              <a:t> for rapid prototyping</a:t>
            </a:r>
            <a:endParaRPr sz="4116">
              <a:solidFill>
                <a:srgbClr val="53585F"/>
              </a:solidFill>
            </a:endParaRPr>
          </a:p>
          <a:p>
            <a:pPr lvl="2" marL="897890" indent="-306705" defTabSz="402550">
              <a:spcBef>
                <a:spcPts val="1100"/>
              </a:spcBef>
              <a:defRPr sz="1800"/>
            </a:pPr>
            <a:r>
              <a:rPr sz="4116">
                <a:solidFill>
                  <a:srgbClr val="53585F"/>
                </a:solidFill>
              </a:rPr>
              <a:t> </a:t>
            </a:r>
            <a:r>
              <a:rPr sz="4116">
                <a:solidFill>
                  <a:srgbClr val="53585F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Amazon Web Services</a:t>
            </a:r>
            <a:r>
              <a:rPr sz="4116">
                <a:solidFill>
                  <a:srgbClr val="53585F"/>
                </a:solidFill>
              </a:rPr>
              <a:t> for infrastructure</a:t>
            </a:r>
            <a:endParaRPr sz="4116">
              <a:solidFill>
                <a:srgbClr val="53585F"/>
              </a:solidFill>
            </a:endParaRPr>
          </a:p>
          <a:p>
            <a:pPr lvl="2" marL="897890" indent="-306705" defTabSz="402550">
              <a:spcBef>
                <a:spcPts val="1100"/>
              </a:spcBef>
              <a:defRPr sz="1800"/>
            </a:pPr>
            <a:r>
              <a:rPr sz="4116">
                <a:solidFill>
                  <a:srgbClr val="53585F"/>
                </a:solidFill>
              </a:rPr>
              <a:t> </a:t>
            </a:r>
            <a:r>
              <a:rPr sz="4116">
                <a:solidFill>
                  <a:srgbClr val="53585F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MySQL </a:t>
            </a:r>
            <a:r>
              <a:rPr sz="4116">
                <a:solidFill>
                  <a:srgbClr val="53585F"/>
                </a:solidFill>
              </a:rPr>
              <a:t>and </a:t>
            </a:r>
            <a:r>
              <a:rPr sz="4116">
                <a:solidFill>
                  <a:srgbClr val="53585F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PostgreSQL</a:t>
            </a:r>
            <a:r>
              <a:rPr sz="4116">
                <a:solidFill>
                  <a:srgbClr val="53585F"/>
                </a:solidFill>
              </a:rPr>
              <a:t> for database management</a:t>
            </a:r>
            <a:endParaRPr sz="4116">
              <a:solidFill>
                <a:srgbClr val="53585F"/>
              </a:solidFill>
            </a:endParaRPr>
          </a:p>
          <a:p>
            <a:pPr lvl="1" marL="680085" indent="-306705" defTabSz="402550">
              <a:spcBef>
                <a:spcPts val="1100"/>
              </a:spcBef>
              <a:defRPr sz="1800"/>
            </a:pPr>
            <a:r>
              <a:rPr sz="4116">
                <a:solidFill>
                  <a:srgbClr val="53585F"/>
                </a:solidFill>
              </a:rPr>
              <a:t> Data Management</a:t>
            </a:r>
            <a:endParaRPr sz="4116">
              <a:solidFill>
                <a:srgbClr val="53585F"/>
              </a:solidFill>
            </a:endParaRPr>
          </a:p>
          <a:p>
            <a:pPr lvl="2" marL="897890" indent="-306705" defTabSz="402550">
              <a:spcBef>
                <a:spcPts val="1100"/>
              </a:spcBef>
              <a:defRPr sz="1800"/>
            </a:pPr>
            <a:r>
              <a:rPr sz="4116">
                <a:solidFill>
                  <a:srgbClr val="53585F"/>
                </a:solidFill>
              </a:rPr>
              <a:t> Identify data sources</a:t>
            </a:r>
            <a:endParaRPr sz="4116">
              <a:solidFill>
                <a:srgbClr val="53585F"/>
              </a:solidFill>
            </a:endParaRPr>
          </a:p>
          <a:p>
            <a:pPr lvl="2" marL="897890" indent="-306705" defTabSz="402550">
              <a:spcBef>
                <a:spcPts val="1100"/>
              </a:spcBef>
              <a:defRPr sz="1800"/>
            </a:pPr>
            <a:r>
              <a:rPr sz="4116">
                <a:solidFill>
                  <a:srgbClr val="53585F"/>
                </a:solidFill>
              </a:rPr>
              <a:t> Integrate multiple sources into single database</a:t>
            </a:r>
            <a:endParaRPr sz="4116">
              <a:solidFill>
                <a:srgbClr val="53585F"/>
              </a:solidFill>
            </a:endParaRPr>
          </a:p>
          <a:p>
            <a:pPr lvl="2" marL="897890" indent="-306705" defTabSz="402550">
              <a:spcBef>
                <a:spcPts val="1100"/>
              </a:spcBef>
              <a:defRPr sz="1800"/>
            </a:pPr>
            <a:r>
              <a:rPr sz="4116">
                <a:solidFill>
                  <a:srgbClr val="53585F"/>
                </a:solidFill>
              </a:rPr>
              <a:t> Data cleansing </a:t>
            </a:r>
            <a:endParaRPr sz="4116">
              <a:solidFill>
                <a:srgbClr val="53585F"/>
              </a:solidFill>
            </a:endParaRPr>
          </a:p>
          <a:p>
            <a:pPr lvl="1" marL="680085" indent="-306705" defTabSz="402550">
              <a:spcBef>
                <a:spcPts val="1100"/>
              </a:spcBef>
              <a:defRPr sz="1800"/>
            </a:pPr>
            <a:r>
              <a:rPr sz="4116">
                <a:solidFill>
                  <a:srgbClr val="53585F"/>
                </a:solidFill>
              </a:rPr>
              <a:t> Analytics</a:t>
            </a:r>
            <a:endParaRPr sz="4116">
              <a:solidFill>
                <a:srgbClr val="53585F"/>
              </a:solidFill>
            </a:endParaRPr>
          </a:p>
          <a:p>
            <a:pPr lvl="2" marL="897890" indent="-306705" defTabSz="402550">
              <a:spcBef>
                <a:spcPts val="1100"/>
              </a:spcBef>
              <a:defRPr sz="1800"/>
            </a:pPr>
            <a:r>
              <a:rPr sz="4116">
                <a:solidFill>
                  <a:srgbClr val="53585F"/>
                </a:solidFill>
              </a:rPr>
              <a:t> Segmentation</a:t>
            </a:r>
            <a:endParaRPr sz="4116">
              <a:solidFill>
                <a:srgbClr val="53585F"/>
              </a:solidFill>
            </a:endParaRPr>
          </a:p>
          <a:p>
            <a:pPr lvl="2" marL="897890" indent="-306705" defTabSz="402550">
              <a:spcBef>
                <a:spcPts val="1100"/>
              </a:spcBef>
              <a:defRPr sz="1800"/>
            </a:pPr>
            <a:r>
              <a:rPr sz="4116">
                <a:solidFill>
                  <a:srgbClr val="53585F"/>
                </a:solidFill>
              </a:rPr>
              <a:t> Regression</a:t>
            </a:r>
            <a:endParaRPr sz="4116">
              <a:solidFill>
                <a:srgbClr val="53585F"/>
              </a:solidFill>
            </a:endParaRPr>
          </a:p>
          <a:p>
            <a:pPr lvl="2" marL="897890" indent="-306705" defTabSz="402550">
              <a:spcBef>
                <a:spcPts val="1100"/>
              </a:spcBef>
              <a:defRPr sz="1800"/>
            </a:pPr>
            <a:r>
              <a:rPr sz="4116">
                <a:solidFill>
                  <a:srgbClr val="53585F"/>
                </a:solidFill>
              </a:rPr>
              <a:t> Simulation</a:t>
            </a:r>
            <a:endParaRPr sz="4116">
              <a:solidFill>
                <a:srgbClr val="53585F"/>
              </a:solidFill>
            </a:endParaRPr>
          </a:p>
          <a:p>
            <a:pPr lvl="1" marL="680085" indent="-306705" defTabSz="402550">
              <a:spcBef>
                <a:spcPts val="1100"/>
              </a:spcBef>
              <a:defRPr sz="1800"/>
            </a:pPr>
            <a:r>
              <a:rPr sz="4116">
                <a:solidFill>
                  <a:srgbClr val="53585F"/>
                </a:solidFill>
              </a:rPr>
              <a:t> Project Management</a:t>
            </a:r>
          </a:p>
        </p:txBody>
      </p:sp>
      <p:sp>
        <p:nvSpPr>
          <p:cNvPr id="84" name="Shape 84"/>
          <p:cNvSpPr/>
          <p:nvPr/>
        </p:nvSpPr>
        <p:spPr>
          <a:xfrm>
            <a:off x="14384870" y="2506586"/>
            <a:ext cx="9397451" cy="9423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943428" indent="-625928" algn="l" defTabSz="821531">
              <a:lnSpc>
                <a:spcPct val="70000"/>
              </a:lnSpc>
              <a:spcBef>
                <a:spcPts val="2400"/>
              </a:spcBef>
              <a:buSzPct val="171000"/>
              <a:buChar char="•"/>
              <a:defRPr sz="1800"/>
            </a:pPr>
            <a:r>
              <a:rPr sz="4100">
                <a:solidFill>
                  <a:srgbClr val="53585F"/>
                </a:solidFill>
              </a:rPr>
              <a:t> Marketing</a:t>
            </a:r>
            <a:endParaRPr sz="4100">
              <a:solidFill>
                <a:srgbClr val="53585F"/>
              </a:solidFill>
            </a:endParaRPr>
          </a:p>
          <a:p>
            <a:pPr lvl="1" marL="1387928" indent="-625928" algn="l" defTabSz="821531">
              <a:lnSpc>
                <a:spcPct val="70000"/>
              </a:lnSpc>
              <a:spcBef>
                <a:spcPts val="2400"/>
              </a:spcBef>
              <a:buSzPct val="171000"/>
              <a:buChar char="•"/>
              <a:defRPr sz="1800"/>
            </a:pPr>
            <a:r>
              <a:rPr sz="4100">
                <a:solidFill>
                  <a:srgbClr val="53585F"/>
                </a:solidFill>
              </a:rPr>
              <a:t> Market Analytics</a:t>
            </a:r>
            <a:endParaRPr sz="4100">
              <a:solidFill>
                <a:srgbClr val="53585F"/>
              </a:solidFill>
            </a:endParaRPr>
          </a:p>
          <a:p>
            <a:pPr lvl="1" marL="1387928" indent="-625928" algn="l" defTabSz="821531">
              <a:lnSpc>
                <a:spcPct val="70000"/>
              </a:lnSpc>
              <a:spcBef>
                <a:spcPts val="2400"/>
              </a:spcBef>
              <a:buSzPct val="171000"/>
              <a:buChar char="•"/>
              <a:defRPr sz="1800"/>
            </a:pPr>
            <a:r>
              <a:rPr sz="4100">
                <a:solidFill>
                  <a:srgbClr val="53585F"/>
                </a:solidFill>
              </a:rPr>
              <a:t> Market Research</a:t>
            </a:r>
            <a:endParaRPr sz="4100">
              <a:solidFill>
                <a:srgbClr val="53585F"/>
              </a:solidFill>
            </a:endParaRPr>
          </a:p>
          <a:p>
            <a:pPr lvl="1" marL="1387928" indent="-625928" algn="l" defTabSz="821531">
              <a:lnSpc>
                <a:spcPct val="70000"/>
              </a:lnSpc>
              <a:spcBef>
                <a:spcPts val="2400"/>
              </a:spcBef>
              <a:buSzPct val="171000"/>
              <a:buChar char="•"/>
              <a:defRPr sz="1800"/>
            </a:pPr>
            <a:r>
              <a:rPr sz="4100">
                <a:solidFill>
                  <a:srgbClr val="53585F"/>
                </a:solidFill>
              </a:rPr>
              <a:t> New Product Development</a:t>
            </a:r>
            <a:endParaRPr sz="4100">
              <a:solidFill>
                <a:srgbClr val="53585F"/>
              </a:solidFill>
            </a:endParaRPr>
          </a:p>
          <a:p>
            <a:pPr lvl="0" marL="943428" indent="-625928" algn="l" defTabSz="821531">
              <a:lnSpc>
                <a:spcPct val="70000"/>
              </a:lnSpc>
              <a:spcBef>
                <a:spcPts val="2400"/>
              </a:spcBef>
              <a:buSzPct val="171000"/>
              <a:buChar char="•"/>
              <a:defRPr sz="1800"/>
            </a:pPr>
            <a:r>
              <a:rPr sz="4100">
                <a:solidFill>
                  <a:srgbClr val="53585F"/>
                </a:solidFill>
              </a:rPr>
              <a:t>Project management</a:t>
            </a:r>
            <a:endParaRPr sz="4100">
              <a:solidFill>
                <a:srgbClr val="53585F"/>
              </a:solidFill>
            </a:endParaRPr>
          </a:p>
          <a:p>
            <a:pPr lvl="0" algn="l" defTabSz="821531">
              <a:lnSpc>
                <a:spcPct val="70000"/>
              </a:lnSpc>
              <a:spcBef>
                <a:spcPts val="2400"/>
              </a:spcBef>
              <a:defRPr sz="1800"/>
            </a:pPr>
            <a:endParaRPr sz="4100">
              <a:solidFill>
                <a:srgbClr val="53585F"/>
              </a:solidFill>
            </a:endParaRPr>
          </a:p>
          <a:p>
            <a:pPr lvl="0" marL="1090705" indent="-773205" algn="l" defTabSz="821531">
              <a:lnSpc>
                <a:spcPct val="70000"/>
              </a:lnSpc>
              <a:spcBef>
                <a:spcPts val="2400"/>
              </a:spcBef>
              <a:buSzPct val="171000"/>
              <a:buChar char="•"/>
              <a:defRPr sz="1800"/>
            </a:pPr>
            <a:r>
              <a:rPr sz="4100">
                <a:solidFill>
                  <a:srgbClr val="53585F"/>
                </a:solidFill>
              </a:rPr>
              <a:t>Experience in varied verticals:</a:t>
            </a:r>
            <a:endParaRPr sz="4100">
              <a:solidFill>
                <a:srgbClr val="53585F"/>
              </a:solidFill>
            </a:endParaRPr>
          </a:p>
          <a:p>
            <a:pPr lvl="1" marL="1387928" indent="-625928" algn="l" defTabSz="821531">
              <a:lnSpc>
                <a:spcPct val="70000"/>
              </a:lnSpc>
              <a:spcBef>
                <a:spcPts val="2400"/>
              </a:spcBef>
              <a:buSzPct val="171000"/>
              <a:buChar char="•"/>
              <a:defRPr sz="1800"/>
            </a:pPr>
            <a:r>
              <a:rPr sz="4100">
                <a:solidFill>
                  <a:srgbClr val="53585F"/>
                </a:solidFill>
              </a:rPr>
              <a:t>Energy</a:t>
            </a:r>
            <a:endParaRPr sz="4100">
              <a:solidFill>
                <a:srgbClr val="53585F"/>
              </a:solidFill>
            </a:endParaRPr>
          </a:p>
          <a:p>
            <a:pPr lvl="1" marL="1387928" indent="-625928" algn="l" defTabSz="821531">
              <a:lnSpc>
                <a:spcPct val="70000"/>
              </a:lnSpc>
              <a:spcBef>
                <a:spcPts val="2400"/>
              </a:spcBef>
              <a:buSzPct val="171000"/>
              <a:buChar char="•"/>
              <a:defRPr sz="1800"/>
            </a:pPr>
            <a:r>
              <a:rPr sz="4100">
                <a:solidFill>
                  <a:srgbClr val="53585F"/>
                </a:solidFill>
              </a:rPr>
              <a:t>Media</a:t>
            </a:r>
            <a:endParaRPr sz="4100">
              <a:solidFill>
                <a:srgbClr val="53585F"/>
              </a:solidFill>
            </a:endParaRPr>
          </a:p>
          <a:p>
            <a:pPr lvl="1" marL="1387928" indent="-625928" algn="l" defTabSz="821531">
              <a:lnSpc>
                <a:spcPct val="70000"/>
              </a:lnSpc>
              <a:spcBef>
                <a:spcPts val="2400"/>
              </a:spcBef>
              <a:buSzPct val="171000"/>
              <a:buChar char="•"/>
              <a:defRPr sz="1800"/>
            </a:pPr>
            <a:r>
              <a:rPr sz="4100">
                <a:solidFill>
                  <a:srgbClr val="53585F"/>
                </a:solidFill>
              </a:rPr>
              <a:t>E-Commerce</a:t>
            </a:r>
            <a:endParaRPr sz="4100">
              <a:solidFill>
                <a:srgbClr val="53585F"/>
              </a:solidFill>
            </a:endParaRPr>
          </a:p>
          <a:p>
            <a:pPr lvl="1" marL="1387928" indent="-625928" algn="l" defTabSz="821531">
              <a:lnSpc>
                <a:spcPct val="70000"/>
              </a:lnSpc>
              <a:spcBef>
                <a:spcPts val="2400"/>
              </a:spcBef>
              <a:buSzPct val="171000"/>
              <a:buChar char="•"/>
              <a:defRPr sz="1800"/>
            </a:pPr>
            <a:r>
              <a:rPr sz="4100">
                <a:solidFill>
                  <a:srgbClr val="53585F"/>
                </a:solidFill>
              </a:rPr>
              <a:t>Computer Hardware / Manufacturing</a:t>
            </a:r>
            <a:endParaRPr sz="4100">
              <a:solidFill>
                <a:srgbClr val="53585F"/>
              </a:solidFill>
            </a:endParaRPr>
          </a:p>
          <a:p>
            <a:pPr lvl="1" marL="1387928" indent="-625928" algn="l" defTabSz="821531">
              <a:lnSpc>
                <a:spcPct val="70000"/>
              </a:lnSpc>
              <a:spcBef>
                <a:spcPts val="2400"/>
              </a:spcBef>
              <a:buSzPct val="171000"/>
              <a:buChar char="•"/>
              <a:defRPr sz="1800"/>
            </a:pPr>
            <a:r>
              <a:rPr sz="4100">
                <a:solidFill>
                  <a:srgbClr val="53585F"/>
                </a:solidFill>
              </a:rPr>
              <a:t>Real Estate</a:t>
            </a:r>
            <a:endParaRPr sz="4100">
              <a:solidFill>
                <a:srgbClr val="53585F"/>
              </a:solidFill>
            </a:endParaRPr>
          </a:p>
          <a:p>
            <a:pPr lvl="1" marL="1387928" indent="-625928" algn="l" defTabSz="821531">
              <a:lnSpc>
                <a:spcPct val="70000"/>
              </a:lnSpc>
              <a:spcBef>
                <a:spcPts val="2400"/>
              </a:spcBef>
              <a:buSzPct val="171000"/>
              <a:buChar char="•"/>
              <a:defRPr sz="1800"/>
            </a:pPr>
            <a:r>
              <a:rPr sz="4100">
                <a:solidFill>
                  <a:srgbClr val="53585F"/>
                </a:solidFill>
              </a:rPr>
              <a:t>Healthcare Analytics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215899" y="357187"/>
            <a:ext cx="23952201" cy="1625601"/>
          </a:xfrm>
          <a:prstGeom prst="rect">
            <a:avLst/>
          </a:prstGeom>
        </p:spPr>
        <p:txBody>
          <a:bodyPr/>
          <a:lstStyle>
            <a:lvl1pPr defTabSz="502412">
              <a:defRPr sz="10148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148">
                <a:solidFill>
                  <a:srgbClr val="267E9C"/>
                </a:solidFill>
              </a:rPr>
              <a:t>Pragmatic Data Analysis</a:t>
            </a:r>
          </a:p>
        </p:txBody>
      </p:sp>
      <p:pic>
        <p:nvPicPr>
          <p:cNvPr id="87" name="droppedImage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231" y="2012070"/>
            <a:ext cx="10098546" cy="10108407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9948258" y="1889330"/>
            <a:ext cx="14237655" cy="993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270" tIns="141270" rIns="141270" bIns="141270" anchor="ctr">
            <a:normAutofit fontScale="100000" lnSpcReduction="0"/>
          </a:bodyPr>
          <a:lstStyle/>
          <a:p>
            <a:pPr lvl="0" marL="810259" indent="-670559" algn="l" defTabSz="257047">
              <a:spcBef>
                <a:spcPts val="1000"/>
              </a:spcBef>
              <a:buSzPct val="171000"/>
              <a:buChar char="•"/>
              <a:defRPr sz="1800"/>
            </a:pPr>
            <a:r>
              <a:rPr sz="4928">
                <a:solidFill>
                  <a:srgbClr val="53585F"/>
                </a:solidFill>
              </a:rPr>
              <a:t>Identify strategic goals, tactical needs, and existing pain points</a:t>
            </a:r>
            <a:endParaRPr sz="4928">
              <a:solidFill>
                <a:srgbClr val="53585F"/>
              </a:solidFill>
            </a:endParaRPr>
          </a:p>
          <a:p>
            <a:pPr lvl="1" marL="1005839" indent="-670559" algn="l" defTabSz="257047">
              <a:spcBef>
                <a:spcPts val="1000"/>
              </a:spcBef>
              <a:buSzPct val="171000"/>
              <a:buChar char="•"/>
              <a:defRPr sz="1800"/>
            </a:pPr>
            <a:r>
              <a:rPr sz="4928">
                <a:solidFill>
                  <a:srgbClr val="53585F"/>
                </a:solidFill>
              </a:rPr>
              <a:t>“How do these goals / needs / pains affect the balance sheet?”</a:t>
            </a:r>
            <a:endParaRPr sz="4928">
              <a:solidFill>
                <a:srgbClr val="53585F"/>
              </a:solidFill>
            </a:endParaRPr>
          </a:p>
          <a:p>
            <a:pPr lvl="0" marL="810259" indent="-670559" algn="l" defTabSz="257047">
              <a:spcBef>
                <a:spcPts val="1000"/>
              </a:spcBef>
              <a:buSzPct val="171000"/>
              <a:buChar char="•"/>
              <a:defRPr sz="1800"/>
            </a:pPr>
            <a:r>
              <a:rPr sz="4928">
                <a:solidFill>
                  <a:srgbClr val="53585F"/>
                </a:solidFill>
              </a:rPr>
              <a:t>Data comes next:</a:t>
            </a:r>
            <a:endParaRPr sz="4928">
              <a:solidFill>
                <a:srgbClr val="53585F"/>
              </a:solidFill>
            </a:endParaRPr>
          </a:p>
          <a:p>
            <a:pPr lvl="1" marL="1005839" indent="-670559" algn="l" defTabSz="257047">
              <a:spcBef>
                <a:spcPts val="1000"/>
              </a:spcBef>
              <a:buSzPct val="171000"/>
              <a:buChar char="•"/>
              <a:defRPr sz="1800"/>
            </a:pPr>
            <a:r>
              <a:rPr sz="4928">
                <a:solidFill>
                  <a:srgbClr val="53585F"/>
                </a:solidFill>
              </a:rPr>
              <a:t>“What data is available today?”</a:t>
            </a:r>
            <a:endParaRPr sz="4928">
              <a:solidFill>
                <a:srgbClr val="53585F"/>
              </a:solidFill>
            </a:endParaRPr>
          </a:p>
          <a:p>
            <a:pPr lvl="1" marL="1005839" indent="-670559" algn="l" defTabSz="257047">
              <a:spcBef>
                <a:spcPts val="1000"/>
              </a:spcBef>
              <a:buSzPct val="171000"/>
              <a:buChar char="•"/>
              <a:defRPr sz="1800"/>
            </a:pPr>
            <a:r>
              <a:rPr sz="4928">
                <a:solidFill>
                  <a:srgbClr val="53585F"/>
                </a:solidFill>
              </a:rPr>
              <a:t>“How is it stored?”</a:t>
            </a:r>
            <a:endParaRPr sz="4928">
              <a:solidFill>
                <a:srgbClr val="53585F"/>
              </a:solidFill>
            </a:endParaRPr>
          </a:p>
          <a:p>
            <a:pPr lvl="1" marL="1005839" indent="-670559" algn="l" defTabSz="257047">
              <a:spcBef>
                <a:spcPts val="1000"/>
              </a:spcBef>
              <a:buSzPct val="171000"/>
              <a:buChar char="•"/>
              <a:defRPr sz="1800"/>
            </a:pPr>
            <a:r>
              <a:rPr sz="4928">
                <a:solidFill>
                  <a:srgbClr val="53585F"/>
                </a:solidFill>
              </a:rPr>
              <a:t>“What additional data would be useful to you?”</a:t>
            </a:r>
            <a:endParaRPr sz="4928">
              <a:solidFill>
                <a:srgbClr val="53585F"/>
              </a:solidFill>
            </a:endParaRPr>
          </a:p>
          <a:p>
            <a:pPr lvl="0" marL="810259" indent="-670559" algn="l" defTabSz="257047">
              <a:spcBef>
                <a:spcPts val="1000"/>
              </a:spcBef>
              <a:buSzPct val="171000"/>
              <a:buChar char="•"/>
              <a:defRPr sz="1800"/>
            </a:pPr>
            <a:r>
              <a:rPr sz="4928">
                <a:solidFill>
                  <a:srgbClr val="53585F"/>
                </a:solidFill>
              </a:rPr>
              <a:t>Data collection and preparation is most time-intensive step in process</a:t>
            </a:r>
            <a:endParaRPr sz="4928">
              <a:solidFill>
                <a:srgbClr val="53585F"/>
              </a:solidFill>
            </a:endParaRPr>
          </a:p>
          <a:p>
            <a:pPr lvl="0" marL="810259" indent="-670559" algn="l" defTabSz="257047">
              <a:spcBef>
                <a:spcPts val="1000"/>
              </a:spcBef>
              <a:buSzPct val="171000"/>
              <a:buChar char="•"/>
              <a:defRPr sz="1800"/>
            </a:pPr>
            <a:r>
              <a:rPr sz="4928">
                <a:solidFill>
                  <a:srgbClr val="53585F"/>
                </a:solidFill>
              </a:rPr>
              <a:t>Process is iterative; test and refine models prior to project completion.</a:t>
            </a:r>
          </a:p>
        </p:txBody>
      </p:sp>
      <p:sp>
        <p:nvSpPr>
          <p:cNvPr id="89" name="Shape 89"/>
          <p:cNvSpPr/>
          <p:nvPr/>
        </p:nvSpPr>
        <p:spPr>
          <a:xfrm>
            <a:off x="143747" y="13021567"/>
            <a:ext cx="4045645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Based on the CRISP-DM Model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215900" y="357187"/>
            <a:ext cx="23952200" cy="1625601"/>
          </a:xfrm>
          <a:prstGeom prst="rect">
            <a:avLst/>
          </a:prstGeom>
        </p:spPr>
        <p:txBody>
          <a:bodyPr/>
          <a:lstStyle>
            <a:lvl1pPr defTabSz="502412">
              <a:defRPr sz="10148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148">
                <a:solidFill>
                  <a:srgbClr val="267E9C"/>
                </a:solidFill>
              </a:rPr>
              <a:t>Working With Lake Hill</a:t>
            </a:r>
          </a:p>
        </p:txBody>
      </p:sp>
      <p:sp>
        <p:nvSpPr>
          <p:cNvPr id="92" name="Shape 92"/>
          <p:cNvSpPr/>
          <p:nvPr/>
        </p:nvSpPr>
        <p:spPr>
          <a:xfrm>
            <a:off x="631733" y="2663011"/>
            <a:ext cx="9321801" cy="1397001"/>
          </a:xfrm>
          <a:prstGeom prst="roundRect">
            <a:avLst>
              <a:gd name="adj" fmla="val 13636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600">
                <a:solidFill>
                  <a:srgbClr val="267E9C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267E9C"/>
                </a:solidFill>
              </a:rPr>
              <a:t>Initial Discussions</a:t>
            </a:r>
          </a:p>
        </p:txBody>
      </p:sp>
      <p:sp>
        <p:nvSpPr>
          <p:cNvPr id="93" name="Shape 93"/>
          <p:cNvSpPr/>
          <p:nvPr/>
        </p:nvSpPr>
        <p:spPr>
          <a:xfrm>
            <a:off x="631245" y="4447862"/>
            <a:ext cx="9321801" cy="1397001"/>
          </a:xfrm>
          <a:prstGeom prst="roundRect">
            <a:avLst>
              <a:gd name="adj" fmla="val 13636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600">
                <a:solidFill>
                  <a:srgbClr val="267E9C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267E9C"/>
                </a:solidFill>
              </a:rPr>
              <a:t>Identify Key Project Elements</a:t>
            </a:r>
          </a:p>
        </p:txBody>
      </p:sp>
      <p:sp>
        <p:nvSpPr>
          <p:cNvPr id="94" name="Shape 94"/>
          <p:cNvSpPr/>
          <p:nvPr/>
        </p:nvSpPr>
        <p:spPr>
          <a:xfrm>
            <a:off x="631245" y="6197600"/>
            <a:ext cx="9321801" cy="1397000"/>
          </a:xfrm>
          <a:prstGeom prst="roundRect">
            <a:avLst>
              <a:gd name="adj" fmla="val 13636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600">
                <a:solidFill>
                  <a:srgbClr val="267E9C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267E9C"/>
                </a:solidFill>
              </a:rPr>
              <a:t>Data Review</a:t>
            </a:r>
          </a:p>
        </p:txBody>
      </p:sp>
      <p:sp>
        <p:nvSpPr>
          <p:cNvPr id="95" name="Shape 95"/>
          <p:cNvSpPr/>
          <p:nvPr/>
        </p:nvSpPr>
        <p:spPr>
          <a:xfrm>
            <a:off x="631245" y="7953854"/>
            <a:ext cx="9321801" cy="1397001"/>
          </a:xfrm>
          <a:prstGeom prst="roundRect">
            <a:avLst>
              <a:gd name="adj" fmla="val 13636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600">
                <a:solidFill>
                  <a:srgbClr val="267E9C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267E9C"/>
                </a:solidFill>
              </a:rPr>
              <a:t>External Data Source Identification</a:t>
            </a:r>
          </a:p>
        </p:txBody>
      </p:sp>
      <p:sp>
        <p:nvSpPr>
          <p:cNvPr id="96" name="Shape 96"/>
          <p:cNvSpPr/>
          <p:nvPr/>
        </p:nvSpPr>
        <p:spPr>
          <a:xfrm>
            <a:off x="631245" y="9732188"/>
            <a:ext cx="9321801" cy="1397001"/>
          </a:xfrm>
          <a:prstGeom prst="roundRect">
            <a:avLst>
              <a:gd name="adj" fmla="val 13636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600">
                <a:solidFill>
                  <a:srgbClr val="267E9C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267E9C"/>
                </a:solidFill>
              </a:rPr>
              <a:t>Project Planning</a:t>
            </a:r>
          </a:p>
        </p:txBody>
      </p:sp>
      <p:sp>
        <p:nvSpPr>
          <p:cNvPr id="97" name="Shape 97"/>
          <p:cNvSpPr/>
          <p:nvPr/>
        </p:nvSpPr>
        <p:spPr>
          <a:xfrm>
            <a:off x="631245" y="11510522"/>
            <a:ext cx="9321801" cy="1397001"/>
          </a:xfrm>
          <a:prstGeom prst="roundRect">
            <a:avLst>
              <a:gd name="adj" fmla="val 13636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600">
                <a:solidFill>
                  <a:srgbClr val="267E9C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267E9C"/>
                </a:solidFill>
              </a:rPr>
              <a:t>Execution</a:t>
            </a:r>
          </a:p>
        </p:txBody>
      </p:sp>
      <p:sp>
        <p:nvSpPr>
          <p:cNvPr id="98" name="Shape 98"/>
          <p:cNvSpPr/>
          <p:nvPr/>
        </p:nvSpPr>
        <p:spPr>
          <a:xfrm>
            <a:off x="11399710" y="2663011"/>
            <a:ext cx="12512046" cy="1397001"/>
          </a:xfrm>
          <a:prstGeom prst="roundRect">
            <a:avLst>
              <a:gd name="adj" fmla="val 13636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500"/>
            </a:lvl1pPr>
          </a:lstStyle>
          <a:p>
            <a:pPr lvl="0">
              <a:defRPr sz="1800"/>
            </a:pPr>
            <a:r>
              <a:rPr sz="3500"/>
              <a:t>Identify the goals and vision for data and analytics in your business</a:t>
            </a:r>
          </a:p>
        </p:txBody>
      </p:sp>
      <p:sp>
        <p:nvSpPr>
          <p:cNvPr id="99" name="Shape 99"/>
          <p:cNvSpPr/>
          <p:nvPr/>
        </p:nvSpPr>
        <p:spPr>
          <a:xfrm flipH="1">
            <a:off x="10596272" y="2667000"/>
            <a:ext cx="1" cy="1023620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00" name="Shape 100"/>
          <p:cNvSpPr/>
          <p:nvPr/>
        </p:nvSpPr>
        <p:spPr>
          <a:xfrm>
            <a:off x="11399710" y="4447862"/>
            <a:ext cx="12512046" cy="1397001"/>
          </a:xfrm>
          <a:prstGeom prst="roundRect">
            <a:avLst>
              <a:gd name="adj" fmla="val 13636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500"/>
            </a:lvl1pPr>
          </a:lstStyle>
          <a:p>
            <a:pPr lvl="0">
              <a:defRPr sz="1800"/>
            </a:pPr>
            <a:r>
              <a:rPr sz="3500"/>
              <a:t>What are the data sources, analyses required, and project deliverables?</a:t>
            </a:r>
          </a:p>
        </p:txBody>
      </p:sp>
      <p:sp>
        <p:nvSpPr>
          <p:cNvPr id="101" name="Shape 101"/>
          <p:cNvSpPr/>
          <p:nvPr/>
        </p:nvSpPr>
        <p:spPr>
          <a:xfrm>
            <a:off x="11399710" y="6159500"/>
            <a:ext cx="12512046" cy="1397000"/>
          </a:xfrm>
          <a:prstGeom prst="roundRect">
            <a:avLst>
              <a:gd name="adj" fmla="val 13636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lvl="0">
              <a:defRPr sz="1800"/>
            </a:pPr>
            <a:r>
              <a:rPr sz="3500"/>
              <a:t>Sample data and data dictionary if available.</a:t>
            </a:r>
            <a:endParaRPr sz="3500"/>
          </a:p>
          <a:p>
            <a:pPr lvl="0">
              <a:defRPr sz="1800"/>
            </a:pPr>
            <a:r>
              <a:rPr sz="3500"/>
              <a:t>Commitment to start with raw data preferred.</a:t>
            </a:r>
          </a:p>
        </p:txBody>
      </p:sp>
      <p:sp>
        <p:nvSpPr>
          <p:cNvPr id="102" name="Shape 102"/>
          <p:cNvSpPr/>
          <p:nvPr/>
        </p:nvSpPr>
        <p:spPr>
          <a:xfrm>
            <a:off x="11399710" y="7953854"/>
            <a:ext cx="12512046" cy="1397001"/>
          </a:xfrm>
          <a:prstGeom prst="roundRect">
            <a:avLst>
              <a:gd name="adj" fmla="val 13636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lvl="0">
              <a:defRPr sz="1800"/>
            </a:pPr>
            <a:r>
              <a:rPr sz="3500"/>
              <a:t>Format and availability (CSV, JSON, API access, Web Scrape)</a:t>
            </a:r>
            <a:endParaRPr sz="3500"/>
          </a:p>
          <a:p>
            <a:pPr lvl="0">
              <a:defRPr sz="1800"/>
            </a:pPr>
            <a:r>
              <a:rPr sz="3500"/>
              <a:t>Cost</a:t>
            </a:r>
          </a:p>
        </p:txBody>
      </p:sp>
      <p:sp>
        <p:nvSpPr>
          <p:cNvPr id="103" name="Shape 103"/>
          <p:cNvSpPr/>
          <p:nvPr/>
        </p:nvSpPr>
        <p:spPr>
          <a:xfrm>
            <a:off x="11399710" y="9732188"/>
            <a:ext cx="12512046" cy="1397001"/>
          </a:xfrm>
          <a:prstGeom prst="roundRect">
            <a:avLst>
              <a:gd name="adj" fmla="val 13636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lvl="0">
              <a:defRPr sz="1800"/>
            </a:pPr>
            <a:r>
              <a:rPr sz="3500"/>
              <a:t>Pilot to test assumptions, relieve pain points</a:t>
            </a:r>
            <a:endParaRPr sz="3500"/>
          </a:p>
          <a:p>
            <a:pPr lvl="0">
              <a:defRPr sz="1800"/>
            </a:pPr>
            <a:r>
              <a:rPr sz="3500"/>
              <a:t>Full execution after a successful pilot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Dive into Data Analysis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Class Pillars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984975" indent="-702400" defTabSz="519937">
              <a:spcBef>
                <a:spcPts val="2100"/>
              </a:spcBef>
              <a:defRPr sz="1800"/>
            </a:pPr>
            <a:r>
              <a:rPr sz="5162"/>
              <a:t>Understanding Data</a:t>
            </a:r>
            <a:endParaRPr sz="5162"/>
          </a:p>
          <a:p>
            <a:pPr lvl="0" marL="984975" indent="-702400" defTabSz="519937">
              <a:spcBef>
                <a:spcPts val="2100"/>
              </a:spcBef>
              <a:defRPr sz="1800"/>
            </a:pPr>
            <a:r>
              <a:rPr sz="5162"/>
              <a:t>Looking At Data</a:t>
            </a:r>
            <a:endParaRPr sz="5162"/>
          </a:p>
          <a:p>
            <a:pPr lvl="0" marL="984975" indent="-702400" defTabSz="519937">
              <a:spcBef>
                <a:spcPts val="2100"/>
              </a:spcBef>
              <a:defRPr sz="1800"/>
            </a:pPr>
            <a:r>
              <a:rPr sz="5162"/>
              <a:t>Modeling Data</a:t>
            </a:r>
            <a:endParaRPr sz="5162"/>
          </a:p>
          <a:p>
            <a:pPr lvl="0" marL="984975" indent="-702400" defTabSz="519937">
              <a:spcBef>
                <a:spcPts val="2100"/>
              </a:spcBef>
              <a:defRPr sz="1800"/>
            </a:pPr>
            <a:r>
              <a:rPr sz="5162"/>
              <a:t>Mining Data</a:t>
            </a:r>
            <a:endParaRPr sz="5162"/>
          </a:p>
          <a:p>
            <a:pPr lvl="0" marL="984975" indent="-702400" defTabSz="519937">
              <a:spcBef>
                <a:spcPts val="2100"/>
              </a:spcBef>
              <a:defRPr sz="1800"/>
            </a:pPr>
            <a:r>
              <a:rPr sz="5162"/>
              <a:t>Using Data</a:t>
            </a:r>
            <a:endParaRPr sz="5162"/>
          </a:p>
          <a:p>
            <a:pPr lvl="0" marL="984975" indent="-702400" defTabSz="519937">
              <a:spcBef>
                <a:spcPts val="2100"/>
              </a:spcBef>
              <a:defRPr sz="1800"/>
            </a:pPr>
            <a:endParaRPr sz="5162"/>
          </a:p>
          <a:p>
            <a:pPr lvl="0" marL="984975" indent="-702400" defTabSz="519937">
              <a:spcBef>
                <a:spcPts val="2100"/>
              </a:spcBef>
              <a:defRPr sz="1800"/>
            </a:pPr>
            <a:r>
              <a:rPr sz="5162"/>
              <a:t>Also: OSEMN</a:t>
            </a:r>
            <a:endParaRPr sz="5162"/>
          </a:p>
          <a:p>
            <a:pPr lvl="1" marL="1380580" indent="-702400" defTabSz="519937">
              <a:spcBef>
                <a:spcPts val="2100"/>
              </a:spcBef>
              <a:defRPr sz="1800"/>
            </a:pPr>
            <a:r>
              <a:rPr sz="5162"/>
              <a:t>Obtain / Scrub / Explore / Model / iNterpret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4833937" y="2095416"/>
            <a:ext cx="14716126" cy="952516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Part 1: </a:t>
            </a:r>
            <a:endParaRPr sz="11800">
              <a:solidFill>
                <a:srgbClr val="267E9C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1800">
              <a:solidFill>
                <a:srgbClr val="267E9C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Understanding Data</a:t>
            </a:r>
            <a:endParaRPr sz="11800">
              <a:solidFill>
                <a:srgbClr val="267E9C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STATISTICS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Pre-course Administration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Overview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Do First babies arrive late?</a:t>
            </a:r>
            <a:endParaRPr sz="5800"/>
          </a:p>
          <a:p>
            <a:pPr lvl="0">
              <a:defRPr sz="1800"/>
            </a:pPr>
            <a:r>
              <a:rPr sz="5800"/>
              <a:t>Take a statistical approach</a:t>
            </a:r>
            <a:endParaRPr sz="5800"/>
          </a:p>
          <a:p>
            <a:pPr lvl="0">
              <a:defRPr sz="1800"/>
            </a:pPr>
            <a:r>
              <a:rPr sz="5800"/>
              <a:t>Get some data</a:t>
            </a:r>
            <a:endParaRPr sz="5800"/>
          </a:p>
          <a:p>
            <a:pPr lvl="0">
              <a:defRPr sz="1800"/>
            </a:pPr>
            <a:r>
              <a:rPr sz="5800"/>
              <a:t>Load it properly</a:t>
            </a:r>
            <a:endParaRPr sz="5800"/>
          </a:p>
          <a:p>
            <a:pPr lvl="0">
              <a:defRPr sz="1800"/>
            </a:pPr>
            <a:r>
              <a:rPr sz="5800"/>
              <a:t>Talk about significance 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xfrm>
            <a:off x="4833937" y="357187"/>
            <a:ext cx="14716126" cy="22320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Descriptive Statistics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917795" indent="-625695" defTabSz="537463">
              <a:spcBef>
                <a:spcPts val="3400"/>
              </a:spcBef>
              <a:defRPr sz="1800"/>
            </a:pPr>
            <a:r>
              <a:rPr sz="4048"/>
              <a:t>All the basics you learned in school, all in one place</a:t>
            </a:r>
            <a:endParaRPr sz="4048"/>
          </a:p>
          <a:p>
            <a:pPr lvl="0" marL="917795" indent="-625695" defTabSz="537463">
              <a:spcBef>
                <a:spcPts val="3400"/>
              </a:spcBef>
              <a:defRPr sz="1800"/>
            </a:pPr>
            <a:r>
              <a:rPr sz="4048"/>
              <a:t>Means / Averages / Variance</a:t>
            </a:r>
            <a:endParaRPr sz="4048"/>
          </a:p>
          <a:p>
            <a:pPr lvl="0" marL="917795" indent="-625695" defTabSz="537463">
              <a:spcBef>
                <a:spcPts val="3400"/>
              </a:spcBef>
              <a:defRPr sz="1800"/>
            </a:pPr>
            <a:r>
              <a:rPr sz="4048"/>
              <a:t>Distributions</a:t>
            </a:r>
            <a:endParaRPr sz="4048"/>
          </a:p>
          <a:p>
            <a:pPr lvl="0" marL="917795" indent="-625695" defTabSz="537463">
              <a:spcBef>
                <a:spcPts val="3400"/>
              </a:spcBef>
              <a:defRPr sz="1800"/>
            </a:pPr>
            <a:r>
              <a:rPr sz="4048"/>
              <a:t>Histograms</a:t>
            </a:r>
            <a:endParaRPr sz="4048"/>
          </a:p>
          <a:p>
            <a:pPr lvl="0" marL="917795" indent="-625695" defTabSz="537463">
              <a:spcBef>
                <a:spcPts val="3400"/>
              </a:spcBef>
              <a:defRPr sz="1800"/>
            </a:pPr>
            <a:r>
              <a:rPr sz="4048"/>
              <a:t>PMFs:</a:t>
            </a:r>
            <a:endParaRPr sz="4048"/>
          </a:p>
          <a:p>
            <a:pPr lvl="1" marL="1326735" indent="-625695" defTabSz="537463">
              <a:spcBef>
                <a:spcPts val="3400"/>
              </a:spcBef>
              <a:defRPr sz="1800"/>
            </a:pPr>
            <a:r>
              <a:rPr sz="4048"/>
              <a:t>What are they?</a:t>
            </a:r>
            <a:endParaRPr sz="4048"/>
          </a:p>
          <a:p>
            <a:pPr lvl="1" marL="1326735" indent="-625695" defTabSz="537463">
              <a:spcBef>
                <a:spcPts val="3400"/>
              </a:spcBef>
              <a:defRPr sz="1800"/>
            </a:pPr>
            <a:r>
              <a:rPr sz="4048"/>
              <a:t>How do we represent them?</a:t>
            </a:r>
            <a:endParaRPr sz="4048"/>
          </a:p>
          <a:p>
            <a:pPr lvl="1" marL="1326735" indent="-625695" defTabSz="537463">
              <a:spcBef>
                <a:spcPts val="3400"/>
              </a:spcBef>
              <a:defRPr sz="1800"/>
            </a:pPr>
            <a:r>
              <a:rPr sz="4048"/>
              <a:t>How do we plot them?</a:t>
            </a:r>
            <a:endParaRPr sz="4048"/>
          </a:p>
          <a:p>
            <a:pPr lvl="0" marL="917795" indent="-625695" defTabSz="537463">
              <a:spcBef>
                <a:spcPts val="3400"/>
              </a:spcBef>
              <a:defRPr sz="1800"/>
            </a:pPr>
            <a:r>
              <a:rPr sz="4048"/>
              <a:t>Outliers</a:t>
            </a:r>
            <a:endParaRPr sz="4048"/>
          </a:p>
          <a:p>
            <a:pPr lvl="0" marL="917795" indent="-625695" defTabSz="537463">
              <a:spcBef>
                <a:spcPts val="3400"/>
              </a:spcBef>
              <a:defRPr sz="1800"/>
            </a:pPr>
            <a:r>
              <a:rPr sz="4048"/>
              <a:t>Other types of visualizations</a:t>
            </a:r>
            <a:endParaRPr sz="4048"/>
          </a:p>
          <a:p>
            <a:pPr lvl="0" marL="917795" indent="-625695" defTabSz="537463">
              <a:spcBef>
                <a:spcPts val="3400"/>
              </a:spcBef>
              <a:defRPr sz="1800"/>
            </a:pPr>
            <a:r>
              <a:rPr sz="4048"/>
              <a:t>Relative Risk</a:t>
            </a:r>
            <a:endParaRPr sz="4048"/>
          </a:p>
          <a:p>
            <a:pPr lvl="0" marL="917795" indent="-625695" defTabSz="537463">
              <a:spcBef>
                <a:spcPts val="3400"/>
              </a:spcBef>
              <a:defRPr sz="1800"/>
            </a:pPr>
            <a:r>
              <a:rPr sz="4048"/>
              <a:t>Conditional Probability</a:t>
            </a:r>
            <a:endParaRPr sz="4048"/>
          </a:p>
          <a:p>
            <a:pPr lvl="0" marL="917795" indent="-625695" defTabSz="537463">
              <a:spcBef>
                <a:spcPts val="3400"/>
              </a:spcBef>
              <a:defRPr sz="1800"/>
            </a:pPr>
            <a:r>
              <a:rPr sz="4048"/>
              <a:t>Reporting Results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1121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210">
                <a:solidFill>
                  <a:srgbClr val="267E9C"/>
                </a:solidFill>
              </a:rPr>
              <a:t>Moving On: Cumulative Distribution Functions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Class Size Paradox</a:t>
            </a:r>
            <a:endParaRPr sz="5800"/>
          </a:p>
          <a:p>
            <a:pPr lvl="0">
              <a:defRPr sz="1800"/>
            </a:pPr>
            <a:r>
              <a:rPr sz="5800"/>
              <a:t>Limits of Probability Mass Functions</a:t>
            </a:r>
            <a:endParaRPr sz="5800"/>
          </a:p>
          <a:p>
            <a:pPr lvl="0">
              <a:defRPr sz="1800"/>
            </a:pPr>
            <a:r>
              <a:rPr sz="5800"/>
              <a:t>Percentiles</a:t>
            </a:r>
            <a:endParaRPr sz="5800"/>
          </a:p>
          <a:p>
            <a:pPr lvl="0">
              <a:defRPr sz="1800"/>
            </a:pPr>
            <a:r>
              <a:rPr sz="5800"/>
              <a:t>Cumulative Distribution Functions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1121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210">
                <a:solidFill>
                  <a:srgbClr val="267E9C"/>
                </a:solidFill>
              </a:rPr>
              <a:t>Representing Cumulative Distribution Functions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Go back to survey data</a:t>
            </a:r>
            <a:endParaRPr sz="5800"/>
          </a:p>
          <a:p>
            <a:pPr lvl="0">
              <a:defRPr sz="1800"/>
            </a:pPr>
            <a:r>
              <a:rPr sz="5800"/>
              <a:t>Conditional Distributions</a:t>
            </a:r>
            <a:endParaRPr sz="5800"/>
          </a:p>
          <a:p>
            <a:pPr lvl="0">
              <a:defRPr sz="1800"/>
            </a:pPr>
            <a:r>
              <a:rPr sz="5800"/>
              <a:t>Random Numbers</a:t>
            </a:r>
            <a:endParaRPr sz="5800"/>
          </a:p>
          <a:p>
            <a:pPr lvl="0">
              <a:defRPr sz="1800"/>
            </a:pPr>
            <a:endParaRPr sz="5800"/>
          </a:p>
          <a:p>
            <a:pPr lvl="0">
              <a:defRPr sz="1800"/>
            </a:pPr>
            <a:r>
              <a:rPr sz="5800"/>
              <a:t>Going back - summary statistics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1546026" y="357187"/>
            <a:ext cx="21291946" cy="22320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Continuous Distributions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The Exponential Distribution</a:t>
            </a:r>
            <a:endParaRPr sz="5800"/>
          </a:p>
          <a:p>
            <a:pPr lvl="0">
              <a:defRPr sz="1800"/>
            </a:pPr>
            <a:r>
              <a:rPr sz="5800"/>
              <a:t>The Pareto Distribution</a:t>
            </a:r>
            <a:endParaRPr sz="5800"/>
          </a:p>
          <a:p>
            <a:pPr lvl="0">
              <a:defRPr sz="1800"/>
            </a:pPr>
            <a:r>
              <a:rPr sz="5800"/>
              <a:t>The Normal Distribution</a:t>
            </a:r>
            <a:endParaRPr sz="5800"/>
          </a:p>
          <a:p>
            <a:pPr lvl="0">
              <a:defRPr sz="1800"/>
            </a:pPr>
            <a:r>
              <a:rPr sz="5800"/>
              <a:t>Normal Probability Plot</a:t>
            </a:r>
            <a:endParaRPr sz="5800"/>
          </a:p>
          <a:p>
            <a:pPr lvl="0">
              <a:defRPr sz="1800"/>
            </a:pPr>
            <a:r>
              <a:rPr sz="5800"/>
              <a:t>The Lognormal Distribution</a:t>
            </a:r>
            <a:endParaRPr sz="5800"/>
          </a:p>
          <a:p>
            <a:pPr lvl="0">
              <a:defRPr sz="1800"/>
            </a:pPr>
            <a:r>
              <a:rPr sz="5800"/>
              <a:t>Why Model?</a:t>
            </a:r>
            <a:endParaRPr sz="5800"/>
          </a:p>
          <a:p>
            <a:pPr lvl="0">
              <a:defRPr sz="1800"/>
            </a:pPr>
            <a:r>
              <a:rPr sz="5800"/>
              <a:t>Generating Random Numbers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1098353" y="4179093"/>
            <a:ext cx="22187296" cy="535781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Exercise: </a:t>
            </a:r>
            <a:endParaRPr sz="11800">
              <a:solidFill>
                <a:srgbClr val="267E9C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Generating Random Numbers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Probability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Rules of Probability</a:t>
            </a:r>
            <a:endParaRPr sz="5800"/>
          </a:p>
          <a:p>
            <a:pPr lvl="0">
              <a:defRPr sz="1800"/>
            </a:pPr>
            <a:r>
              <a:rPr sz="5800"/>
              <a:t>Monty Hall</a:t>
            </a:r>
            <a:endParaRPr sz="5800"/>
          </a:p>
          <a:p>
            <a:pPr lvl="0">
              <a:defRPr sz="1800"/>
            </a:pPr>
            <a:r>
              <a:rPr sz="5800"/>
              <a:t>Poincaré</a:t>
            </a:r>
            <a:endParaRPr sz="5800"/>
          </a:p>
          <a:p>
            <a:pPr lvl="0">
              <a:defRPr sz="1800"/>
            </a:pPr>
            <a:r>
              <a:rPr sz="5800"/>
              <a:t>Another Rule of Probability</a:t>
            </a:r>
            <a:endParaRPr sz="5800"/>
          </a:p>
          <a:p>
            <a:pPr lvl="0">
              <a:defRPr sz="1800"/>
            </a:pPr>
            <a:r>
              <a:rPr sz="5800"/>
              <a:t>Binomial Distribution </a:t>
            </a:r>
            <a:endParaRPr sz="5800"/>
          </a:p>
          <a:p>
            <a:pPr lvl="0">
              <a:defRPr sz="1800"/>
            </a:pPr>
            <a:r>
              <a:rPr sz="5800"/>
              <a:t>Streaks and Hot Spots</a:t>
            </a:r>
            <a:endParaRPr sz="5800"/>
          </a:p>
          <a:p>
            <a:pPr lvl="0">
              <a:defRPr sz="1800"/>
            </a:pPr>
            <a:r>
              <a:rPr sz="5800"/>
              <a:t>Bayes’s Theorem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2173141" y="357187"/>
            <a:ext cx="20037718" cy="3429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Operations on Distributions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Skewness</a:t>
            </a:r>
            <a:endParaRPr sz="5800"/>
          </a:p>
          <a:p>
            <a:pPr lvl="0">
              <a:defRPr sz="1800"/>
            </a:pPr>
            <a:r>
              <a:rPr sz="5800"/>
              <a:t>Random Variables</a:t>
            </a:r>
            <a:endParaRPr sz="5800"/>
          </a:p>
          <a:p>
            <a:pPr lvl="0">
              <a:defRPr sz="1800"/>
            </a:pPr>
            <a:r>
              <a:rPr sz="5800"/>
              <a:t>PDFs</a:t>
            </a:r>
            <a:endParaRPr sz="5800"/>
          </a:p>
          <a:p>
            <a:pPr lvl="0">
              <a:defRPr sz="1800"/>
            </a:pPr>
            <a:r>
              <a:rPr sz="5800"/>
              <a:t>Convolution</a:t>
            </a:r>
            <a:endParaRPr sz="5800"/>
          </a:p>
          <a:p>
            <a:pPr lvl="0">
              <a:defRPr sz="1800"/>
            </a:pPr>
            <a:r>
              <a:rPr sz="5800"/>
              <a:t>Why Normal?</a:t>
            </a:r>
            <a:endParaRPr sz="5800"/>
          </a:p>
          <a:p>
            <a:pPr lvl="0">
              <a:defRPr sz="1800"/>
            </a:pPr>
            <a:r>
              <a:rPr sz="5800"/>
              <a:t>Central Limit Theorem</a:t>
            </a:r>
            <a:endParaRPr sz="5800"/>
          </a:p>
          <a:p>
            <a:pPr lvl="0">
              <a:defRPr sz="1800"/>
            </a:pPr>
            <a:r>
              <a:rPr sz="5800"/>
              <a:t>The Distribution Framework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Hypothesis Testing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863237" indent="-615587" defTabSz="455675">
              <a:spcBef>
                <a:spcPts val="1800"/>
              </a:spcBef>
              <a:defRPr sz="1800"/>
            </a:pPr>
            <a:r>
              <a:rPr sz="4524"/>
              <a:t>Testing a Difference in Means</a:t>
            </a:r>
            <a:endParaRPr sz="4524"/>
          </a:p>
          <a:p>
            <a:pPr lvl="0" marL="863237" indent="-615587" defTabSz="455675">
              <a:spcBef>
                <a:spcPts val="1800"/>
              </a:spcBef>
              <a:defRPr sz="1800"/>
            </a:pPr>
            <a:r>
              <a:rPr sz="4524"/>
              <a:t>Choosing a Threshold</a:t>
            </a:r>
            <a:endParaRPr sz="4524"/>
          </a:p>
          <a:p>
            <a:pPr lvl="0" marL="863237" indent="-615587" defTabSz="455675">
              <a:spcBef>
                <a:spcPts val="1800"/>
              </a:spcBef>
              <a:defRPr sz="1800"/>
            </a:pPr>
            <a:r>
              <a:rPr sz="4524"/>
              <a:t>Defining the Effect</a:t>
            </a:r>
            <a:endParaRPr sz="4524"/>
          </a:p>
          <a:p>
            <a:pPr lvl="0" marL="863237" indent="-615587" defTabSz="455675">
              <a:spcBef>
                <a:spcPts val="1800"/>
              </a:spcBef>
              <a:defRPr sz="1800"/>
            </a:pPr>
            <a:r>
              <a:rPr sz="4524"/>
              <a:t>Interpreting the Result</a:t>
            </a:r>
            <a:endParaRPr sz="4524"/>
          </a:p>
          <a:p>
            <a:pPr lvl="0" marL="863237" indent="-615587" defTabSz="455675">
              <a:spcBef>
                <a:spcPts val="1800"/>
              </a:spcBef>
              <a:defRPr sz="1800"/>
            </a:pPr>
            <a:r>
              <a:rPr sz="4524"/>
              <a:t>Cross-Validation</a:t>
            </a:r>
            <a:endParaRPr sz="4524"/>
          </a:p>
          <a:p>
            <a:pPr lvl="0" marL="863237" indent="-615587" defTabSz="455675">
              <a:spcBef>
                <a:spcPts val="1800"/>
              </a:spcBef>
              <a:defRPr sz="1800"/>
            </a:pPr>
            <a:r>
              <a:rPr sz="4524"/>
              <a:t>Reporting Bayesian Probabilities</a:t>
            </a:r>
            <a:endParaRPr sz="4524"/>
          </a:p>
          <a:p>
            <a:pPr lvl="0" marL="863237" indent="-615587" defTabSz="455675">
              <a:spcBef>
                <a:spcPts val="1800"/>
              </a:spcBef>
              <a:defRPr sz="1800"/>
            </a:pPr>
            <a:r>
              <a:rPr sz="4524"/>
              <a:t>Chi_Square Test</a:t>
            </a:r>
            <a:endParaRPr sz="4524"/>
          </a:p>
          <a:p>
            <a:pPr lvl="0" marL="863237" indent="-615587" defTabSz="455675">
              <a:spcBef>
                <a:spcPts val="1800"/>
              </a:spcBef>
              <a:defRPr sz="1800"/>
            </a:pPr>
            <a:r>
              <a:rPr sz="4524"/>
              <a:t>Efficient Resampling</a:t>
            </a:r>
            <a:endParaRPr sz="4524"/>
          </a:p>
          <a:p>
            <a:pPr lvl="0" marL="863237" indent="-615587" defTabSz="455675">
              <a:spcBef>
                <a:spcPts val="1800"/>
              </a:spcBef>
              <a:defRPr sz="1800"/>
            </a:pPr>
            <a:r>
              <a:rPr sz="4524"/>
              <a:t>Power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Estimation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984975" indent="-702400" defTabSz="519937">
              <a:spcBef>
                <a:spcPts val="2100"/>
              </a:spcBef>
              <a:defRPr sz="1800"/>
            </a:pPr>
            <a:r>
              <a:rPr sz="5162"/>
              <a:t>The Estimation Game</a:t>
            </a:r>
            <a:endParaRPr sz="5162"/>
          </a:p>
          <a:p>
            <a:pPr lvl="0" marL="984975" indent="-702400" defTabSz="519937">
              <a:spcBef>
                <a:spcPts val="2100"/>
              </a:spcBef>
              <a:defRPr sz="1800"/>
            </a:pPr>
            <a:r>
              <a:rPr sz="5162"/>
              <a:t>Guess the Variance</a:t>
            </a:r>
            <a:endParaRPr sz="5162"/>
          </a:p>
          <a:p>
            <a:pPr lvl="0" marL="984975" indent="-702400" defTabSz="519937">
              <a:spcBef>
                <a:spcPts val="2100"/>
              </a:spcBef>
              <a:defRPr sz="1800"/>
            </a:pPr>
            <a:r>
              <a:rPr sz="5162"/>
              <a:t>Understanding Error</a:t>
            </a:r>
            <a:endParaRPr sz="5162"/>
          </a:p>
          <a:p>
            <a:pPr lvl="0" marL="984975" indent="-702400" defTabSz="519937">
              <a:spcBef>
                <a:spcPts val="2100"/>
              </a:spcBef>
              <a:defRPr sz="1800"/>
            </a:pPr>
            <a:r>
              <a:rPr sz="5162"/>
              <a:t>Exponential Distributions</a:t>
            </a:r>
            <a:endParaRPr sz="5162"/>
          </a:p>
          <a:p>
            <a:pPr lvl="0" marL="984975" indent="-702400" defTabSz="519937">
              <a:spcBef>
                <a:spcPts val="2100"/>
              </a:spcBef>
              <a:defRPr sz="1800"/>
            </a:pPr>
            <a:r>
              <a:rPr sz="5162"/>
              <a:t>Confidence Intervals</a:t>
            </a:r>
            <a:endParaRPr sz="5162"/>
          </a:p>
          <a:p>
            <a:pPr lvl="0" marL="984975" indent="-702400" defTabSz="519937">
              <a:spcBef>
                <a:spcPts val="2100"/>
              </a:spcBef>
              <a:defRPr sz="1800"/>
            </a:pPr>
            <a:r>
              <a:rPr sz="5162"/>
              <a:t>Bayesian Estimation / Implementing it</a:t>
            </a:r>
            <a:endParaRPr sz="5162"/>
          </a:p>
          <a:p>
            <a:pPr lvl="0" marL="984975" indent="-702400" defTabSz="519937">
              <a:spcBef>
                <a:spcPts val="2100"/>
              </a:spcBef>
              <a:defRPr sz="1800"/>
            </a:pPr>
            <a:r>
              <a:rPr sz="5162"/>
              <a:t>Censored Data</a:t>
            </a:r>
            <a:endParaRPr sz="5162"/>
          </a:p>
          <a:p>
            <a:pPr lvl="0" marL="984975" indent="-702400" defTabSz="519937">
              <a:spcBef>
                <a:spcPts val="2100"/>
              </a:spcBef>
              <a:defRPr sz="1800"/>
            </a:pPr>
            <a:r>
              <a:rPr sz="5162"/>
              <a:t>The Locomotive Problem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460654" y="357187"/>
            <a:ext cx="23462692" cy="22320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These slides are a living document!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xfrm>
            <a:off x="360844" y="2689722"/>
            <a:ext cx="24384000" cy="9240341"/>
          </a:xfrm>
          <a:prstGeom prst="rect">
            <a:avLst/>
          </a:prstGeom>
        </p:spPr>
        <p:txBody>
          <a:bodyPr/>
          <a:lstStyle/>
          <a:p>
            <a:pPr lvl="0" marL="1115422" indent="-931272" defTabSz="338835">
              <a:spcBef>
                <a:spcPts val="0"/>
              </a:spcBef>
              <a:defRPr sz="1800"/>
            </a:pPr>
            <a:r>
              <a:rPr sz="6843"/>
              <a:t>They’re always being improved, modified, and changed.</a:t>
            </a:r>
            <a:endParaRPr sz="6843"/>
          </a:p>
          <a:p>
            <a:pPr lvl="0" marL="1115422" indent="-931272" defTabSz="338835">
              <a:spcBef>
                <a:spcPts val="0"/>
              </a:spcBef>
              <a:defRPr sz="1800"/>
            </a:pPr>
            <a:r>
              <a:rPr sz="6843"/>
              <a:t>You’ll have access to them as long as you’d like.</a:t>
            </a:r>
            <a:endParaRPr sz="6843"/>
          </a:p>
          <a:p>
            <a:pPr lvl="0" marL="1115422" indent="-931272" defTabSz="338835">
              <a:spcBef>
                <a:spcPts val="0"/>
              </a:spcBef>
              <a:defRPr sz="1800"/>
            </a:pPr>
            <a:r>
              <a:rPr sz="6843"/>
              <a:t>Get the latest version on Dropbox:</a:t>
            </a:r>
            <a:endParaRPr sz="6843"/>
          </a:p>
          <a:p>
            <a:pPr lvl="1" marL="1373232" indent="-931272" defTabSz="338835">
              <a:spcBef>
                <a:spcPts val="0"/>
              </a:spcBef>
              <a:defRPr sz="1800"/>
            </a:pPr>
            <a:r>
              <a:rPr sz="6843"/>
              <a:t>Keynote (Native): </a:t>
            </a:r>
            <a:endParaRPr sz="6843"/>
          </a:p>
          <a:p>
            <a:pPr lvl="2" marL="1631042" indent="-931272" defTabSz="338835">
              <a:spcBef>
                <a:spcPts val="0"/>
              </a:spcBef>
              <a:defRPr sz="1800"/>
            </a:pPr>
            <a:r>
              <a:rPr sz="6843" u="sng">
                <a:hlinkClick r:id="rId2" invalidUrl="" action="" tgtFrame="" tooltip="" history="1" highlightClick="0" endSnd="0"/>
              </a:rPr>
              <a:t>https://www.dropbox.com/s/7p9azkuexm0zchx/ASPE_IntermediateDataAnalysisBootcamp.key?dl=0</a:t>
            </a:r>
            <a:endParaRPr sz="6843"/>
          </a:p>
          <a:p>
            <a:pPr lvl="1" marL="1373232" indent="-931272" defTabSz="338835">
              <a:spcBef>
                <a:spcPts val="0"/>
              </a:spcBef>
              <a:defRPr sz="1800"/>
            </a:pPr>
            <a:r>
              <a:rPr sz="6843"/>
              <a:t>PowerPoint (Exported): </a:t>
            </a:r>
            <a:endParaRPr sz="6843"/>
          </a:p>
          <a:p>
            <a:pPr lvl="2" marL="1631042" indent="-931272" defTabSz="338835">
              <a:spcBef>
                <a:spcPts val="0"/>
              </a:spcBef>
              <a:defRPr sz="1800"/>
            </a:pPr>
            <a:r>
              <a:rPr sz="6843" u="sng">
                <a:hlinkClick r:id="rId3" invalidUrl="" action="" tgtFrame="" tooltip="" history="1" highlightClick="0" endSnd="0"/>
              </a:rPr>
              <a:t>https://www.dropbox.com/s/3y8lz3pjl0r7327/ASPE_IntermediateDataAnalysisBootcamp.pptx?dl=0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Correlation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Standard Scores</a:t>
            </a:r>
            <a:endParaRPr sz="5800"/>
          </a:p>
          <a:p>
            <a:pPr lvl="0">
              <a:defRPr sz="1800"/>
            </a:pPr>
            <a:r>
              <a:rPr sz="5800"/>
              <a:t>Covariance</a:t>
            </a:r>
            <a:endParaRPr sz="5800"/>
          </a:p>
          <a:p>
            <a:pPr lvl="0">
              <a:defRPr sz="1800"/>
            </a:pPr>
            <a:r>
              <a:rPr sz="5800"/>
              <a:t>Correlation</a:t>
            </a:r>
            <a:endParaRPr sz="5800"/>
          </a:p>
          <a:p>
            <a:pPr lvl="0">
              <a:defRPr sz="1800"/>
            </a:pPr>
            <a:r>
              <a:rPr sz="5800"/>
              <a:t>Spearman’s Rank Correlation</a:t>
            </a:r>
            <a:endParaRPr sz="5800"/>
          </a:p>
          <a:p>
            <a:pPr lvl="0">
              <a:defRPr sz="1800"/>
            </a:pPr>
            <a:r>
              <a:rPr sz="5800"/>
              <a:t>Least Squares Fit</a:t>
            </a:r>
            <a:endParaRPr sz="5800"/>
          </a:p>
          <a:p>
            <a:pPr lvl="0">
              <a:defRPr sz="1800"/>
            </a:pPr>
            <a:r>
              <a:rPr sz="5800"/>
              <a:t>Goodness of Fit</a:t>
            </a:r>
            <a:endParaRPr sz="5800"/>
          </a:p>
          <a:p>
            <a:pPr lvl="0">
              <a:defRPr sz="1800"/>
            </a:pPr>
            <a:r>
              <a:rPr sz="5800"/>
              <a:t>Correlation and Causation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4833937" y="1984151"/>
            <a:ext cx="14716126" cy="974769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Part 2:</a:t>
            </a:r>
            <a:endParaRPr sz="11800">
              <a:solidFill>
                <a:srgbClr val="267E9C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1800">
              <a:solidFill>
                <a:srgbClr val="267E9C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Looking at Your Data</a:t>
            </a:r>
            <a:endParaRPr sz="11800">
              <a:solidFill>
                <a:srgbClr val="267E9C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GRAPHICS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08026" defTabSz="531622">
              <a:defRPr sz="1800">
                <a:solidFill>
                  <a:srgbClr val="000000"/>
                </a:solidFill>
              </a:defRPr>
            </a:pPr>
            <a:r>
              <a:rPr sz="10738">
                <a:solidFill>
                  <a:srgbClr val="267E9C"/>
                </a:solidFill>
              </a:rPr>
              <a:t>Single Variables: Establishing a Distribution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Dot / Jitter Plots</a:t>
            </a:r>
            <a:endParaRPr sz="5800"/>
          </a:p>
          <a:p>
            <a:pPr lvl="0">
              <a:defRPr sz="1800"/>
            </a:pPr>
            <a:r>
              <a:rPr sz="5800"/>
              <a:t>Histograms and Kernel Density Estimates</a:t>
            </a:r>
            <a:endParaRPr sz="5800"/>
          </a:p>
          <a:p>
            <a:pPr lvl="0">
              <a:defRPr sz="1800"/>
            </a:pPr>
            <a:r>
              <a:rPr sz="5800"/>
              <a:t>The Cumulative Distribution Function</a:t>
            </a:r>
            <a:endParaRPr sz="5800"/>
          </a:p>
          <a:p>
            <a:pPr lvl="0">
              <a:defRPr sz="1800"/>
            </a:pPr>
            <a:r>
              <a:rPr sz="5800"/>
              <a:t>Rank-Order Plots and Lift Charts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3395797" y="357187"/>
            <a:ext cx="17592406" cy="3429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Workshop: Creating Plots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Excel</a:t>
            </a:r>
            <a:endParaRPr sz="5800"/>
          </a:p>
          <a:p>
            <a:pPr lvl="0">
              <a:defRPr sz="1800"/>
            </a:pPr>
            <a:r>
              <a:rPr sz="5800"/>
              <a:t>R</a:t>
            </a:r>
            <a:endParaRPr sz="5800"/>
          </a:p>
          <a:p>
            <a:pPr lvl="0">
              <a:defRPr sz="1800"/>
            </a:pPr>
            <a:r>
              <a:rPr sz="5800"/>
              <a:t>Python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90219" y="357187"/>
            <a:ext cx="24203562" cy="22320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Two Variables: Establishing Relationships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Scatter Plots</a:t>
            </a:r>
            <a:endParaRPr sz="5800"/>
          </a:p>
          <a:p>
            <a:pPr lvl="0">
              <a:defRPr sz="1800"/>
            </a:pPr>
            <a:r>
              <a:rPr sz="5800"/>
              <a:t>Smoothing: Beating back noise</a:t>
            </a:r>
            <a:endParaRPr sz="5800"/>
          </a:p>
          <a:p>
            <a:pPr lvl="0">
              <a:defRPr sz="1800"/>
            </a:pPr>
            <a:r>
              <a:rPr sz="5800"/>
              <a:t>Logarithmic Plots</a:t>
            </a:r>
            <a:endParaRPr sz="5800"/>
          </a:p>
          <a:p>
            <a:pPr lvl="0">
              <a:defRPr sz="1800"/>
            </a:pPr>
            <a:r>
              <a:rPr sz="5800"/>
              <a:t>Banking</a:t>
            </a:r>
            <a:endParaRPr sz="5800"/>
          </a:p>
          <a:p>
            <a:pPr lvl="0">
              <a:defRPr sz="1800"/>
            </a:pPr>
            <a:r>
              <a:rPr sz="5800"/>
              <a:t>Linear Regression</a:t>
            </a:r>
            <a:endParaRPr sz="5800"/>
          </a:p>
          <a:p>
            <a:pPr lvl="0">
              <a:defRPr sz="1800"/>
            </a:pPr>
            <a:r>
              <a:rPr sz="5800"/>
              <a:t>Showing What’s Important</a:t>
            </a:r>
            <a:endParaRPr sz="5800"/>
          </a:p>
          <a:p>
            <a:pPr lvl="0">
              <a:defRPr sz="1800"/>
            </a:pPr>
            <a:r>
              <a:rPr sz="5800"/>
              <a:t>Graphical Analysis / Presentation Graphics</a:t>
            </a: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3395797" y="357187"/>
            <a:ext cx="17592406" cy="3429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Workshop: Creating Plots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Excel</a:t>
            </a:r>
            <a:endParaRPr sz="5800"/>
          </a:p>
          <a:p>
            <a:pPr lvl="0">
              <a:defRPr sz="1800"/>
            </a:pPr>
            <a:r>
              <a:rPr sz="5800"/>
              <a:t>R</a:t>
            </a:r>
            <a:endParaRPr sz="5800"/>
          </a:p>
          <a:p>
            <a:pPr lvl="0">
              <a:defRPr sz="1800"/>
            </a:pPr>
            <a:r>
              <a:rPr sz="5800"/>
              <a:t>Python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Time Series Analysis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Examples of Time Series</a:t>
            </a:r>
            <a:endParaRPr sz="5800"/>
          </a:p>
          <a:p>
            <a:pPr lvl="0">
              <a:defRPr sz="1800"/>
            </a:pPr>
            <a:r>
              <a:rPr sz="5800"/>
              <a:t>What is the task at hand?</a:t>
            </a:r>
            <a:endParaRPr sz="5800"/>
          </a:p>
          <a:p>
            <a:pPr lvl="0">
              <a:defRPr sz="1800"/>
            </a:pPr>
            <a:r>
              <a:rPr sz="5800"/>
              <a:t>Smoothing a time series</a:t>
            </a:r>
            <a:endParaRPr sz="5800"/>
          </a:p>
          <a:p>
            <a:pPr lvl="0">
              <a:defRPr sz="1800"/>
            </a:pPr>
            <a:r>
              <a:rPr sz="5800"/>
              <a:t>Don’t overlook the obvious</a:t>
            </a:r>
            <a:endParaRPr sz="5800"/>
          </a:p>
          <a:p>
            <a:pPr lvl="0">
              <a:defRPr sz="1800"/>
            </a:pPr>
            <a:r>
              <a:rPr sz="5800"/>
              <a:t>Correlation Function</a:t>
            </a:r>
            <a:endParaRPr sz="5800"/>
          </a:p>
          <a:p>
            <a:pPr lvl="0">
              <a:defRPr sz="1800"/>
            </a:pPr>
            <a:r>
              <a:rPr sz="5800"/>
              <a:t>(Optional: Filters and Convolutions)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Workshop: Time Series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Example in Excel</a:t>
            </a:r>
            <a:endParaRPr sz="5800"/>
          </a:p>
          <a:p>
            <a:pPr lvl="0">
              <a:defRPr sz="1800"/>
            </a:pPr>
            <a:r>
              <a:rPr sz="5800"/>
              <a:t>Example in R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428121" y="357187"/>
            <a:ext cx="23527758" cy="3429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Plotting More than Two Variables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1688926" y="3893343"/>
            <a:ext cx="21006148" cy="8036720"/>
          </a:xfrm>
          <a:prstGeom prst="rect">
            <a:avLst/>
          </a:prstGeom>
        </p:spPr>
        <p:txBody>
          <a:bodyPr/>
          <a:lstStyle/>
          <a:p>
            <a:pPr lvl="0" marL="984975" indent="-702400" defTabSz="519937">
              <a:spcBef>
                <a:spcPts val="2100"/>
              </a:spcBef>
              <a:defRPr sz="1800"/>
            </a:pPr>
            <a:r>
              <a:rPr sz="5162"/>
              <a:t>Plots exist in the 2D space</a:t>
            </a:r>
            <a:endParaRPr sz="5162"/>
          </a:p>
          <a:p>
            <a:pPr lvl="1" marL="1380580" indent="-702400" defTabSz="519937">
              <a:spcBef>
                <a:spcPts val="2100"/>
              </a:spcBef>
              <a:defRPr sz="1800"/>
            </a:pPr>
            <a:r>
              <a:rPr sz="5162"/>
              <a:t>Adding additional variables requires creativity</a:t>
            </a:r>
            <a:endParaRPr sz="5162"/>
          </a:p>
          <a:p>
            <a:pPr lvl="0" marL="984975" indent="-702400" defTabSz="519937">
              <a:spcBef>
                <a:spcPts val="2100"/>
              </a:spcBef>
              <a:defRPr sz="1800"/>
            </a:pPr>
            <a:r>
              <a:rPr sz="5162"/>
              <a:t>Types of plots:</a:t>
            </a:r>
            <a:endParaRPr sz="5162"/>
          </a:p>
          <a:p>
            <a:pPr lvl="1" marL="1380580" indent="-702400" defTabSz="519937">
              <a:spcBef>
                <a:spcPts val="2100"/>
              </a:spcBef>
              <a:defRPr sz="1800"/>
            </a:pPr>
            <a:r>
              <a:rPr sz="5162"/>
              <a:t>False Color Plots</a:t>
            </a:r>
            <a:endParaRPr sz="5162"/>
          </a:p>
          <a:p>
            <a:pPr lvl="1" marL="1380580" indent="-702400" defTabSz="519937">
              <a:spcBef>
                <a:spcPts val="2100"/>
              </a:spcBef>
              <a:defRPr sz="1800"/>
            </a:pPr>
            <a:r>
              <a:rPr sz="5162"/>
              <a:t>Multiplots</a:t>
            </a:r>
            <a:endParaRPr sz="5162"/>
          </a:p>
          <a:p>
            <a:pPr lvl="1" marL="1380580" indent="-702400" defTabSz="519937">
              <a:spcBef>
                <a:spcPts val="2100"/>
              </a:spcBef>
              <a:defRPr sz="1800"/>
            </a:pPr>
            <a:r>
              <a:rPr sz="5162"/>
              <a:t>Composition Problems</a:t>
            </a:r>
            <a:endParaRPr sz="5162"/>
          </a:p>
          <a:p>
            <a:pPr lvl="1" marL="1380580" indent="-702400" defTabSz="519937">
              <a:spcBef>
                <a:spcPts val="2100"/>
              </a:spcBef>
              <a:defRPr sz="1800"/>
            </a:pPr>
            <a:r>
              <a:rPr sz="5162"/>
              <a:t>Novel Plot Types</a:t>
            </a:r>
            <a:endParaRPr sz="5162"/>
          </a:p>
          <a:p>
            <a:pPr lvl="1" marL="1380580" indent="-702400" defTabSz="519937">
              <a:spcBef>
                <a:spcPts val="2100"/>
              </a:spcBef>
              <a:defRPr sz="1800"/>
            </a:pPr>
            <a:r>
              <a:rPr sz="5162"/>
              <a:t>Interactive Plotting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Workshop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Examining Tools for Multivariate Graphics:</a:t>
            </a:r>
            <a:endParaRPr sz="5800"/>
          </a:p>
          <a:p>
            <a:pPr lvl="1">
              <a:defRPr sz="1800"/>
            </a:pPr>
            <a:r>
              <a:rPr sz="5800"/>
              <a:t>R</a:t>
            </a:r>
            <a:endParaRPr sz="5800"/>
          </a:p>
          <a:p>
            <a:pPr lvl="1">
              <a:defRPr sz="1800"/>
            </a:pPr>
            <a:r>
              <a:rPr sz="5800" u="sng">
                <a:hlinkClick r:id="rId2" invalidUrl="" action="" tgtFrame="" tooltip="" history="1" highlightClick="0" endSnd="0"/>
              </a:rPr>
              <a:t>plot.ly</a:t>
            </a:r>
            <a:endParaRPr sz="5800"/>
          </a:p>
          <a:p>
            <a:pPr lvl="1">
              <a:defRPr sz="1800"/>
            </a:pPr>
            <a:r>
              <a:rPr sz="5800"/>
              <a:t>d3.js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604618" y="357187"/>
            <a:ext cx="23174764" cy="22320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Class Materials Located in Dropbox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963147" y="2701712"/>
            <a:ext cx="22457705" cy="9163957"/>
          </a:xfrm>
          <a:prstGeom prst="rect">
            <a:avLst/>
          </a:prstGeom>
        </p:spPr>
        <p:txBody>
          <a:bodyPr/>
          <a:lstStyle/>
          <a:p>
            <a:pPr lvl="0" marL="1018177" indent="-726077" defTabSz="537463">
              <a:spcBef>
                <a:spcPts val="2200"/>
              </a:spcBef>
              <a:defRPr sz="1800"/>
            </a:pPr>
            <a:r>
              <a:rPr sz="5336"/>
              <a:t>This includes all supplemental items:</a:t>
            </a:r>
            <a:endParaRPr sz="5336"/>
          </a:p>
          <a:p>
            <a:pPr lvl="1" marL="1427117" indent="-726077" defTabSz="537463">
              <a:spcBef>
                <a:spcPts val="2200"/>
              </a:spcBef>
              <a:defRPr sz="1800"/>
            </a:pPr>
            <a:r>
              <a:rPr sz="5336"/>
              <a:t>Source code</a:t>
            </a:r>
            <a:endParaRPr sz="5336"/>
          </a:p>
          <a:p>
            <a:pPr lvl="1" marL="1427117" indent="-726077" defTabSz="537463">
              <a:spcBef>
                <a:spcPts val="2200"/>
              </a:spcBef>
              <a:defRPr sz="1800"/>
            </a:pPr>
            <a:r>
              <a:rPr sz="5336"/>
              <a:t>Example files</a:t>
            </a:r>
            <a:endParaRPr sz="5336"/>
          </a:p>
          <a:p>
            <a:pPr lvl="1" marL="1427117" indent="-726077" defTabSz="537463">
              <a:spcBef>
                <a:spcPts val="2200"/>
              </a:spcBef>
              <a:defRPr sz="1800"/>
            </a:pPr>
            <a:r>
              <a:rPr sz="5336"/>
              <a:t>Data</a:t>
            </a:r>
            <a:endParaRPr sz="5336"/>
          </a:p>
          <a:p>
            <a:pPr lvl="1" marL="1427117" indent="-726077" defTabSz="537463">
              <a:spcBef>
                <a:spcPts val="2200"/>
              </a:spcBef>
              <a:defRPr sz="1800"/>
            </a:pPr>
            <a:r>
              <a:rPr sz="5336"/>
              <a:t>Readings</a:t>
            </a:r>
            <a:endParaRPr sz="5336"/>
          </a:p>
          <a:p>
            <a:pPr lvl="1" marL="1427117" indent="-726077" defTabSz="537463">
              <a:spcBef>
                <a:spcPts val="2200"/>
              </a:spcBef>
              <a:defRPr sz="1800"/>
            </a:pPr>
            <a:r>
              <a:rPr sz="5336"/>
              <a:t>Additional Notes</a:t>
            </a:r>
            <a:endParaRPr sz="5336"/>
          </a:p>
          <a:p>
            <a:pPr lvl="0" marL="1018177" indent="-726077" defTabSz="537463">
              <a:spcBef>
                <a:spcPts val="2200"/>
              </a:spcBef>
              <a:defRPr sz="1800"/>
            </a:pPr>
            <a:r>
              <a:rPr sz="5336"/>
              <a:t>Dropbox Folder Link:</a:t>
            </a:r>
            <a:endParaRPr sz="5336"/>
          </a:p>
          <a:p>
            <a:pPr lvl="1" marL="1427117" indent="-726077" defTabSz="537463">
              <a:spcBef>
                <a:spcPts val="2200"/>
              </a:spcBef>
              <a:defRPr sz="1800"/>
            </a:pPr>
            <a:r>
              <a:rPr sz="5336" u="sng">
                <a:hlinkClick r:id="rId2" invalidUrl="" action="" tgtFrame="" tooltip="" history="1" highlightClick="0" endSnd="0"/>
              </a:rPr>
              <a:t>https://www.dropbox.com/sh/jxq0qjp8wt8jhuq/AABEtqHHHUZY2Fhu6mgR5crPa?dl=0</a:t>
            </a: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xfrm>
            <a:off x="2239129" y="1671738"/>
            <a:ext cx="19905742" cy="1037252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Part 4:</a:t>
            </a:r>
            <a:endParaRPr sz="11800">
              <a:solidFill>
                <a:srgbClr val="267E9C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1800">
              <a:solidFill>
                <a:srgbClr val="267E9C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Modeling Your Data</a:t>
            </a:r>
            <a:endParaRPr sz="11800">
              <a:solidFill>
                <a:srgbClr val="267E9C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ANALYTICS</a:t>
            </a:r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xfrm>
            <a:off x="4833937" y="357187"/>
            <a:ext cx="14716126" cy="22320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Making Guesses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xfrm>
            <a:off x="3029301" y="2510039"/>
            <a:ext cx="18325398" cy="9420024"/>
          </a:xfrm>
          <a:prstGeom prst="rect">
            <a:avLst/>
          </a:prstGeom>
        </p:spPr>
        <p:txBody>
          <a:bodyPr/>
          <a:lstStyle/>
          <a:p>
            <a:pPr lvl="0" marL="951774" indent="-678724" defTabSz="502412">
              <a:spcBef>
                <a:spcPts val="2000"/>
              </a:spcBef>
              <a:defRPr sz="1800"/>
            </a:pPr>
            <a:r>
              <a:rPr sz="4988"/>
              <a:t>Why start a section on analytics with </a:t>
            </a:r>
            <a:r>
              <a:rPr sz="4988">
                <a:latin typeface="Gill Sans SemiBold"/>
                <a:ea typeface="Gill Sans SemiBold"/>
                <a:cs typeface="Gill Sans SemiBold"/>
                <a:sym typeface="Gill Sans SemiBold"/>
              </a:rPr>
              <a:t>guessing?</a:t>
            </a:r>
            <a:endParaRPr sz="4988"/>
          </a:p>
          <a:p>
            <a:pPr lvl="1" marL="1334044" indent="-678724" defTabSz="502412">
              <a:spcBef>
                <a:spcPts val="2000"/>
              </a:spcBef>
              <a:defRPr sz="1800"/>
            </a:pPr>
            <a:r>
              <a:rPr sz="4988"/>
              <a:t>Should I dive right into logistic regression / random forests / etc?</a:t>
            </a:r>
            <a:endParaRPr sz="4988"/>
          </a:p>
          <a:p>
            <a:pPr lvl="1" marL="1334044" indent="-678724" defTabSz="502412">
              <a:spcBef>
                <a:spcPts val="2000"/>
              </a:spcBef>
              <a:defRPr sz="1800"/>
            </a:pPr>
            <a:endParaRPr sz="4988"/>
          </a:p>
          <a:p>
            <a:pPr lvl="0" marL="0" indent="0" algn="ctr" defTabSz="502412">
              <a:spcBef>
                <a:spcPts val="2000"/>
              </a:spcBef>
              <a:buSzTx/>
              <a:buNone/>
              <a:defRPr sz="1800"/>
            </a:pPr>
            <a:r>
              <a:rPr sz="4988">
                <a:latin typeface="Gill Sans SemiBold"/>
                <a:ea typeface="Gill Sans SemiBold"/>
                <a:cs typeface="Gill Sans SemiBold"/>
                <a:sym typeface="Gill Sans SemiBold"/>
              </a:rPr>
              <a:t>NO. NEVER. NOT AT ALL.</a:t>
            </a:r>
            <a:endParaRPr sz="4988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0" indent="0" algn="ctr" defTabSz="502412">
              <a:spcBef>
                <a:spcPts val="2000"/>
              </a:spcBef>
              <a:buSzTx/>
              <a:buNone/>
              <a:defRPr sz="1800"/>
            </a:pPr>
            <a:endParaRPr sz="4988"/>
          </a:p>
          <a:p>
            <a:pPr lvl="0" marL="951774" indent="-678724" defTabSz="502412">
              <a:spcBef>
                <a:spcPts val="2000"/>
              </a:spcBef>
              <a:defRPr sz="1800"/>
            </a:pPr>
            <a:r>
              <a:rPr sz="4988"/>
              <a:t>We start with guesses because:</a:t>
            </a:r>
            <a:endParaRPr sz="4988"/>
          </a:p>
          <a:p>
            <a:pPr lvl="1" marL="1334044" indent="-678724" defTabSz="502412">
              <a:spcBef>
                <a:spcPts val="2000"/>
              </a:spcBef>
              <a:defRPr sz="1800"/>
            </a:pPr>
            <a:r>
              <a:rPr sz="4988"/>
              <a:t>They’re intuitive </a:t>
            </a:r>
            <a:endParaRPr sz="4988"/>
          </a:p>
          <a:p>
            <a:pPr lvl="1" marL="1334044" indent="-678724" defTabSz="502412">
              <a:spcBef>
                <a:spcPts val="2000"/>
              </a:spcBef>
              <a:defRPr sz="1800"/>
            </a:pPr>
            <a:r>
              <a:rPr sz="4988"/>
              <a:t>They help us find an approximate answer</a:t>
            </a:r>
            <a:endParaRPr sz="4988"/>
          </a:p>
          <a:p>
            <a:pPr lvl="1" marL="1334044" indent="-678724" defTabSz="502412">
              <a:spcBef>
                <a:spcPts val="2000"/>
              </a:spcBef>
              <a:defRPr sz="1800"/>
            </a:pPr>
            <a:r>
              <a:rPr sz="4988"/>
              <a:t>They’re simple enough to explain</a:t>
            </a:r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1245376" y="357187"/>
            <a:ext cx="21893246" cy="22320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Apply a Framework to our Guesses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Principles of Guesstimation</a:t>
            </a:r>
            <a:endParaRPr sz="5800"/>
          </a:p>
          <a:p>
            <a:pPr lvl="0">
              <a:defRPr sz="1800"/>
            </a:pPr>
            <a:r>
              <a:rPr sz="5800"/>
              <a:t>How good are your numbers, really?</a:t>
            </a:r>
            <a:endParaRPr sz="5800"/>
          </a:p>
          <a:p>
            <a:pPr lvl="0">
              <a:defRPr sz="1800"/>
            </a:pPr>
            <a:r>
              <a:rPr sz="5800"/>
              <a:t>Perturbation Theory</a:t>
            </a:r>
            <a:endParaRPr sz="5800"/>
          </a:p>
          <a:p>
            <a:pPr lvl="0">
              <a:defRPr sz="1800"/>
            </a:pPr>
            <a:r>
              <a:rPr sz="5800"/>
              <a:t>Error Propagation</a:t>
            </a:r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656268" y="357187"/>
            <a:ext cx="23071466" cy="22320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Models from Scaling Arguments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xfrm>
            <a:off x="2464089" y="2483039"/>
            <a:ext cx="17085974" cy="944702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Models</a:t>
            </a:r>
            <a:endParaRPr sz="5800"/>
          </a:p>
          <a:p>
            <a:pPr lvl="0">
              <a:defRPr sz="1800"/>
            </a:pPr>
            <a:r>
              <a:rPr sz="5800"/>
              <a:t>Arguments from Scale</a:t>
            </a:r>
            <a:endParaRPr sz="5800"/>
          </a:p>
          <a:p>
            <a:pPr lvl="0">
              <a:defRPr sz="1800"/>
            </a:pPr>
            <a:r>
              <a:rPr sz="5800"/>
              <a:t>Mean-Field Approximations</a:t>
            </a:r>
            <a:endParaRPr sz="5800"/>
          </a:p>
          <a:p>
            <a:pPr lvl="0">
              <a:defRPr sz="1800"/>
            </a:pPr>
            <a:r>
              <a:rPr sz="5800"/>
              <a:t>Common Time-Evolution Scenarios</a:t>
            </a:r>
            <a:endParaRPr sz="5800"/>
          </a:p>
          <a:p>
            <a:pPr lvl="0">
              <a:defRPr sz="1800"/>
            </a:pPr>
            <a:r>
              <a:rPr sz="5800"/>
              <a:t>Why Modeling?</a:t>
            </a:r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1754159" y="4179093"/>
            <a:ext cx="20875682" cy="535781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Case Study: </a:t>
            </a:r>
            <a:endParaRPr sz="11800">
              <a:solidFill>
                <a:srgbClr val="267E9C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How many servers are best?</a:t>
            </a:r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-139524" y="357187"/>
            <a:ext cx="24663046" cy="3429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Arguments from Probability Models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xfrm>
            <a:off x="1510081" y="3029218"/>
            <a:ext cx="21363838" cy="890084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Binomial Distribution / Bernoulli Trials</a:t>
            </a:r>
            <a:endParaRPr sz="5800"/>
          </a:p>
          <a:p>
            <a:pPr lvl="0">
              <a:defRPr sz="1800"/>
            </a:pPr>
            <a:r>
              <a:rPr sz="5800"/>
              <a:t>Gaussian Distribution / Central Limit Theorem</a:t>
            </a:r>
            <a:endParaRPr sz="5800"/>
          </a:p>
          <a:p>
            <a:pPr lvl="0">
              <a:defRPr sz="1800"/>
            </a:pPr>
            <a:r>
              <a:rPr sz="5800"/>
              <a:t>Power-Law Distributions and Non-Normal Statistics</a:t>
            </a:r>
            <a:endParaRPr sz="5800"/>
          </a:p>
          <a:p>
            <a:pPr lvl="0">
              <a:defRPr sz="1800"/>
            </a:pPr>
            <a:r>
              <a:rPr sz="5800"/>
              <a:t>Other Distributions</a:t>
            </a:r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xfrm>
            <a:off x="3036428" y="4179093"/>
            <a:ext cx="18311144" cy="535781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Case Study: </a:t>
            </a:r>
            <a:endParaRPr sz="11800">
              <a:solidFill>
                <a:srgbClr val="267E9C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Unique Visitors over Time</a:t>
            </a:r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xfrm>
            <a:off x="2429964" y="4179093"/>
            <a:ext cx="19524072" cy="535781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Workshop:</a:t>
            </a:r>
            <a:endParaRPr sz="11800">
              <a:solidFill>
                <a:srgbClr val="267E9C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Power-Law Distributions</a:t>
            </a:r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xfrm>
            <a:off x="1313712" y="1200267"/>
            <a:ext cx="21756576" cy="113154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Part 4:</a:t>
            </a:r>
            <a:endParaRPr sz="11800">
              <a:solidFill>
                <a:srgbClr val="267E9C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1800">
              <a:solidFill>
                <a:srgbClr val="267E9C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Mining Your Data</a:t>
            </a:r>
            <a:endParaRPr sz="11800">
              <a:solidFill>
                <a:srgbClr val="267E9C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COMPUTATION</a:t>
            </a:r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Simulations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Warming up</a:t>
            </a:r>
            <a:endParaRPr sz="5800"/>
          </a:p>
          <a:p>
            <a:pPr lvl="0">
              <a:defRPr sz="1800"/>
            </a:pPr>
            <a:r>
              <a:rPr sz="5800"/>
              <a:t>Monte Carlo Simulations</a:t>
            </a:r>
            <a:endParaRPr sz="5800"/>
          </a:p>
          <a:p>
            <a:pPr lvl="0">
              <a:defRPr sz="1800"/>
            </a:pPr>
            <a:r>
              <a:rPr sz="5800"/>
              <a:t>Resampling methods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561689" y="357187"/>
            <a:ext cx="23260623" cy="3429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We’ll use some cool tools in this class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1268350" y="3335259"/>
            <a:ext cx="21847300" cy="8036719"/>
          </a:xfrm>
          <a:prstGeom prst="rect">
            <a:avLst/>
          </a:prstGeom>
        </p:spPr>
        <p:txBody>
          <a:bodyPr/>
          <a:lstStyle/>
          <a:p>
            <a:pPr lvl="0" marL="1018177" indent="-726077" defTabSz="537463">
              <a:spcBef>
                <a:spcPts val="2200"/>
              </a:spcBef>
              <a:defRPr sz="1800"/>
            </a:pPr>
            <a:r>
              <a:rPr sz="5336"/>
              <a:t>Common theme: Open source and powerful</a:t>
            </a:r>
            <a:endParaRPr sz="5336"/>
          </a:p>
          <a:p>
            <a:pPr lvl="1" marL="1427117" indent="-726077" defTabSz="537463">
              <a:spcBef>
                <a:spcPts val="2200"/>
              </a:spcBef>
              <a:defRPr sz="1800"/>
            </a:pPr>
            <a:r>
              <a:rPr sz="5336"/>
              <a:t>R</a:t>
            </a:r>
            <a:endParaRPr sz="5336"/>
          </a:p>
          <a:p>
            <a:pPr lvl="1" marL="1427117" indent="-726077" defTabSz="537463">
              <a:spcBef>
                <a:spcPts val="2200"/>
              </a:spcBef>
              <a:defRPr sz="1800"/>
            </a:pPr>
            <a:r>
              <a:rPr sz="5336"/>
              <a:t>Python</a:t>
            </a:r>
            <a:endParaRPr sz="5336"/>
          </a:p>
          <a:p>
            <a:pPr lvl="1" marL="1427117" indent="-726077" defTabSz="537463">
              <a:spcBef>
                <a:spcPts val="2200"/>
              </a:spcBef>
              <a:defRPr sz="1800"/>
            </a:pPr>
            <a:r>
              <a:rPr sz="5336"/>
              <a:t>d3.js</a:t>
            </a:r>
            <a:endParaRPr sz="5336"/>
          </a:p>
          <a:p>
            <a:pPr lvl="1" marL="1427117" indent="-726077" defTabSz="537463">
              <a:spcBef>
                <a:spcPts val="2200"/>
              </a:spcBef>
              <a:defRPr sz="1800"/>
            </a:pPr>
            <a:r>
              <a:rPr sz="5336" u="sng">
                <a:hlinkClick r:id="rId2" invalidUrl="" action="" tgtFrame="" tooltip="" history="1" highlightClick="0" endSnd="0"/>
              </a:rPr>
              <a:t>plot.ly</a:t>
            </a:r>
            <a:endParaRPr sz="5336"/>
          </a:p>
          <a:p>
            <a:pPr lvl="1" marL="1427117" indent="-726077" defTabSz="537463">
              <a:spcBef>
                <a:spcPts val="2200"/>
              </a:spcBef>
              <a:defRPr sz="1800"/>
            </a:pPr>
            <a:r>
              <a:rPr sz="5336"/>
              <a:t>Excel</a:t>
            </a:r>
            <a:r>
              <a:rPr baseline="31999" sz="5336"/>
              <a:t>*</a:t>
            </a:r>
            <a:endParaRPr baseline="31999" sz="5336"/>
          </a:p>
          <a:p>
            <a:pPr lvl="0" marL="1018177" indent="-726077" defTabSz="537463">
              <a:spcBef>
                <a:spcPts val="2200"/>
              </a:spcBef>
              <a:defRPr sz="1800"/>
            </a:pPr>
            <a:r>
              <a:rPr sz="5336"/>
              <a:t>Instructions for obtaining and installing these tools are in the backup slides</a:t>
            </a:r>
          </a:p>
        </p:txBody>
      </p:sp>
      <p:sp>
        <p:nvSpPr>
          <p:cNvPr id="56" name="Shape 56"/>
          <p:cNvSpPr/>
          <p:nvPr/>
        </p:nvSpPr>
        <p:spPr>
          <a:xfrm>
            <a:off x="727822" y="12857278"/>
            <a:ext cx="16145484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*: OK, Excel isn’t open source. But it is powerful, and it is ubiquitous. One can argue the coolness factor.</a:t>
            </a:r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xfrm>
            <a:off x="2235858" y="4179093"/>
            <a:ext cx="19912284" cy="535781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Workshop:</a:t>
            </a:r>
            <a:endParaRPr sz="11800">
              <a:solidFill>
                <a:srgbClr val="267E9C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Discrete Event Simulations</a:t>
            </a:r>
          </a:p>
        </p:txBody>
      </p:sp>
    </p:spTree>
  </p:cSld>
  <p:clrMapOvr>
    <a:masterClrMapping/>
  </p:clrMapOvr>
  <p:transition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Finding Clusters</a:t>
            </a:r>
          </a:p>
        </p:txBody>
      </p:sp>
      <p:sp>
        <p:nvSpPr>
          <p:cNvPr id="198" name="Shape 1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What constitutes a cluster?</a:t>
            </a:r>
            <a:endParaRPr sz="5800"/>
          </a:p>
          <a:p>
            <a:pPr lvl="0">
              <a:defRPr sz="1800"/>
            </a:pPr>
            <a:r>
              <a:rPr sz="5800"/>
              <a:t>Distance and similarity measures</a:t>
            </a:r>
            <a:endParaRPr sz="5800"/>
          </a:p>
          <a:p>
            <a:pPr lvl="0">
              <a:defRPr sz="1800"/>
            </a:pPr>
            <a:r>
              <a:rPr sz="5800"/>
              <a:t>Clustering Methods</a:t>
            </a:r>
            <a:endParaRPr sz="5800"/>
          </a:p>
          <a:p>
            <a:pPr lvl="0">
              <a:defRPr sz="1800"/>
            </a:pPr>
            <a:r>
              <a:rPr sz="5800"/>
              <a:t>Pre- and Postprocessing</a:t>
            </a:r>
            <a:endParaRPr sz="5800"/>
          </a:p>
          <a:p>
            <a:pPr lvl="0">
              <a:defRPr sz="1800"/>
            </a:pPr>
            <a:r>
              <a:rPr sz="5800"/>
              <a:t>Other Thoughts</a:t>
            </a:r>
            <a:endParaRPr sz="5800"/>
          </a:p>
          <a:p>
            <a:pPr lvl="0">
              <a:defRPr sz="1800"/>
            </a:pPr>
            <a:r>
              <a:rPr sz="5800"/>
              <a:t>A word of warning</a:t>
            </a:r>
          </a:p>
        </p:txBody>
      </p:sp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Special Case:</a:t>
            </a:r>
            <a:endParaRPr sz="11800">
              <a:solidFill>
                <a:srgbClr val="267E9C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Market Basket Analysis</a:t>
            </a:r>
          </a:p>
        </p:txBody>
      </p:sp>
    </p:spTree>
  </p:cSld>
  <p:clrMapOvr>
    <a:masterClrMapping/>
  </p:clrMapOvr>
  <p:transition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2103130" y="357187"/>
            <a:ext cx="20177740" cy="22320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Finding Important Attributes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PCA: Principal Component Analysis</a:t>
            </a:r>
            <a:endParaRPr sz="5800"/>
          </a:p>
          <a:p>
            <a:pPr lvl="1">
              <a:defRPr sz="1800"/>
            </a:pPr>
            <a:r>
              <a:rPr sz="5800"/>
              <a:t>Visual Techniques</a:t>
            </a:r>
            <a:endParaRPr sz="5800"/>
          </a:p>
          <a:p>
            <a:pPr lvl="0">
              <a:defRPr sz="1800"/>
            </a:pPr>
            <a:r>
              <a:rPr sz="5800"/>
              <a:t>Kohonen Maps</a:t>
            </a:r>
          </a:p>
        </p:txBody>
      </p:sp>
    </p:spTree>
  </p:cSld>
  <p:clrMapOvr>
    <a:masterClrMapping/>
  </p:clrMapOvr>
  <p:transition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Workshop:</a:t>
            </a:r>
            <a:endParaRPr sz="11800">
              <a:solidFill>
                <a:srgbClr val="267E9C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1800">
              <a:solidFill>
                <a:srgbClr val="267E9C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PCA using R</a:t>
            </a:r>
          </a:p>
        </p:txBody>
      </p:sp>
    </p:spTree>
  </p:cSld>
  <p:clrMapOvr>
    <a:masterClrMapping/>
  </p:clrMapOvr>
  <p:transition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xfrm>
            <a:off x="2278873" y="2291785"/>
            <a:ext cx="19826254" cy="913243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Part 5:</a:t>
            </a:r>
            <a:endParaRPr sz="11800">
              <a:solidFill>
                <a:srgbClr val="267E9C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1800">
              <a:solidFill>
                <a:srgbClr val="267E9C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Using Data</a:t>
            </a:r>
            <a:endParaRPr sz="11800">
              <a:solidFill>
                <a:srgbClr val="267E9C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APPLICATIONS</a:t>
            </a:r>
          </a:p>
        </p:txBody>
      </p:sp>
    </p:spTree>
  </p:cSld>
  <p:clrMapOvr>
    <a:masterClrMapping/>
  </p:clrMapOvr>
  <p:transition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4833937" y="357187"/>
            <a:ext cx="14716126" cy="22320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Otherwise known as: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xfrm>
            <a:off x="656268" y="2727034"/>
            <a:ext cx="23071464" cy="9203029"/>
          </a:xfrm>
          <a:prstGeom prst="rect">
            <a:avLst/>
          </a:prstGeom>
        </p:spPr>
        <p:txBody>
          <a:bodyPr/>
          <a:lstStyle/>
          <a:p>
            <a:pPr lvl="0" marL="1018177" indent="-726077" defTabSz="537463">
              <a:spcBef>
                <a:spcPts val="2200"/>
              </a:spcBef>
              <a:defRPr sz="1800"/>
            </a:pPr>
            <a:r>
              <a:rPr sz="5336"/>
              <a:t>Putting it all together.</a:t>
            </a:r>
            <a:endParaRPr sz="5336"/>
          </a:p>
          <a:p>
            <a:pPr lvl="0" marL="1018177" indent="-726077" defTabSz="537463">
              <a:spcBef>
                <a:spcPts val="2200"/>
              </a:spcBef>
              <a:defRPr sz="1800"/>
            </a:pPr>
            <a:r>
              <a:rPr sz="5336"/>
              <a:t>So far: </a:t>
            </a:r>
            <a:endParaRPr sz="5336"/>
          </a:p>
          <a:p>
            <a:pPr lvl="1" marL="1427117" indent="-726077" defTabSz="537463">
              <a:spcBef>
                <a:spcPts val="2200"/>
              </a:spcBef>
              <a:defRPr sz="1800"/>
            </a:pPr>
            <a:r>
              <a:rPr sz="5336"/>
              <a:t>Understanding Data</a:t>
            </a:r>
            <a:endParaRPr sz="5336"/>
          </a:p>
          <a:p>
            <a:pPr lvl="1" marL="1427117" indent="-726077" defTabSz="537463">
              <a:spcBef>
                <a:spcPts val="2200"/>
              </a:spcBef>
              <a:defRPr sz="1800"/>
            </a:pPr>
            <a:r>
              <a:rPr sz="5336"/>
              <a:t>Looking at Data</a:t>
            </a:r>
            <a:endParaRPr sz="5336"/>
          </a:p>
          <a:p>
            <a:pPr lvl="1" marL="1427117" indent="-726077" defTabSz="537463">
              <a:spcBef>
                <a:spcPts val="2200"/>
              </a:spcBef>
              <a:defRPr sz="1800"/>
            </a:pPr>
            <a:r>
              <a:rPr sz="5336"/>
              <a:t>Modeling Data</a:t>
            </a:r>
            <a:endParaRPr sz="5336"/>
          </a:p>
          <a:p>
            <a:pPr lvl="1" marL="1427117" indent="-726077" defTabSz="537463">
              <a:spcBef>
                <a:spcPts val="2200"/>
              </a:spcBef>
              <a:defRPr sz="1800"/>
            </a:pPr>
            <a:r>
              <a:rPr sz="5336"/>
              <a:t>Mining Data</a:t>
            </a:r>
            <a:endParaRPr sz="5336"/>
          </a:p>
          <a:p>
            <a:pPr lvl="0" marL="1018177" indent="-726077" defTabSz="537463">
              <a:spcBef>
                <a:spcPts val="2200"/>
              </a:spcBef>
              <a:defRPr sz="1800"/>
            </a:pPr>
            <a:r>
              <a:rPr sz="5336"/>
              <a:t>If you’re never going to interact with a manager, a prospect, or anyone else interested in solving business problems - you’re pretty much done.</a:t>
            </a:r>
            <a:endParaRPr sz="5336"/>
          </a:p>
          <a:p>
            <a:pPr lvl="0" marL="1018177" indent="-726077" defTabSz="537463">
              <a:spcBef>
                <a:spcPts val="2200"/>
              </a:spcBef>
              <a:defRPr sz="1800"/>
            </a:pPr>
            <a:r>
              <a:rPr sz="5336"/>
              <a:t>Everyone else: time to think about how to turn data into products </a:t>
            </a:r>
          </a:p>
        </p:txBody>
      </p:sp>
    </p:spTree>
  </p:cSld>
  <p:clrMapOvr>
    <a:masterClrMapping/>
  </p:clrMapOvr>
  <p:transition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xfrm>
            <a:off x="-349390" y="357187"/>
            <a:ext cx="25082780" cy="3429001"/>
          </a:xfrm>
          <a:prstGeom prst="rect">
            <a:avLst/>
          </a:prstGeom>
        </p:spPr>
        <p:txBody>
          <a:bodyPr/>
          <a:lstStyle>
            <a:lvl1pPr defTabSz="554990">
              <a:defRPr sz="1121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210">
                <a:solidFill>
                  <a:srgbClr val="267E9C"/>
                </a:solidFill>
              </a:rPr>
              <a:t>Reporting / Business Intelligence / Dashboards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Business Intelligence</a:t>
            </a:r>
            <a:endParaRPr sz="5800"/>
          </a:p>
          <a:p>
            <a:pPr lvl="0">
              <a:defRPr sz="1800"/>
            </a:pPr>
            <a:r>
              <a:rPr sz="5800"/>
              <a:t>Corporate Metrics and Dashboards</a:t>
            </a:r>
            <a:endParaRPr sz="5800"/>
          </a:p>
          <a:p>
            <a:pPr lvl="0">
              <a:defRPr sz="1800"/>
            </a:pPr>
            <a:r>
              <a:rPr sz="5800"/>
              <a:t>Data Quality Issues</a:t>
            </a:r>
          </a:p>
        </p:txBody>
      </p:sp>
    </p:spTree>
  </p:cSld>
  <p:clrMapOvr>
    <a:masterClrMapping/>
  </p:clrMapOvr>
  <p:transition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1121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210">
                <a:solidFill>
                  <a:srgbClr val="267E9C"/>
                </a:solidFill>
              </a:rPr>
              <a:t>Financial Calculations / Modeling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Time value of money</a:t>
            </a:r>
            <a:endParaRPr sz="5800"/>
          </a:p>
          <a:p>
            <a:pPr lvl="0">
              <a:defRPr sz="1800"/>
            </a:pPr>
            <a:r>
              <a:rPr sz="5800"/>
              <a:t>Uncertainty in planning and opportunity costs</a:t>
            </a:r>
            <a:endParaRPr sz="5800"/>
          </a:p>
          <a:p>
            <a:pPr lvl="0">
              <a:defRPr sz="1800"/>
            </a:pPr>
            <a:r>
              <a:rPr sz="5800"/>
              <a:t>Cost Concepts and Depreciation</a:t>
            </a:r>
            <a:endParaRPr sz="5800"/>
          </a:p>
          <a:p>
            <a:pPr lvl="0">
              <a:defRPr sz="1800"/>
            </a:pPr>
            <a:r>
              <a:rPr sz="5800"/>
              <a:t>Should you care?</a:t>
            </a:r>
            <a:endParaRPr sz="5800"/>
          </a:p>
          <a:p>
            <a:pPr lvl="0">
              <a:defRPr sz="1800"/>
            </a:pPr>
            <a:r>
              <a:rPr sz="5800"/>
              <a:t>Is this all that matters?</a:t>
            </a:r>
          </a:p>
        </p:txBody>
      </p:sp>
    </p:spTree>
  </p:cSld>
  <p:clrMapOvr>
    <a:masterClrMapping/>
  </p:clrMapOvr>
  <p:transition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1469826" y="4166393"/>
            <a:ext cx="21444348" cy="535781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Workshop:</a:t>
            </a:r>
            <a:endParaRPr sz="11800">
              <a:solidFill>
                <a:srgbClr val="267E9C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The Newsvendor Problem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4833937" y="357187"/>
            <a:ext cx="14716126" cy="22320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What to expect?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618873" y="2499725"/>
            <a:ext cx="23146252" cy="9430338"/>
          </a:xfrm>
          <a:prstGeom prst="rect">
            <a:avLst/>
          </a:prstGeom>
        </p:spPr>
        <p:txBody>
          <a:bodyPr/>
          <a:lstStyle/>
          <a:p>
            <a:pPr lvl="0" marL="752565" indent="-536665" defTabSz="397256">
              <a:spcBef>
                <a:spcPts val="1600"/>
              </a:spcBef>
              <a:defRPr sz="1800"/>
            </a:pPr>
            <a:r>
              <a:rPr sz="3943"/>
              <a:t>Interactivity!</a:t>
            </a:r>
            <a:endParaRPr sz="3943"/>
          </a:p>
          <a:p>
            <a:pPr lvl="1" marL="1054825" indent="-536665" defTabSz="397256">
              <a:spcBef>
                <a:spcPts val="1600"/>
              </a:spcBef>
              <a:defRPr sz="1800"/>
            </a:pPr>
            <a:r>
              <a:rPr sz="3943"/>
              <a:t>I want to know what problems you need to solve - let’s tackle those here in class</a:t>
            </a:r>
            <a:endParaRPr sz="3943"/>
          </a:p>
          <a:p>
            <a:pPr lvl="1" marL="1054825" indent="-536665" defTabSz="397256">
              <a:spcBef>
                <a:spcPts val="1600"/>
              </a:spcBef>
              <a:defRPr sz="1800"/>
            </a:pPr>
            <a:r>
              <a:rPr sz="3943"/>
              <a:t>Don’t sit back and take it all in. </a:t>
            </a:r>
            <a:endParaRPr sz="3943"/>
          </a:p>
          <a:p>
            <a:pPr lvl="2" marL="1357085" indent="-536665" defTabSz="397256">
              <a:spcBef>
                <a:spcPts val="1600"/>
              </a:spcBef>
              <a:defRPr sz="1800"/>
            </a:pPr>
            <a:r>
              <a:rPr sz="3943"/>
              <a:t>Ask questions.</a:t>
            </a:r>
            <a:endParaRPr sz="3943"/>
          </a:p>
          <a:p>
            <a:pPr lvl="2" marL="1357085" indent="-536665" defTabSz="397256">
              <a:spcBef>
                <a:spcPts val="1600"/>
              </a:spcBef>
              <a:defRPr sz="1800"/>
            </a:pPr>
            <a:r>
              <a:rPr sz="3943"/>
              <a:t>Ask me to repeat something if it doesn’t make sense.</a:t>
            </a:r>
            <a:endParaRPr sz="3943"/>
          </a:p>
          <a:p>
            <a:pPr lvl="1" marL="1054825" indent="-536665" defTabSz="397256">
              <a:spcBef>
                <a:spcPts val="1600"/>
              </a:spcBef>
              <a:defRPr sz="1800"/>
            </a:pPr>
            <a:r>
              <a:rPr sz="3943"/>
              <a:t>Don’t be scared if you’ve never written code</a:t>
            </a:r>
            <a:endParaRPr sz="3943"/>
          </a:p>
          <a:p>
            <a:pPr lvl="2" marL="1357085" indent="-536665" defTabSz="397256">
              <a:spcBef>
                <a:spcPts val="1600"/>
              </a:spcBef>
              <a:defRPr sz="1800"/>
            </a:pPr>
            <a:r>
              <a:rPr sz="3943"/>
              <a:t>We will use a lot of code, but we’ll go slow. </a:t>
            </a:r>
            <a:endParaRPr sz="3943"/>
          </a:p>
          <a:p>
            <a:pPr lvl="2" marL="1357085" indent="-536665" defTabSz="397256">
              <a:spcBef>
                <a:spcPts val="1600"/>
              </a:spcBef>
              <a:defRPr sz="1800"/>
            </a:pPr>
            <a:r>
              <a:rPr sz="3943"/>
              <a:t> You will understand the basic concepts - and hopefully learn the “programmer’s secret” </a:t>
            </a:r>
            <a:endParaRPr sz="3943"/>
          </a:p>
          <a:p>
            <a:pPr lvl="0" marL="752565" indent="-536665" defTabSz="397256">
              <a:spcBef>
                <a:spcPts val="1600"/>
              </a:spcBef>
              <a:defRPr sz="1800"/>
            </a:pPr>
            <a:endParaRPr sz="3943"/>
          </a:p>
          <a:p>
            <a:pPr lvl="0" marL="752565" indent="-536665" defTabSz="397256">
              <a:spcBef>
                <a:spcPts val="1600"/>
              </a:spcBef>
              <a:defRPr sz="1800"/>
            </a:pPr>
            <a:r>
              <a:rPr sz="3943"/>
              <a:t>My promise:</a:t>
            </a:r>
            <a:endParaRPr sz="3943"/>
          </a:p>
          <a:p>
            <a:pPr lvl="2" marL="1357085" indent="-536665" defTabSz="397256">
              <a:spcBef>
                <a:spcPts val="1600"/>
              </a:spcBef>
              <a:defRPr sz="1800"/>
            </a:pPr>
            <a:r>
              <a:rPr sz="3943"/>
              <a:t>This won’t be an exclusively PowerPoint driven class.</a:t>
            </a:r>
            <a:endParaRPr sz="3943"/>
          </a:p>
          <a:p>
            <a:pPr lvl="2" marL="1357085" indent="-536665" defTabSz="397256">
              <a:spcBef>
                <a:spcPts val="1600"/>
              </a:spcBef>
              <a:defRPr sz="1800"/>
            </a:pPr>
            <a:r>
              <a:rPr sz="3943"/>
              <a:t>We all learn best by example; so let’s write code!</a:t>
            </a:r>
          </a:p>
        </p:txBody>
      </p:sp>
    </p:spTree>
  </p:cSld>
  <p:clrMapOvr>
    <a:masterClrMapping/>
  </p:clrMapOvr>
  <p:transition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body" idx="1"/>
          </p:nvPr>
        </p:nvSpPr>
        <p:spPr>
          <a:xfrm>
            <a:off x="2442567" y="2501007"/>
            <a:ext cx="19498866" cy="94290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Introducing Prediction</a:t>
            </a:r>
            <a:endParaRPr sz="5800"/>
          </a:p>
          <a:p>
            <a:pPr lvl="0">
              <a:defRPr sz="1800"/>
            </a:pPr>
            <a:r>
              <a:rPr sz="5800"/>
              <a:t>Classification Terminology</a:t>
            </a:r>
            <a:endParaRPr sz="5800"/>
          </a:p>
          <a:p>
            <a:pPr lvl="0">
              <a:defRPr sz="1800"/>
            </a:pPr>
            <a:r>
              <a:rPr sz="5800"/>
              <a:t>Classification Algorithms</a:t>
            </a:r>
            <a:endParaRPr sz="5800"/>
          </a:p>
          <a:p>
            <a:pPr lvl="0">
              <a:defRPr sz="1800"/>
            </a:pPr>
            <a:r>
              <a:rPr sz="5800"/>
              <a:t>Predictive Analytics Process</a:t>
            </a:r>
            <a:endParaRPr sz="5800"/>
          </a:p>
          <a:p>
            <a:pPr lvl="0">
              <a:defRPr sz="1800"/>
            </a:pPr>
            <a:r>
              <a:rPr sz="5800"/>
              <a:t>Secret Sauce</a:t>
            </a:r>
            <a:endParaRPr sz="5800"/>
          </a:p>
          <a:p>
            <a:pPr lvl="0">
              <a:defRPr sz="1800"/>
            </a:pPr>
            <a:r>
              <a:rPr sz="5800"/>
              <a:t>The Nature of Statistical Learning</a:t>
            </a:r>
          </a:p>
        </p:txBody>
      </p:sp>
      <p:sp>
        <p:nvSpPr>
          <p:cNvPr id="221" name="Shape 221"/>
          <p:cNvSpPr/>
          <p:nvPr>
            <p:ph type="title"/>
          </p:nvPr>
        </p:nvSpPr>
        <p:spPr>
          <a:xfrm>
            <a:off x="4833937" y="357187"/>
            <a:ext cx="14716126" cy="22320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Predictive Analytics</a:t>
            </a:r>
          </a:p>
        </p:txBody>
      </p:sp>
    </p:spTree>
  </p:cSld>
  <p:clrMapOvr>
    <a:masterClrMapping/>
  </p:clrMapOvr>
  <p:transition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xfrm>
            <a:off x="2466975" y="4179093"/>
            <a:ext cx="19450050" cy="535781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Workshop:</a:t>
            </a:r>
            <a:endParaRPr sz="11800">
              <a:solidFill>
                <a:srgbClr val="267E9C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Two Do-It-Yourself Classifiers</a:t>
            </a:r>
          </a:p>
        </p:txBody>
      </p:sp>
    </p:spTree>
  </p:cSld>
  <p:clrMapOvr>
    <a:masterClrMapping/>
  </p:clrMapOvr>
  <p:transition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The Certified Analytics Professional</a:t>
            </a:r>
          </a:p>
        </p:txBody>
      </p:sp>
      <p:pic>
        <p:nvPicPr>
          <p:cNvPr id="22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500" y="1060450"/>
            <a:ext cx="2159000" cy="2654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196054" y="357187"/>
            <a:ext cx="23991890" cy="3429001"/>
          </a:xfrm>
          <a:prstGeom prst="rect">
            <a:avLst/>
          </a:prstGeom>
        </p:spPr>
        <p:txBody>
          <a:bodyPr/>
          <a:lstStyle>
            <a:lvl1pPr defTabSz="554990">
              <a:defRPr sz="1121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210">
                <a:solidFill>
                  <a:srgbClr val="267E9C"/>
                </a:solidFill>
              </a:rPr>
              <a:t>Why Formally Recognize Analytics Expertise?</a:t>
            </a:r>
          </a:p>
        </p:txBody>
      </p:sp>
      <p:sp>
        <p:nvSpPr>
          <p:cNvPr id="229" name="Shape 229"/>
          <p:cNvSpPr/>
          <p:nvPr>
            <p:ph type="body" idx="1"/>
          </p:nvPr>
        </p:nvSpPr>
        <p:spPr>
          <a:xfrm>
            <a:off x="1420911" y="3893343"/>
            <a:ext cx="21542178" cy="803672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There’s huge demand for data and analytics talent</a:t>
            </a:r>
            <a:endParaRPr sz="5800"/>
          </a:p>
          <a:p>
            <a:pPr lvl="0">
              <a:defRPr sz="1800"/>
            </a:pPr>
            <a:r>
              <a:rPr sz="5800"/>
              <a:t>Outside of academic programs, there are few ways to recognize professional expertise.</a:t>
            </a:r>
            <a:endParaRPr sz="5800"/>
          </a:p>
          <a:p>
            <a:pPr lvl="0">
              <a:defRPr sz="1800"/>
            </a:pPr>
            <a:r>
              <a:rPr sz="5800"/>
              <a:t>CAP provides a proven framework, formalization, and certification that a professional is well-versed in all aspects relevant to an analytics professional</a:t>
            </a:r>
            <a:endParaRPr sz="5800"/>
          </a:p>
          <a:p>
            <a:pPr lvl="0">
              <a:defRPr sz="1800"/>
            </a:pPr>
            <a:r>
              <a:rPr sz="5800"/>
              <a:t>Appropriate for analyst level staff, as well as career-changers.</a:t>
            </a:r>
          </a:p>
        </p:txBody>
      </p:sp>
    </p:spTree>
  </p:cSld>
  <p:clrMapOvr>
    <a:masterClrMapping/>
  </p:clrMapOvr>
  <p:transition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4833937" y="357187"/>
            <a:ext cx="14716126" cy="22320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Benefits of Certification</a:t>
            </a:r>
          </a:p>
        </p:txBody>
      </p:sp>
      <p:sp>
        <p:nvSpPr>
          <p:cNvPr id="232" name="Shape 232"/>
          <p:cNvSpPr/>
          <p:nvPr>
            <p:ph type="body" idx="1"/>
          </p:nvPr>
        </p:nvSpPr>
        <p:spPr>
          <a:xfrm>
            <a:off x="549769" y="3077765"/>
            <a:ext cx="23284460" cy="8852298"/>
          </a:xfrm>
          <a:prstGeom prst="rect">
            <a:avLst/>
          </a:prstGeom>
        </p:spPr>
        <p:txBody>
          <a:bodyPr/>
          <a:lstStyle/>
          <a:p>
            <a:pPr lvl="0" marL="896438" indent="-639263" defTabSz="473201">
              <a:spcBef>
                <a:spcPts val="1900"/>
              </a:spcBef>
              <a:defRPr sz="1800"/>
            </a:pPr>
            <a:r>
              <a:rPr sz="4698"/>
              <a:t>Advances your career potential by setting you apart from the competition</a:t>
            </a:r>
            <a:endParaRPr sz="4698"/>
          </a:p>
          <a:p>
            <a:pPr lvl="0" marL="896438" indent="-639263" defTabSz="473201">
              <a:spcBef>
                <a:spcPts val="1900"/>
              </a:spcBef>
              <a:defRPr sz="1800"/>
            </a:pPr>
            <a:r>
              <a:rPr sz="4698"/>
              <a:t>Drives personal satisfaction of accomplishing a key career milestone</a:t>
            </a:r>
            <a:endParaRPr sz="4698"/>
          </a:p>
          <a:p>
            <a:pPr lvl="0" marL="896438" indent="-639263" defTabSz="473201">
              <a:spcBef>
                <a:spcPts val="1900"/>
              </a:spcBef>
              <a:defRPr sz="1800"/>
            </a:pPr>
            <a:r>
              <a:rPr sz="4698"/>
              <a:t>Helps improve your overall job performance by stressing continuing professional development</a:t>
            </a:r>
            <a:endParaRPr sz="4698"/>
          </a:p>
          <a:p>
            <a:pPr lvl="0" marL="896438" indent="-639263" defTabSz="473201">
              <a:spcBef>
                <a:spcPts val="1900"/>
              </a:spcBef>
              <a:defRPr sz="1800"/>
            </a:pPr>
            <a:r>
              <a:rPr sz="4698"/>
              <a:t>Recognizes that you have invested in your analytics career by pursuing this rigorous credential</a:t>
            </a:r>
            <a:endParaRPr sz="4698"/>
          </a:p>
          <a:p>
            <a:pPr lvl="0" marL="896438" indent="-639263" defTabSz="473201">
              <a:spcBef>
                <a:spcPts val="1900"/>
              </a:spcBef>
              <a:defRPr sz="1800"/>
            </a:pPr>
            <a:r>
              <a:rPr sz="4698"/>
              <a:t>Boosts your salary potential by being viewed as experienced analytics professional</a:t>
            </a:r>
            <a:endParaRPr sz="4698"/>
          </a:p>
          <a:p>
            <a:pPr lvl="0" marL="896438" indent="-639263" defTabSz="473201">
              <a:spcBef>
                <a:spcPts val="1900"/>
              </a:spcBef>
              <a:defRPr sz="1800"/>
            </a:pPr>
            <a:r>
              <a:rPr sz="4698"/>
              <a:t>Shows competence in the principles and practice of analytics</a:t>
            </a:r>
            <a:endParaRPr sz="4698"/>
          </a:p>
          <a:p>
            <a:pPr lvl="0" marL="896438" indent="-639263" defTabSz="473201">
              <a:spcBef>
                <a:spcPts val="1900"/>
              </a:spcBef>
              <a:defRPr sz="1800"/>
            </a:pPr>
            <a:r>
              <a:rPr sz="4698"/>
              <a:t>Demonstrates commitment to the field</a:t>
            </a:r>
            <a:endParaRPr sz="4698"/>
          </a:p>
          <a:p>
            <a:pPr lvl="0" marL="896438" indent="-639263" defTabSz="473201">
              <a:spcBef>
                <a:spcPts val="1900"/>
              </a:spcBef>
              <a:defRPr sz="1800"/>
            </a:pPr>
            <a:r>
              <a:rPr sz="4698"/>
              <a:t>Proves to stakeholders that your organization follows industry-standard analytics practice</a:t>
            </a:r>
          </a:p>
        </p:txBody>
      </p:sp>
    </p:spTree>
  </p:cSld>
  <p:clrMapOvr>
    <a:masterClrMapping/>
  </p:clrMapOvr>
  <p:transition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706834" y="357187"/>
            <a:ext cx="22970332" cy="22320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How do you gain certification?</a:t>
            </a:r>
          </a:p>
        </p:txBody>
      </p:sp>
      <p:sp>
        <p:nvSpPr>
          <p:cNvPr id="235" name="Shape 235"/>
          <p:cNvSpPr/>
          <p:nvPr>
            <p:ph type="body" idx="1"/>
          </p:nvPr>
        </p:nvSpPr>
        <p:spPr>
          <a:xfrm>
            <a:off x="1085949" y="2757884"/>
            <a:ext cx="22341880" cy="9172179"/>
          </a:xfrm>
          <a:prstGeom prst="rect">
            <a:avLst/>
          </a:prstGeom>
        </p:spPr>
        <p:txBody>
          <a:bodyPr/>
          <a:lstStyle/>
          <a:p>
            <a:pPr lvl="0" marL="940707" indent="-670832" defTabSz="496570">
              <a:spcBef>
                <a:spcPts val="2000"/>
              </a:spcBef>
              <a:defRPr sz="1800"/>
            </a:pPr>
            <a:r>
              <a:rPr sz="4930"/>
              <a:t>Demonstrate several years of professional analytics-related experience</a:t>
            </a:r>
            <a:endParaRPr sz="4930"/>
          </a:p>
          <a:p>
            <a:pPr lvl="0" marL="940707" indent="-670832" defTabSz="496570">
              <a:spcBef>
                <a:spcPts val="2000"/>
              </a:spcBef>
              <a:defRPr sz="1800"/>
            </a:pPr>
            <a:r>
              <a:rPr sz="4930"/>
              <a:t>Successful attainment of a BA / BS or MA / MS from an accredited college or university. Recommended in an analytics related field.</a:t>
            </a:r>
            <a:endParaRPr sz="4930"/>
          </a:p>
          <a:p>
            <a:pPr lvl="0" marL="940707" indent="-670832" defTabSz="496570">
              <a:spcBef>
                <a:spcPts val="2000"/>
              </a:spcBef>
              <a:defRPr sz="1800"/>
            </a:pPr>
            <a:r>
              <a:rPr sz="4930"/>
              <a:t>Confirmation of soft skills</a:t>
            </a:r>
            <a:endParaRPr sz="4930"/>
          </a:p>
          <a:p>
            <a:pPr lvl="1" marL="1318532" indent="-670832" defTabSz="496570">
              <a:spcBef>
                <a:spcPts val="2000"/>
              </a:spcBef>
              <a:defRPr sz="1800"/>
            </a:pPr>
            <a:r>
              <a:rPr sz="4930"/>
              <a:t>Communication to client / employer</a:t>
            </a:r>
            <a:endParaRPr sz="4930"/>
          </a:p>
          <a:p>
            <a:pPr lvl="1" marL="1318532" indent="-670832" defTabSz="496570">
              <a:spcBef>
                <a:spcPts val="2000"/>
              </a:spcBef>
              <a:defRPr sz="1800"/>
            </a:pPr>
            <a:r>
              <a:rPr sz="4930"/>
              <a:t>Understanding the background of the client / employer</a:t>
            </a:r>
            <a:endParaRPr sz="4930"/>
          </a:p>
          <a:p>
            <a:pPr lvl="1" marL="1318532" indent="-670832" defTabSz="496570">
              <a:spcBef>
                <a:spcPts val="2000"/>
              </a:spcBef>
              <a:defRPr sz="1800"/>
            </a:pPr>
            <a:r>
              <a:rPr sz="4930"/>
              <a:t>Ability to explain the findings in sufficient detail</a:t>
            </a:r>
            <a:endParaRPr sz="4930"/>
          </a:p>
          <a:p>
            <a:pPr lvl="0" marL="940707" indent="-670832" defTabSz="496570">
              <a:spcBef>
                <a:spcPts val="2000"/>
              </a:spcBef>
              <a:defRPr sz="1800"/>
            </a:pPr>
            <a:r>
              <a:rPr sz="4930"/>
              <a:t>INFORMS reviews above, and determines eligibility to take the exam</a:t>
            </a:r>
            <a:endParaRPr sz="4930"/>
          </a:p>
          <a:p>
            <a:pPr lvl="0" marL="940707" indent="-670832" defTabSz="496570">
              <a:spcBef>
                <a:spcPts val="2000"/>
              </a:spcBef>
              <a:defRPr sz="1800"/>
            </a:pPr>
            <a:r>
              <a:rPr sz="4930"/>
              <a:t>If eligible, candidate sits for a three hour, 100 question multiple choice examination. Passing grade is 80%.</a:t>
            </a:r>
          </a:p>
        </p:txBody>
      </p:sp>
    </p:spTree>
  </p:cSld>
  <p:clrMapOvr>
    <a:masterClrMapping/>
  </p:clrMapOvr>
  <p:transition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11210">
                <a:solidFill>
                  <a:srgbClr val="267E9C"/>
                </a:solidFill>
              </a:rPr>
              <a:t>Job Task Analysis: </a:t>
            </a:r>
            <a:endParaRPr sz="11210">
              <a:solidFill>
                <a:srgbClr val="267E9C"/>
              </a:solidFill>
            </a:endParaRPr>
          </a:p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11210">
                <a:solidFill>
                  <a:srgbClr val="267E9C"/>
                </a:solidFill>
              </a:rPr>
              <a:t>Seven Analytics Domains</a:t>
            </a:r>
          </a:p>
        </p:txBody>
      </p:sp>
      <p:sp>
        <p:nvSpPr>
          <p:cNvPr id="238" name="Shape 2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Business Problem Framing (12 - 18%)</a:t>
            </a:r>
            <a:endParaRPr sz="5800"/>
          </a:p>
          <a:p>
            <a:pPr lvl="0">
              <a:defRPr sz="1800"/>
            </a:pPr>
            <a:r>
              <a:rPr sz="5800"/>
              <a:t>Analytics Problem Framing (14 - 20%)</a:t>
            </a:r>
            <a:endParaRPr sz="5800"/>
          </a:p>
          <a:p>
            <a:pPr lvl="0">
              <a:defRPr sz="1800"/>
            </a:pPr>
            <a:r>
              <a:rPr sz="5800"/>
              <a:t>Data (18 - 26%)</a:t>
            </a:r>
            <a:endParaRPr sz="5800"/>
          </a:p>
          <a:p>
            <a:pPr lvl="0">
              <a:defRPr sz="1800"/>
            </a:pPr>
            <a:r>
              <a:rPr sz="5800"/>
              <a:t>Methodology Selection (12 - 18%)</a:t>
            </a:r>
            <a:endParaRPr sz="5800"/>
          </a:p>
          <a:p>
            <a:pPr lvl="0">
              <a:defRPr sz="1800"/>
            </a:pPr>
            <a:r>
              <a:rPr sz="5800"/>
              <a:t>Model Building (13 - 19%)</a:t>
            </a:r>
            <a:endParaRPr sz="5800"/>
          </a:p>
          <a:p>
            <a:pPr lvl="0">
              <a:defRPr sz="1800"/>
            </a:pPr>
            <a:r>
              <a:rPr sz="5800"/>
              <a:t>Solution Deployment (7 - 11%)</a:t>
            </a:r>
            <a:endParaRPr sz="5800"/>
          </a:p>
          <a:p>
            <a:pPr lvl="0">
              <a:defRPr sz="1800"/>
            </a:pPr>
            <a:r>
              <a:rPr sz="5800"/>
              <a:t>Model Lifecycle (4 - 8%)</a:t>
            </a:r>
          </a:p>
        </p:txBody>
      </p:sp>
    </p:spTree>
  </p:cSld>
  <p:clrMapOvr>
    <a:masterClrMapping/>
  </p:clrMapOvr>
  <p:transition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xfrm>
            <a:off x="2638226" y="357187"/>
            <a:ext cx="19107548" cy="22320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Business Problem Framing</a:t>
            </a:r>
          </a:p>
        </p:txBody>
      </p:sp>
      <p:sp>
        <p:nvSpPr>
          <p:cNvPr id="241" name="Shape 241"/>
          <p:cNvSpPr/>
          <p:nvPr>
            <p:ph type="body" idx="1"/>
          </p:nvPr>
        </p:nvSpPr>
        <p:spPr>
          <a:xfrm>
            <a:off x="1827311" y="2580977"/>
            <a:ext cx="20729378" cy="9349086"/>
          </a:xfrm>
          <a:prstGeom prst="rect">
            <a:avLst/>
          </a:prstGeom>
        </p:spPr>
        <p:txBody>
          <a:bodyPr/>
          <a:lstStyle/>
          <a:p>
            <a:pPr lvl="0" marL="1073512" indent="-765537" defTabSz="566674">
              <a:spcBef>
                <a:spcPts val="2300"/>
              </a:spcBef>
              <a:defRPr sz="1800"/>
            </a:pPr>
            <a:r>
              <a:rPr sz="5626"/>
              <a:t>Topic accounts for between 12 and 18% of the test</a:t>
            </a:r>
            <a:endParaRPr sz="5626"/>
          </a:p>
          <a:p>
            <a:pPr lvl="0" marL="1073512" indent="-765537" defTabSz="566674">
              <a:spcBef>
                <a:spcPts val="2300"/>
              </a:spcBef>
              <a:defRPr sz="1800"/>
            </a:pPr>
            <a:r>
              <a:rPr sz="5626"/>
              <a:t>Objective 1. Receive and refine the business problem </a:t>
            </a:r>
            <a:endParaRPr sz="5626"/>
          </a:p>
          <a:p>
            <a:pPr lvl="0" marL="1073512" indent="-765537" defTabSz="566674">
              <a:spcBef>
                <a:spcPts val="2300"/>
              </a:spcBef>
              <a:defRPr sz="1800"/>
            </a:pPr>
            <a:r>
              <a:rPr sz="5626"/>
              <a:t>Objective 2. Identify stakeholders </a:t>
            </a:r>
            <a:endParaRPr sz="5626"/>
          </a:p>
          <a:p>
            <a:pPr lvl="0" marL="1073512" indent="-765537" defTabSz="566674">
              <a:spcBef>
                <a:spcPts val="2300"/>
              </a:spcBef>
              <a:defRPr sz="1800"/>
            </a:pPr>
            <a:r>
              <a:rPr sz="5626"/>
              <a:t>Objective 3. Determine whether the problem is amenable to an analytics solution </a:t>
            </a:r>
            <a:endParaRPr sz="5626"/>
          </a:p>
          <a:p>
            <a:pPr lvl="0" marL="1073512" indent="-765537" defTabSz="566674">
              <a:spcBef>
                <a:spcPts val="2300"/>
              </a:spcBef>
              <a:defRPr sz="1800"/>
            </a:pPr>
            <a:r>
              <a:rPr sz="5626"/>
              <a:t>Objective 4. Refine problem statement and delineate constraints </a:t>
            </a:r>
            <a:endParaRPr sz="5626"/>
          </a:p>
          <a:p>
            <a:pPr lvl="0" marL="1073512" indent="-765537" defTabSz="566674">
              <a:spcBef>
                <a:spcPts val="2300"/>
              </a:spcBef>
              <a:defRPr sz="1800"/>
            </a:pPr>
            <a:r>
              <a:rPr sz="5626"/>
              <a:t>Objective 5. Define an initial set of business benefits </a:t>
            </a:r>
            <a:endParaRPr sz="5626"/>
          </a:p>
          <a:p>
            <a:pPr lvl="0" marL="1073512" indent="-765537" defTabSz="566674">
              <a:spcBef>
                <a:spcPts val="2300"/>
              </a:spcBef>
              <a:defRPr sz="1800"/>
            </a:pPr>
            <a:r>
              <a:rPr sz="5626"/>
              <a:t>Objective 6. Obtain stakeholder agreement on the problem statement</a:t>
            </a:r>
          </a:p>
        </p:txBody>
      </p:sp>
    </p:spTree>
  </p:cSld>
  <p:clrMapOvr>
    <a:masterClrMapping/>
  </p:clrMapOvr>
  <p:transition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xfrm>
            <a:off x="2506563" y="412055"/>
            <a:ext cx="19370874" cy="212229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Analytics Problem Framing</a:t>
            </a:r>
          </a:p>
        </p:txBody>
      </p:sp>
      <p:sp>
        <p:nvSpPr>
          <p:cNvPr id="244" name="Shape 244"/>
          <p:cNvSpPr/>
          <p:nvPr>
            <p:ph type="body" idx="1"/>
          </p:nvPr>
        </p:nvSpPr>
        <p:spPr>
          <a:xfrm>
            <a:off x="1533822" y="2462410"/>
            <a:ext cx="21316356" cy="946765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14 - 20% of the test</a:t>
            </a:r>
            <a:endParaRPr sz="5800"/>
          </a:p>
          <a:p>
            <a:pPr lvl="0">
              <a:defRPr sz="1800"/>
            </a:pPr>
            <a:r>
              <a:rPr sz="5800"/>
              <a:t>Objective 1. Reformulating the business problem statement as an analytics problem </a:t>
            </a:r>
            <a:endParaRPr sz="5800"/>
          </a:p>
          <a:p>
            <a:pPr lvl="0">
              <a:defRPr sz="1800"/>
            </a:pPr>
            <a:r>
              <a:rPr sz="5800"/>
              <a:t>Objective 2. Develop a proposed set of drivers and relationships to outputs </a:t>
            </a:r>
            <a:endParaRPr sz="5800"/>
          </a:p>
          <a:p>
            <a:pPr lvl="0">
              <a:defRPr sz="1800"/>
            </a:pPr>
            <a:r>
              <a:rPr sz="5800"/>
              <a:t>Objective 3. State the set of assumptions related to the problem </a:t>
            </a:r>
            <a:endParaRPr sz="5800"/>
          </a:p>
          <a:p>
            <a:pPr lvl="0">
              <a:defRPr sz="1800"/>
            </a:pPr>
            <a:r>
              <a:rPr sz="5800"/>
              <a:t>Objective 4. Define the key metrics of success </a:t>
            </a:r>
            <a:endParaRPr sz="5800"/>
          </a:p>
          <a:p>
            <a:pPr lvl="0">
              <a:defRPr sz="1800"/>
            </a:pPr>
            <a:r>
              <a:rPr sz="5800"/>
              <a:t>Objective 5. Obtain stakeholder agreement</a:t>
            </a:r>
          </a:p>
        </p:txBody>
      </p:sp>
    </p:spTree>
  </p:cSld>
  <p:clrMapOvr>
    <a:masterClrMapping/>
  </p:clrMapOvr>
  <p:transition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xfrm>
            <a:off x="4833937" y="357187"/>
            <a:ext cx="14716126" cy="22320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Data</a:t>
            </a:r>
          </a:p>
        </p:txBody>
      </p:sp>
      <p:sp>
        <p:nvSpPr>
          <p:cNvPr id="247" name="Shape 247"/>
          <p:cNvSpPr/>
          <p:nvPr>
            <p:ph type="body" idx="1"/>
          </p:nvPr>
        </p:nvSpPr>
        <p:spPr>
          <a:xfrm>
            <a:off x="1218703" y="2613025"/>
            <a:ext cx="21946594" cy="9317038"/>
          </a:xfrm>
          <a:prstGeom prst="rect">
            <a:avLst/>
          </a:prstGeom>
        </p:spPr>
        <p:txBody>
          <a:bodyPr/>
          <a:lstStyle/>
          <a:p>
            <a:pPr lvl="0" marL="1062445" indent="-757645" defTabSz="560831">
              <a:spcBef>
                <a:spcPts val="2300"/>
              </a:spcBef>
              <a:defRPr sz="1800"/>
            </a:pPr>
            <a:r>
              <a:rPr sz="5568"/>
              <a:t>Most important section of test: 18 - 26%</a:t>
            </a:r>
            <a:endParaRPr sz="5568"/>
          </a:p>
          <a:p>
            <a:pPr lvl="0" marL="1062445" indent="-757645" defTabSz="560831">
              <a:spcBef>
                <a:spcPts val="2300"/>
              </a:spcBef>
              <a:defRPr sz="1800"/>
            </a:pPr>
            <a:r>
              <a:rPr sz="5568"/>
              <a:t>Objective 1. Identify and prioritize data needs and resources </a:t>
            </a:r>
            <a:endParaRPr sz="5568"/>
          </a:p>
          <a:p>
            <a:pPr lvl="0" marL="1062445" indent="-757645" defTabSz="560831">
              <a:spcBef>
                <a:spcPts val="2300"/>
              </a:spcBef>
              <a:defRPr sz="1800"/>
            </a:pPr>
            <a:r>
              <a:rPr sz="5568"/>
              <a:t>Objective 2. Identify means of data collection and acquisition</a:t>
            </a:r>
            <a:endParaRPr sz="5568"/>
          </a:p>
          <a:p>
            <a:pPr lvl="0" marL="1062445" indent="-757645" defTabSz="560831">
              <a:spcBef>
                <a:spcPts val="2300"/>
              </a:spcBef>
              <a:defRPr sz="1800"/>
            </a:pPr>
            <a:r>
              <a:rPr sz="5568"/>
              <a:t>Objective 3. Determine how and why to harmonize, rescale, clean and share data</a:t>
            </a:r>
            <a:endParaRPr sz="5568"/>
          </a:p>
          <a:p>
            <a:pPr lvl="0" marL="1062445" indent="-757645" defTabSz="560831">
              <a:spcBef>
                <a:spcPts val="2300"/>
              </a:spcBef>
              <a:defRPr sz="1800"/>
            </a:pPr>
            <a:r>
              <a:rPr sz="5568"/>
              <a:t>Objective 4. Identify ways of discovering relationships in the data </a:t>
            </a:r>
            <a:endParaRPr sz="5568"/>
          </a:p>
          <a:p>
            <a:pPr lvl="0" marL="1062445" indent="-757645" defTabSz="560831">
              <a:spcBef>
                <a:spcPts val="2300"/>
              </a:spcBef>
              <a:defRPr sz="1800"/>
            </a:pPr>
            <a:r>
              <a:rPr sz="5568"/>
              <a:t>Objective 5. Determine the documentation and reporting of findings</a:t>
            </a:r>
            <a:endParaRPr sz="5568"/>
          </a:p>
          <a:p>
            <a:pPr lvl="0" marL="1062445" indent="-757645" defTabSz="560831">
              <a:spcBef>
                <a:spcPts val="2300"/>
              </a:spcBef>
              <a:defRPr sz="1800"/>
            </a:pPr>
            <a:r>
              <a:rPr sz="5568"/>
              <a:t>Objective 6. Use data analysis results to refine business and analytics problem statements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xfrm>
            <a:off x="4833937" y="1962602"/>
            <a:ext cx="14716126" cy="97907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Background:</a:t>
            </a:r>
            <a:endParaRPr sz="11800">
              <a:solidFill>
                <a:srgbClr val="267E9C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1800">
              <a:solidFill>
                <a:srgbClr val="267E9C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Why Data? </a:t>
            </a:r>
            <a:endParaRPr sz="11800">
              <a:solidFill>
                <a:srgbClr val="267E9C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Why Me?</a:t>
            </a:r>
          </a:p>
        </p:txBody>
      </p:sp>
    </p:spTree>
  </p:cSld>
  <p:clrMapOvr>
    <a:masterClrMapping/>
  </p:clrMapOvr>
  <p:transition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xfrm>
            <a:off x="4833937" y="357187"/>
            <a:ext cx="14716126" cy="22320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Methodology Selection</a:t>
            </a:r>
          </a:p>
        </p:txBody>
      </p:sp>
      <p:sp>
        <p:nvSpPr>
          <p:cNvPr id="250" name="Shape 250"/>
          <p:cNvSpPr/>
          <p:nvPr>
            <p:ph type="body" idx="1"/>
          </p:nvPr>
        </p:nvSpPr>
        <p:spPr>
          <a:xfrm>
            <a:off x="1341040" y="2437010"/>
            <a:ext cx="21701918" cy="949305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12 - 18% of test</a:t>
            </a:r>
            <a:endParaRPr sz="5800"/>
          </a:p>
          <a:p>
            <a:pPr lvl="0">
              <a:defRPr sz="1800"/>
            </a:pPr>
            <a:r>
              <a:rPr sz="5800"/>
              <a:t>Objective 1. Identify available problem solving approaches </a:t>
            </a:r>
            <a:endParaRPr sz="5800"/>
          </a:p>
          <a:p>
            <a:pPr lvl="0">
              <a:defRPr sz="1800"/>
            </a:pPr>
            <a:r>
              <a:rPr sz="5800"/>
              <a:t>Objective 2. Select software tools</a:t>
            </a:r>
            <a:endParaRPr sz="5800"/>
          </a:p>
          <a:p>
            <a:pPr lvl="0">
              <a:defRPr sz="1800"/>
            </a:pPr>
            <a:r>
              <a:rPr sz="5800"/>
              <a:t>Objective 3. Model testing approaches </a:t>
            </a:r>
            <a:endParaRPr sz="5800"/>
          </a:p>
          <a:p>
            <a:pPr lvl="0">
              <a:defRPr sz="1800"/>
            </a:pPr>
            <a:r>
              <a:rPr sz="5800"/>
              <a:t>Objective 4. Select approaches</a:t>
            </a:r>
          </a:p>
        </p:txBody>
      </p:sp>
    </p:spTree>
  </p:cSld>
  <p:clrMapOvr>
    <a:masterClrMapping/>
  </p:clrMapOvr>
  <p:transition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xfrm>
            <a:off x="4833937" y="357187"/>
            <a:ext cx="14716126" cy="22320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Model Building</a:t>
            </a:r>
          </a:p>
        </p:txBody>
      </p:sp>
      <p:sp>
        <p:nvSpPr>
          <p:cNvPr id="253" name="Shape 253"/>
          <p:cNvSpPr/>
          <p:nvPr>
            <p:ph type="body" idx="1"/>
          </p:nvPr>
        </p:nvSpPr>
        <p:spPr>
          <a:xfrm>
            <a:off x="1668363" y="2606377"/>
            <a:ext cx="22316381" cy="93236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13 - 19% of test</a:t>
            </a:r>
            <a:endParaRPr sz="5800"/>
          </a:p>
          <a:p>
            <a:pPr lvl="0">
              <a:defRPr sz="1800"/>
            </a:pPr>
            <a:r>
              <a:rPr sz="5800"/>
              <a:t>Objective 1. Identify model structures </a:t>
            </a:r>
            <a:endParaRPr sz="5800"/>
          </a:p>
          <a:p>
            <a:pPr lvl="0">
              <a:defRPr sz="1800"/>
            </a:pPr>
            <a:r>
              <a:rPr sz="5800"/>
              <a:t>Objective 2. Evaluate and calibrate models and data </a:t>
            </a:r>
            <a:endParaRPr sz="5800"/>
          </a:p>
          <a:p>
            <a:pPr lvl="0">
              <a:defRPr sz="1800"/>
            </a:pPr>
            <a:r>
              <a:rPr sz="5800"/>
              <a:t>Objective 3. Calibrate models and data </a:t>
            </a:r>
            <a:endParaRPr sz="5800"/>
          </a:p>
          <a:p>
            <a:pPr lvl="0">
              <a:defRPr sz="1800"/>
            </a:pPr>
            <a:r>
              <a:rPr sz="5800"/>
              <a:t>Objective 4. Integrate the models</a:t>
            </a:r>
          </a:p>
        </p:txBody>
      </p:sp>
    </p:spTree>
  </p:cSld>
  <p:clrMapOvr>
    <a:masterClrMapping/>
  </p:clrMapOvr>
  <p:transition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xfrm>
            <a:off x="4833937" y="357187"/>
            <a:ext cx="14716126" cy="22320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Solution Deployment</a:t>
            </a:r>
          </a:p>
        </p:txBody>
      </p:sp>
      <p:sp>
        <p:nvSpPr>
          <p:cNvPr id="256" name="Shape 256"/>
          <p:cNvSpPr/>
          <p:nvPr>
            <p:ph type="body" idx="1"/>
          </p:nvPr>
        </p:nvSpPr>
        <p:spPr>
          <a:xfrm>
            <a:off x="1351260" y="2331739"/>
            <a:ext cx="21681480" cy="959832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7 - 11% of test</a:t>
            </a:r>
            <a:endParaRPr sz="5800"/>
          </a:p>
          <a:p>
            <a:pPr lvl="0">
              <a:defRPr sz="1800"/>
            </a:pPr>
            <a:r>
              <a:rPr sz="5800"/>
              <a:t>Objective 1. Perform business validation of the model </a:t>
            </a:r>
            <a:endParaRPr sz="5800"/>
          </a:p>
          <a:p>
            <a:pPr lvl="0">
              <a:defRPr sz="1800"/>
            </a:pPr>
            <a:r>
              <a:rPr sz="5800"/>
              <a:t>Objective 2. Deliver report with the findings </a:t>
            </a:r>
            <a:endParaRPr sz="5800"/>
          </a:p>
          <a:p>
            <a:pPr lvl="0">
              <a:defRPr sz="1800"/>
            </a:pPr>
            <a:r>
              <a:rPr sz="5800"/>
              <a:t>Objective 3. Create model, usability, and system requirements for production </a:t>
            </a:r>
            <a:endParaRPr sz="5800"/>
          </a:p>
          <a:p>
            <a:pPr lvl="0">
              <a:defRPr sz="1800"/>
            </a:pPr>
            <a:r>
              <a:rPr sz="5800"/>
              <a:t>Objective 4. Support Deployment </a:t>
            </a:r>
          </a:p>
        </p:txBody>
      </p:sp>
    </p:spTree>
  </p:cSld>
  <p:clrMapOvr>
    <a:masterClrMapping/>
  </p:clrMapOvr>
  <p:transition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xfrm>
            <a:off x="4833937" y="357187"/>
            <a:ext cx="14716126" cy="22320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Model Lifecycle</a:t>
            </a:r>
          </a:p>
        </p:txBody>
      </p:sp>
      <p:sp>
        <p:nvSpPr>
          <p:cNvPr id="259" name="Shape 259"/>
          <p:cNvSpPr/>
          <p:nvPr>
            <p:ph type="body" idx="1"/>
          </p:nvPr>
        </p:nvSpPr>
        <p:spPr>
          <a:xfrm>
            <a:off x="1576189" y="2576314"/>
            <a:ext cx="21231621" cy="935374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4 - 8% of test</a:t>
            </a:r>
            <a:endParaRPr sz="5800"/>
          </a:p>
          <a:p>
            <a:pPr lvl="0">
              <a:defRPr sz="1800"/>
            </a:pPr>
            <a:r>
              <a:rPr sz="5800"/>
              <a:t>Objective 1. Document initial structure </a:t>
            </a:r>
            <a:endParaRPr sz="5800"/>
          </a:p>
          <a:p>
            <a:pPr lvl="0">
              <a:defRPr sz="1800"/>
            </a:pPr>
            <a:r>
              <a:rPr sz="5800"/>
              <a:t>Objective 2. Track model quality </a:t>
            </a:r>
            <a:endParaRPr sz="5800"/>
          </a:p>
          <a:p>
            <a:pPr lvl="0">
              <a:defRPr sz="1800"/>
            </a:pPr>
            <a:r>
              <a:rPr sz="5800"/>
              <a:t>Objective 3. Recalibrate and maintain the model </a:t>
            </a:r>
            <a:endParaRPr sz="5800"/>
          </a:p>
          <a:p>
            <a:pPr lvl="0">
              <a:defRPr sz="1800"/>
            </a:pPr>
            <a:r>
              <a:rPr sz="5800"/>
              <a:t>Objective 4. Support training activities</a:t>
            </a:r>
            <a:endParaRPr sz="5800"/>
          </a:p>
          <a:p>
            <a:pPr lvl="0">
              <a:defRPr sz="1800"/>
            </a:pPr>
            <a:r>
              <a:rPr sz="5800"/>
              <a:t>Objective 5. Evaluate the business benefit of the model over time</a:t>
            </a:r>
          </a:p>
        </p:txBody>
      </p:sp>
    </p:spTree>
  </p:cSld>
  <p:clrMapOvr>
    <a:masterClrMapping/>
  </p:clrMapOvr>
  <p:transition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xfrm>
            <a:off x="4833937" y="357187"/>
            <a:ext cx="14716126" cy="199350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Preparing for the exam</a:t>
            </a:r>
          </a:p>
        </p:txBody>
      </p:sp>
      <p:sp>
        <p:nvSpPr>
          <p:cNvPr id="262" name="Shape 262"/>
          <p:cNvSpPr/>
          <p:nvPr>
            <p:ph type="body" idx="1"/>
          </p:nvPr>
        </p:nvSpPr>
        <p:spPr>
          <a:xfrm>
            <a:off x="755749" y="2323306"/>
            <a:ext cx="22872502" cy="960675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Based on my personal experience:</a:t>
            </a:r>
            <a:endParaRPr sz="5800"/>
          </a:p>
          <a:p>
            <a:pPr lvl="1">
              <a:defRPr sz="1800"/>
            </a:pPr>
            <a:r>
              <a:rPr sz="5800"/>
              <a:t>The study guide is excellent - the questions align well to the actual questions on the test.</a:t>
            </a:r>
            <a:endParaRPr sz="5800"/>
          </a:p>
          <a:p>
            <a:pPr lvl="1">
              <a:defRPr sz="1800"/>
            </a:pPr>
            <a:r>
              <a:rPr sz="5800"/>
              <a:t>Practice tests are pencil / paper; the actual test is computer based. It’s a slightly different experience.</a:t>
            </a:r>
            <a:endParaRPr sz="5800"/>
          </a:p>
          <a:p>
            <a:pPr lvl="1">
              <a:defRPr sz="1800"/>
            </a:pPr>
            <a:r>
              <a:rPr sz="5800"/>
              <a:t>Review the supplemental materials referenced in the study guide.</a:t>
            </a:r>
            <a:endParaRPr sz="5800"/>
          </a:p>
          <a:p>
            <a:pPr lvl="1">
              <a:defRPr sz="1800"/>
            </a:pPr>
            <a:r>
              <a:rPr sz="5800"/>
              <a:t>I studied alone - and I don’t recommend it if possible. Find others and work together.</a:t>
            </a:r>
          </a:p>
        </p:txBody>
      </p:sp>
    </p:spTree>
  </p:cSld>
  <p:clrMapOvr>
    <a:masterClrMapping/>
  </p:clrMapOvr>
  <p:transition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xfrm>
            <a:off x="4833937" y="357187"/>
            <a:ext cx="14716126" cy="22320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Testing Day</a:t>
            </a:r>
          </a:p>
        </p:txBody>
      </p:sp>
      <p:sp>
        <p:nvSpPr>
          <p:cNvPr id="265" name="Shape 265"/>
          <p:cNvSpPr/>
          <p:nvPr>
            <p:ph type="body" idx="1"/>
          </p:nvPr>
        </p:nvSpPr>
        <p:spPr>
          <a:xfrm>
            <a:off x="1200745" y="2550914"/>
            <a:ext cx="21982512" cy="9379149"/>
          </a:xfrm>
          <a:prstGeom prst="rect">
            <a:avLst/>
          </a:prstGeom>
        </p:spPr>
        <p:txBody>
          <a:bodyPr/>
          <a:lstStyle/>
          <a:p>
            <a:pPr lvl="0" marL="940707" indent="-670832" defTabSz="496570">
              <a:spcBef>
                <a:spcPts val="2000"/>
              </a:spcBef>
              <a:defRPr sz="1800"/>
            </a:pPr>
            <a:r>
              <a:rPr sz="4930"/>
              <a:t>Very rigid format for admittance into the testing room. Creates tension where there doesn’t need to be.</a:t>
            </a:r>
            <a:endParaRPr sz="4930"/>
          </a:p>
          <a:p>
            <a:pPr lvl="0" marL="940707" indent="-670832" defTabSz="496570">
              <a:spcBef>
                <a:spcPts val="2000"/>
              </a:spcBef>
              <a:defRPr sz="1800"/>
            </a:pPr>
            <a:r>
              <a:rPr sz="4930"/>
              <a:t>The test itself is straightforward. You are given:</a:t>
            </a:r>
            <a:endParaRPr sz="4930"/>
          </a:p>
          <a:p>
            <a:pPr lvl="1" marL="1318532" indent="-670832" defTabSz="496570">
              <a:spcBef>
                <a:spcPts val="2000"/>
              </a:spcBef>
              <a:defRPr sz="1800"/>
            </a:pPr>
            <a:r>
              <a:rPr sz="4930"/>
              <a:t>Pencil and paper.</a:t>
            </a:r>
            <a:endParaRPr sz="4930"/>
          </a:p>
          <a:p>
            <a:pPr lvl="1" marL="1318532" indent="-670832" defTabSz="496570">
              <a:spcBef>
                <a:spcPts val="2000"/>
              </a:spcBef>
              <a:defRPr sz="1800"/>
            </a:pPr>
            <a:r>
              <a:rPr sz="4930"/>
              <a:t>Earplugs</a:t>
            </a:r>
            <a:endParaRPr sz="4930"/>
          </a:p>
          <a:p>
            <a:pPr lvl="1" marL="1318532" indent="-670832" defTabSz="496570">
              <a:spcBef>
                <a:spcPts val="2000"/>
              </a:spcBef>
              <a:defRPr sz="1800"/>
            </a:pPr>
            <a:r>
              <a:rPr sz="4930"/>
              <a:t>Simple calculator</a:t>
            </a:r>
            <a:endParaRPr sz="4930"/>
          </a:p>
          <a:p>
            <a:pPr lvl="0" marL="940707" indent="-670832" defTabSz="496570">
              <a:spcBef>
                <a:spcPts val="2000"/>
              </a:spcBef>
              <a:defRPr sz="1800"/>
            </a:pPr>
            <a:r>
              <a:rPr sz="4930"/>
              <a:t>Once the clock starts it doesn’t stop for three hours.</a:t>
            </a:r>
            <a:endParaRPr sz="4930"/>
          </a:p>
          <a:p>
            <a:pPr lvl="0" marL="940707" indent="-670832" defTabSz="496570">
              <a:spcBef>
                <a:spcPts val="2000"/>
              </a:spcBef>
              <a:defRPr sz="1800"/>
            </a:pPr>
            <a:r>
              <a:rPr sz="4930"/>
              <a:t>The test is 100 questions, with five multiple choice options per questions.</a:t>
            </a:r>
            <a:endParaRPr sz="4930"/>
          </a:p>
          <a:p>
            <a:pPr lvl="0" marL="940707" indent="-670832" defTabSz="496570">
              <a:spcBef>
                <a:spcPts val="2000"/>
              </a:spcBef>
              <a:defRPr sz="1800"/>
            </a:pPr>
            <a:r>
              <a:rPr sz="4930"/>
              <a:t>The question difficulty aligned to the practice question difficulty.</a:t>
            </a:r>
            <a:endParaRPr sz="4930"/>
          </a:p>
          <a:p>
            <a:pPr lvl="0" marL="940707" indent="-670832" defTabSz="496570">
              <a:spcBef>
                <a:spcPts val="2000"/>
              </a:spcBef>
              <a:defRPr sz="1800"/>
            </a:pPr>
            <a:r>
              <a:rPr sz="4930"/>
              <a:t>Upon completion of the test, you’re immediately graded, and told PASS or FAIL</a:t>
            </a:r>
          </a:p>
        </p:txBody>
      </p:sp>
    </p:spTree>
  </p:cSld>
  <p:clrMapOvr>
    <a:masterClrMapping/>
  </p:clrMapOvr>
  <p:transition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CONCLUSIONS</a:t>
            </a:r>
          </a:p>
        </p:txBody>
      </p:sp>
    </p:spTree>
  </p:cSld>
  <p:clrMapOvr>
    <a:masterClrMapping/>
  </p:clrMapOvr>
  <p:transition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xfrm>
            <a:off x="4833937" y="357187"/>
            <a:ext cx="14716126" cy="22320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Our Journey</a:t>
            </a:r>
          </a:p>
        </p:txBody>
      </p:sp>
      <p:sp>
        <p:nvSpPr>
          <p:cNvPr id="270" name="Shape 270"/>
          <p:cNvSpPr/>
          <p:nvPr>
            <p:ph type="body" idx="1"/>
          </p:nvPr>
        </p:nvSpPr>
        <p:spPr>
          <a:xfrm>
            <a:off x="930771" y="2318543"/>
            <a:ext cx="22522458" cy="961152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Hopefully we:</a:t>
            </a:r>
            <a:endParaRPr sz="5800"/>
          </a:p>
          <a:p>
            <a:pPr lvl="1">
              <a:defRPr sz="1800"/>
            </a:pPr>
            <a:r>
              <a:rPr sz="5800"/>
              <a:t>Learned about the five pillars of analysis</a:t>
            </a:r>
            <a:endParaRPr sz="5800"/>
          </a:p>
          <a:p>
            <a:pPr lvl="1">
              <a:defRPr sz="1800"/>
            </a:pPr>
            <a:r>
              <a:rPr sz="5800"/>
              <a:t>Gained some knowledge of current programming patterns and languages</a:t>
            </a:r>
            <a:endParaRPr sz="5800"/>
          </a:p>
          <a:p>
            <a:pPr lvl="1">
              <a:defRPr sz="1800"/>
            </a:pPr>
            <a:r>
              <a:rPr sz="5800"/>
              <a:t>Left here with ideas about how to take this information and use it in your jobs.</a:t>
            </a:r>
          </a:p>
        </p:txBody>
      </p:sp>
    </p:spTree>
  </p:cSld>
  <p:clrMapOvr>
    <a:masterClrMapping/>
  </p:clrMapOvr>
  <p:transition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body" idx="1"/>
          </p:nvPr>
        </p:nvSpPr>
        <p:spPr>
          <a:xfrm>
            <a:off x="7399337" y="2839640"/>
            <a:ext cx="14716126" cy="8036720"/>
          </a:xfrm>
          <a:prstGeom prst="rect">
            <a:avLst/>
          </a:prstGeom>
        </p:spPr>
        <p:txBody>
          <a:bodyPr anchor="b"/>
          <a:lstStyle/>
          <a:p>
            <a:pPr lvl="0" marL="0" indent="0" algn="r">
              <a:lnSpc>
                <a:spcPct val="50000"/>
              </a:lnSpc>
              <a:buSzTx/>
              <a:buNone/>
              <a:defRPr sz="1800"/>
            </a:pPr>
            <a:r>
              <a:rPr sz="3900"/>
              <a:t>Damian Herrick, CAP</a:t>
            </a:r>
            <a:endParaRPr sz="3900"/>
          </a:p>
          <a:p>
            <a:pPr lvl="0" marL="0" indent="0" algn="r">
              <a:lnSpc>
                <a:spcPct val="50000"/>
              </a:lnSpc>
              <a:buSzTx/>
              <a:buNone/>
              <a:defRPr sz="1800"/>
            </a:pPr>
            <a:r>
              <a:rPr sz="3900"/>
              <a:t>Founder, Data Scientist</a:t>
            </a:r>
            <a:endParaRPr sz="3900"/>
          </a:p>
          <a:p>
            <a:pPr lvl="0" marL="0" indent="0" algn="r">
              <a:lnSpc>
                <a:spcPct val="50000"/>
              </a:lnSpc>
              <a:buSzTx/>
              <a:buNone/>
              <a:defRPr sz="1800"/>
            </a:pPr>
            <a:r>
              <a:rPr sz="3900"/>
              <a:t>Lake Hill Analytics, LLC</a:t>
            </a:r>
            <a:endParaRPr sz="3900"/>
          </a:p>
          <a:p>
            <a:pPr lvl="0" marL="0" indent="0" algn="r">
              <a:lnSpc>
                <a:spcPct val="50000"/>
              </a:lnSpc>
              <a:buSzTx/>
              <a:buNone/>
              <a:defRPr sz="1800"/>
            </a:pPr>
            <a:r>
              <a:rPr sz="3900" u="sng">
                <a:hlinkClick r:id="rId2" invalidUrl="" action="" tgtFrame="" tooltip="" history="1" highlightClick="0" endSnd="0"/>
              </a:rPr>
              <a:t>damian@lakehillanalytics.com</a:t>
            </a:r>
            <a:endParaRPr sz="3900"/>
          </a:p>
          <a:p>
            <a:pPr lvl="0" marL="0" indent="0" algn="r">
              <a:lnSpc>
                <a:spcPct val="50000"/>
              </a:lnSpc>
              <a:buSzTx/>
              <a:buNone/>
              <a:defRPr sz="1800"/>
            </a:pPr>
            <a:r>
              <a:rPr sz="3900"/>
              <a:t>919-627-7051</a:t>
            </a:r>
          </a:p>
        </p:txBody>
      </p:sp>
    </p:spTree>
  </p:cSld>
  <p:clrMapOvr>
    <a:masterClrMapping/>
  </p:clrMapOvr>
  <p:transition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BACKUP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14959" y="357187"/>
            <a:ext cx="23212754" cy="2232026"/>
          </a:xfrm>
          <a:prstGeom prst="rect">
            <a:avLst/>
          </a:prstGeom>
        </p:spPr>
        <p:txBody>
          <a:bodyPr/>
          <a:lstStyle>
            <a:lvl1pPr defTabSz="414781">
              <a:defRPr sz="8378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378">
                <a:solidFill>
                  <a:srgbClr val="267E9C"/>
                </a:solidFill>
              </a:rPr>
              <a:t>Why Are Companies Using Data and Analytics Today?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238169" y="2488866"/>
            <a:ext cx="23907660" cy="991109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200">
                <a:latin typeface="Gill Sans SemiBold"/>
                <a:ea typeface="Gill Sans SemiBold"/>
                <a:cs typeface="Gill Sans SemiBold"/>
                <a:sym typeface="Gill Sans SemiBold"/>
              </a:rPr>
              <a:t>Data + Predictive Ability + Optimization = More Money</a:t>
            </a:r>
            <a:endParaRPr sz="72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>
              <a:defRPr sz="1800"/>
            </a:pPr>
            <a:endParaRPr sz="7200"/>
          </a:p>
          <a:p>
            <a:pPr lvl="0">
              <a:defRPr sz="1800"/>
            </a:pPr>
            <a:r>
              <a:rPr sz="7200"/>
              <a:t>Competitive Advantage</a:t>
            </a:r>
          </a:p>
        </p:txBody>
      </p:sp>
    </p:spTree>
  </p:cSld>
  <p:clrMapOvr>
    <a:masterClrMapping/>
  </p:clrMapOvr>
  <p:transition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xfrm>
            <a:off x="3447355" y="357187"/>
            <a:ext cx="17489290" cy="22320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Links to install instructions</a:t>
            </a:r>
          </a:p>
        </p:txBody>
      </p:sp>
      <p:sp>
        <p:nvSpPr>
          <p:cNvPr id="277" name="Shape 2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R project: </a:t>
            </a:r>
            <a:r>
              <a:rPr sz="5800" u="sng">
                <a:hlinkClick r:id="rId2" invalidUrl="" action="" tgtFrame="" tooltip="" history="1" highlightClick="0" endSnd="0"/>
              </a:rPr>
              <a:t>http://www.r-project.org</a:t>
            </a:r>
            <a:endParaRPr sz="5800"/>
          </a:p>
          <a:p>
            <a:pPr lvl="0">
              <a:defRPr sz="1800"/>
            </a:pPr>
            <a:r>
              <a:rPr sz="5800"/>
              <a:t>Python: </a:t>
            </a:r>
            <a:r>
              <a:rPr sz="5800" u="sng">
                <a:hlinkClick r:id="rId3" invalidUrl="" action="" tgtFrame="" tooltip="" history="1" highlightClick="0" endSnd="0"/>
              </a:rPr>
              <a:t>https://www.python.org/downloads/</a:t>
            </a:r>
            <a:endParaRPr sz="5800"/>
          </a:p>
          <a:p>
            <a:pPr lvl="1">
              <a:defRPr sz="1800"/>
            </a:pPr>
            <a:r>
              <a:rPr sz="5800"/>
              <a:t>Python 2 vs 3</a:t>
            </a:r>
            <a:endParaRPr sz="5800"/>
          </a:p>
          <a:p>
            <a:pPr lvl="0">
              <a:defRPr sz="1800"/>
            </a:pPr>
            <a:r>
              <a:rPr sz="5800"/>
              <a:t>d3.js: </a:t>
            </a:r>
            <a:r>
              <a:rPr sz="5800" u="sng">
                <a:hlinkClick r:id="rId4" invalidUrl="" action="" tgtFrame="" tooltip="" history="1" highlightClick="0" endSnd="0"/>
              </a:rPr>
              <a:t>http://d3js.org</a:t>
            </a:r>
            <a:endParaRPr sz="5800"/>
          </a:p>
          <a:p>
            <a:pPr lvl="0">
              <a:defRPr sz="1800"/>
            </a:pPr>
            <a:r>
              <a:rPr sz="5800" u="sng">
                <a:hlinkClick r:id="rId5" invalidUrl="" action="" tgtFrame="" tooltip="" history="1" highlightClick="0" endSnd="0"/>
              </a:rPr>
              <a:t>plot.ly</a:t>
            </a:r>
            <a:r>
              <a:rPr sz="5800"/>
              <a:t>: </a:t>
            </a:r>
            <a:r>
              <a:rPr sz="5800" u="sng">
                <a:hlinkClick r:id="rId6" invalidUrl="" action="" tgtFrame="" tooltip="" history="1" highlightClick="0" endSnd="0"/>
              </a:rPr>
              <a:t>https://plot.ly</a:t>
            </a:r>
          </a:p>
        </p:txBody>
      </p:sp>
    </p:spTree>
  </p:cSld>
  <p:clrMapOvr>
    <a:masterClrMapping/>
  </p:clrMapOvr>
  <p:transition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xfrm>
            <a:off x="34628" y="357187"/>
            <a:ext cx="24314744" cy="22320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What’s “the programmer’s secret?”</a:t>
            </a:r>
          </a:p>
        </p:txBody>
      </p:sp>
      <p:sp>
        <p:nvSpPr>
          <p:cNvPr id="280" name="Shape 280"/>
          <p:cNvSpPr/>
          <p:nvPr>
            <p:ph type="body" idx="1"/>
          </p:nvPr>
        </p:nvSpPr>
        <p:spPr>
          <a:xfrm>
            <a:off x="688046" y="2378064"/>
            <a:ext cx="23554002" cy="9551999"/>
          </a:xfrm>
          <a:prstGeom prst="rect">
            <a:avLst/>
          </a:prstGeom>
        </p:spPr>
        <p:txBody>
          <a:bodyPr/>
          <a:lstStyle/>
          <a:p>
            <a:pPr lvl="0" marL="0" indent="0" algn="ctr">
              <a:buSzTx/>
              <a:buNone/>
              <a:defRPr sz="1800"/>
            </a:pPr>
            <a:r>
              <a:rPr sz="5800"/>
              <a:t>I mentioned this at the very beginning of class.</a:t>
            </a:r>
            <a:endParaRPr sz="5800"/>
          </a:p>
          <a:p>
            <a:pPr lvl="0" marL="0" indent="0" algn="ctr">
              <a:buSzTx/>
              <a:buNone/>
              <a:defRPr sz="1800"/>
            </a:pPr>
            <a:r>
              <a:rPr sz="5800"/>
              <a:t>We saw a lot of code over the last few days.</a:t>
            </a:r>
            <a:endParaRPr sz="5800"/>
          </a:p>
          <a:p>
            <a:pPr lvl="0" marL="0" indent="0" algn="ctr">
              <a:buSzTx/>
              <a:buNone/>
              <a:defRPr sz="1800"/>
            </a:pPr>
            <a:endParaRPr sz="5800"/>
          </a:p>
          <a:p>
            <a:pPr lvl="0" marL="0" indent="0" algn="ctr">
              <a:buSzTx/>
              <a:buNone/>
              <a:defRPr sz="1800"/>
            </a:pPr>
            <a:r>
              <a:rPr sz="5800"/>
              <a:t>Here’s the secret:</a:t>
            </a:r>
            <a:endParaRPr sz="5800"/>
          </a:p>
          <a:p>
            <a:pPr lvl="1" marL="0" indent="228600" algn="ctr">
              <a:buSzTx/>
              <a:buNone/>
              <a:defRPr sz="1800"/>
            </a:pPr>
            <a:r>
              <a:rPr sz="5800">
                <a:solidFill>
                  <a:srgbClr val="164F86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Programmers are lazy.</a:t>
            </a:r>
            <a:endParaRPr sz="5800">
              <a:solidFill>
                <a:srgbClr val="164F86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1" marL="0" indent="228600" algn="ctr">
              <a:buSzTx/>
              <a:buNone/>
              <a:defRPr sz="1800"/>
            </a:pPr>
            <a:r>
              <a:rPr sz="5800">
                <a:solidFill>
                  <a:srgbClr val="164F86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Google is your best friend.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xfrm>
            <a:off x="1283042" y="357187"/>
            <a:ext cx="21817917" cy="205464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800">
                <a:solidFill>
                  <a:srgbClr val="267E9C"/>
                </a:solidFill>
              </a:rPr>
              <a:t>Data-Driven Matters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xfrm>
            <a:off x="781196" y="2536168"/>
            <a:ext cx="22821608" cy="939389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Data allows marketers to precisely drive investment decisions about their mix.</a:t>
            </a:r>
            <a:endParaRPr sz="5800"/>
          </a:p>
          <a:p>
            <a:pPr lvl="1">
              <a:defRPr sz="1800"/>
            </a:pPr>
            <a:r>
              <a:rPr sz="5800"/>
              <a:t>Today we can identify exactly what drives sales and profits.</a:t>
            </a:r>
            <a:endParaRPr sz="5800"/>
          </a:p>
          <a:p>
            <a:pPr lvl="1">
              <a:defRPr sz="1800"/>
            </a:pPr>
            <a:r>
              <a:rPr sz="5800"/>
              <a:t>Adjust marketing mix model accordingly</a:t>
            </a:r>
            <a:endParaRPr sz="5800"/>
          </a:p>
          <a:p>
            <a:pPr lvl="0">
              <a:defRPr sz="1800"/>
            </a:pPr>
            <a:r>
              <a:rPr sz="5800"/>
              <a:t>Data allows evaluation of brand performance over the long term.</a:t>
            </a:r>
            <a:endParaRPr sz="5800"/>
          </a:p>
          <a:p>
            <a:pPr lvl="1">
              <a:defRPr sz="1800"/>
            </a:pPr>
            <a:r>
              <a:rPr sz="5800"/>
              <a:t>Separate short term effects from the long term ones that build equity.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