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98"/>
  </p:notesMasterIdLst>
  <p:handoutMasterIdLst>
    <p:handoutMasterId r:id="rId299"/>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423" r:id="rId146"/>
    <p:sldId id="566" r:id="rId147"/>
    <p:sldId id="567" r:id="rId148"/>
    <p:sldId id="568" r:id="rId149"/>
    <p:sldId id="569" r:id="rId150"/>
    <p:sldId id="570" r:id="rId151"/>
    <p:sldId id="571" r:id="rId152"/>
    <p:sldId id="572" r:id="rId153"/>
    <p:sldId id="573" r:id="rId154"/>
    <p:sldId id="574" r:id="rId155"/>
    <p:sldId id="575" r:id="rId156"/>
    <p:sldId id="564" r:id="rId157"/>
    <p:sldId id="424" r:id="rId158"/>
    <p:sldId id="425" r:id="rId159"/>
    <p:sldId id="426" r:id="rId160"/>
    <p:sldId id="427" r:id="rId161"/>
    <p:sldId id="428" r:id="rId162"/>
    <p:sldId id="429" r:id="rId163"/>
    <p:sldId id="430" r:id="rId164"/>
    <p:sldId id="431" r:id="rId165"/>
    <p:sldId id="432" r:id="rId166"/>
    <p:sldId id="433" r:id="rId167"/>
    <p:sldId id="434" r:id="rId168"/>
    <p:sldId id="435" r:id="rId169"/>
    <p:sldId id="436" r:id="rId170"/>
    <p:sldId id="437" r:id="rId171"/>
    <p:sldId id="438" r:id="rId172"/>
    <p:sldId id="439" r:id="rId173"/>
    <p:sldId id="440" r:id="rId174"/>
    <p:sldId id="441" r:id="rId175"/>
    <p:sldId id="442" r:id="rId176"/>
    <p:sldId id="443" r:id="rId177"/>
    <p:sldId id="444" r:id="rId178"/>
    <p:sldId id="445" r:id="rId179"/>
    <p:sldId id="446" r:id="rId180"/>
    <p:sldId id="447" r:id="rId181"/>
    <p:sldId id="448" r:id="rId182"/>
    <p:sldId id="449" r:id="rId183"/>
    <p:sldId id="450" r:id="rId184"/>
    <p:sldId id="451" r:id="rId185"/>
    <p:sldId id="452" r:id="rId186"/>
    <p:sldId id="453" r:id="rId187"/>
    <p:sldId id="454" r:id="rId188"/>
    <p:sldId id="455" r:id="rId189"/>
    <p:sldId id="456" r:id="rId190"/>
    <p:sldId id="457" r:id="rId191"/>
    <p:sldId id="458" r:id="rId192"/>
    <p:sldId id="459" r:id="rId193"/>
    <p:sldId id="460" r:id="rId194"/>
    <p:sldId id="461" r:id="rId195"/>
    <p:sldId id="462" r:id="rId196"/>
    <p:sldId id="463" r:id="rId197"/>
    <p:sldId id="464" r:id="rId198"/>
    <p:sldId id="465" r:id="rId199"/>
    <p:sldId id="466" r:id="rId200"/>
    <p:sldId id="467" r:id="rId201"/>
    <p:sldId id="468" r:id="rId202"/>
    <p:sldId id="469" r:id="rId203"/>
    <p:sldId id="470" r:id="rId204"/>
    <p:sldId id="471" r:id="rId205"/>
    <p:sldId id="472" r:id="rId206"/>
    <p:sldId id="473" r:id="rId207"/>
    <p:sldId id="474" r:id="rId208"/>
    <p:sldId id="475" r:id="rId209"/>
    <p:sldId id="476" r:id="rId210"/>
    <p:sldId id="477" r:id="rId211"/>
    <p:sldId id="478" r:id="rId212"/>
    <p:sldId id="479" r:id="rId213"/>
    <p:sldId id="480" r:id="rId214"/>
    <p:sldId id="481" r:id="rId215"/>
    <p:sldId id="482" r:id="rId216"/>
    <p:sldId id="483" r:id="rId217"/>
    <p:sldId id="484" r:id="rId218"/>
    <p:sldId id="485" r:id="rId219"/>
    <p:sldId id="486" r:id="rId220"/>
    <p:sldId id="487" r:id="rId221"/>
    <p:sldId id="488" r:id="rId222"/>
    <p:sldId id="489" r:id="rId223"/>
    <p:sldId id="490" r:id="rId224"/>
    <p:sldId id="491" r:id="rId225"/>
    <p:sldId id="492" r:id="rId226"/>
    <p:sldId id="493" r:id="rId227"/>
    <p:sldId id="494" r:id="rId228"/>
    <p:sldId id="495" r:id="rId229"/>
    <p:sldId id="496" r:id="rId230"/>
    <p:sldId id="497" r:id="rId231"/>
    <p:sldId id="498" r:id="rId232"/>
    <p:sldId id="499" r:id="rId233"/>
    <p:sldId id="500" r:id="rId234"/>
    <p:sldId id="501" r:id="rId235"/>
    <p:sldId id="502" r:id="rId236"/>
    <p:sldId id="503" r:id="rId237"/>
    <p:sldId id="504" r:id="rId238"/>
    <p:sldId id="505" r:id="rId239"/>
    <p:sldId id="506" r:id="rId240"/>
    <p:sldId id="507" r:id="rId241"/>
    <p:sldId id="508" r:id="rId242"/>
    <p:sldId id="509" r:id="rId243"/>
    <p:sldId id="510" r:id="rId244"/>
    <p:sldId id="511" r:id="rId245"/>
    <p:sldId id="512" r:id="rId246"/>
    <p:sldId id="513" r:id="rId247"/>
    <p:sldId id="514" r:id="rId248"/>
    <p:sldId id="515" r:id="rId249"/>
    <p:sldId id="516" r:id="rId250"/>
    <p:sldId id="517" r:id="rId251"/>
    <p:sldId id="518" r:id="rId252"/>
    <p:sldId id="519" r:id="rId253"/>
    <p:sldId id="520" r:id="rId254"/>
    <p:sldId id="521" r:id="rId255"/>
    <p:sldId id="522" r:id="rId256"/>
    <p:sldId id="523" r:id="rId257"/>
    <p:sldId id="524" r:id="rId258"/>
    <p:sldId id="525" r:id="rId259"/>
    <p:sldId id="526" r:id="rId260"/>
    <p:sldId id="527" r:id="rId261"/>
    <p:sldId id="528" r:id="rId262"/>
    <p:sldId id="529" r:id="rId263"/>
    <p:sldId id="530" r:id="rId264"/>
    <p:sldId id="531" r:id="rId265"/>
    <p:sldId id="532" r:id="rId266"/>
    <p:sldId id="533" r:id="rId267"/>
    <p:sldId id="534" r:id="rId268"/>
    <p:sldId id="535" r:id="rId269"/>
    <p:sldId id="536" r:id="rId270"/>
    <p:sldId id="537" r:id="rId271"/>
    <p:sldId id="538" r:id="rId272"/>
    <p:sldId id="539" r:id="rId273"/>
    <p:sldId id="540" r:id="rId274"/>
    <p:sldId id="541" r:id="rId275"/>
    <p:sldId id="542" r:id="rId276"/>
    <p:sldId id="543" r:id="rId277"/>
    <p:sldId id="544" r:id="rId278"/>
    <p:sldId id="545" r:id="rId279"/>
    <p:sldId id="546" r:id="rId280"/>
    <p:sldId id="547" r:id="rId281"/>
    <p:sldId id="548" r:id="rId282"/>
    <p:sldId id="549" r:id="rId283"/>
    <p:sldId id="550" r:id="rId284"/>
    <p:sldId id="551" r:id="rId285"/>
    <p:sldId id="552" r:id="rId286"/>
    <p:sldId id="553" r:id="rId287"/>
    <p:sldId id="554" r:id="rId288"/>
    <p:sldId id="555" r:id="rId289"/>
    <p:sldId id="556" r:id="rId290"/>
    <p:sldId id="557" r:id="rId291"/>
    <p:sldId id="558" r:id="rId292"/>
    <p:sldId id="559" r:id="rId293"/>
    <p:sldId id="560" r:id="rId294"/>
    <p:sldId id="561" r:id="rId295"/>
    <p:sldId id="562" r:id="rId296"/>
    <p:sldId id="563" r:id="rId297"/>
  </p:sldIdLst>
  <p:sldSz cx="10691813" cy="7559675"/>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78" d="100"/>
          <a:sy n="78" d="100"/>
        </p:scale>
        <p:origin x="1392" y="102"/>
      </p:cViewPr>
      <p:guideLst/>
    </p:cSldViewPr>
  </p:slideViewPr>
  <p:notesTextViewPr>
    <p:cViewPr>
      <p:scale>
        <a:sx n="1" d="1"/>
        <a:sy n="1" d="1"/>
      </p:scale>
      <p:origin x="0" y="0"/>
    </p:cViewPr>
  </p:notesTextViewPr>
  <p:sorterViewPr>
    <p:cViewPr>
      <p:scale>
        <a:sx n="100" d="100"/>
        <a:sy n="100" d="100"/>
      </p:scale>
      <p:origin x="0" y="-5476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99" Type="http://schemas.openxmlformats.org/officeDocument/2006/relationships/handoutMaster" Target="handoutMasters/handoutMaster1.xml"/><Relationship Id="rId21" Type="http://schemas.openxmlformats.org/officeDocument/2006/relationships/slide" Target="slides/slide19.xml"/><Relationship Id="rId63" Type="http://schemas.openxmlformats.org/officeDocument/2006/relationships/slide" Target="slides/slide61.xml"/><Relationship Id="rId159" Type="http://schemas.openxmlformats.org/officeDocument/2006/relationships/slide" Target="slides/slide157.xml"/><Relationship Id="rId170" Type="http://schemas.openxmlformats.org/officeDocument/2006/relationships/slide" Target="slides/slide168.xml"/><Relationship Id="rId226" Type="http://schemas.openxmlformats.org/officeDocument/2006/relationships/slide" Target="slides/slide224.xml"/><Relationship Id="rId268" Type="http://schemas.openxmlformats.org/officeDocument/2006/relationships/slide" Target="slides/slide266.xml"/><Relationship Id="rId32" Type="http://schemas.openxmlformats.org/officeDocument/2006/relationships/slide" Target="slides/slide30.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181" Type="http://schemas.openxmlformats.org/officeDocument/2006/relationships/slide" Target="slides/slide179.xml"/><Relationship Id="rId237" Type="http://schemas.openxmlformats.org/officeDocument/2006/relationships/slide" Target="slides/slide235.xml"/><Relationship Id="rId279" Type="http://schemas.openxmlformats.org/officeDocument/2006/relationships/slide" Target="slides/slide277.xml"/><Relationship Id="rId43" Type="http://schemas.openxmlformats.org/officeDocument/2006/relationships/slide" Target="slides/slide41.xml"/><Relationship Id="rId139" Type="http://schemas.openxmlformats.org/officeDocument/2006/relationships/slide" Target="slides/slide137.xml"/><Relationship Id="rId290" Type="http://schemas.openxmlformats.org/officeDocument/2006/relationships/slide" Target="slides/slide288.xml"/><Relationship Id="rId85" Type="http://schemas.openxmlformats.org/officeDocument/2006/relationships/slide" Target="slides/slide83.xml"/><Relationship Id="rId150" Type="http://schemas.openxmlformats.org/officeDocument/2006/relationships/slide" Target="slides/slide148.xml"/><Relationship Id="rId192" Type="http://schemas.openxmlformats.org/officeDocument/2006/relationships/slide" Target="slides/slide190.xml"/><Relationship Id="rId206" Type="http://schemas.openxmlformats.org/officeDocument/2006/relationships/slide" Target="slides/slide204.xml"/><Relationship Id="rId248" Type="http://schemas.openxmlformats.org/officeDocument/2006/relationships/slide" Target="slides/slide246.xml"/><Relationship Id="rId12" Type="http://schemas.openxmlformats.org/officeDocument/2006/relationships/slide" Target="slides/slide10.xml"/><Relationship Id="rId108" Type="http://schemas.openxmlformats.org/officeDocument/2006/relationships/slide" Target="slides/slide106.xml"/><Relationship Id="rId54" Type="http://schemas.openxmlformats.org/officeDocument/2006/relationships/slide" Target="slides/slide52.xml"/><Relationship Id="rId96" Type="http://schemas.openxmlformats.org/officeDocument/2006/relationships/slide" Target="slides/slide94.xml"/><Relationship Id="rId161" Type="http://schemas.openxmlformats.org/officeDocument/2006/relationships/slide" Target="slides/slide159.xml"/><Relationship Id="rId217" Type="http://schemas.openxmlformats.org/officeDocument/2006/relationships/slide" Target="slides/slide215.xml"/><Relationship Id="rId6" Type="http://schemas.openxmlformats.org/officeDocument/2006/relationships/slide" Target="slides/slide4.xml"/><Relationship Id="rId238" Type="http://schemas.openxmlformats.org/officeDocument/2006/relationships/slide" Target="slides/slide236.xml"/><Relationship Id="rId259" Type="http://schemas.openxmlformats.org/officeDocument/2006/relationships/slide" Target="slides/slide257.xml"/><Relationship Id="rId23" Type="http://schemas.openxmlformats.org/officeDocument/2006/relationships/slide" Target="slides/slide21.xml"/><Relationship Id="rId119" Type="http://schemas.openxmlformats.org/officeDocument/2006/relationships/slide" Target="slides/slide117.xml"/><Relationship Id="rId270" Type="http://schemas.openxmlformats.org/officeDocument/2006/relationships/slide" Target="slides/slide268.xml"/><Relationship Id="rId291" Type="http://schemas.openxmlformats.org/officeDocument/2006/relationships/slide" Target="slides/slide289.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slide" Target="slides/slide226.xml"/><Relationship Id="rId249" Type="http://schemas.openxmlformats.org/officeDocument/2006/relationships/slide" Target="slides/slide247.xml"/><Relationship Id="rId13" Type="http://schemas.openxmlformats.org/officeDocument/2006/relationships/slide" Target="slides/slide11.xml"/><Relationship Id="rId109" Type="http://schemas.openxmlformats.org/officeDocument/2006/relationships/slide" Target="slides/slide107.xml"/><Relationship Id="rId260" Type="http://schemas.openxmlformats.org/officeDocument/2006/relationships/slide" Target="slides/slide258.xml"/><Relationship Id="rId281" Type="http://schemas.openxmlformats.org/officeDocument/2006/relationships/slide" Target="slides/slide279.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39" Type="http://schemas.openxmlformats.org/officeDocument/2006/relationships/slide" Target="slides/slide237.xml"/><Relationship Id="rId250" Type="http://schemas.openxmlformats.org/officeDocument/2006/relationships/slide" Target="slides/slide248.xml"/><Relationship Id="rId271" Type="http://schemas.openxmlformats.org/officeDocument/2006/relationships/slide" Target="slides/slide269.xml"/><Relationship Id="rId292" Type="http://schemas.openxmlformats.org/officeDocument/2006/relationships/slide" Target="slides/slide290.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slide" Target="slides/slide227.xml"/><Relationship Id="rId240" Type="http://schemas.openxmlformats.org/officeDocument/2006/relationships/slide" Target="slides/slide238.xml"/><Relationship Id="rId261" Type="http://schemas.openxmlformats.org/officeDocument/2006/relationships/slide" Target="slides/slide259.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282" Type="http://schemas.openxmlformats.org/officeDocument/2006/relationships/slide" Target="slides/slide280.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slide" Target="slides/slide228.xml"/><Relationship Id="rId251" Type="http://schemas.openxmlformats.org/officeDocument/2006/relationships/slide" Target="slides/slide249.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72" Type="http://schemas.openxmlformats.org/officeDocument/2006/relationships/slide" Target="slides/slide270.xml"/><Relationship Id="rId293" Type="http://schemas.openxmlformats.org/officeDocument/2006/relationships/slide" Target="slides/slide29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95" Type="http://schemas.openxmlformats.org/officeDocument/2006/relationships/slide" Target="slides/slide193.xml"/><Relationship Id="rId209" Type="http://schemas.openxmlformats.org/officeDocument/2006/relationships/slide" Target="slides/slide207.xml"/><Relationship Id="rId220" Type="http://schemas.openxmlformats.org/officeDocument/2006/relationships/slide" Target="slides/slide218.xml"/><Relationship Id="rId241" Type="http://schemas.openxmlformats.org/officeDocument/2006/relationships/slide" Target="slides/slide23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262" Type="http://schemas.openxmlformats.org/officeDocument/2006/relationships/slide" Target="slides/slide260.xml"/><Relationship Id="rId283" Type="http://schemas.openxmlformats.org/officeDocument/2006/relationships/slide" Target="slides/slide281.xml"/><Relationship Id="rId78" Type="http://schemas.openxmlformats.org/officeDocument/2006/relationships/slide" Target="slides/slide76.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64" Type="http://schemas.openxmlformats.org/officeDocument/2006/relationships/slide" Target="slides/slide162.xml"/><Relationship Id="rId185" Type="http://schemas.openxmlformats.org/officeDocument/2006/relationships/slide" Target="slides/slide183.xml"/><Relationship Id="rId9" Type="http://schemas.openxmlformats.org/officeDocument/2006/relationships/slide" Target="slides/slide7.xml"/><Relationship Id="rId210" Type="http://schemas.openxmlformats.org/officeDocument/2006/relationships/slide" Target="slides/slide208.xml"/><Relationship Id="rId26" Type="http://schemas.openxmlformats.org/officeDocument/2006/relationships/slide" Target="slides/slide24.xml"/><Relationship Id="rId231" Type="http://schemas.openxmlformats.org/officeDocument/2006/relationships/slide" Target="slides/slide229.xml"/><Relationship Id="rId252" Type="http://schemas.openxmlformats.org/officeDocument/2006/relationships/slide" Target="slides/slide250.xml"/><Relationship Id="rId273" Type="http://schemas.openxmlformats.org/officeDocument/2006/relationships/slide" Target="slides/slide271.xml"/><Relationship Id="rId294" Type="http://schemas.openxmlformats.org/officeDocument/2006/relationships/slide" Target="slides/slide292.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242" Type="http://schemas.openxmlformats.org/officeDocument/2006/relationships/slide" Target="slides/slide240.xml"/><Relationship Id="rId263" Type="http://schemas.openxmlformats.org/officeDocument/2006/relationships/slide" Target="slides/slide261.xml"/><Relationship Id="rId284" Type="http://schemas.openxmlformats.org/officeDocument/2006/relationships/slide" Target="slides/slide282.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slide" Target="slides/slide230.xml"/><Relationship Id="rId253" Type="http://schemas.openxmlformats.org/officeDocument/2006/relationships/slide" Target="slides/slide251.xml"/><Relationship Id="rId274" Type="http://schemas.openxmlformats.org/officeDocument/2006/relationships/slide" Target="slides/slide272.xml"/><Relationship Id="rId295" Type="http://schemas.openxmlformats.org/officeDocument/2006/relationships/slide" Target="slides/slide293.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243" Type="http://schemas.openxmlformats.org/officeDocument/2006/relationships/slide" Target="slides/slide241.xml"/><Relationship Id="rId264" Type="http://schemas.openxmlformats.org/officeDocument/2006/relationships/slide" Target="slides/slide262.xml"/><Relationship Id="rId285" Type="http://schemas.openxmlformats.org/officeDocument/2006/relationships/slide" Target="slides/slide28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33" Type="http://schemas.openxmlformats.org/officeDocument/2006/relationships/slide" Target="slides/slide231.xml"/><Relationship Id="rId254" Type="http://schemas.openxmlformats.org/officeDocument/2006/relationships/slide" Target="slides/slide252.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275" Type="http://schemas.openxmlformats.org/officeDocument/2006/relationships/slide" Target="slides/slide273.xml"/><Relationship Id="rId296" Type="http://schemas.openxmlformats.org/officeDocument/2006/relationships/slide" Target="slides/slide294.xml"/><Relationship Id="rId300" Type="http://schemas.openxmlformats.org/officeDocument/2006/relationships/presProps" Target="presProps.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244" Type="http://schemas.openxmlformats.org/officeDocument/2006/relationships/slide" Target="slides/slide242.xml"/><Relationship Id="rId18" Type="http://schemas.openxmlformats.org/officeDocument/2006/relationships/slide" Target="slides/slide16.xml"/><Relationship Id="rId39" Type="http://schemas.openxmlformats.org/officeDocument/2006/relationships/slide" Target="slides/slide37.xml"/><Relationship Id="rId265" Type="http://schemas.openxmlformats.org/officeDocument/2006/relationships/slide" Target="slides/slide263.xml"/><Relationship Id="rId286" Type="http://schemas.openxmlformats.org/officeDocument/2006/relationships/slide" Target="slides/slide284.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34" Type="http://schemas.openxmlformats.org/officeDocument/2006/relationships/slide" Target="slides/slide232.xml"/><Relationship Id="rId2" Type="http://schemas.openxmlformats.org/officeDocument/2006/relationships/slideMaster" Target="slideMasters/slideMaster2.xml"/><Relationship Id="rId29" Type="http://schemas.openxmlformats.org/officeDocument/2006/relationships/slide" Target="slides/slide27.xml"/><Relationship Id="rId255" Type="http://schemas.openxmlformats.org/officeDocument/2006/relationships/slide" Target="slides/slide253.xml"/><Relationship Id="rId276" Type="http://schemas.openxmlformats.org/officeDocument/2006/relationships/slide" Target="slides/slide274.xml"/><Relationship Id="rId297" Type="http://schemas.openxmlformats.org/officeDocument/2006/relationships/slide" Target="slides/slide295.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301"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245" Type="http://schemas.openxmlformats.org/officeDocument/2006/relationships/slide" Target="slides/slide243.xml"/><Relationship Id="rId266" Type="http://schemas.openxmlformats.org/officeDocument/2006/relationships/slide" Target="slides/slide264.xml"/><Relationship Id="rId287" Type="http://schemas.openxmlformats.org/officeDocument/2006/relationships/slide" Target="slides/slide285.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 Id="rId235" Type="http://schemas.openxmlformats.org/officeDocument/2006/relationships/slide" Target="slides/slide233.xml"/><Relationship Id="rId256" Type="http://schemas.openxmlformats.org/officeDocument/2006/relationships/slide" Target="slides/slide254.xml"/><Relationship Id="rId277" Type="http://schemas.openxmlformats.org/officeDocument/2006/relationships/slide" Target="slides/slide275.xml"/><Relationship Id="rId298" Type="http://schemas.openxmlformats.org/officeDocument/2006/relationships/notesMaster" Target="notesMasters/notesMaster1.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302"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179" Type="http://schemas.openxmlformats.org/officeDocument/2006/relationships/slide" Target="slides/slide177.xml"/><Relationship Id="rId190" Type="http://schemas.openxmlformats.org/officeDocument/2006/relationships/slide" Target="slides/slide188.xml"/><Relationship Id="rId204" Type="http://schemas.openxmlformats.org/officeDocument/2006/relationships/slide" Target="slides/slide202.xml"/><Relationship Id="rId225" Type="http://schemas.openxmlformats.org/officeDocument/2006/relationships/slide" Target="slides/slide223.xml"/><Relationship Id="rId246" Type="http://schemas.openxmlformats.org/officeDocument/2006/relationships/slide" Target="slides/slide244.xml"/><Relationship Id="rId267" Type="http://schemas.openxmlformats.org/officeDocument/2006/relationships/slide" Target="slides/slide265.xml"/><Relationship Id="rId288" Type="http://schemas.openxmlformats.org/officeDocument/2006/relationships/slide" Target="slides/slide286.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94" Type="http://schemas.openxmlformats.org/officeDocument/2006/relationships/slide" Target="slides/slide92.xml"/><Relationship Id="rId148" Type="http://schemas.openxmlformats.org/officeDocument/2006/relationships/slide" Target="slides/slide146.xml"/><Relationship Id="rId169" Type="http://schemas.openxmlformats.org/officeDocument/2006/relationships/slide" Target="slides/slide167.xml"/><Relationship Id="rId4" Type="http://schemas.openxmlformats.org/officeDocument/2006/relationships/slide" Target="slides/slide2.xml"/><Relationship Id="rId180" Type="http://schemas.openxmlformats.org/officeDocument/2006/relationships/slide" Target="slides/slide178.xml"/><Relationship Id="rId215" Type="http://schemas.openxmlformats.org/officeDocument/2006/relationships/slide" Target="slides/slide213.xml"/><Relationship Id="rId236" Type="http://schemas.openxmlformats.org/officeDocument/2006/relationships/slide" Target="slides/slide234.xml"/><Relationship Id="rId257" Type="http://schemas.openxmlformats.org/officeDocument/2006/relationships/slide" Target="slides/slide255.xml"/><Relationship Id="rId278" Type="http://schemas.openxmlformats.org/officeDocument/2006/relationships/slide" Target="slides/slide276.xml"/><Relationship Id="rId303" Type="http://schemas.openxmlformats.org/officeDocument/2006/relationships/tableStyles" Target="tableStyles.xml"/><Relationship Id="rId42" Type="http://schemas.openxmlformats.org/officeDocument/2006/relationships/slide" Target="slides/slide40.xml"/><Relationship Id="rId84" Type="http://schemas.openxmlformats.org/officeDocument/2006/relationships/slide" Target="slides/slide82.xml"/><Relationship Id="rId138" Type="http://schemas.openxmlformats.org/officeDocument/2006/relationships/slide" Target="slides/slide136.xml"/><Relationship Id="rId191" Type="http://schemas.openxmlformats.org/officeDocument/2006/relationships/slide" Target="slides/slide189.xml"/><Relationship Id="rId205" Type="http://schemas.openxmlformats.org/officeDocument/2006/relationships/slide" Target="slides/slide203.xml"/><Relationship Id="rId247" Type="http://schemas.openxmlformats.org/officeDocument/2006/relationships/slide" Target="slides/slide245.xml"/><Relationship Id="rId107" Type="http://schemas.openxmlformats.org/officeDocument/2006/relationships/slide" Target="slides/slide105.xml"/><Relationship Id="rId289" Type="http://schemas.openxmlformats.org/officeDocument/2006/relationships/slide" Target="slides/slide287.xml"/><Relationship Id="rId11" Type="http://schemas.openxmlformats.org/officeDocument/2006/relationships/slide" Target="slides/slide9.xml"/><Relationship Id="rId53" Type="http://schemas.openxmlformats.org/officeDocument/2006/relationships/slide" Target="slides/slide51.xml"/><Relationship Id="rId149" Type="http://schemas.openxmlformats.org/officeDocument/2006/relationships/slide" Target="slides/slide147.xml"/><Relationship Id="rId95" Type="http://schemas.openxmlformats.org/officeDocument/2006/relationships/slide" Target="slides/slide93.xml"/><Relationship Id="rId160" Type="http://schemas.openxmlformats.org/officeDocument/2006/relationships/slide" Target="slides/slide158.xml"/><Relationship Id="rId216" Type="http://schemas.openxmlformats.org/officeDocument/2006/relationships/slide" Target="slides/slide214.xml"/><Relationship Id="rId258" Type="http://schemas.openxmlformats.org/officeDocument/2006/relationships/slide" Target="slides/slide256.xml"/><Relationship Id="rId22" Type="http://schemas.openxmlformats.org/officeDocument/2006/relationships/slide" Target="slides/slide20.xml"/><Relationship Id="rId64" Type="http://schemas.openxmlformats.org/officeDocument/2006/relationships/slide" Target="slides/slide62.xml"/><Relationship Id="rId118" Type="http://schemas.openxmlformats.org/officeDocument/2006/relationships/slide" Target="slides/slide116.xml"/><Relationship Id="rId171" Type="http://schemas.openxmlformats.org/officeDocument/2006/relationships/slide" Target="slides/slide169.xml"/><Relationship Id="rId227" Type="http://schemas.openxmlformats.org/officeDocument/2006/relationships/slide" Target="slides/slide225.xml"/><Relationship Id="rId269" Type="http://schemas.openxmlformats.org/officeDocument/2006/relationships/slide" Target="slides/slide267.xml"/><Relationship Id="rId33" Type="http://schemas.openxmlformats.org/officeDocument/2006/relationships/slide" Target="slides/slide31.xml"/><Relationship Id="rId129" Type="http://schemas.openxmlformats.org/officeDocument/2006/relationships/slide" Target="slides/slide127.xml"/><Relationship Id="rId280" Type="http://schemas.openxmlformats.org/officeDocument/2006/relationships/slide" Target="slides/slide278.xml"/><Relationship Id="rId75" Type="http://schemas.openxmlformats.org/officeDocument/2006/relationships/slide" Target="slides/slide73.xml"/><Relationship Id="rId140" Type="http://schemas.openxmlformats.org/officeDocument/2006/relationships/slide" Target="slides/slide138.xml"/><Relationship Id="rId182" Type="http://schemas.openxmlformats.org/officeDocument/2006/relationships/slide" Target="slides/slide18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 la date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1">
            <a:noAutofit/>
          </a:bodyPr>
          <a:lstStyle/>
          <a:p>
            <a:pPr marL="0" marR="0" lvl="0" indent="0" algn="r"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4" name="Espace réservé du pied de page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endParaRPr lang="fr-FR" sz="1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5" name="Espace réservé du numéro de diapositive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1">
            <a:noAutofit/>
          </a:bodyPr>
          <a:lstStyle/>
          <a:p>
            <a:pPr marL="0" marR="0" lvl="0" indent="0" algn="r"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sz="1400"/>
            </a:pPr>
            <a:fld id="{C44CB999-AB47-4DC7-982D-76C18EDD1A2C}" type="slidenum">
              <a:t>‹N°›</a:t>
            </a:fld>
            <a:endParaRPr lang="fr-FR" sz="1400" b="0" i="0" u="none" strike="noStrike" baseline="0">
              <a:ln>
                <a:noFill/>
              </a:ln>
              <a:solidFill>
                <a:srgbClr val="000000"/>
              </a:solidFill>
              <a:latin typeface="Times New Roman" pitchFamily="18"/>
              <a:ea typeface="Lucida Sans Unicode" pitchFamily="34"/>
              <a:cs typeface="Lucida Sans Unicode" pitchFamily="34"/>
            </a:endParaRPr>
          </a:p>
        </p:txBody>
      </p:sp>
    </p:spTree>
    <p:extLst>
      <p:ext uri="{BB962C8B-B14F-4D97-AF65-F5344CB8AC3E}">
        <p14:creationId xmlns:p14="http://schemas.microsoft.com/office/powerpoint/2010/main" val="3977222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a:spLocks noMove="1" noResize="1"/>
          </p:cNvSpPr>
          <p:nvPr/>
        </p:nvSpPr>
        <p:spPr>
          <a:xfrm>
            <a:off x="0" y="0"/>
            <a:ext cx="7560000" cy="10692000"/>
          </a:xfrm>
          <a:prstGeom prst="rect">
            <a:avLst/>
          </a:prstGeom>
          <a:solidFill>
            <a:srgbClr val="FFFFFF"/>
          </a:solidFill>
          <a:ln>
            <a:noFill/>
            <a:prstDash val="solid"/>
          </a:ln>
        </p:spPr>
        <p:txBody>
          <a:bodyPr vert="horz" wrap="none" lIns="90000" tIns="45000" rIns="90000" bIns="45000" anchor="ctr" anchorCtr="1"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Forme libre 2"/>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4" name="Forme libre 3"/>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5" name="Forme libre 4"/>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6" name="Forme libre 5"/>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7" name="Forme libre 6"/>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8" name="Forme libre 7"/>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9" name="Forme libre 8"/>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0" name="Forme libre 9"/>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1" name="Forme libre 10"/>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2" name="Forme libre 11"/>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3" name="Forme libre 12"/>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4" name="Forme libre 13"/>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5" name="Forme libre 14"/>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6" name="Forme libre 15"/>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7" name="Forme libre 16"/>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8" name="Forme libre 17"/>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9" name="Forme libre 18"/>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0" name="Forme libre 19"/>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1" name="Forme libre 20"/>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2" name="Forme libre 21"/>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3" name="Forme libre 22"/>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4" name="Forme libre 23"/>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5" name="Forme libre 24"/>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6" name="Forme libre 25"/>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7" name="Forme libre 26"/>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8" name="Forme libre 27"/>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29" name="Forme libre 28"/>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0" name="Forme libre 29"/>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1" name="Forme libre 30"/>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2" name="Forme libre 31"/>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3" name="Forme libre 32"/>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4" name="Forme libre 33"/>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5" name="Forme libre 34"/>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6" name="Forme libre 35"/>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7" name="Forme libre 36"/>
          <p:cNvSpPr/>
          <p:nvPr/>
        </p:nvSpPr>
        <p:spPr>
          <a:xfrm>
            <a:off x="0" y="0"/>
            <a:ext cx="7559640" cy="10691640"/>
          </a:xfrm>
          <a:custGeom>
            <a:avLst>
              <a:gd name="f0" fmla="val 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8" name="Forme libre 37"/>
          <p:cNvSpPr/>
          <p:nvPr/>
        </p:nvSpPr>
        <p:spPr>
          <a:xfrm>
            <a:off x="1312920" y="1027079"/>
            <a:ext cx="4933800" cy="370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9" name="Espace réservé des notes 38"/>
          <p:cNvSpPr txBox="1">
            <a:spLocks noGrp="1"/>
          </p:cNvSpPr>
          <p:nvPr>
            <p:ph type="body" sz="quarter" idx="3"/>
          </p:nvPr>
        </p:nvSpPr>
        <p:spPr>
          <a:xfrm>
            <a:off x="1170000" y="5086079"/>
            <a:ext cx="5170320" cy="4051440"/>
          </a:xfrm>
          <a:prstGeom prst="rect">
            <a:avLst/>
          </a:prstGeom>
          <a:noFill/>
          <a:ln>
            <a:noFill/>
          </a:ln>
        </p:spPr>
        <p:txBody>
          <a:bodyPr lIns="0" tIns="0" rIns="0" bIns="0" compatLnSpc="1"/>
          <a:lstStyle/>
          <a:p>
            <a:endParaRPr lang="fr-FR"/>
          </a:p>
        </p:txBody>
      </p:sp>
      <p:sp>
        <p:nvSpPr>
          <p:cNvPr id="40" name="Espace réservé de l'image des diapositives 39"/>
          <p:cNvSpPr>
            <a:spLocks noGrp="1" noRot="1" noChangeAspect="1"/>
          </p:cNvSpPr>
          <p:nvPr>
            <p:ph type="sldImg" idx="2"/>
          </p:nvPr>
        </p:nvSpPr>
        <p:spPr>
          <a:xfrm>
            <a:off x="944280" y="812880"/>
            <a:ext cx="5614920" cy="3954600"/>
          </a:xfrm>
          <a:prstGeom prst="rect">
            <a:avLst/>
          </a:prstGeom>
          <a:noFill/>
          <a:ln>
            <a:noFill/>
            <a:prstDash val="solid"/>
          </a:ln>
        </p:spPr>
      </p:sp>
    </p:spTree>
    <p:extLst>
      <p:ext uri="{BB962C8B-B14F-4D97-AF65-F5344CB8AC3E}">
        <p14:creationId xmlns:p14="http://schemas.microsoft.com/office/powerpoint/2010/main" val="3036334379"/>
      </p:ext>
    </p:extLst>
  </p:cSld>
  <p:clrMap bg1="lt1" tx1="dk1" bg2="lt2" tx2="dk2" accent1="accent1" accent2="accent2" accent3="accent3" accent4="accent4" accent5="accent5" accent6="accent6" hlink="hlink" folHlink="folHlink"/>
  <p:notesStyle>
    <a:lvl1pPr marL="0" marR="0" indent="0" algn="l" rtl="0" hangingPunct="0">
      <a:lnSpc>
        <a:spcPct val="100000"/>
      </a:lnSpc>
      <a:spcBef>
        <a:spcPts val="448"/>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200" b="0" i="0" u="none" strike="noStrike" baseline="0">
        <a:ln>
          <a:noFill/>
        </a:ln>
        <a:solidFill>
          <a:srgbClr val="000000"/>
        </a:solidFill>
        <a:latin typeface="Times New Roman"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1163520" y="1027079"/>
            <a:ext cx="5232600" cy="3700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048408290"/>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72034333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39954880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252075346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3157936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897688600"/>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135229046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3518108903"/>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108113641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extLst>
      <p:ext uri="{BB962C8B-B14F-4D97-AF65-F5344CB8AC3E}">
        <p14:creationId xmlns:p14="http://schemas.microsoft.com/office/powerpoint/2010/main" val="817819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extLst>
      <p:ext uri="{BB962C8B-B14F-4D97-AF65-F5344CB8AC3E}">
        <p14:creationId xmlns:p14="http://schemas.microsoft.com/office/powerpoint/2010/main" val="244475293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955675" y="812800"/>
            <a:ext cx="5592763" cy="3954463"/>
          </a:xfrm>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rme libre 1"/>
          <p:cNvSpPr/>
          <p:nvPr/>
        </p:nvSpPr>
        <p:spPr>
          <a:xfrm>
            <a:off x="944640" y="801720"/>
            <a:ext cx="5670360" cy="40100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solidFill>
          <a:ln w="9360">
            <a:solidFill>
              <a:srgbClr val="000000"/>
            </a:solidFill>
            <a:prstDash val="solid"/>
            <a:miter/>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Espace réservé des notes 2"/>
          <p:cNvSpPr txBox="1">
            <a:spLocks noGrp="1"/>
          </p:cNvSpPr>
          <p:nvPr>
            <p:ph type="body" sz="quarter" idx="1"/>
          </p:nvPr>
        </p:nvSpPr>
        <p:spPr>
          <a:xfrm>
            <a:off x="1169640" y="5086440"/>
            <a:ext cx="5172120" cy="4053600"/>
          </a:xfrm>
        </p:spPr>
        <p:txBody>
          <a:bodyPr vert="horz"/>
          <a:lstStyle/>
          <a:p>
            <a:endParaRPr lang="fr-F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solidFill>
            <a:srgbClr val="CFE7F5"/>
          </a:solidFill>
          <a:ln w="25400">
            <a:solidFill>
              <a:srgbClr val="808080"/>
            </a:solidFill>
            <a:prstDash val="solid"/>
          </a:ln>
        </p:spPr>
      </p:sp>
      <p:sp>
        <p:nvSpPr>
          <p:cNvPr id="3" name="Espace réservé des notes 2"/>
          <p:cNvSpPr txBox="1">
            <a:spLocks noGrp="1"/>
          </p:cNvSpPr>
          <p:nvPr>
            <p:ph type="body" sz="quarter" idx="1"/>
          </p:nvPr>
        </p:nvSpPr>
        <p:spPr/>
        <p:txBody>
          <a:bodyPr vert="horz"/>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336675" y="1236663"/>
            <a:ext cx="8018463" cy="2632075"/>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336675" y="3970338"/>
            <a:ext cx="8018463"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Tree>
    <p:extLst>
      <p:ext uri="{BB962C8B-B14F-4D97-AF65-F5344CB8AC3E}">
        <p14:creationId xmlns:p14="http://schemas.microsoft.com/office/powerpoint/2010/main" val="1802059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639085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437438" y="852488"/>
            <a:ext cx="2114550" cy="579437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1092200" y="852488"/>
            <a:ext cx="6192838" cy="5794375"/>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0603860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336675" y="1236663"/>
            <a:ext cx="8018463" cy="2632075"/>
          </a:xfrm>
          <a:prstGeom prst="rect">
            <a:avLst/>
          </a:prstGeo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336675" y="3970338"/>
            <a:ext cx="8018463" cy="18256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038DFBA4-3E36-47CC-8655-2DB7ABB41B84}" type="slidenum">
              <a:t>‹N°›</a:t>
            </a:fld>
            <a:endParaRPr lang="fr-FR"/>
          </a:p>
        </p:txBody>
      </p:sp>
    </p:spTree>
    <p:extLst>
      <p:ext uri="{BB962C8B-B14F-4D97-AF65-F5344CB8AC3E}">
        <p14:creationId xmlns:p14="http://schemas.microsoft.com/office/powerpoint/2010/main" val="18712415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735013" y="403225"/>
            <a:ext cx="9221787" cy="1460500"/>
          </a:xfrm>
          <a:prstGeom prst="rect">
            <a:avLst/>
          </a:prstGeom>
        </p:spPr>
        <p:txBody>
          <a:bodyPr/>
          <a:lstStyle/>
          <a:p>
            <a:r>
              <a:rPr lang="fr-FR" smtClean="0"/>
              <a:t>Modifiez le style du titre</a:t>
            </a:r>
            <a:endParaRPr lang="fr-FR"/>
          </a:p>
        </p:txBody>
      </p:sp>
      <p:sp>
        <p:nvSpPr>
          <p:cNvPr id="3" name="Espace réservé du contenu 2"/>
          <p:cNvSpPr>
            <a:spLocks noGrp="1"/>
          </p:cNvSpPr>
          <p:nvPr>
            <p:ph idx="1"/>
          </p:nvPr>
        </p:nvSpPr>
        <p:spPr>
          <a:xfrm>
            <a:off x="735013" y="2012950"/>
            <a:ext cx="9221787" cy="47958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56FD14CF-611F-4DC5-A6E8-2C71018DBAFF}" type="slidenum">
              <a:t>‹N°›</a:t>
            </a:fld>
            <a:endParaRPr lang="fr-FR"/>
          </a:p>
        </p:txBody>
      </p:sp>
    </p:spTree>
    <p:extLst>
      <p:ext uri="{BB962C8B-B14F-4D97-AF65-F5344CB8AC3E}">
        <p14:creationId xmlns:p14="http://schemas.microsoft.com/office/powerpoint/2010/main" val="1943169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30250" y="1884363"/>
            <a:ext cx="9220200" cy="3144837"/>
          </a:xfrm>
          <a:prstGeom prst="rect">
            <a:avLst/>
          </a:prstGeo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730250" y="5059363"/>
            <a:ext cx="9220200" cy="16525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6894C827-2445-43E7-8474-44AC9806D3EB}" type="slidenum">
              <a:t>‹N°›</a:t>
            </a:fld>
            <a:endParaRPr lang="fr-FR"/>
          </a:p>
        </p:txBody>
      </p:sp>
    </p:spTree>
    <p:extLst>
      <p:ext uri="{BB962C8B-B14F-4D97-AF65-F5344CB8AC3E}">
        <p14:creationId xmlns:p14="http://schemas.microsoft.com/office/powerpoint/2010/main" val="35648788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735013" y="403225"/>
            <a:ext cx="9221787" cy="1460500"/>
          </a:xfrm>
          <a:prstGeom prst="rect">
            <a:avLst/>
          </a:prstGeom>
        </p:spPr>
        <p:txBody>
          <a:bodyPr/>
          <a:lstStyle/>
          <a:p>
            <a:r>
              <a:rPr lang="fr-FR" smtClean="0"/>
              <a:t>Modifiez le style du titre</a:t>
            </a:r>
            <a:endParaRPr lang="fr-FR"/>
          </a:p>
        </p:txBody>
      </p:sp>
      <p:sp>
        <p:nvSpPr>
          <p:cNvPr id="3" name="Espace réservé du contenu 2"/>
          <p:cNvSpPr>
            <a:spLocks noGrp="1"/>
          </p:cNvSpPr>
          <p:nvPr>
            <p:ph sz="half" idx="1"/>
          </p:nvPr>
        </p:nvSpPr>
        <p:spPr>
          <a:xfrm>
            <a:off x="735013" y="2012950"/>
            <a:ext cx="4533900" cy="47958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421313" y="2012950"/>
            <a:ext cx="4535487" cy="4795838"/>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7E47F959-EA57-408F-BBFF-8249CF3E2488}" type="slidenum">
              <a:t>‹N°›</a:t>
            </a:fld>
            <a:endParaRPr lang="fr-FR"/>
          </a:p>
        </p:txBody>
      </p:sp>
    </p:spTree>
    <p:extLst>
      <p:ext uri="{BB962C8B-B14F-4D97-AF65-F5344CB8AC3E}">
        <p14:creationId xmlns:p14="http://schemas.microsoft.com/office/powerpoint/2010/main" val="2344669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736600" y="403225"/>
            <a:ext cx="9221788" cy="1460500"/>
          </a:xfrm>
          <a:prstGeom prst="rect">
            <a:avLst/>
          </a:prstGeom>
        </p:spPr>
        <p:txBody>
          <a:bodyPr/>
          <a:lstStyle/>
          <a:p>
            <a:r>
              <a:rPr lang="fr-FR" smtClean="0"/>
              <a:t>Modifiez le style du titre</a:t>
            </a:r>
            <a:endParaRPr lang="fr-FR"/>
          </a:p>
        </p:txBody>
      </p:sp>
      <p:sp>
        <p:nvSpPr>
          <p:cNvPr id="3" name="Espace réservé du texte 2"/>
          <p:cNvSpPr>
            <a:spLocks noGrp="1"/>
          </p:cNvSpPr>
          <p:nvPr>
            <p:ph type="body" idx="1"/>
          </p:nvPr>
        </p:nvSpPr>
        <p:spPr>
          <a:xfrm>
            <a:off x="736600" y="1852613"/>
            <a:ext cx="4522788" cy="908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736600" y="2760663"/>
            <a:ext cx="4522788" cy="4062412"/>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413375" y="1852613"/>
            <a:ext cx="4545013" cy="908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5413375" y="2760663"/>
            <a:ext cx="4545013" cy="4062412"/>
          </a:xfrm>
          <a:prstGeom prst="rect">
            <a:avLst/>
          </a:prstGeo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lvl="0"/>
            <a:endParaRPr lang="fr-FR"/>
          </a:p>
        </p:txBody>
      </p:sp>
      <p:sp>
        <p:nvSpPr>
          <p:cNvPr id="8" name="Espace réservé du pied de page 7"/>
          <p:cNvSpPr>
            <a:spLocks noGrp="1"/>
          </p:cNvSpPr>
          <p:nvPr>
            <p:ph type="ftr" sz="quarter" idx="11"/>
          </p:nvPr>
        </p:nvSpPr>
        <p:spPr/>
        <p:txBody>
          <a:bodyPr/>
          <a:lstStyle/>
          <a:p>
            <a:pPr lvl="0"/>
            <a:endParaRPr lang="fr-FR"/>
          </a:p>
        </p:txBody>
      </p:sp>
      <p:sp>
        <p:nvSpPr>
          <p:cNvPr id="9" name="Espace réservé du numéro de diapositive 8"/>
          <p:cNvSpPr>
            <a:spLocks noGrp="1"/>
          </p:cNvSpPr>
          <p:nvPr>
            <p:ph type="sldNum" sz="quarter" idx="12"/>
          </p:nvPr>
        </p:nvSpPr>
        <p:spPr/>
        <p:txBody>
          <a:bodyPr/>
          <a:lstStyle/>
          <a:p>
            <a:pPr lvl="0"/>
            <a:fld id="{2604E11C-A41B-4DDF-931B-FA91BD5DDD25}" type="slidenum">
              <a:t>‹N°›</a:t>
            </a:fld>
            <a:endParaRPr lang="fr-FR"/>
          </a:p>
        </p:txBody>
      </p:sp>
    </p:spTree>
    <p:extLst>
      <p:ext uri="{BB962C8B-B14F-4D97-AF65-F5344CB8AC3E}">
        <p14:creationId xmlns:p14="http://schemas.microsoft.com/office/powerpoint/2010/main" val="9155105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735013" y="403225"/>
            <a:ext cx="9221787" cy="1460500"/>
          </a:xfrm>
          <a:prstGeom prst="rect">
            <a:avLst/>
          </a:prstGeom>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pPr lvl="0"/>
            <a:endParaRPr lang="fr-FR"/>
          </a:p>
        </p:txBody>
      </p:sp>
      <p:sp>
        <p:nvSpPr>
          <p:cNvPr id="4" name="Espace réservé du pied de page 3"/>
          <p:cNvSpPr>
            <a:spLocks noGrp="1"/>
          </p:cNvSpPr>
          <p:nvPr>
            <p:ph type="ftr" sz="quarter" idx="11"/>
          </p:nvPr>
        </p:nvSpPr>
        <p:spPr/>
        <p:txBody>
          <a:bodyPr/>
          <a:lstStyle/>
          <a:p>
            <a:pPr lvl="0"/>
            <a:endParaRPr lang="fr-FR"/>
          </a:p>
        </p:txBody>
      </p:sp>
      <p:sp>
        <p:nvSpPr>
          <p:cNvPr id="5" name="Espace réservé du numéro de diapositive 4"/>
          <p:cNvSpPr>
            <a:spLocks noGrp="1"/>
          </p:cNvSpPr>
          <p:nvPr>
            <p:ph type="sldNum" sz="quarter" idx="12"/>
          </p:nvPr>
        </p:nvSpPr>
        <p:spPr/>
        <p:txBody>
          <a:bodyPr/>
          <a:lstStyle/>
          <a:p>
            <a:pPr lvl="0"/>
            <a:fld id="{545A306D-4DEC-470F-BF83-300EB0A39766}" type="slidenum">
              <a:t>‹N°›</a:t>
            </a:fld>
            <a:endParaRPr lang="fr-FR"/>
          </a:p>
        </p:txBody>
      </p:sp>
    </p:spTree>
    <p:extLst>
      <p:ext uri="{BB962C8B-B14F-4D97-AF65-F5344CB8AC3E}">
        <p14:creationId xmlns:p14="http://schemas.microsoft.com/office/powerpoint/2010/main" val="36580172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lvl="0"/>
            <a:endParaRPr lang="fr-FR"/>
          </a:p>
        </p:txBody>
      </p:sp>
      <p:sp>
        <p:nvSpPr>
          <p:cNvPr id="3" name="Espace réservé du pied de page 2"/>
          <p:cNvSpPr>
            <a:spLocks noGrp="1"/>
          </p:cNvSpPr>
          <p:nvPr>
            <p:ph type="ftr" sz="quarter" idx="11"/>
          </p:nvPr>
        </p:nvSpPr>
        <p:spPr/>
        <p:txBody>
          <a:bodyPr/>
          <a:lstStyle/>
          <a:p>
            <a:pPr lvl="0"/>
            <a:endParaRPr lang="fr-FR"/>
          </a:p>
        </p:txBody>
      </p:sp>
      <p:sp>
        <p:nvSpPr>
          <p:cNvPr id="4" name="Espace réservé du numéro de diapositive 3"/>
          <p:cNvSpPr>
            <a:spLocks noGrp="1"/>
          </p:cNvSpPr>
          <p:nvPr>
            <p:ph type="sldNum" sz="quarter" idx="12"/>
          </p:nvPr>
        </p:nvSpPr>
        <p:spPr/>
        <p:txBody>
          <a:bodyPr/>
          <a:lstStyle/>
          <a:p>
            <a:pPr lvl="0"/>
            <a:fld id="{440BD7DE-878E-483A-803D-EF41F56024C7}" type="slidenum">
              <a:t>‹N°›</a:t>
            </a:fld>
            <a:endParaRPr lang="fr-FR"/>
          </a:p>
        </p:txBody>
      </p:sp>
    </p:spTree>
    <p:extLst>
      <p:ext uri="{BB962C8B-B14F-4D97-AF65-F5344CB8AC3E}">
        <p14:creationId xmlns:p14="http://schemas.microsoft.com/office/powerpoint/2010/main" val="15124172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36600" y="503238"/>
            <a:ext cx="3448050" cy="1765300"/>
          </a:xfrm>
          <a:prstGeom prst="rect">
            <a:avLst/>
          </a:prstGeo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4545013" y="1089025"/>
            <a:ext cx="5413375" cy="53721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736600" y="2268538"/>
            <a:ext cx="3448050" cy="4200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0E5704F3-EC2B-427B-B389-7775E77927C3}" type="slidenum">
              <a:t>‹N°›</a:t>
            </a:fld>
            <a:endParaRPr lang="fr-FR"/>
          </a:p>
        </p:txBody>
      </p:sp>
    </p:spTree>
    <p:extLst>
      <p:ext uri="{BB962C8B-B14F-4D97-AF65-F5344CB8AC3E}">
        <p14:creationId xmlns:p14="http://schemas.microsoft.com/office/powerpoint/2010/main" val="20610340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2998207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36600" y="503238"/>
            <a:ext cx="3448050" cy="1765300"/>
          </a:xfrm>
          <a:prstGeom prst="rect">
            <a:avLst/>
          </a:prstGeo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4545013" y="1089025"/>
            <a:ext cx="5413375" cy="5372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736600" y="2268538"/>
            <a:ext cx="3448050" cy="4200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88FC18FC-0AC4-42F2-853F-A9EB3C58C423}" type="slidenum">
              <a:t>‹N°›</a:t>
            </a:fld>
            <a:endParaRPr lang="fr-FR"/>
          </a:p>
        </p:txBody>
      </p:sp>
    </p:spTree>
    <p:extLst>
      <p:ext uri="{BB962C8B-B14F-4D97-AF65-F5344CB8AC3E}">
        <p14:creationId xmlns:p14="http://schemas.microsoft.com/office/powerpoint/2010/main" val="17261698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a:xfrm>
            <a:off x="735013" y="403225"/>
            <a:ext cx="9221787" cy="1460500"/>
          </a:xfrm>
          <a:prstGeom prst="rect">
            <a:avLst/>
          </a:prstGeom>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a:xfrm>
            <a:off x="735013" y="2012950"/>
            <a:ext cx="9221787" cy="4795838"/>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05C4EFEC-2962-42FC-8E4B-3941589CA0CC}" type="slidenum">
              <a:t>‹N°›</a:t>
            </a:fld>
            <a:endParaRPr lang="fr-FR"/>
          </a:p>
        </p:txBody>
      </p:sp>
    </p:spTree>
    <p:extLst>
      <p:ext uri="{BB962C8B-B14F-4D97-AF65-F5344CB8AC3E}">
        <p14:creationId xmlns:p14="http://schemas.microsoft.com/office/powerpoint/2010/main" val="2108001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651750" y="403225"/>
            <a:ext cx="2305050" cy="6405563"/>
          </a:xfrm>
          <a:prstGeom prst="rect">
            <a:avLst/>
          </a:prstGeo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735013" y="403225"/>
            <a:ext cx="6764337" cy="6405563"/>
          </a:xfrm>
          <a:prstGeom prst="rect">
            <a:avLst/>
          </a:prstGeo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71C57D7E-9DE3-4AD7-AD24-CA69A9FAB966}" type="slidenum">
              <a:t>‹N°›</a:t>
            </a:fld>
            <a:endParaRPr lang="fr-FR"/>
          </a:p>
        </p:txBody>
      </p:sp>
    </p:spTree>
    <p:extLst>
      <p:ext uri="{BB962C8B-B14F-4D97-AF65-F5344CB8AC3E}">
        <p14:creationId xmlns:p14="http://schemas.microsoft.com/office/powerpoint/2010/main" val="24000025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30250" y="1884363"/>
            <a:ext cx="9220200" cy="31448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730250" y="5059363"/>
            <a:ext cx="9220200"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Tree>
    <p:extLst>
      <p:ext uri="{BB962C8B-B14F-4D97-AF65-F5344CB8AC3E}">
        <p14:creationId xmlns:p14="http://schemas.microsoft.com/office/powerpoint/2010/main" val="1194931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1092200" y="2262188"/>
            <a:ext cx="4152900" cy="438467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397500" y="2262188"/>
            <a:ext cx="4154488" cy="4384675"/>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7050863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736600" y="403225"/>
            <a:ext cx="9221788" cy="1460500"/>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736600" y="1852613"/>
            <a:ext cx="4522788"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736600" y="2760663"/>
            <a:ext cx="4522788" cy="406241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413375" y="1852613"/>
            <a:ext cx="4545013"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5413375" y="2760663"/>
            <a:ext cx="4545013" cy="406241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0475430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Tree>
    <p:extLst>
      <p:ext uri="{BB962C8B-B14F-4D97-AF65-F5344CB8AC3E}">
        <p14:creationId xmlns:p14="http://schemas.microsoft.com/office/powerpoint/2010/main" val="18701917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08599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36600" y="503238"/>
            <a:ext cx="3448050" cy="17653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4545013" y="1089025"/>
            <a:ext cx="541337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736600" y="2268538"/>
            <a:ext cx="344805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Tree>
    <p:extLst>
      <p:ext uri="{BB962C8B-B14F-4D97-AF65-F5344CB8AC3E}">
        <p14:creationId xmlns:p14="http://schemas.microsoft.com/office/powerpoint/2010/main" val="25951830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36600" y="503238"/>
            <a:ext cx="3448050" cy="17653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4545013" y="1089025"/>
            <a:ext cx="541337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736600" y="2268538"/>
            <a:ext cx="344805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Tree>
    <p:extLst>
      <p:ext uri="{BB962C8B-B14F-4D97-AF65-F5344CB8AC3E}">
        <p14:creationId xmlns:p14="http://schemas.microsoft.com/office/powerpoint/2010/main" val="41069902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1091880" y="852120"/>
            <a:ext cx="8459640" cy="1287000"/>
          </a:xfrm>
          <a:prstGeom prst="rect">
            <a:avLst/>
          </a:prstGeom>
          <a:noFill/>
          <a:ln>
            <a:noFill/>
          </a:ln>
        </p:spPr>
        <p:txBody>
          <a:bodyPr lIns="0" tIns="0" rIns="0" bIns="0" anchor="ctr" anchorCtr="0" compatLnSpc="1"/>
          <a:lstStyle/>
          <a:p>
            <a:endParaRPr lang="fr-FR"/>
          </a:p>
        </p:txBody>
      </p:sp>
      <p:sp>
        <p:nvSpPr>
          <p:cNvPr id="3" name="Espace réservé du texte 2"/>
          <p:cNvSpPr txBox="1">
            <a:spLocks noGrp="1"/>
          </p:cNvSpPr>
          <p:nvPr>
            <p:ph type="body" idx="1"/>
          </p:nvPr>
        </p:nvSpPr>
        <p:spPr>
          <a:xfrm>
            <a:off x="1091880" y="2261880"/>
            <a:ext cx="8459640" cy="4384800"/>
          </a:xfrm>
          <a:prstGeom prst="rect">
            <a:avLst/>
          </a:prstGeom>
          <a:noFill/>
          <a:ln>
            <a:noFill/>
          </a:ln>
        </p:spPr>
        <p:txBody>
          <a:bodyPr lIns="0" tIns="0" rIns="0" bIns="0" anchor="t" anchorCtr="0" compatLnSpc="1">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grpSp>
        <p:nvGrpSpPr>
          <p:cNvPr id="4" name="Groupe 3"/>
          <p:cNvGrpSpPr/>
          <p:nvPr/>
        </p:nvGrpSpPr>
        <p:grpSpPr>
          <a:xfrm>
            <a:off x="0" y="1289160"/>
            <a:ext cx="9056160" cy="1047599"/>
            <a:chOff x="0" y="1289160"/>
            <a:chExt cx="9056160" cy="1047599"/>
          </a:xfrm>
        </p:grpSpPr>
        <p:grpSp>
          <p:nvGrpSpPr>
            <p:cNvPr id="5" name="Groupe 4"/>
            <p:cNvGrpSpPr/>
            <p:nvPr/>
          </p:nvGrpSpPr>
          <p:grpSpPr>
            <a:xfrm>
              <a:off x="290520" y="1397160"/>
              <a:ext cx="703080" cy="466560"/>
              <a:chOff x="290520" y="1397160"/>
              <a:chExt cx="703080" cy="466560"/>
            </a:xfrm>
          </p:grpSpPr>
          <p:sp>
            <p:nvSpPr>
              <p:cNvPr id="6" name="Forme libre 5"/>
              <p:cNvSpPr/>
              <p:nvPr/>
            </p:nvSpPr>
            <p:spPr>
              <a:xfrm>
                <a:off x="290520" y="1397160"/>
                <a:ext cx="433440" cy="466560"/>
              </a:xfrm>
              <a:custGeom>
                <a:avLst>
                  <a:gd name="f0" fmla="val 78"/>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3333CC"/>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7" name="Forme libre 6"/>
              <p:cNvSpPr/>
              <p:nvPr/>
            </p:nvSpPr>
            <p:spPr>
              <a:xfrm>
                <a:off x="668160" y="1397160"/>
                <a:ext cx="325440" cy="466560"/>
              </a:xfrm>
              <a:custGeom>
                <a:avLst>
                  <a:gd name="f0" fmla="val 104"/>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gradFill>
                <a:gsLst>
                  <a:gs pos="0">
                    <a:srgbClr val="3333CC"/>
                  </a:gs>
                  <a:gs pos="100000">
                    <a:srgbClr val="FFFFFF"/>
                  </a:gs>
                </a:gsLst>
                <a:lin ang="3780000"/>
              </a:gra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grpSp>
        <p:grpSp>
          <p:nvGrpSpPr>
            <p:cNvPr id="8" name="Groupe 7"/>
            <p:cNvGrpSpPr/>
            <p:nvPr/>
          </p:nvGrpSpPr>
          <p:grpSpPr>
            <a:xfrm>
              <a:off x="414360" y="1814400"/>
              <a:ext cx="731879" cy="468360"/>
              <a:chOff x="414360" y="1814400"/>
              <a:chExt cx="731879" cy="468360"/>
            </a:xfrm>
          </p:grpSpPr>
          <p:sp>
            <p:nvSpPr>
              <p:cNvPr id="9" name="Forme libre 8"/>
              <p:cNvSpPr/>
              <p:nvPr/>
            </p:nvSpPr>
            <p:spPr>
              <a:xfrm>
                <a:off x="414360" y="1814400"/>
                <a:ext cx="420840" cy="468360"/>
              </a:xfrm>
              <a:custGeom>
                <a:avLst>
                  <a:gd name="f0" fmla="val 8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CF01"/>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0" name="Forme libre 9"/>
              <p:cNvSpPr/>
              <p:nvPr/>
            </p:nvSpPr>
            <p:spPr>
              <a:xfrm>
                <a:off x="779400" y="1814400"/>
                <a:ext cx="366839" cy="468360"/>
              </a:xfrm>
              <a:custGeom>
                <a:avLst>
                  <a:gd name="f0" fmla="val 93"/>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gradFill>
                <a:gsLst>
                  <a:gs pos="0">
                    <a:srgbClr val="FFCF01"/>
                  </a:gs>
                  <a:gs pos="100000">
                    <a:srgbClr val="FFFFFF"/>
                  </a:gs>
                </a:gsLst>
                <a:lin ang="3780000"/>
              </a:gra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grpSp>
        <p:sp>
          <p:nvSpPr>
            <p:cNvPr id="11" name="Forme libre 10"/>
            <p:cNvSpPr/>
            <p:nvPr/>
          </p:nvSpPr>
          <p:spPr>
            <a:xfrm>
              <a:off x="0" y="1741320"/>
              <a:ext cx="560520" cy="420840"/>
            </a:xfrm>
            <a:custGeom>
              <a:avLst>
                <a:gd name="f0" fmla="val 81"/>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gradFill>
              <a:gsLst>
                <a:gs pos="0">
                  <a:srgbClr val="FFFFFF"/>
                </a:gs>
                <a:gs pos="100000">
                  <a:srgbClr val="FF0000"/>
                </a:gs>
              </a:gsLst>
              <a:lin ang="3510000"/>
            </a:gra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2" name="Forme libre 11"/>
            <p:cNvSpPr/>
            <p:nvPr/>
          </p:nvSpPr>
          <p:spPr>
            <a:xfrm>
              <a:off x="635040" y="1289160"/>
              <a:ext cx="31680" cy="1047599"/>
            </a:xfrm>
            <a:custGeom>
              <a:avLst>
                <a:gd name="f0" fmla="val 108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1C1C1C"/>
            </a:soli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13" name="Forme libre 12"/>
            <p:cNvSpPr/>
            <p:nvPr/>
          </p:nvSpPr>
          <p:spPr>
            <a:xfrm rot="10800000">
              <a:off x="371160" y="2219400"/>
              <a:ext cx="8685000" cy="55440"/>
            </a:xfrm>
            <a:custGeom>
              <a:avLst>
                <a:gd name="f0" fmla="val 635"/>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gradFill>
              <a:gsLst>
                <a:gs pos="0">
                  <a:srgbClr val="1C1C1C"/>
                </a:gs>
                <a:gs pos="100000">
                  <a:srgbClr val="FFFFFF"/>
                </a:gs>
              </a:gsLst>
              <a:lin ang="3780000"/>
            </a:gradFill>
            <a:ln>
              <a:noFill/>
              <a:prstDash val="solid"/>
            </a:ln>
          </p:spPr>
          <p:txBody>
            <a:bodyPr vert="horz" wrap="none" lIns="90000" tIns="46800" rIns="90000" bIns="46800" anchor="ctr" anchorCtr="0" compatLnSpc="1">
              <a:no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grpSp>
      <p:sp>
        <p:nvSpPr>
          <p:cNvPr id="14" name="Forme libre 13"/>
          <p:cNvSpPr/>
          <p:nvPr/>
        </p:nvSpPr>
        <p:spPr>
          <a:xfrm>
            <a:off x="7662959" y="6885000"/>
            <a:ext cx="2493720" cy="5237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1">
            <a:noAutofit/>
          </a:bodyPr>
          <a:lstStyle/>
          <a:p>
            <a:pPr marL="0" marR="0" lvl="0" indent="0" algn="r"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fld id="{83378694-78DB-4B09-B7F3-88D143A3D8E4}" type="slidenum">
              <a:t>‹N°›</a:t>
            </a:fld>
            <a:endParaRPr lang="fr-FR" sz="1400" b="0" i="0" u="none" strike="noStrike" baseline="0">
              <a:ln>
                <a:noFill/>
              </a:ln>
              <a:solidFill>
                <a:srgbClr val="000000"/>
              </a:solidFill>
              <a:latin typeface="Times New Roman" pitchFamily="18"/>
              <a:ea typeface="Lucida Sans Unicode" pitchFamily="34"/>
              <a:cs typeface="Lucida Sans Unicode" pitchFamily="3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marL="0" marR="0" indent="0" algn="ctr" rtl="0" hangingPunct="0">
        <a:lnSpc>
          <a:spcPct val="96000"/>
        </a:lnSpc>
        <a:spcBef>
          <a:spcPts val="0"/>
        </a:spcBef>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4400" b="0" i="0" u="none" strike="noStrike" baseline="0">
          <a:ln>
            <a:noFill/>
          </a:ln>
          <a:solidFill>
            <a:srgbClr val="000000"/>
          </a:solidFill>
          <a:latin typeface="Tahoma" pitchFamily="34"/>
          <a:cs typeface="Lucida Sans Unicode" pitchFamily="34"/>
        </a:defRPr>
      </a:lvl1pPr>
    </p:titleStyle>
    <p:bodyStyle>
      <a:lvl1pPr marL="342720" marR="0" indent="-342720" algn="l" rtl="0" hangingPunct="0">
        <a:lnSpc>
          <a:spcPct val="96000"/>
        </a:lnSpc>
        <a:spcBef>
          <a:spcPts val="0"/>
        </a:spcBef>
        <a:spcAft>
          <a:spcPts val="1423"/>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defRPr lang="fr-FR" sz="3200" b="0" i="0" u="none" strike="noStrike" baseline="0">
          <a:ln>
            <a:noFill/>
          </a:ln>
          <a:solidFill>
            <a:srgbClr val="000000"/>
          </a:solidFill>
          <a:latin typeface="Tahoma" pitchFamily="34"/>
          <a:cs typeface="Lucida Sans Unicode"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ZoneTexte 1"/>
          <p:cNvSpPr txBox="1"/>
          <p:nvPr/>
        </p:nvSpPr>
        <p:spPr>
          <a:xfrm>
            <a:off x="534960" y="196200"/>
            <a:ext cx="9583920" cy="1434600"/>
          </a:xfrm>
          <a:prstGeom prst="rect">
            <a:avLst/>
          </a:prstGeom>
          <a:noFill/>
          <a:ln>
            <a:noFill/>
          </a:ln>
        </p:spPr>
        <p:txBody>
          <a:bodyPr vert="horz" wrap="none" lIns="90000" tIns="45000" rIns="90000" bIns="45000" anchorCtr="0" compatLnSpc="1"/>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3" name="ZoneTexte 2"/>
          <p:cNvSpPr txBox="1"/>
          <p:nvPr/>
        </p:nvSpPr>
        <p:spPr>
          <a:xfrm>
            <a:off x="534960" y="1763640"/>
            <a:ext cx="9583920" cy="4384800"/>
          </a:xfrm>
          <a:prstGeom prst="rect">
            <a:avLst/>
          </a:prstGeom>
          <a:noFill/>
          <a:ln>
            <a:noFill/>
          </a:ln>
        </p:spPr>
        <p:txBody>
          <a:bodyPr vert="horz" wrap="none" lIns="90000" tIns="45000" rIns="90000" bIns="45000" anchorCtr="0" compatLnSpc="1"/>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sz="2400" b="0" i="0" u="none" strike="noStrike" baseline="0">
              <a:ln>
                <a:noFill/>
              </a:ln>
              <a:solidFill>
                <a:srgbClr val="000000"/>
              </a:solidFill>
              <a:latin typeface="Times New Roman" pitchFamily="18"/>
              <a:ea typeface="Lucida Sans Unicode" pitchFamily="34"/>
              <a:cs typeface="Lucida Sans Unicode" pitchFamily="34"/>
            </a:endParaRPr>
          </a:p>
        </p:txBody>
      </p:sp>
      <p:sp>
        <p:nvSpPr>
          <p:cNvPr id="4" name="Espace réservé de la date 3"/>
          <p:cNvSpPr txBox="1">
            <a:spLocks noGrp="1"/>
          </p:cNvSpPr>
          <p:nvPr>
            <p:ph type="dt" sz="half" idx="2"/>
          </p:nvPr>
        </p:nvSpPr>
        <p:spPr>
          <a:xfrm>
            <a:off x="534960" y="6884640"/>
            <a:ext cx="2455919" cy="486000"/>
          </a:xfrm>
          <a:prstGeom prst="rect">
            <a:avLst/>
          </a:prstGeom>
          <a:noFill/>
          <a:ln>
            <a:noFill/>
          </a:ln>
        </p:spPr>
        <p:txBody>
          <a:bodyPr vert="horz" wrap="square" lIns="90000" tIns="45000" rIns="90000" bIns="45000" anchorCtr="0" compatLnSpc="1">
            <a:noAutofit/>
          </a:bodyPr>
          <a:lstStyle>
            <a:lvl1pPr marL="0" marR="0" lvl="0" indent="0" algn="l"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ln>
                  <a:noFill/>
                </a:ln>
                <a:solidFill>
                  <a:srgbClr val="000000"/>
                </a:solidFill>
                <a:latin typeface="Times New Roman" pitchFamily="18"/>
                <a:ea typeface="DejaVu Sans" pitchFamily="34"/>
                <a:cs typeface="DejaVu Sans" pitchFamily="34"/>
              </a:defRPr>
            </a:lvl1pPr>
          </a:lstStyle>
          <a:p>
            <a:pPr lvl="0"/>
            <a:endParaRPr lang="fr-FR"/>
          </a:p>
        </p:txBody>
      </p:sp>
      <p:sp>
        <p:nvSpPr>
          <p:cNvPr id="5" name="Espace réservé du pied de page 4"/>
          <p:cNvSpPr txBox="1">
            <a:spLocks noGrp="1"/>
          </p:cNvSpPr>
          <p:nvPr>
            <p:ph type="ftr" sz="quarter" idx="3"/>
          </p:nvPr>
        </p:nvSpPr>
        <p:spPr>
          <a:xfrm>
            <a:off x="3652919" y="6884640"/>
            <a:ext cx="3348000" cy="486000"/>
          </a:xfrm>
          <a:prstGeom prst="rect">
            <a:avLst/>
          </a:prstGeom>
          <a:noFill/>
          <a:ln>
            <a:noFill/>
          </a:ln>
        </p:spPr>
        <p:txBody>
          <a:bodyPr vert="horz" wrap="square" lIns="90000" tIns="45000" rIns="90000" bIns="45000" anchorCtr="0" compatLnSpc="1">
            <a:noAutofit/>
          </a:bodyPr>
          <a:lstStyle>
            <a:lvl1pPr marL="0" marR="0" lvl="0" indent="0" algn="ct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ln>
                  <a:noFill/>
                </a:ln>
                <a:solidFill>
                  <a:srgbClr val="000000"/>
                </a:solidFill>
                <a:latin typeface="Times New Roman" pitchFamily="18"/>
                <a:ea typeface="DejaVu Sans" pitchFamily="34"/>
                <a:cs typeface="DejaVu Sans" pitchFamily="34"/>
              </a:defRPr>
            </a:lvl1pPr>
          </a:lstStyle>
          <a:p>
            <a:pPr lvl="0"/>
            <a:endParaRPr lang="fr-FR"/>
          </a:p>
        </p:txBody>
      </p:sp>
      <p:sp>
        <p:nvSpPr>
          <p:cNvPr id="6" name="Espace réservé du numéro de diapositive 5"/>
          <p:cNvSpPr txBox="1">
            <a:spLocks noGrp="1"/>
          </p:cNvSpPr>
          <p:nvPr>
            <p:ph type="sldNum" sz="quarter" idx="4"/>
          </p:nvPr>
        </p:nvSpPr>
        <p:spPr>
          <a:xfrm>
            <a:off x="7662959" y="6884640"/>
            <a:ext cx="2455919" cy="486000"/>
          </a:xfrm>
          <a:prstGeom prst="rect">
            <a:avLst/>
          </a:prstGeom>
          <a:noFill/>
          <a:ln>
            <a:noFill/>
          </a:ln>
        </p:spPr>
        <p:txBody>
          <a:bodyPr vert="horz" wrap="square" lIns="90000" tIns="45000" rIns="90000" bIns="45000" anchorCtr="0" compatLnSpc="1">
            <a:noAutofit/>
          </a:bodyPr>
          <a:lstStyle>
            <a:lvl1pPr marL="0" marR="0" lvl="0" indent="0" algn="r" rtl="0" hangingPunct="0">
              <a:lnSpc>
                <a:spcPct val="100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defRPr lang="fr-FR" sz="1400" b="0" i="0" u="none" strike="noStrike" baseline="0">
                <a:ln>
                  <a:noFill/>
                </a:ln>
                <a:solidFill>
                  <a:srgbClr val="000000"/>
                </a:solidFill>
                <a:latin typeface="Times New Roman" pitchFamily="18"/>
                <a:ea typeface="DejaVu Sans" pitchFamily="34"/>
                <a:cs typeface="DejaVu Sans" pitchFamily="34"/>
              </a:defRPr>
            </a:lvl1pPr>
          </a:lstStyle>
          <a:p>
            <a:pPr lvl="0"/>
            <a:fld id="{F083AF9B-2EB7-4C7D-B27B-49407AF7DC25}" type="slidenum">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thibau/keycloak"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hyperlink" Target="https://api.acme.org/api/albums.view" TargetMode="External"/><Relationship Id="rId2" Type="http://schemas.openxmlformats.org/officeDocument/2006/relationships/notesSlide" Target="../notesSlides/notesSlide108.xml"/><Relationship Id="rId1" Type="http://schemas.openxmlformats.org/officeDocument/2006/relationships/slideLayout" Target="../slideLayouts/slideLayout7.xml"/><Relationship Id="rId4" Type="http://schemas.openxmlformats.org/officeDocument/2006/relationships/hyperlink" Target="https://www.googleapis.com/auth/calendar.events" TargetMode="Externa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hyperlink" Target="http://127.0.0.1/oauth2/provider-name" TargetMode="External"/><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6.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hyperlink" Target="http://localhost/callback" TargetMode="External"/><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hyperlink" Target="https://docs.kantarainitiative.org/uma/wg/rec-oauth-uma-grant-2.0.html" TargetMode="External"/><Relationship Id="rId2" Type="http://schemas.openxmlformats.org/officeDocument/2006/relationships/notesSlide" Target="../notesSlides/notesSlide170.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02.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6.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2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10.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5.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0.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21.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22.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3.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4.xml"/><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225.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226.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227.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228.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22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230.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238.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hyperlink" Target="http://localhost:8080/realms/master/protocol/openid-connect/token" TargetMode="External"/><Relationship Id="rId2" Type="http://schemas.openxmlformats.org/officeDocument/2006/relationships/notesSlide" Target="../notesSlides/notesSlide23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44.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5.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53.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63.xm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7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4.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6.xml"/><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3" Type="http://schemas.openxmlformats.org/officeDocument/2006/relationships/hyperlink" Target="https://oauth.net/2/" TargetMode="External"/><Relationship Id="rId2" Type="http://schemas.openxmlformats.org/officeDocument/2006/relationships/notesSlide" Target="../notesSlides/notesSlide292.xml"/><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3" Type="http://schemas.openxmlformats.org/officeDocument/2006/relationships/hyperlink" Target="https://openid.net/specs/openid-financial-api-part-1-1_0.html" TargetMode="External"/><Relationship Id="rId2" Type="http://schemas.openxmlformats.org/officeDocument/2006/relationships/notesSlide" Target="../notesSlides/notesSlide293.xml"/><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hyperlink" Target="https://backend.internal.example.com/" TargetMode="External"/><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2240" y="918719"/>
            <a:ext cx="8516880" cy="1158120"/>
          </a:xfrm>
        </p:spPr>
        <p:txBody>
          <a:bodyPr vert="horz" wrap="square">
            <a:spAutoFit/>
          </a:bodyPr>
          <a:lstStyle/>
          <a:p>
            <a:pPr lvl="0">
              <a:lnSpc>
                <a:spcPct val="95000"/>
              </a:lnSpc>
            </a:pPr>
            <a:r>
              <a:rPr lang="fr-FR" sz="4000"/>
              <a:t>Gestion centralisée de la sécurité avec KeyCloak</a:t>
            </a:r>
          </a:p>
        </p:txBody>
      </p:sp>
      <p:sp>
        <p:nvSpPr>
          <p:cNvPr id="3" name="Sous-titre 2"/>
          <p:cNvSpPr txBox="1">
            <a:spLocks noGrp="1"/>
          </p:cNvSpPr>
          <p:nvPr>
            <p:ph type="subTitle" idx="4294967295"/>
          </p:nvPr>
        </p:nvSpPr>
        <p:spPr>
          <a:xfrm>
            <a:off x="1092240" y="3709440"/>
            <a:ext cx="8516880" cy="1413720"/>
          </a:xfrm>
        </p:spPr>
        <p:txBody>
          <a:bodyPr vert="horz" wrap="square" anchor="ctr">
            <a:spAutoFit/>
          </a:bodyPr>
          <a:lstStyle/>
          <a:p>
            <a:pPr lvl="0" indent="-311040" algn="ctr">
              <a:lnSpc>
                <a:spcPct val="95000"/>
              </a:lnSpc>
              <a:spcAft>
                <a:spcPts val="0"/>
              </a:spcAft>
            </a:pPr>
            <a:r>
              <a:rPr lang="fr-FR"/>
              <a:t>David THIBAU – 2025</a:t>
            </a:r>
          </a:p>
          <a:p>
            <a:pPr lvl="0" indent="-311040" algn="ctr">
              <a:lnSpc>
                <a:spcPct val="95000"/>
              </a:lnSpc>
              <a:spcAft>
                <a:spcPts val="0"/>
              </a:spcAft>
            </a:pPr>
            <a:endParaRPr lang="fr-FR"/>
          </a:p>
          <a:p>
            <a:pPr lvl="0" indent="-311040" algn="ctr">
              <a:lnSpc>
                <a:spcPct val="95000"/>
              </a:lnSpc>
              <a:spcAft>
                <a:spcPts val="0"/>
              </a:spcAft>
            </a:pPr>
            <a:r>
              <a:rPr lang="fr-FR"/>
              <a:t>david.thibau@gmail.com</a:t>
            </a:r>
          </a:p>
        </p:txBody>
      </p:sp>
      <p:pic>
        <p:nvPicPr>
          <p:cNvPr id="4" name="">
            <a:hlinkClick r:id="rId3"/>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9609120" y="118080"/>
            <a:ext cx="889919" cy="889919"/>
          </a:xfrm>
          <a:prstGeom prst="rect">
            <a:avLst/>
          </a:prstGeom>
          <a:noFill/>
          <a:ln>
            <a:noFill/>
          </a:ln>
        </p:spPr>
      </p:pic>
      <p:sp>
        <p:nvSpPr>
          <p:cNvPr id="5" name="ZoneTexte 4"/>
          <p:cNvSpPr txBox="1"/>
          <p:nvPr/>
        </p:nvSpPr>
        <p:spPr>
          <a:xfrm>
            <a:off x="456839" y="6381720"/>
            <a:ext cx="9239400" cy="113256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1" u="none" strike="noStrike" baseline="0">
                <a:ln>
                  <a:noFill/>
                </a:ln>
                <a:solidFill>
                  <a:srgbClr val="000000"/>
                </a:solidFill>
                <a:latin typeface="Times New Roman" pitchFamily="18"/>
                <a:ea typeface="Lucida Sans Unicode" pitchFamily="34"/>
                <a:cs typeface="Lucida Sans Unicode" pitchFamily="34"/>
              </a:rPr>
              <a:t>Keycloak - Identity and Access Management for Modern Applications</a:t>
            </a:r>
            <a:br>
              <a:rPr lang="fr-FR" sz="2400" b="0" i="1" u="none" strike="noStrike" baseline="0">
                <a:ln>
                  <a:noFill/>
                </a:ln>
                <a:solidFill>
                  <a:srgbClr val="000000"/>
                </a:solidFill>
                <a:latin typeface="Times New Roman" pitchFamily="18"/>
                <a:ea typeface="Lucida Sans Unicode" pitchFamily="34"/>
                <a:cs typeface="Lucida Sans Unicode" pitchFamily="34"/>
              </a:rPr>
            </a:br>
            <a:r>
              <a:rPr lang="fr-FR" sz="2400" b="0" i="0" u="none" strike="noStrike" baseline="0">
                <a:ln>
                  <a:noFill/>
                </a:ln>
                <a:solidFill>
                  <a:srgbClr val="000000"/>
                </a:solidFill>
                <a:latin typeface="Times New Roman" pitchFamily="18"/>
                <a:ea typeface="Lucida Sans Unicode" pitchFamily="34"/>
                <a:cs typeface="Lucida Sans Unicode" pitchFamily="34"/>
              </a:rPr>
              <a:t>Stian Thorgersen | Pedro Igor Silva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Console d’administration</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La console d’administration permet de gérer des </a:t>
            </a:r>
            <a:r>
              <a:rPr lang="fr-FR" b="1">
                <a:solidFill>
                  <a:srgbClr val="233D98"/>
                </a:solidFill>
              </a:rPr>
              <a:t>realms </a:t>
            </a:r>
            <a:r>
              <a:rPr lang="fr-FR"/>
              <a: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Ensemble d’utilisateurs</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Rôles, groupes, sessions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Ensemble d’applications clientes</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Mécanismes d’obtention de jetons : Grant flows</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Scopes : Accès aux données utilisateur</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endParaRPr lang="fr-FR" sz="3200">
              <a:solidFill>
                <a:srgbClr val="000000"/>
              </a:solidFill>
              <a:latin typeface="Tahoma" pitchFamily="34"/>
              <a:cs typeface="Lucida Sans Unicode" pitchFamily="34"/>
            </a:endParaRPr>
          </a:p>
          <a:p>
            <a:pPr lvl="0"/>
            <a:r>
              <a:rPr lang="fr-FR"/>
              <a:t>Un realm est complètement isolé des autres realms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Par exemple, un realm pour les applications internes et les employés, et un autre pour les applications externes</a:t>
            </a:r>
          </a:p>
          <a:p>
            <a:pPr lvl="0"/>
            <a:r>
              <a:rPr lang="fr-FR"/>
              <a:t>Le realm </a:t>
            </a:r>
            <a:r>
              <a:rPr lang="fr-FR" i="1"/>
              <a:t>master</a:t>
            </a:r>
            <a:r>
              <a:rPr lang="fr-FR"/>
              <a:t> détermine la sécurité du serveur KeyCloak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Contenu du jeton d’accès</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Les attributs les plus importants du jeton d’accès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aud</a:t>
            </a:r>
            <a:r>
              <a:rPr lang="fr-FR" sz="3200">
                <a:solidFill>
                  <a:srgbClr val="000000"/>
                </a:solidFill>
                <a:latin typeface="Tahoma" pitchFamily="34"/>
                <a:cs typeface="Lucida Sans Unicode" pitchFamily="34"/>
              </a:rPr>
              <a:t> (audience) : Liste de services auxquels ce jeton est destiné à être envoyé.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realm_access</a:t>
            </a:r>
            <a:r>
              <a:rPr lang="fr-FR" sz="3200">
                <a:solidFill>
                  <a:srgbClr val="000000"/>
                </a:solidFill>
                <a:latin typeface="Tahoma" pitchFamily="34"/>
                <a:cs typeface="Lucida Sans Unicode" pitchFamily="34"/>
              </a:rPr>
              <a:t> : Liste de rôles realm auxquels le jeton donne accès :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intersection des rôles attribués à un utilisateur et des rôles autorisés auxquels une application est autorisée d’accéder.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resource_access</a:t>
            </a:r>
            <a:r>
              <a:rPr lang="fr-FR" sz="3200">
                <a:solidFill>
                  <a:srgbClr val="000000"/>
                </a:solidFill>
                <a:latin typeface="Tahoma" pitchFamily="34"/>
                <a:cs typeface="Lucida Sans Unicode" pitchFamily="34"/>
              </a:rPr>
              <a:t> : Liste de rôles client auxquels le jeton donne accès.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scope</a:t>
            </a:r>
            <a:r>
              <a:rPr lang="fr-FR" sz="3200">
                <a:solidFill>
                  <a:srgbClr val="000000"/>
                </a:solidFill>
                <a:latin typeface="Tahoma" pitchFamily="34"/>
                <a:cs typeface="Lucida Sans Unicode" pitchFamily="34"/>
              </a:rPr>
              <a:t> : Scope inclus dans le jeton d'accès.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Consentement de l’utilisateur</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Avec Keycloak, les applications peuvent être configurées pour exiger ou ne pas exiger le consentement de l’utilisateur.</a:t>
            </a:r>
          </a:p>
          <a:p>
            <a:pPr lvl="0"/>
            <a:r>
              <a:rPr lang="fr-FR"/>
              <a:t>Le type de privilèges d'accès demandé par l'application est contrôlé par les scopes demandés par l'application.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scopes peuvent être demandés </a:t>
            </a:r>
            <a:r>
              <a:rPr lang="fr-FR" sz="3200" i="1">
                <a:solidFill>
                  <a:srgbClr val="000000"/>
                </a:solidFill>
                <a:latin typeface="Tahoma" pitchFamily="34"/>
                <a:cs typeface="Lucida Sans Unicode" pitchFamily="34"/>
              </a:rPr>
              <a:t>progressivement</a:t>
            </a:r>
            <a:r>
              <a:rPr lang="fr-FR" sz="3200">
                <a:solidFill>
                  <a:srgbClr val="000000"/>
                </a:solidFill>
                <a:latin typeface="Tahoma" pitchFamily="34"/>
                <a:cs typeface="Lucida Sans Unicode" pitchFamily="34"/>
              </a:rPr>
              <a:t> par l’application</a:t>
            </a:r>
          </a:p>
          <a:p>
            <a:pPr lvl="0"/>
            <a:r>
              <a:rPr lang="fr-FR"/>
              <a:t>Les consentements de l’utilisateur sont conservés par Keycloak. Un utilisateur peut supprimer ses consentements en accédant à Keycloak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Application interne / externe</a:t>
            </a:r>
          </a:p>
        </p:txBody>
      </p:sp>
      <p:sp>
        <p:nvSpPr>
          <p:cNvPr id="3" name="Espace réservé du texte 2"/>
          <p:cNvSpPr txBox="1">
            <a:spLocks noGrp="1"/>
          </p:cNvSpPr>
          <p:nvPr>
            <p:ph type="body" idx="4294967295"/>
          </p:nvPr>
        </p:nvSpPr>
        <p:spPr/>
        <p:txBody>
          <a:bodyPr vert="horz"/>
          <a:lstStyle/>
          <a:p>
            <a:pPr lvl="0"/>
            <a:r>
              <a:rPr lang="fr-FR"/>
              <a:t>Pour une application interne, il n'est pas nécessaire d’obtenir le consentement de l'utilisateur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Cette application « corporate » de confiance doit être accessibles pour les utilisateurs de l’entreprise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=&gt; C’est la valeur par défaut car Keycloak est dédié à l’entreprise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Autoriser les accès avec oAuth2</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a:t>Jeton d’accès et consentement</a:t>
            </a:r>
          </a:p>
          <a:p>
            <a:pPr lvl="0" indent="-311040" algn="ctr">
              <a:lnSpc>
                <a:spcPct val="95000"/>
              </a:lnSpc>
              <a:spcAft>
                <a:spcPts val="0"/>
              </a:spcAft>
            </a:pPr>
            <a:r>
              <a:rPr lang="fr-FR" b="1">
                <a:solidFill>
                  <a:srgbClr val="0D1F63"/>
                </a:solidFill>
              </a:rPr>
              <a:t>Limitations des accès</a:t>
            </a:r>
          </a:p>
          <a:p>
            <a:pPr lvl="0" algn="ctr">
              <a:spcAft>
                <a:spcPts val="0"/>
              </a:spcAft>
            </a:pPr>
            <a:r>
              <a:rPr lang="fr-FR"/>
              <a:t>Validation du jeton</a:t>
            </a:r>
          </a:p>
          <a:p>
            <a:pPr lvl="0" algn="ctr">
              <a:spcAft>
                <a:spcPts val="0"/>
              </a:spcAft>
            </a:pPr>
            <a:endParaRPr lang="fr-FR" b="1">
              <a:solidFill>
                <a:srgbClr val="0D1F6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Limiter les accès du jeton</a:t>
            </a:r>
          </a:p>
        </p:txBody>
      </p:sp>
      <p:sp>
        <p:nvSpPr>
          <p:cNvPr id="3" name="Espace réservé du texte 2"/>
          <p:cNvSpPr txBox="1">
            <a:spLocks noGrp="1"/>
          </p:cNvSpPr>
          <p:nvPr>
            <p:ph type="body" idx="4294967295"/>
          </p:nvPr>
        </p:nvSpPr>
        <p:spPr/>
        <p:txBody>
          <a:bodyPr vert="horz">
            <a:normAutofit lnSpcReduction="10000"/>
          </a:bodyPr>
          <a:lstStyle/>
          <a:p>
            <a:pPr lvl="0"/>
            <a:r>
              <a:rPr lang="fr-FR"/>
              <a:t>Les accès du jeton peuvent être limités selon 3 axes principaux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233D98"/>
                </a:solidFill>
                <a:latin typeface="Tahoma" pitchFamily="34"/>
                <a:cs typeface="Lucida Sans Unicode" pitchFamily="34"/>
              </a:rPr>
              <a:t>Audience </a:t>
            </a:r>
            <a:r>
              <a:rPr lang="fr-FR" sz="3200">
                <a:solidFill>
                  <a:srgbClr val="000000"/>
                </a:solidFill>
                <a:latin typeface="Tahoma" pitchFamily="34"/>
                <a:cs typeface="Lucida Sans Unicode" pitchFamily="34"/>
              </a:rPr>
              <a:t>: permet de lister les fournisseurs de ressources qui doivent accepter un jeton d'accès.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800" b="1">
                <a:solidFill>
                  <a:srgbClr val="233D98"/>
                </a:solidFill>
                <a:latin typeface="Tahoma" pitchFamily="34"/>
                <a:cs typeface="Lucida Sans Unicode" pitchFamily="34"/>
              </a:rPr>
              <a:t>Rôles </a:t>
            </a:r>
            <a:r>
              <a:rPr lang="fr-FR" sz="2800">
                <a:solidFill>
                  <a:srgbClr val="000000"/>
                </a:solidFill>
                <a:latin typeface="Tahoma" pitchFamily="34"/>
                <a:cs typeface="Lucida Sans Unicode" pitchFamily="34"/>
              </a:rPr>
              <a:t>: </a:t>
            </a:r>
            <a:r>
              <a:rPr lang="fr-FR" sz="3200">
                <a:solidFill>
                  <a:srgbClr val="000000"/>
                </a:solidFill>
                <a:latin typeface="Tahoma" pitchFamily="34"/>
                <a:cs typeface="Lucida Sans Unicode" pitchFamily="34"/>
              </a:rPr>
              <a:t>Les ACLs sur les ressources sont exprimées en fonction des rôles utilisateur.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233D98"/>
                </a:solidFill>
                <a:latin typeface="Tahoma" pitchFamily="34"/>
                <a:cs typeface="Lucida Sans Unicode" pitchFamily="34"/>
              </a:rPr>
              <a:t>Scopes</a:t>
            </a:r>
            <a:r>
              <a:rPr lang="fr-FR" sz="3200" b="1" baseline="30000">
                <a:solidFill>
                  <a:srgbClr val="233D98"/>
                </a:solidFill>
                <a:latin typeface="Tahoma" pitchFamily="34"/>
                <a:cs typeface="Lucida Sans Unicode" pitchFamily="34"/>
              </a:rPr>
              <a:t>1</a:t>
            </a:r>
            <a:r>
              <a:rPr lang="fr-FR" sz="3200">
                <a:solidFill>
                  <a:srgbClr val="000000"/>
                </a:solidFill>
                <a:latin typeface="Tahoma" pitchFamily="34"/>
                <a:cs typeface="Lucida Sans Unicode" pitchFamily="34"/>
              </a:rPr>
              <a:t> :  Les ACLs sur les ressources sont exprimées en fonction des scopes clients.</a:t>
            </a:r>
          </a:p>
        </p:txBody>
      </p:sp>
      <p:sp>
        <p:nvSpPr>
          <p:cNvPr id="4" name="ZoneTexte 3"/>
          <p:cNvSpPr txBox="1"/>
          <p:nvPr/>
        </p:nvSpPr>
        <p:spPr>
          <a:xfrm>
            <a:off x="419040" y="7162560"/>
            <a:ext cx="8470080" cy="353880"/>
          </a:xfrm>
          <a:prstGeom prst="rect">
            <a:avLst/>
          </a:prstGeom>
          <a:noFill/>
          <a:ln>
            <a:noFill/>
          </a:ln>
        </p:spPr>
        <p:txBody>
          <a:bodyPr vert="horz" wrap="none" lIns="90000" tIns="45000" rIns="90000" bIns="45000" anchorCtr="0" compatLnSpc="1">
            <a:spAutoFit/>
          </a:bodyPr>
          <a:lstStyle/>
          <a:p>
            <a:pPr marL="0" marR="0" lvl="0" indent="-21600" algn="l" rtl="0" hangingPunct="0">
              <a:lnSpc>
                <a:spcPct val="96000"/>
              </a:lnSpc>
              <a:spcBef>
                <a:spcPts val="0"/>
              </a:spcBef>
              <a:spcAft>
                <a:spcPts val="1137"/>
              </a:spcAft>
              <a:buNone/>
              <a:tabLst>
                <a:tab pos="0" algn="l"/>
                <a:tab pos="155520" algn="l"/>
                <a:tab pos="604800" algn="l"/>
                <a:tab pos="1054080" algn="l"/>
                <a:tab pos="1503360" algn="l"/>
                <a:tab pos="1952280" algn="l"/>
                <a:tab pos="2401560" algn="l"/>
                <a:tab pos="2850840" algn="l"/>
                <a:tab pos="3300120" algn="l"/>
                <a:tab pos="3749400" algn="l"/>
                <a:tab pos="4198680" algn="l"/>
                <a:tab pos="4647960" algn="l"/>
                <a:tab pos="5097240" algn="l"/>
                <a:tab pos="5546520" algn="l"/>
                <a:tab pos="5995800" algn="l"/>
                <a:tab pos="6445079" algn="l"/>
                <a:tab pos="6894360" algn="l"/>
                <a:tab pos="7343640" algn="l"/>
                <a:tab pos="7792920" algn="l"/>
                <a:tab pos="8242200" algn="l"/>
                <a:tab pos="8691480" algn="l"/>
              </a:tabLst>
            </a:pPr>
            <a:r>
              <a:rPr lang="fr-FR" sz="1800" b="0" i="1" u="none" strike="noStrike" baseline="0">
                <a:ln>
                  <a:noFill/>
                </a:ln>
                <a:solidFill>
                  <a:srgbClr val="000000"/>
                </a:solidFill>
                <a:latin typeface="Times New Roman" pitchFamily="18"/>
                <a:ea typeface="Lucida Sans Unicode" pitchFamily="34"/>
                <a:cs typeface="Lucida Sans Unicode" pitchFamily="34"/>
              </a:rPr>
              <a:t>1. Mécanismes par défaut de oAuth2, les scopes oAuth2 sont mappés sur les client scopes.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Configuration des audiences</a:t>
            </a:r>
          </a:p>
        </p:txBody>
      </p:sp>
      <p:sp>
        <p:nvSpPr>
          <p:cNvPr id="3" name="Espace réservé du texte 2"/>
          <p:cNvSpPr txBox="1">
            <a:spLocks noGrp="1"/>
          </p:cNvSpPr>
          <p:nvPr>
            <p:ph type="body" idx="4294967295"/>
          </p:nvPr>
        </p:nvSpPr>
        <p:spPr/>
        <p:txBody>
          <a:bodyPr vert="horz"/>
          <a:lstStyle/>
          <a:p>
            <a:pPr lvl="0"/>
            <a:r>
              <a:rPr lang="fr-FR"/>
              <a:t>Dans Keycloak, il existe 2 manières différentes d'inclure un client dans l'audience.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Manuellement en ajoutant un client spécifique à l'audience à l’aide d’un mapper. </a:t>
            </a:r>
            <a:br>
              <a:rPr lang="fr-FR" sz="3200">
                <a:solidFill>
                  <a:srgbClr val="000000"/>
                </a:solidFill>
                <a:latin typeface="Tahoma" pitchFamily="34"/>
                <a:cs typeface="Lucida Sans Unicode" pitchFamily="34"/>
              </a:rPr>
            </a:br>
            <a:r>
              <a:rPr lang="fr-FR">
                <a:solidFill>
                  <a:srgbClr val="000000"/>
                </a:solidFill>
                <a:latin typeface="Tahoma" pitchFamily="34"/>
                <a:cs typeface="Lucida Sans Unicode" pitchFamily="34"/>
              </a:rPr>
              <a:t>On peut par exemple utiliser le scope client dédié au client toujours présent dans le jeton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Automatiquement,</a:t>
            </a:r>
            <a:r>
              <a:rPr lang="fr-FR" sz="3200" b="1">
                <a:solidFill>
                  <a:srgbClr val="C9211E"/>
                </a:solidFill>
                <a:latin typeface="Tahoma" pitchFamily="34"/>
                <a:cs typeface="Lucida Sans Unicode" pitchFamily="34"/>
              </a:rPr>
              <a:t> </a:t>
            </a:r>
            <a:r>
              <a:rPr lang="fr-FR" sz="3200">
                <a:solidFill>
                  <a:srgbClr val="000000"/>
                </a:solidFill>
                <a:latin typeface="Tahoma" pitchFamily="34"/>
                <a:cs typeface="Lucida Sans Unicode" pitchFamily="34"/>
              </a:rPr>
              <a:t>si</a:t>
            </a:r>
            <a:r>
              <a:rPr lang="fr-FR" sz="3200" b="1">
                <a:solidFill>
                  <a:srgbClr val="C9211E"/>
                </a:solidFill>
                <a:latin typeface="Tahoma" pitchFamily="34"/>
                <a:cs typeface="Lucida Sans Unicode" pitchFamily="34"/>
              </a:rPr>
              <a:t> </a:t>
            </a:r>
            <a:r>
              <a:rPr lang="fr-FR" sz="3200">
                <a:solidFill>
                  <a:srgbClr val="000000"/>
                </a:solidFill>
                <a:latin typeface="Tahoma" pitchFamily="34"/>
                <a:cs typeface="Lucida Sans Unicode" pitchFamily="34"/>
              </a:rPr>
              <a:t>le</a:t>
            </a:r>
            <a:r>
              <a:rPr lang="fr-FR" sz="3200" b="1">
                <a:solidFill>
                  <a:srgbClr val="C9211E"/>
                </a:solidFill>
                <a:latin typeface="Tahoma" pitchFamily="34"/>
                <a:cs typeface="Lucida Sans Unicode" pitchFamily="34"/>
              </a:rPr>
              <a:t> </a:t>
            </a:r>
            <a:r>
              <a:rPr lang="fr-FR" sz="3200">
                <a:solidFill>
                  <a:srgbClr val="000000"/>
                </a:solidFill>
                <a:latin typeface="Tahoma" pitchFamily="34"/>
                <a:cs typeface="Lucida Sans Unicode" pitchFamily="34"/>
              </a:rPr>
              <a:t>client a une scope sur un rôle client d'un autre client.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Configuration des rôles</a:t>
            </a:r>
          </a:p>
        </p:txBody>
      </p:sp>
      <p:sp>
        <p:nvSpPr>
          <p:cNvPr id="3" name="Espace réservé du texte 2"/>
          <p:cNvSpPr txBox="1">
            <a:spLocks noGrp="1"/>
          </p:cNvSpPr>
          <p:nvPr>
            <p:ph type="body" idx="4294967295"/>
          </p:nvPr>
        </p:nvSpPr>
        <p:spPr>
          <a:xfrm>
            <a:off x="1091880" y="2261880"/>
            <a:ext cx="8459640" cy="3110039"/>
          </a:xfrm>
        </p:spPr>
        <p:txBody>
          <a:bodyPr vert="horz">
            <a:normAutofit fontScale="85000" lnSpcReduction="20000"/>
          </a:bodyPr>
          <a:lstStyle/>
          <a:p>
            <a:pPr lvl="0"/>
            <a:r>
              <a:rPr lang="fr-FR"/>
              <a:t>Un utilisateur est affecté à un certain nombre de rôles.</a:t>
            </a:r>
          </a:p>
          <a:p>
            <a:pPr lvl="0"/>
            <a:r>
              <a:rPr lang="fr-FR"/>
              <a:t>Un client, n'a pas de rôles directement assignés, mais a un </a:t>
            </a:r>
            <a:r>
              <a:rPr lang="fr-FR" i="1"/>
              <a:t>scope</a:t>
            </a:r>
            <a:r>
              <a:rPr lang="fr-FR"/>
              <a:t> sur un ensemble de rôles, qui contrôle quels rôles peuvent être inclus dans le jetons envoyés au client</a:t>
            </a:r>
          </a:p>
          <a:p>
            <a:pPr lvl="0"/>
            <a:r>
              <a:rPr lang="fr-FR"/>
              <a:t>=&gt; les rôles inclus dans les jetons sont l'intersection entre les rôles d'un utilisateur et les rôles qu'un client est autorisé à utiliser</a:t>
            </a:r>
          </a:p>
          <a:p>
            <a:pPr lvl="0"/>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3848040" y="5389560"/>
            <a:ext cx="2581200" cy="2053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name="page10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Configuration des scopes du client</a:t>
            </a:r>
          </a:p>
        </p:txBody>
      </p:sp>
      <p:sp>
        <p:nvSpPr>
          <p:cNvPr id="3" name="Espace réservé du texte 2"/>
          <p:cNvSpPr txBox="1">
            <a:spLocks noGrp="1"/>
          </p:cNvSpPr>
          <p:nvPr>
            <p:ph type="body" idx="4294967295"/>
          </p:nvPr>
        </p:nvSpPr>
        <p:spPr/>
        <p:txBody>
          <a:bodyPr vert="horz">
            <a:normAutofit fontScale="70000" lnSpcReduction="20000"/>
          </a:bodyPr>
          <a:lstStyle/>
          <a:p>
            <a:pPr lvl="0">
              <a:buClr>
                <a:srgbClr val="000000"/>
              </a:buClr>
              <a:buSzPct val="100000"/>
              <a:buFont typeface="OpenSymbol"/>
              <a:buChar char="✔"/>
            </a:pPr>
            <a:r>
              <a:rPr lang="fr-FR"/>
              <a:t> Un client a une </a:t>
            </a:r>
            <a:r>
              <a:rPr lang="fr-FR" i="1"/>
              <a:t>scope</a:t>
            </a:r>
            <a:r>
              <a:rPr lang="fr-FR"/>
              <a:t> sur les rôles. Les rôles autorisés pour ce client. Par défaut « Full scope » : </a:t>
            </a:r>
            <a:br>
              <a:rPr lang="fr-FR"/>
            </a:br>
            <a:r>
              <a:rPr lang="fr-FR"/>
              <a:t>Ceci est configuré via l'onglet </a:t>
            </a:r>
            <a:br>
              <a:rPr lang="fr-FR"/>
            </a:br>
            <a:r>
              <a:rPr lang="fr-FR" sz="2800" b="1" i="1">
                <a:solidFill>
                  <a:srgbClr val="C9211E"/>
                </a:solidFill>
              </a:rPr>
              <a:t>Client → Client Scopes → Client Dedicated → Scope</a:t>
            </a:r>
            <a:r>
              <a:rPr lang="fr-FR" i="1"/>
              <a:t> </a:t>
            </a:r>
            <a:r>
              <a:rPr lang="fr-FR"/>
              <a:t>du client.</a:t>
            </a:r>
          </a:p>
          <a:p>
            <a:pPr lvl="0">
              <a:buClr>
                <a:srgbClr val="000000"/>
              </a:buClr>
              <a:buSzPct val="100000"/>
              <a:buFont typeface="OpenSymbol"/>
              <a:buChar char="✔"/>
            </a:pPr>
            <a:r>
              <a:rPr lang="fr-FR"/>
              <a:t> Un client peut accéder à un ou plusieurs scopes client.</a:t>
            </a:r>
            <a:br>
              <a:rPr lang="fr-FR"/>
            </a:br>
            <a:r>
              <a:rPr lang="fr-FR"/>
              <a:t>Ceci est configuré via l'onglet </a:t>
            </a:r>
            <a:r>
              <a:rPr lang="fr-FR" sz="2800" b="1" i="1">
                <a:solidFill>
                  <a:srgbClr val="C9211E"/>
                </a:solidFill>
              </a:rPr>
              <a:t>Client → Client Scopes</a:t>
            </a:r>
            <a:r>
              <a:rPr lang="fr-FR" sz="2800"/>
              <a:t> </a:t>
            </a:r>
            <a:r>
              <a:rPr lang="fr-FR"/>
              <a:t> du client.</a:t>
            </a:r>
          </a:p>
          <a:p>
            <a:pPr marL="342720" lvl="1" indent="-342720" hangingPunct="0">
              <a:lnSpc>
                <a:spcPct val="96000"/>
              </a:lnSpc>
              <a:spcBef>
                <a:spcPts val="0"/>
              </a:spcBef>
              <a:spcAft>
                <a:spcPts val="1423"/>
              </a:spcAft>
              <a:buClr>
                <a:srgbClr val="000000"/>
              </a:buClr>
              <a:buSzPct val="100000"/>
              <a:buFont typeface="Open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client Scopes sont par défaut ou optionnel</a:t>
            </a:r>
          </a:p>
          <a:p>
            <a:pPr lvl="0">
              <a:buClr>
                <a:srgbClr val="000000"/>
              </a:buClr>
              <a:buSzPct val="100000"/>
              <a:buFont typeface="OpenSymbol"/>
              <a:buChar char="✔"/>
            </a:pPr>
            <a:r>
              <a:rPr lang="fr-FR"/>
              <a:t> Un « scope client » peut également avoir un scope sur les rôles. </a:t>
            </a:r>
            <a:br>
              <a:rPr lang="fr-FR"/>
            </a:br>
            <a:r>
              <a:rPr lang="fr-FR"/>
              <a:t>Lorsqu'un client a accès à ce « scope client », il obtient le scope sur les rôles correspondant. </a:t>
            </a:r>
            <a:br>
              <a:rPr lang="fr-FR"/>
            </a:br>
            <a:r>
              <a:rPr lang="fr-FR" sz="2800" b="1" i="1">
                <a:solidFill>
                  <a:srgbClr val="C9211E"/>
                </a:solidFill>
              </a:rPr>
              <a:t>Client Scopes → Scope</a:t>
            </a:r>
            <a:r>
              <a:rPr lang="fr-FR" b="1" i="1">
                <a:solidFill>
                  <a:srgbClr val="C9211E"/>
                </a:solidFill>
              </a:rPr>
              <a:t> </a:t>
            </a:r>
            <a:r>
              <a:rPr lang="fr-FR"/>
              <a:t> du client scope.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name="page10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ACLs sur les scopes</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Le mécanisme par défaut dans OAuth 2.0 pour limiter les autorisations pour un jeton d'accès passe directement par les scopes.</a:t>
            </a:r>
          </a:p>
          <a:p>
            <a:pPr lvl="0"/>
            <a:r>
              <a:rPr lang="fr-FR"/>
              <a:t>Dans Keycloak, un scope de OAuth 2.0 est mappé à une scope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 l’on souhaite uniquement disposer d'une scope pour fixer des ACLs sur un serveur de ressource, il suffit de définir un client scope avec aucun mapper ni aucun rôle associé .</a:t>
            </a:r>
          </a:p>
          <a:p>
            <a:pPr lvl="0"/>
            <a:r>
              <a:rPr lang="fr-FR"/>
              <a:t>Ce type de scopes sont généralement dédiés à une application de l’entreprise. Leur nom peut être préfixé par le nom ou l’URL du service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albums:view, </a:t>
            </a:r>
            <a:r>
              <a:rPr lang="fr-FR" sz="3200">
                <a:solidFill>
                  <a:srgbClr val="000000"/>
                </a:solidFill>
                <a:latin typeface="Tahoma" pitchFamily="34"/>
                <a:cs typeface="Lucida Sans Unicode" pitchFamily="34"/>
                <a:hlinkClick r:id="rId3"/>
              </a:rPr>
              <a:t>https://api.acme.org/api/albums.view</a:t>
            </a:r>
            <a:r>
              <a:rPr lang="fr-FR" sz="3200">
                <a:solidFill>
                  <a:srgbClr val="000000"/>
                </a:solidFill>
                <a:latin typeface="Tahoma" pitchFamily="34"/>
                <a:cs typeface="Lucida Sans Unicode" pitchFamily="34"/>
              </a:rPr>
              <a:t>, </a:t>
            </a:r>
            <a:r>
              <a:rPr lang="fr-FR" sz="3200">
                <a:solidFill>
                  <a:srgbClr val="000000"/>
                </a:solidFill>
                <a:latin typeface="Tahoma" pitchFamily="34"/>
                <a:cs typeface="Lucida Sans Unicode" pitchFamily="34"/>
                <a:hlinkClick r:id="rId4"/>
              </a:rPr>
              <a:t>https://www.googleapis.com/auth/calendar.events</a:t>
            </a:r>
            <a:r>
              <a:rPr lang="fr-FR" sz="3200">
                <a:solidFill>
                  <a:srgbClr val="000000"/>
                </a:solidFill>
                <a:latin typeface="Tahoma" pitchFamily="34"/>
                <a:cs typeface="Lucida Sans Unicode" pitchFamily="34"/>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name="page10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Autoriser les accès avec oAuth2</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a:t>Jeton d’accès et consentement</a:t>
            </a:r>
          </a:p>
          <a:p>
            <a:pPr lvl="0" algn="ctr">
              <a:spcAft>
                <a:spcPts val="0"/>
              </a:spcAft>
            </a:pPr>
            <a:r>
              <a:rPr lang="fr-FR"/>
              <a:t>Limitations des accès</a:t>
            </a:r>
          </a:p>
          <a:p>
            <a:pPr lvl="0" indent="-311040" algn="ctr">
              <a:lnSpc>
                <a:spcPct val="95000"/>
              </a:lnSpc>
              <a:spcAft>
                <a:spcPts val="0"/>
              </a:spcAft>
            </a:pPr>
            <a:r>
              <a:rPr lang="fr-FR" b="1">
                <a:solidFill>
                  <a:srgbClr val="0D1F63"/>
                </a:solidFill>
              </a:rPr>
              <a:t>Validation du jeton</a:t>
            </a:r>
          </a:p>
          <a:p>
            <a:pPr lvl="0" algn="ctr">
              <a:spcAft>
                <a:spcPts val="0"/>
              </a:spcAft>
            </a:pPr>
            <a:endParaRPr lang="fr-FR" b="1">
              <a:solidFill>
                <a:srgbClr val="0D1F6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Création de realm</a:t>
            </a:r>
          </a:p>
        </p:txBody>
      </p:sp>
      <p:sp>
        <p:nvSpPr>
          <p:cNvPr id="3" name="Espace réservé du texte 2"/>
          <p:cNvSpPr txBox="1">
            <a:spLocks noGrp="1"/>
          </p:cNvSpPr>
          <p:nvPr>
            <p:ph type="body" idx="4294967295"/>
          </p:nvPr>
        </p:nvSpPr>
        <p:spPr/>
        <p:txBody>
          <a:bodyPr vert="horz"/>
          <a:lstStyle/>
          <a:p>
            <a:pPr lvl="0"/>
            <a:r>
              <a:rPr lang="fr-FR"/>
              <a:t>Le formulaire de création de realm ne demande qu’un nom</a:t>
            </a:r>
          </a:p>
          <a:p>
            <a:pPr lvl="0"/>
            <a:r>
              <a:rPr lang="fr-FR"/>
              <a:t>Le nom est utilisé dans les URLs (Pas d’espace ni de caractères spéciaux)</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Une nom d’affichage peut également être précisé</a:t>
            </a:r>
          </a:p>
          <a:p>
            <a:pPr lvl="0"/>
            <a:r>
              <a:rPr lang="fr-FR"/>
              <a:t>Un </a:t>
            </a:r>
            <a:r>
              <a:rPr lang="fr-FR" i="1"/>
              <a:t>realm</a:t>
            </a:r>
            <a:r>
              <a:rPr lang="fr-FR"/>
              <a:t> peut s’exporter/s’importer via le format JSON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name="page11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Validation du jeton</a:t>
            </a:r>
          </a:p>
        </p:txBody>
      </p:sp>
      <p:sp>
        <p:nvSpPr>
          <p:cNvPr id="3" name="Espace réservé du texte 2"/>
          <p:cNvSpPr txBox="1">
            <a:spLocks noGrp="1"/>
          </p:cNvSpPr>
          <p:nvPr>
            <p:ph type="body" idx="4294967295"/>
          </p:nvPr>
        </p:nvSpPr>
        <p:spPr/>
        <p:txBody>
          <a:bodyPr vert="horz">
            <a:normAutofit fontScale="92500" lnSpcReduction="10000"/>
          </a:bodyPr>
          <a:lstStyle/>
          <a:p>
            <a:pPr lvl="0"/>
            <a:r>
              <a:rPr lang="fr-FR"/>
              <a:t>2 choix pour valider un jeton d'accès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Appeler le endpoint d'introspection</a:t>
            </a:r>
            <a:r>
              <a:rPr lang="fr-FR" sz="3200">
                <a:solidFill>
                  <a:srgbClr val="000000"/>
                </a:solidFill>
                <a:latin typeface="Tahoma" pitchFamily="34"/>
                <a:cs typeface="Lucida Sans Unicode" pitchFamily="34"/>
              </a:rPr>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Respect pur du standard oAuth2 (les jetons sont supposés opaques)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Mais ajoute une requête supplémentaire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Vérifier directement le jeton grâce à JWT</a:t>
            </a:r>
            <a:r>
              <a:rPr lang="fr-FR" sz="3200">
                <a:solidFill>
                  <a:srgbClr val="000000"/>
                </a:solidFill>
                <a:latin typeface="Tahoma" pitchFamily="34"/>
                <a:cs typeface="Lucida Sans Unicode" pitchFamily="34"/>
              </a:rPr>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JWT permet de parser les informations directement</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La signature permet de s’assurer de l’authenticité du jeton via une clé publique</a:t>
            </a:r>
          </a:p>
        </p:txBody>
      </p:sp>
      <p:grpSp>
        <p:nvGrpSpPr>
          <p:cNvPr id="4" name="Group 4_6"/>
          <p:cNvGrpSpPr/>
          <p:nvPr/>
        </p:nvGrpSpPr>
        <p:grpSpPr>
          <a:xfrm>
            <a:off x="9144000" y="47520"/>
            <a:ext cx="1486800" cy="1141200"/>
            <a:chOff x="9144000" y="47520"/>
            <a:chExt cx="1486800" cy="1141200"/>
          </a:xfrm>
        </p:grpSpPr>
        <p:pic>
          <p:nvPicPr>
            <p:cNvPr id="5" name="Picture 5_5">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9144000" y="47520"/>
              <a:ext cx="1486800" cy="1141200"/>
            </a:xfrm>
            <a:prstGeom prst="rect">
              <a:avLst/>
            </a:prstGeom>
            <a:noFill/>
            <a:ln>
              <a:noFill/>
            </a:ln>
          </p:spPr>
        </p:pic>
        <p:sp>
          <p:nvSpPr>
            <p:cNvPr id="6" name="Text Box 6_5"/>
            <p:cNvSpPr/>
            <p:nvPr/>
          </p:nvSpPr>
          <p:spPr>
            <a:xfrm>
              <a:off x="9374400" y="42732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3</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name="page11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Sécurisation des différents types d’application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b="1">
                <a:solidFill>
                  <a:srgbClr val="0D1F63"/>
                </a:solidFill>
              </a:rPr>
              <a:t>Application web</a:t>
            </a:r>
          </a:p>
          <a:p>
            <a:pPr lvl="0" algn="ctr">
              <a:spcAft>
                <a:spcPts val="0"/>
              </a:spcAft>
            </a:pPr>
            <a:r>
              <a:rPr lang="fr-FR"/>
              <a:t>Application native ou mobile</a:t>
            </a:r>
          </a:p>
          <a:p>
            <a:pPr lvl="0" algn="ctr">
              <a:spcAft>
                <a:spcPts val="0"/>
              </a:spcAft>
            </a:pPr>
            <a:r>
              <a:rPr lang="fr-FR"/>
              <a:t>REST APIs et services</a:t>
            </a:r>
          </a:p>
          <a:p>
            <a:pPr lvl="0" algn="ctr">
              <a:spcAft>
                <a:spcPts val="0"/>
              </a:spcAft>
            </a:pPr>
            <a:endParaRPr lang="fr-FR" b="1">
              <a:solidFill>
                <a:srgbClr val="0D1F6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Types d’application web</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La sécurisation d’une application web dépend de l'architecture de l'application, on peut distinguer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Traditionnelle </a:t>
            </a:r>
            <a:r>
              <a:rPr lang="fr-FR" sz="3200">
                <a:solidFill>
                  <a:srgbClr val="000000"/>
                </a:solidFill>
                <a:latin typeface="Tahoma" pitchFamily="34"/>
                <a:cs typeface="Lucida Sans Unicode" pitchFamily="34"/>
              </a:rPr>
              <a:t>: L'application Web s'exécute entièrement à l'intérieur d'un serveur « backend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SPA avec API dédiée</a:t>
            </a:r>
            <a:r>
              <a:rPr lang="fr-FR" sz="3200">
                <a:solidFill>
                  <a:srgbClr val="000000"/>
                </a:solidFill>
                <a:latin typeface="Tahoma" pitchFamily="34"/>
                <a:cs typeface="Lucida Sans Unicode" pitchFamily="34"/>
              </a:rPr>
              <a:t> : L'application s'exécute dans le navigateur et appelle uniquement une API dédiée sous le même domaine.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SPA avec API intermédiaire</a:t>
            </a:r>
            <a:r>
              <a:rPr lang="fr-FR" sz="3200">
                <a:solidFill>
                  <a:srgbClr val="000000"/>
                </a:solidFill>
                <a:latin typeface="Tahoma" pitchFamily="34"/>
                <a:cs typeface="Lucida Sans Unicode" pitchFamily="34"/>
              </a:rPr>
              <a:t> : L'application SPA appelle des API  externes via une API intermédiaire hébergée sous le même domaine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800" u="sng">
                <a:solidFill>
                  <a:srgbClr val="000000"/>
                </a:solidFill>
                <a:latin typeface="Tahoma" pitchFamily="34"/>
                <a:cs typeface="Lucida Sans Unicode" pitchFamily="34"/>
              </a:rPr>
              <a:t>SPA avec API externe</a:t>
            </a:r>
            <a:r>
              <a:rPr lang="fr-FR" sz="2800">
                <a:solidFill>
                  <a:srgbClr val="000000"/>
                </a:solidFill>
                <a:latin typeface="Tahoma" pitchFamily="34"/>
                <a:cs typeface="Lucida Sans Unicode" pitchFamily="34"/>
              </a:rPr>
              <a:t> : </a:t>
            </a:r>
            <a:r>
              <a:rPr lang="fr-FR" sz="3200">
                <a:solidFill>
                  <a:srgbClr val="000000"/>
                </a:solidFill>
                <a:latin typeface="Tahoma" pitchFamily="34"/>
                <a:cs typeface="Lucida Sans Unicode" pitchFamily="34"/>
              </a:rPr>
              <a:t>L'application SPA appelle des API hébergées sous un domaine différent</a:t>
            </a:r>
            <a:r>
              <a:rPr lang="fr-FR" sz="3200" baseline="30000">
                <a:solidFill>
                  <a:srgbClr val="000000"/>
                </a:solidFill>
                <a:latin typeface="Tahoma" pitchFamily="34"/>
                <a:cs typeface="Lucida Sans Unicode" pitchFamily="34"/>
              </a:rPr>
              <a:t>1</a:t>
            </a:r>
            <a:r>
              <a:rPr lang="fr-FR" sz="3200">
                <a:solidFill>
                  <a:srgbClr val="000000"/>
                </a:solidFill>
                <a:latin typeface="Tahoma" pitchFamily="34"/>
                <a:cs typeface="Lucida Sans Unicode" pitchFamily="34"/>
              </a:rPr>
              <a:t>.</a:t>
            </a:r>
          </a:p>
          <a:p>
            <a:pPr lvl="0"/>
            <a:r>
              <a:rPr lang="fr-FR"/>
              <a:t>Quelque soit l’architecture le meilleur mécanisme d’authentification d’un utilisateur reste l’</a:t>
            </a:r>
            <a:r>
              <a:rPr lang="fr-FR" i="1"/>
              <a:t>Authorization Code Flow</a:t>
            </a:r>
          </a:p>
        </p:txBody>
      </p:sp>
      <p:sp>
        <p:nvSpPr>
          <p:cNvPr id="4" name="ZoneTexte 3"/>
          <p:cNvSpPr txBox="1"/>
          <p:nvPr/>
        </p:nvSpPr>
        <p:spPr>
          <a:xfrm>
            <a:off x="476280" y="7029360"/>
            <a:ext cx="8581680" cy="397440"/>
          </a:xfrm>
          <a:prstGeom prst="rect">
            <a:avLst/>
          </a:prstGeom>
          <a:noFill/>
          <a:ln>
            <a:noFill/>
          </a:ln>
        </p:spPr>
        <p:txBody>
          <a:bodyPr vert="horz" wrap="none" lIns="90000" tIns="45000" rIns="90000" bIns="45000" anchorCtr="0" compatLnSpc="1">
            <a:spAutoFit/>
          </a:bodyPr>
          <a:lstStyle/>
          <a:p>
            <a:pPr marL="165600" marR="0" lvl="0" indent="-237600" algn="l" rtl="0" hangingPunct="0">
              <a:lnSpc>
                <a:spcPct val="96000"/>
              </a:lnSpc>
              <a:spcBef>
                <a:spcPts val="0"/>
              </a:spcBef>
              <a:spcAft>
                <a:spcPts val="1137"/>
              </a:spcAft>
              <a:buNone/>
              <a:tabLst>
                <a:tab pos="165600" algn="l"/>
                <a:tab pos="321120" algn="l"/>
                <a:tab pos="770400" algn="l"/>
                <a:tab pos="1219680" algn="l"/>
                <a:tab pos="1668960" algn="l"/>
                <a:tab pos="2117880" algn="l"/>
                <a:tab pos="2567160" algn="l"/>
                <a:tab pos="3016440" algn="l"/>
                <a:tab pos="3465720" algn="l"/>
                <a:tab pos="3915000" algn="l"/>
                <a:tab pos="4364280" algn="l"/>
                <a:tab pos="4813560" algn="l"/>
                <a:tab pos="5262840" algn="l"/>
                <a:tab pos="5712120" algn="l"/>
                <a:tab pos="6161400" algn="l"/>
                <a:tab pos="6610679" algn="l"/>
                <a:tab pos="7059960" algn="l"/>
                <a:tab pos="7509240" algn="l"/>
                <a:tab pos="7958520" algn="l"/>
                <a:tab pos="8407800" algn="l"/>
                <a:tab pos="8857080" algn="l"/>
              </a:tabLst>
            </a:pPr>
            <a:r>
              <a:rPr lang="fr-FR" sz="2000" b="0" i="1" u="none" strike="noStrike" baseline="0">
                <a:ln>
                  <a:noFill/>
                </a:ln>
                <a:solidFill>
                  <a:srgbClr val="000000"/>
                </a:solidFill>
                <a:latin typeface="Times New Roman" pitchFamily="18"/>
                <a:ea typeface="Lucida Sans Unicode" pitchFamily="34"/>
                <a:cs typeface="Lucida Sans Unicode" pitchFamily="34"/>
              </a:rPr>
              <a:t>1. </a:t>
            </a:r>
            <a:r>
              <a:rPr lang="fr-FR" sz="2100" b="0" i="1" u="none" strike="noStrike" baseline="0">
                <a:ln>
                  <a:noFill/>
                </a:ln>
                <a:solidFill>
                  <a:srgbClr val="000000"/>
                </a:solidFill>
                <a:latin typeface="Times New Roman" pitchFamily="18"/>
                <a:ea typeface="Lucida Sans Unicode" pitchFamily="34"/>
                <a:cs typeface="Lucida Sans Unicode" pitchFamily="34"/>
              </a:rPr>
              <a:t>Ex : SPA déployé sous node.js et backend déployé sous un autre serveur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Application traditionnelle</a:t>
            </a:r>
          </a:p>
        </p:txBody>
      </p:sp>
      <p:sp>
        <p:nvSpPr>
          <p:cNvPr id="3" name="Espace réservé du texte 2"/>
          <p:cNvSpPr txBox="1">
            <a:spLocks noGrp="1"/>
          </p:cNvSpPr>
          <p:nvPr>
            <p:ph type="body" idx="4294967295"/>
          </p:nvPr>
        </p:nvSpPr>
        <p:spPr>
          <a:xfrm>
            <a:off x="1091880" y="2261880"/>
            <a:ext cx="8459640" cy="4633920"/>
          </a:xfrm>
        </p:spPr>
        <p:txBody>
          <a:bodyPr vert="horz">
            <a:normAutofit fontScale="92500" lnSpcReduction="20000"/>
          </a:bodyPr>
          <a:lstStyle/>
          <a:p>
            <a:pPr lvl="0"/>
            <a:r>
              <a:rPr lang="fr-FR"/>
              <a:t>Avec ce type d’application, seul le jeton d'identification est utilisé pour établir une session HTTP, il contient les informations nécessaires pour les ACLs de l’application.</a:t>
            </a:r>
          </a:p>
          <a:p>
            <a:pPr lvl="0"/>
            <a:r>
              <a:rPr lang="fr-FR"/>
              <a:t>Recommandations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Enregistrer un client confidentiel </a:t>
            </a:r>
            <a:br>
              <a:rPr lang="fr-FR" sz="3200">
                <a:solidFill>
                  <a:srgbClr val="000000"/>
                </a:solidFill>
                <a:latin typeface="Tahoma" pitchFamily="34"/>
                <a:cs typeface="Lucida Sans Unicode" pitchFamily="34"/>
              </a:rPr>
            </a:br>
            <a:r>
              <a:rPr lang="fr-FR" sz="2800">
                <a:solidFill>
                  <a:srgbClr val="000000"/>
                </a:solidFill>
                <a:latin typeface="Tahoma" pitchFamily="34"/>
                <a:cs typeface="Lucida Sans Unicode" pitchFamily="34"/>
              </a:rPr>
              <a:t>Pour obtenir le jeton, il faut alors le code + le secret du client stocké dans le back-end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On configure généralement </a:t>
            </a:r>
            <a:r>
              <a:rPr lang="fr-FR" sz="3200" i="1">
                <a:solidFill>
                  <a:srgbClr val="000000"/>
                </a:solidFill>
                <a:latin typeface="Tahoma" pitchFamily="34"/>
                <a:cs typeface="Lucida Sans Unicode" pitchFamily="34"/>
              </a:rPr>
              <a:t>PKCE</a:t>
            </a:r>
            <a:r>
              <a:rPr lang="fr-FR" sz="3200">
                <a:solidFill>
                  <a:srgbClr val="000000"/>
                </a:solidFill>
                <a:latin typeface="Tahoma" pitchFamily="34"/>
                <a:cs typeface="Lucida Sans Unicode" pitchFamily="34"/>
              </a:rPr>
              <a:t> pour plus de sécurité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Donner des URLs de redirection strictes</a:t>
            </a:r>
          </a:p>
          <a:p>
            <a:pPr lvl="0"/>
            <a:endParaRPr lang="fr-FR"/>
          </a:p>
          <a:p>
            <a:pPr lvl="0"/>
            <a:endParaRPr lang="fr-F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Application traditionnelle</a:t>
            </a:r>
          </a:p>
        </p:txBody>
      </p:sp>
      <p:pic>
        <p:nvPicPr>
          <p:cNvPr id="3"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38359" y="2390760"/>
            <a:ext cx="9674640" cy="45979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SPA avec API dédiée</a:t>
            </a:r>
          </a:p>
        </p:txBody>
      </p:sp>
      <p:sp>
        <p:nvSpPr>
          <p:cNvPr id="3" name="Espace réservé du texte 2"/>
          <p:cNvSpPr txBox="1">
            <a:spLocks noGrp="1"/>
          </p:cNvSpPr>
          <p:nvPr>
            <p:ph type="body" idx="4294967295"/>
          </p:nvPr>
        </p:nvSpPr>
        <p:spPr/>
        <p:txBody>
          <a:bodyPr vert="horz"/>
          <a:lstStyle/>
          <a:p>
            <a:pPr lvl="0"/>
            <a:r>
              <a:rPr lang="fr-FR" sz="2600"/>
              <a:t>Identique au cas d’une appli web traditionnelle. Le secret est conservé côté backend</a:t>
            </a:r>
          </a:p>
          <a:p>
            <a:pPr lvl="0"/>
            <a:endParaRPr lang="fr-FR"/>
          </a:p>
          <a:p>
            <a:pPr lvl="0"/>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819080" y="3359880"/>
            <a:ext cx="7450920" cy="388583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SPA avec API intermédiaire dédiée</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Le moyen le plus sûr d'invoquer des API externes à partir d'un SPA consiste à utiliser une API intermédiaire hébergée sur le même domaine que le SPA</a:t>
            </a:r>
            <a:r>
              <a:rPr lang="fr-FR" baseline="30000"/>
              <a:t>1</a:t>
            </a:r>
            <a:r>
              <a:rPr lang="fr-FR"/>
              <a: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Possibilité d’utiliser un client confidentiel et les jetons ne sont pas directement accessibles dans le navigateur.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Pas besoin de mettre en place du CORS</a:t>
            </a:r>
          </a:p>
          <a:p>
            <a:pPr lvl="0"/>
            <a:r>
              <a:rPr lang="fr-FR"/>
              <a:t>Les appels vers les APIs externes utilisent le jeton d’accès</a:t>
            </a:r>
          </a:p>
        </p:txBody>
      </p:sp>
      <p:sp>
        <p:nvSpPr>
          <p:cNvPr id="4" name="ZoneTexte 3"/>
          <p:cNvSpPr txBox="1"/>
          <p:nvPr/>
        </p:nvSpPr>
        <p:spPr>
          <a:xfrm>
            <a:off x="485640" y="7124400"/>
            <a:ext cx="6049800" cy="40860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1" u="none" strike="noStrike" baseline="0">
                <a:ln>
                  <a:noFill/>
                </a:ln>
                <a:solidFill>
                  <a:srgbClr val="000000"/>
                </a:solidFill>
                <a:latin typeface="Times New Roman" pitchFamily="18"/>
                <a:ea typeface="Lucida Sans Unicode" pitchFamily="34"/>
                <a:cs typeface="Lucida Sans Unicode" pitchFamily="34"/>
              </a:rPr>
              <a:t>1. Design patterns : Gateway, Backend for frontend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SPA avec API intermédiaire dédiée</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209600" y="2589480"/>
            <a:ext cx="8565120" cy="3804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marL="742680" lvl="1" indent="-285480" algn="l" rtl="0" hangingPunct="0">
              <a:lnSpc>
                <a:spcPct val="96000"/>
              </a:lnSpc>
              <a:spcAft>
                <a:spcPts val="1137"/>
              </a:spcAft>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4400">
                <a:solidFill>
                  <a:srgbClr val="000000"/>
                </a:solidFill>
                <a:latin typeface="Tahoma" pitchFamily="34"/>
                <a:cs typeface="Lucida Sans Unicode" pitchFamily="34"/>
              </a:rPr>
              <a:t>SPA avec API externe</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Le moyen le plus simple est d’effectuer le flux </a:t>
            </a:r>
            <a:r>
              <a:rPr lang="fr-FR" i="1"/>
              <a:t>authorization-code</a:t>
            </a:r>
            <a:r>
              <a:rPr lang="fr-FR"/>
              <a:t> depuis le SPA avec un client public enregistré dans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L’approche est moins sécurisée car les jetons, y compris le jeton d'actualisation, sont exposés directement au navigateur.</a:t>
            </a:r>
          </a:p>
          <a:p>
            <a:pPr lvl="0"/>
            <a:r>
              <a:rPr lang="fr-FR"/>
              <a:t>=&gt; Avoir une courte expiration pour le jeton d'actualisation</a:t>
            </a:r>
          </a:p>
          <a:p>
            <a:pPr lvl="0"/>
            <a:r>
              <a:rPr lang="fr-FR"/>
              <a:t>=&gt; Révoquer les jetons d'actualisation après leur 1ère utilisation.</a:t>
            </a:r>
          </a:p>
          <a:p>
            <a:pPr lvl="0"/>
            <a:r>
              <a:rPr lang="fr-FR"/>
              <a:t>=&gt; Utiliser l'extension PKCE</a:t>
            </a:r>
          </a:p>
          <a:p>
            <a:pPr lvl="0"/>
            <a:r>
              <a:rPr lang="fr-FR"/>
              <a:t>=&gt; Stocker les jetons dans l'état de la fenêtre ou la session de stockage HTML5</a:t>
            </a:r>
          </a:p>
          <a:p>
            <a:pPr lvl="0"/>
            <a:r>
              <a:rPr lang="fr-FR"/>
              <a:t>=&gt; Protéger le SPA contre le Cross Script Scripting (XSS)</a:t>
            </a:r>
            <a:r>
              <a:rPr lang="fr-FR" baseline="30000"/>
              <a:t>1</a:t>
            </a:r>
          </a:p>
        </p:txBody>
      </p:sp>
      <p:sp>
        <p:nvSpPr>
          <p:cNvPr id="4" name="ZoneTexte 3"/>
          <p:cNvSpPr txBox="1"/>
          <p:nvPr/>
        </p:nvSpPr>
        <p:spPr>
          <a:xfrm>
            <a:off x="437760" y="7010280"/>
            <a:ext cx="3342960" cy="38016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000" b="0" i="1" u="none" strike="noStrike" baseline="0">
                <a:ln>
                  <a:noFill/>
                </a:ln>
                <a:solidFill>
                  <a:srgbClr val="000000"/>
                </a:solidFill>
                <a:latin typeface="Times New Roman" pitchFamily="18"/>
                <a:ea typeface="Lucida Sans Unicode" pitchFamily="34"/>
                <a:cs typeface="Lucida Sans Unicode" pitchFamily="34"/>
              </a:rPr>
              <a:t>1. Injection de script malicieux</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marL="742680" lvl="1" indent="-285480" algn="l" rtl="0" hangingPunct="0">
              <a:lnSpc>
                <a:spcPct val="96000"/>
              </a:lnSpc>
              <a:spcAft>
                <a:spcPts val="1137"/>
              </a:spcAft>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4400">
                <a:solidFill>
                  <a:srgbClr val="000000"/>
                </a:solidFill>
                <a:latin typeface="Tahoma" pitchFamily="34"/>
                <a:cs typeface="Lucida Sans Unicode" pitchFamily="34"/>
              </a:rPr>
              <a:t>SPA avec API externe</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371599" y="3233520"/>
            <a:ext cx="8393760" cy="32389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Création d’utilisateur</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Après la création de </a:t>
            </a:r>
            <a:r>
              <a:rPr lang="fr-FR" i="1"/>
              <a:t>realm</a:t>
            </a:r>
            <a:r>
              <a:rPr lang="fr-FR"/>
              <a:t>, on crée des utilisateurs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i="1">
                <a:solidFill>
                  <a:srgbClr val="000000"/>
                </a:solidFill>
                <a:latin typeface="Tahoma" pitchFamily="34"/>
                <a:cs typeface="Lucida Sans Unicode" pitchFamily="34"/>
              </a:rPr>
              <a:t>username</a:t>
            </a:r>
            <a:r>
              <a:rPr lang="fr-FR" sz="3200">
                <a:solidFill>
                  <a:srgbClr val="000000"/>
                </a:solidFill>
                <a:latin typeface="Tahoma" pitchFamily="34"/>
                <a:cs typeface="Lucida Sans Unicode" pitchFamily="34"/>
              </a:rPr>
              <a:t> &lt;=&gt; login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email, nom et prénom</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Actions requises au premier login : Vérification de son profil et de son email par exemple</a:t>
            </a:r>
          </a:p>
          <a:p>
            <a:pPr lvl="0"/>
            <a:r>
              <a:rPr lang="fr-FR"/>
              <a:t>On peut ensuite compléter les attributs keycloak par des attributs personnalisés</a:t>
            </a:r>
          </a:p>
          <a:p>
            <a:pPr lvl="0"/>
            <a:r>
              <a:rPr lang="fr-FR"/>
              <a:t>Avant que l’utilisateur puisse se logger, il faut définir un mot de passe (temporaire ou non)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Sécurisation des différents types d’application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a:t>Application web</a:t>
            </a:r>
          </a:p>
          <a:p>
            <a:pPr lvl="0" indent="-311040" algn="ctr">
              <a:lnSpc>
                <a:spcPct val="95000"/>
              </a:lnSpc>
              <a:spcAft>
                <a:spcPts val="0"/>
              </a:spcAft>
            </a:pPr>
            <a:r>
              <a:rPr lang="fr-FR" b="1">
                <a:solidFill>
                  <a:srgbClr val="0D1F63"/>
                </a:solidFill>
              </a:rPr>
              <a:t>Application native ou mobile</a:t>
            </a:r>
          </a:p>
          <a:p>
            <a:pPr lvl="0" algn="ctr">
              <a:spcAft>
                <a:spcPts val="0"/>
              </a:spcAft>
            </a:pPr>
            <a:r>
              <a:rPr lang="fr-FR"/>
              <a:t>REST APIs et services</a:t>
            </a:r>
          </a:p>
          <a:p>
            <a:pPr lvl="0" algn="ctr">
              <a:spcAft>
                <a:spcPts val="0"/>
              </a:spcAft>
            </a:pPr>
            <a:endParaRPr lang="fr-FR" b="1">
              <a:solidFill>
                <a:srgbClr val="0D1F6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Sécuriser une application web avec Keycloak est plus simple que de sécuriser une application native ou mobile.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pages de connexion étant affichées dans le navigateur.</a:t>
            </a:r>
          </a:p>
          <a:p>
            <a:pPr lvl="0"/>
            <a:r>
              <a:rPr lang="fr-FR"/>
              <a:t>On pourrait être tenté d’implémenter une page de connexion dans l’application et utiliser le </a:t>
            </a:r>
            <a:r>
              <a:rPr lang="fr-FR" i="1"/>
              <a:t>password grant flow</a:t>
            </a:r>
            <a:r>
              <a:rPr lang="fr-FR"/>
              <a:t>, mais mauvaise idée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 ‘application ne doit pas avoir accès aux mots de passe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Certaines fonctionnalités de keycloak ne seraient plus disponibles comme le MFA, le SSO ou la gestion de session</a:t>
            </a:r>
          </a:p>
          <a:p>
            <a:pPr lvl="0"/>
            <a:r>
              <a:rPr lang="fr-FR"/>
              <a:t>=&gt; Le flow recommandé est donc </a:t>
            </a:r>
            <a:r>
              <a:rPr lang="fr-FR" i="1"/>
              <a:t>Authorization Code flow</a:t>
            </a:r>
            <a:r>
              <a:rPr lang="fr-FR"/>
              <a:t> avec l’extension PKCE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Authentification</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Dans une application mobile ou native, l’utilisateur doit toujours s’authentifier via un navigateur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u="sng">
                <a:solidFill>
                  <a:srgbClr val="000000"/>
                </a:solidFill>
                <a:latin typeface="Tahoma" pitchFamily="34"/>
                <a:cs typeface="Lucida Sans Unicode" pitchFamily="34"/>
              </a:rPr>
              <a:t>Utilisez une vue Web intégrée dans l’application (à éviter)</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Facile à intégrer, mais peu sécurisée  </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Risque d’interception des credentials  </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Pas de SSO possible (cookies non partagés entre apps)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u="sng">
                <a:solidFill>
                  <a:srgbClr val="000000"/>
                </a:solidFill>
                <a:latin typeface="Tahoma" pitchFamily="34"/>
                <a:cs typeface="Lucida Sans Unicode" pitchFamily="34"/>
              </a:rPr>
              <a:t>Navigateur embarqué sécurisé (in-app browser)</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Exemple : Custom Tabs (Android), SFSafariViewController (iOS)  </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Bénéficie du SSO du navigateur système  </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Recommandé par les bonnes pratiques Oauth/OIDC</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2200" u="sng">
                <a:solidFill>
                  <a:srgbClr val="000000"/>
                </a:solidFill>
                <a:latin typeface="Tahoma" pitchFamily="34"/>
                <a:cs typeface="Lucida Sans Unicode" pitchFamily="34"/>
              </a:rPr>
              <a:t>Navigateur externe (user-agent système</a:t>
            </a:r>
            <a:r>
              <a:rPr lang="fr-FR" sz="2200" u="sng" baseline="30000">
                <a:solidFill>
                  <a:srgbClr val="000000"/>
                </a:solidFill>
                <a:latin typeface="Tahoma" pitchFamily="34"/>
                <a:cs typeface="Lucida Sans Unicode" pitchFamily="34"/>
              </a:rPr>
              <a:t>1</a:t>
            </a:r>
            <a:r>
              <a:rPr lang="fr-FR" sz="2200" u="sng">
                <a:solidFill>
                  <a:srgbClr val="000000"/>
                </a:solidFill>
                <a:latin typeface="Tahoma" pitchFamily="34"/>
                <a:cs typeface="Lucida Sans Unicode" pitchFamily="34"/>
              </a:rPr>
              <a:t>) </a:t>
            </a:r>
            <a:r>
              <a:rPr lang="fr-FR" sz="2200">
                <a:solidFill>
                  <a:srgbClr val="000000"/>
                </a:solidFill>
                <a:latin typeface="Tahoma" pitchFamily="34"/>
                <a:cs typeface="Lucida Sans Unicode" pitchFamily="34"/>
              </a:rPr>
              <a:t>:</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Très sûr (authentification hors de l'app)  </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Mais moins fluide : bascule visible vers le navigateur</a:t>
            </a:r>
          </a:p>
        </p:txBody>
      </p:sp>
      <p:sp>
        <p:nvSpPr>
          <p:cNvPr id="4" name="ZoneTexte 3"/>
          <p:cNvSpPr txBox="1"/>
          <p:nvPr/>
        </p:nvSpPr>
        <p:spPr>
          <a:xfrm>
            <a:off x="731159" y="7052400"/>
            <a:ext cx="3870360" cy="38016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000" b="0" i="1" u="none" strike="noStrike" baseline="0">
                <a:ln>
                  <a:noFill/>
                </a:ln>
                <a:solidFill>
                  <a:srgbClr val="000000"/>
                </a:solidFill>
                <a:latin typeface="Times New Roman" pitchFamily="18"/>
                <a:ea typeface="Lucida Sans Unicode" pitchFamily="34"/>
                <a:cs typeface="Lucida Sans Unicode" pitchFamily="34"/>
              </a:rPr>
              <a:t>1. Navigateur par défaut du système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Authorization Code avec PKCE</a:t>
            </a:r>
          </a:p>
        </p:txBody>
      </p:sp>
      <p:sp>
        <p:nvSpPr>
          <p:cNvPr id="3" name="Espace réservé du texte 2"/>
          <p:cNvSpPr txBox="1">
            <a:spLocks noGrp="1"/>
          </p:cNvSpPr>
          <p:nvPr>
            <p:ph type="body" idx="4294967295"/>
          </p:nvPr>
        </p:nvSpPr>
        <p:spPr/>
        <p:txBody>
          <a:bodyPr vert="horz">
            <a:normAutofit fontScale="55000" lnSpcReduction="20000"/>
          </a:bodyPr>
          <a:lstStyle/>
          <a:p>
            <a:pPr lvl="0">
              <a:spcBef>
                <a:spcPts val="1191"/>
              </a:spcBef>
              <a:spcAft>
                <a:spcPts val="992"/>
              </a:spcAft>
            </a:pPr>
            <a:r>
              <a:rPr lang="fr-FR" sz="2800" b="1" i="1">
                <a:solidFill>
                  <a:srgbClr val="0729A8"/>
                </a:solidFill>
              </a:rPr>
              <a:t>Authorization Code avec PKCE</a:t>
            </a:r>
            <a:r>
              <a:rPr lang="fr-FR" sz="2800"/>
              <a:t> est aujourd’hui le standard recommandé pour les applications mobiles ou desktop.</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L’utilisateur clique sur “Se connecter” dans l’application.</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L’application ouvre un navigateur système ou sécurisé (ex : Custom Tabs sur Android).</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Keycloak affiche la page de connexion.</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L’utilisateur s’authentifie.</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Keycloak redirige vers l’application via un mécanisme compatible (URI personnalisée, loopback...).</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L’application reçoit un code d’autorisation.</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Elle échange ce code contre des tokens, en ajoutant un code PKCE pour sécuriser la requête.</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Keycloak valide la requête et renvoie les tokens.</a:t>
            </a:r>
          </a:p>
          <a:p>
            <a:pPr lvl="0">
              <a:spcBef>
                <a:spcPts val="1191"/>
              </a:spcBef>
              <a:spcAft>
                <a:spcPts val="992"/>
              </a:spcAft>
            </a:pPr>
            <a:endParaRPr lang="fr-FR" sz="1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Renvoi du code d’autorisation</a:t>
            </a:r>
          </a:p>
        </p:txBody>
      </p:sp>
      <p:sp>
        <p:nvSpPr>
          <p:cNvPr id="3" name="Espace réservé du texte 2"/>
          <p:cNvSpPr txBox="1">
            <a:spLocks noGrp="1"/>
          </p:cNvSpPr>
          <p:nvPr>
            <p:ph type="body" idx="4294967295"/>
          </p:nvPr>
        </p:nvSpPr>
        <p:spPr>
          <a:xfrm>
            <a:off x="1015919" y="2385719"/>
            <a:ext cx="8459640" cy="4384800"/>
          </a:xfrm>
        </p:spPr>
        <p:txBody>
          <a:bodyPr vert="horz">
            <a:normAutofit fontScale="47500" lnSpcReduction="20000"/>
          </a:bodyPr>
          <a:lstStyle/>
          <a:p>
            <a:pPr lvl="0"/>
            <a:r>
              <a:rPr lang="fr-FR"/>
              <a:t>Pour renvoyer le code d'autorisation à l'application, 4 approches basées sur des URI de redirection définies par OAuth 2.0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1A24A6"/>
                </a:solidFill>
                <a:latin typeface="Tahoma" pitchFamily="34"/>
                <a:cs typeface="Lucida Sans Unicode" pitchFamily="34"/>
              </a:rPr>
              <a:t>Claimed HTTPS scheme</a:t>
            </a:r>
            <a:r>
              <a:rPr lang="fr-FR" sz="3200">
                <a:solidFill>
                  <a:srgbClr val="000000"/>
                </a:solidFill>
                <a:latin typeface="Tahoma" pitchFamily="34"/>
                <a:cs typeface="Lucida Sans Unicode" pitchFamily="34"/>
              </a:rPr>
              <a:t> : App Links (Android) / Universal Links (iOS) : l’app revendique un domaine HTTPS et reçoit la redirection automatiquement via l’OS.</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=&gt; L’OS ouvre l'URI dans l'application au lieu du navigateur système.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1A24A6"/>
                </a:solidFill>
                <a:latin typeface="Tahoma" pitchFamily="34"/>
                <a:cs typeface="Lucida Sans Unicode" pitchFamily="34"/>
              </a:rPr>
              <a:t>Schéma d'URI personnalisé</a:t>
            </a:r>
            <a:r>
              <a:rPr lang="fr-FR" sz="3200">
                <a:solidFill>
                  <a:srgbClr val="000000"/>
                </a:solidFill>
                <a:latin typeface="Tahoma" pitchFamily="34"/>
                <a:cs typeface="Lucida Sans Unicode" pitchFamily="34"/>
              </a:rPr>
              <a:t> : Un schéma d'URI personnalisé est enregistré avec l'application. Lorsque Keycloak redirige vers ce schéma d'URI, la requête est envoyée à l'application.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Le schéma d'URI correspond à l'inverse d'un domaine du fournisseur de l'application. Par exemple :</a:t>
            </a:r>
            <a:br>
              <a:rPr lang="fr-FR" sz="3200">
                <a:solidFill>
                  <a:srgbClr val="000000"/>
                </a:solidFill>
                <a:latin typeface="Tahoma" pitchFamily="34"/>
                <a:cs typeface="Lucida Sans Unicode" pitchFamily="34"/>
              </a:rPr>
            </a:br>
            <a:r>
              <a:rPr lang="fr-FR" sz="3200" i="1">
                <a:solidFill>
                  <a:srgbClr val="000000"/>
                </a:solidFill>
                <a:latin typeface="Tahoma" pitchFamily="34"/>
                <a:cs typeface="Lucida Sans Unicode" pitchFamily="34"/>
              </a:rPr>
              <a:t>org.acme.app://oauth2/provider-name </a:t>
            </a:r>
            <a:br>
              <a:rPr lang="fr-FR" sz="3200" i="1">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Plus simple à configurer mais moins sécurisé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1A24A6"/>
                </a:solidFill>
                <a:latin typeface="Tahoma" pitchFamily="34"/>
                <a:cs typeface="Lucida Sans Unicode" pitchFamily="34"/>
              </a:rPr>
              <a:t>Interface de loopback</a:t>
            </a:r>
            <a:r>
              <a:rPr lang="fr-FR" sz="3200">
                <a:solidFill>
                  <a:srgbClr val="000000"/>
                </a:solidFill>
                <a:latin typeface="Tahoma" pitchFamily="34"/>
                <a:cs typeface="Lucida Sans Unicode" pitchFamily="34"/>
              </a:rPr>
              <a:t> : l'application ouvre un serveur Web temporaire sur l'interface de loopback, l'URI de redirection enregistré est  </a:t>
            </a:r>
            <a:r>
              <a:rPr lang="fr-FR" sz="3200">
                <a:solidFill>
                  <a:srgbClr val="000000"/>
                </a:solidFill>
                <a:latin typeface="Tahoma" pitchFamily="34"/>
                <a:cs typeface="Lucida Sans Unicode" pitchFamily="34"/>
                <a:hlinkClick r:id="rId3"/>
              </a:rPr>
              <a:t>http://127.0.0.1/oauth2/provider-name</a:t>
            </a:r>
            <a:r>
              <a:rPr lang="fr-FR" sz="3200">
                <a:solidFill>
                  <a:srgbClr val="000000"/>
                </a:solidFill>
                <a:latin typeface="Tahoma" pitchFamily="34"/>
                <a:cs typeface="Lucida Sans Unicode" pitchFamily="34"/>
              </a:rPr>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Recommandé pour les applications desktop</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1A24A6"/>
                </a:solidFill>
                <a:latin typeface="Tahoma" pitchFamily="34"/>
                <a:cs typeface="Lucida Sans Unicode" pitchFamily="34"/>
              </a:rPr>
              <a:t>URI de redirection spéciale</a:t>
            </a:r>
            <a:r>
              <a:rPr lang="fr-FR" sz="3200">
                <a:solidFill>
                  <a:srgbClr val="000000"/>
                </a:solidFill>
                <a:latin typeface="Tahoma" pitchFamily="34"/>
                <a:cs typeface="Lucida Sans Unicode" pitchFamily="34"/>
              </a:rPr>
              <a:t>: En utilisant </a:t>
            </a:r>
            <a:r>
              <a:rPr lang="fr-FR" sz="3200" i="1">
                <a:solidFill>
                  <a:srgbClr val="000000"/>
                </a:solidFill>
                <a:latin typeface="Tahoma" pitchFamily="34"/>
                <a:cs typeface="Lucida Sans Unicode" pitchFamily="34"/>
              </a:rPr>
              <a:t>urn:ietf:wg:oauth:2.0:oob</a:t>
            </a:r>
            <a:r>
              <a:rPr lang="fr-FR" sz="3200">
                <a:solidFill>
                  <a:srgbClr val="000000"/>
                </a:solidFill>
                <a:latin typeface="Tahoma" pitchFamily="34"/>
                <a:cs typeface="Lucida Sans Unicode" pitchFamily="34"/>
              </a:rPr>
              <a:t>, le code d’autorisation est affiché par Keycloak, l’utilisateur peut alors le copier/coller dans l’application.</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Déconseillé : méthode obsolète et non recommandée par les spécifications récentes d’OAuth.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Device Code Flow</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Le </a:t>
            </a:r>
            <a:r>
              <a:rPr lang="fr-FR" b="1" i="1">
                <a:solidFill>
                  <a:srgbClr val="0729A8"/>
                </a:solidFill>
              </a:rPr>
              <a:t>Device Code Flow</a:t>
            </a:r>
            <a:r>
              <a:rPr lang="fr-FR"/>
              <a:t> permet à une application sans navigateur intégré (ex. Smart TV, CLI) d'obtenir des jetons via un second appareil avec navigateur.</a:t>
            </a:r>
          </a:p>
          <a:p>
            <a:pPr lvl="0"/>
            <a:endParaRPr lang="fr-FR"/>
          </a:p>
          <a:p>
            <a:pPr lvl="0">
              <a:buClr>
                <a:srgbClr val="000000"/>
              </a:buClr>
              <a:buSzPct val="100000"/>
              <a:buAutoNum type="arabicParenR"/>
            </a:pPr>
            <a:r>
              <a:rPr lang="fr-FR"/>
              <a:t>  L’application effectue un POST sur le </a:t>
            </a:r>
            <a:r>
              <a:rPr lang="fr-FR" i="1"/>
              <a:t>device_authorization_endpoint</a:t>
            </a:r>
            <a:r>
              <a:rPr lang="fr-FR"/>
              <a:t>.</a:t>
            </a:r>
            <a:r>
              <a:rPr lang="fr-FR" i="1"/>
              <a:t> </a:t>
            </a:r>
            <a:br>
              <a:rPr lang="fr-FR" i="1"/>
            </a:br>
            <a:r>
              <a:rPr lang="fr-FR"/>
              <a:t>Keycloak répond avec un </a:t>
            </a:r>
            <a:r>
              <a:rPr lang="fr-FR" b="1" i="1">
                <a:solidFill>
                  <a:srgbClr val="1A24A6"/>
                </a:solidFill>
              </a:rPr>
              <a:t>code</a:t>
            </a:r>
            <a:r>
              <a:rPr lang="fr-FR"/>
              <a:t> </a:t>
            </a:r>
            <a:r>
              <a:rPr lang="fr-FR" b="1" i="1">
                <a:solidFill>
                  <a:srgbClr val="1A24A6"/>
                </a:solidFill>
              </a:rPr>
              <a:t>utilisateur</a:t>
            </a:r>
            <a:r>
              <a:rPr lang="fr-FR"/>
              <a:t> et un </a:t>
            </a:r>
            <a:r>
              <a:rPr lang="fr-FR" b="1" i="1">
                <a:solidFill>
                  <a:srgbClr val="1A24A6"/>
                </a:solidFill>
              </a:rPr>
              <a:t>code</a:t>
            </a:r>
            <a:r>
              <a:rPr lang="fr-FR"/>
              <a:t> </a:t>
            </a:r>
            <a:r>
              <a:rPr lang="fr-FR" b="1" i="1">
                <a:solidFill>
                  <a:srgbClr val="1A24A6"/>
                </a:solidFill>
              </a:rPr>
              <a:t>device.</a:t>
            </a:r>
          </a:p>
          <a:p>
            <a:pPr lvl="0">
              <a:buClr>
                <a:srgbClr val="000000"/>
              </a:buClr>
              <a:buSzPct val="100000"/>
              <a:buAutoNum type="arabicParenR"/>
            </a:pPr>
            <a:r>
              <a:rPr lang="fr-FR"/>
              <a:t> L’utilisateur saisit le code utilisateur sur un endpoint de keycloak (</a:t>
            </a:r>
            <a:r>
              <a:rPr lang="fr-FR" i="1"/>
              <a:t>verification_uri</a:t>
            </a:r>
            <a:r>
              <a:rPr lang="fr-FR"/>
              <a:t>) en utilisant un autre device avec navigateur</a:t>
            </a:r>
          </a:p>
          <a:p>
            <a:pPr lvl="0">
              <a:buClr>
                <a:srgbClr val="000000"/>
              </a:buClr>
              <a:buSzPct val="100000"/>
              <a:buAutoNum type="arabicParenR"/>
            </a:pPr>
            <a:r>
              <a:rPr lang="fr-FR"/>
              <a:t>  Après avoir entré le code, l’utilisateur s’authentifie et consent</a:t>
            </a:r>
          </a:p>
          <a:p>
            <a:pPr lvl="0">
              <a:buClr>
                <a:srgbClr val="000000"/>
              </a:buClr>
              <a:buSzPct val="100000"/>
              <a:buAutoNum type="arabicParenR"/>
            </a:pPr>
            <a:r>
              <a:rPr lang="fr-FR"/>
              <a:t>  L’application est ensuite capable de récupérer les jetons en utilisant son device code</a:t>
            </a:r>
          </a:p>
          <a:p>
            <a:pPr lvl="0"/>
            <a:r>
              <a:rPr lang="fr-FR"/>
              <a:t>Ce flow n’utilise pas de redirection et ne supporte pas le SSO.</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Device Code Flow</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2240" y="2077560"/>
            <a:ext cx="10691640" cy="4740120"/>
          </a:xfrm>
          <a:prstGeom prst="rect">
            <a:avLst/>
          </a:prstGeom>
          <a:noFill/>
          <a:ln>
            <a:noFill/>
          </a:ln>
        </p:spPr>
      </p:pic>
      <p:grpSp>
        <p:nvGrpSpPr>
          <p:cNvPr id="5" name="Group 4_7"/>
          <p:cNvGrpSpPr/>
          <p:nvPr/>
        </p:nvGrpSpPr>
        <p:grpSpPr>
          <a:xfrm>
            <a:off x="9144000" y="47520"/>
            <a:ext cx="1486800" cy="1141200"/>
            <a:chOff x="9144000" y="47520"/>
            <a:chExt cx="1486800" cy="1141200"/>
          </a:xfrm>
        </p:grpSpPr>
        <p:pic>
          <p:nvPicPr>
            <p:cNvPr id="6" name="Picture 5_ 2">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9144000" y="47520"/>
              <a:ext cx="1486800" cy="1141200"/>
            </a:xfrm>
            <a:prstGeom prst="rect">
              <a:avLst/>
            </a:prstGeom>
            <a:noFill/>
            <a:ln>
              <a:noFill/>
            </a:ln>
          </p:spPr>
        </p:pic>
        <p:sp>
          <p:nvSpPr>
            <p:cNvPr id="7" name="Text Box 6_ 2"/>
            <p:cNvSpPr/>
            <p:nvPr/>
          </p:nvSpPr>
          <p:spPr>
            <a:xfrm>
              <a:off x="9374400" y="42732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4.1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Sécurisation des différents types d’application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a:t>Application web</a:t>
            </a:r>
          </a:p>
          <a:p>
            <a:pPr lvl="0" algn="ctr">
              <a:spcAft>
                <a:spcPts val="0"/>
              </a:spcAft>
            </a:pPr>
            <a:r>
              <a:rPr lang="fr-FR"/>
              <a:t>Application native ou mobile</a:t>
            </a:r>
          </a:p>
          <a:p>
            <a:pPr lvl="0" indent="-311040" algn="ctr">
              <a:lnSpc>
                <a:spcPct val="95000"/>
              </a:lnSpc>
              <a:spcAft>
                <a:spcPts val="0"/>
              </a:spcAft>
            </a:pPr>
            <a:r>
              <a:rPr lang="fr-FR" b="1">
                <a:solidFill>
                  <a:srgbClr val="0D1F63"/>
                </a:solidFill>
              </a:rPr>
              <a:t>REST APIs et services</a:t>
            </a:r>
          </a:p>
          <a:p>
            <a:pPr lvl="0" algn="ctr">
              <a:spcAft>
                <a:spcPts val="0"/>
              </a:spcAft>
            </a:pPr>
            <a:endParaRPr lang="fr-FR" b="1">
              <a:solidFill>
                <a:srgbClr val="0D1F6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Lorsqu'une application souhaite invoquer une API protégée par oAuth2, elle obtient d'abord un jeton d'accès de Keycloak, puis inclut le jeton d'accès dans l'en-tête d'autorisation.</a:t>
            </a:r>
          </a:p>
          <a:p>
            <a:pPr lvl="0"/>
            <a:r>
              <a:rPr lang="fr-FR"/>
              <a:t>Lors des architecture micro-services, 2 alternatives sont possibles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Propagation de jeton</a:t>
            </a:r>
            <a:r>
              <a:rPr lang="fr-FR" sz="3200">
                <a:solidFill>
                  <a:srgbClr val="000000"/>
                </a:solidFill>
                <a:latin typeface="Tahoma" pitchFamily="34"/>
                <a:cs typeface="Lucida Sans Unicode" pitchFamily="34"/>
              </a:rPr>
              <a:t>, le même jeton est propagé lors des appels inter-services. Tous les micro-services partagent le même contexte de sécurité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Chaque micro-service utilise son </a:t>
            </a:r>
            <a:r>
              <a:rPr lang="fr-FR" sz="3200" u="sng">
                <a:solidFill>
                  <a:srgbClr val="000000"/>
                </a:solidFill>
                <a:latin typeface="Tahoma" pitchFamily="34"/>
                <a:cs typeface="Lucida Sans Unicode" pitchFamily="34"/>
              </a:rPr>
              <a:t>propre jeton obtenu avec un </a:t>
            </a:r>
            <a:r>
              <a:rPr lang="fr-FR" sz="3200" i="1" u="sng">
                <a:solidFill>
                  <a:srgbClr val="000000"/>
                </a:solidFill>
                <a:latin typeface="Tahoma" pitchFamily="34"/>
                <a:cs typeface="Lucida Sans Unicode" pitchFamily="34"/>
              </a:rPr>
              <a:t>Client Credentials grant</a:t>
            </a:r>
            <a:r>
              <a:rPr lang="fr-FR" sz="3200">
                <a:solidFill>
                  <a:srgbClr val="000000"/>
                </a:solidFill>
                <a:latin typeface="Tahoma" pitchFamily="34"/>
                <a:cs typeface="Lucida Sans Unicode" pitchFamily="34"/>
              </a:rPr>
              <a:t>. Chaque interaction a alors son propre contexte de sécurité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name="page12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000"/>
          </a:xfrm>
        </p:spPr>
        <p:txBody>
          <a:bodyPr vert="horz"/>
          <a:lstStyle/>
          <a:p>
            <a:pPr lvl="0"/>
            <a:r>
              <a:rPr lang="fr-FR" i="1"/>
              <a:t>Access Token Pattern</a:t>
            </a:r>
            <a:br>
              <a:rPr lang="fr-FR" i="1"/>
            </a:br>
            <a:r>
              <a:rPr lang="fr-FR" sz="3200" i="1"/>
              <a:t>La gateway relaie le jeton d’accès</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835280" y="2322720"/>
            <a:ext cx="7524719" cy="523727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Création de groupe</a:t>
            </a:r>
          </a:p>
        </p:txBody>
      </p:sp>
      <p:sp>
        <p:nvSpPr>
          <p:cNvPr id="3" name="Espace réservé du texte 2"/>
          <p:cNvSpPr txBox="1">
            <a:spLocks noGrp="1"/>
          </p:cNvSpPr>
          <p:nvPr>
            <p:ph type="body" idx="4294967295"/>
          </p:nvPr>
        </p:nvSpPr>
        <p:spPr/>
        <p:txBody>
          <a:bodyPr vert="horz"/>
          <a:lstStyle/>
          <a:p>
            <a:pPr lvl="0"/>
            <a:r>
              <a:rPr lang="fr-FR"/>
              <a:t>Un </a:t>
            </a:r>
            <a:r>
              <a:rPr lang="fr-FR" b="1">
                <a:solidFill>
                  <a:srgbClr val="0729A8"/>
                </a:solidFill>
              </a:rPr>
              <a:t>groupe d’utilisateur</a:t>
            </a:r>
            <a:r>
              <a:rPr lang="fr-FR"/>
              <a:t> permet de mutualiser des attributs ou rôles aux utilisateurs appartenant au groupe.</a:t>
            </a:r>
          </a:p>
          <a:p>
            <a:pPr lvl="0"/>
            <a:r>
              <a:rPr lang="fr-FR"/>
              <a:t>Un groupe est donc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 nom</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Une liste d’attributs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Éventuellement une liste de rôles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name="page13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endParaRPr lang="fr-F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559520" y="5760"/>
            <a:ext cx="7578360" cy="75596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name="page13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Client Credentials Flow avec secret</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618920" y="2352600"/>
            <a:ext cx="7352999" cy="43430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Client credentials avec certificat X509</a:t>
            </a:r>
          </a:p>
        </p:txBody>
      </p:sp>
      <p:sp>
        <p:nvSpPr>
          <p:cNvPr id="3" name="Espace réservé du texte 2"/>
          <p:cNvSpPr txBox="1">
            <a:spLocks noGrp="1"/>
          </p:cNvSpPr>
          <p:nvPr>
            <p:ph type="body" idx="4294967295"/>
          </p:nvPr>
        </p:nvSpPr>
        <p:spPr/>
        <p:txBody>
          <a:bodyPr vert="horz">
            <a:normAutofit fontScale="92500" lnSpcReduction="10000"/>
          </a:bodyPr>
          <a:lstStyle/>
          <a:p>
            <a:pPr lvl="0"/>
            <a:r>
              <a:rPr lang="fr-FR"/>
              <a:t>Dans ce cas, une application backend obtient sont jeton via le flow clent credentials</a:t>
            </a:r>
          </a:p>
          <a:p>
            <a:pPr lvl="0"/>
            <a:r>
              <a:rPr lang="fr-FR"/>
              <a:t>Pour s’authentifier au lieu d’utiliser un secret il utilise son certificat X509</a:t>
            </a:r>
          </a:p>
          <a:p>
            <a:pPr lvl="0"/>
            <a:r>
              <a:rPr lang="fr-FR"/>
              <a:t>Configuration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Déclarer un client avec Client authentification et Service Account Roles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Dans l’onglet credentials, définir X509 et indiquer le Subject DN complet du certificat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Client credentials avec JWT-signé</a:t>
            </a:r>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a:t>Permet à un client de s'authentifier  en utilisant un JWT signé avec une clé privée</a:t>
            </a:r>
          </a:p>
          <a:p>
            <a:pPr lvl="0"/>
            <a:r>
              <a:rPr lang="fr-FR"/>
              <a:t>Génération du JWT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client génère un JWT contenant des revendications (claims) spécifiques.  généralement client_id, iss, sub, aud et iat.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JWT est signé avec une clé privée détenue par le client. Le serveur vérifie l'intégrité et l'authenticité avec la clé publique correspondante.</a:t>
            </a:r>
          </a:p>
          <a:p>
            <a:pPr lvl="0"/>
            <a:r>
              <a:rPr lang="fr-FR"/>
              <a:t>Envoi du JWT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client envoie le JWT signé dans le cadre d'une requête d'authentification en utilisant généralement le champ client_assertion dans une requête de token.</a:t>
            </a:r>
          </a:p>
          <a:p>
            <a:pPr lvl="0"/>
            <a:r>
              <a:rPr lang="fr-FR"/>
              <a:t>Validation du JWT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serveur valide le JWT en vérifiant la signature avec la clé publique du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Il vérifie également les revendications pour s'assurer que le JWT est valide et n'a pas expiré.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 le JWT est valide, le serveur d'autorisation procède à l'authentification du client et peut émettre un token d'accès.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Mise en œuvre dans Keycloak</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Dans l’onglet </a:t>
            </a:r>
            <a:r>
              <a:rPr lang="fr-FR" i="1">
                <a:solidFill>
                  <a:srgbClr val="F10D0C"/>
                </a:solidFill>
              </a:rPr>
              <a:t>Credentials</a:t>
            </a:r>
            <a:r>
              <a:rPr lang="fr-FR"/>
              <a:t>, sélectionner </a:t>
            </a:r>
            <a:r>
              <a:rPr lang="fr-FR" b="1" i="1">
                <a:solidFill>
                  <a:srgbClr val="0729A8"/>
                </a:solidFill>
              </a:rPr>
              <a:t>Signed JWT</a:t>
            </a:r>
            <a:r>
              <a:rPr lang="fr-FR"/>
              <a:t> ou </a:t>
            </a:r>
            <a:r>
              <a:rPr lang="fr-FR" i="1">
                <a:solidFill>
                  <a:srgbClr val="0729A8"/>
                </a:solidFill>
              </a:rPr>
              <a:t>Signed JWT with secret</a:t>
            </a:r>
          </a:p>
          <a:p>
            <a:pPr lvl="0"/>
            <a:r>
              <a:rPr lang="fr-FR"/>
              <a:t>Dans l’onglet </a:t>
            </a:r>
            <a:r>
              <a:rPr lang="fr-FR" i="1">
                <a:solidFill>
                  <a:srgbClr val="F10D0C"/>
                </a:solidFill>
              </a:rPr>
              <a:t>Keys</a:t>
            </a:r>
            <a:r>
              <a:rPr lang="fr-FR"/>
              <a:t>, ou peut générer ou importer une paire clé privé/clé publique.</a:t>
            </a:r>
          </a:p>
          <a:p>
            <a:pPr lvl="0"/>
            <a:r>
              <a:rPr lang="fr-FR"/>
              <a:t>Dans l’application cliente, générer un JWT et le signer avec la clé privée puis :</a:t>
            </a:r>
          </a:p>
          <a:p>
            <a:pPr lvl="0">
              <a:lnSpc>
                <a:spcPct val="100000"/>
              </a:lnSpc>
              <a:spcAft>
                <a:spcPts val="283"/>
              </a:spcAft>
            </a:pPr>
            <a:r>
              <a:rPr lang="fr-FR" sz="1600">
                <a:latin typeface="Courier New" pitchFamily="49"/>
              </a:rPr>
              <a:t>POST /realms/{realm-name}/protocol/openid-connect/token HTTP/1.1</a:t>
            </a:r>
          </a:p>
          <a:p>
            <a:pPr lvl="0">
              <a:lnSpc>
                <a:spcPct val="100000"/>
              </a:lnSpc>
              <a:spcAft>
                <a:spcPts val="283"/>
              </a:spcAft>
            </a:pPr>
            <a:r>
              <a:rPr lang="fr-FR" sz="1600">
                <a:latin typeface="Courier New" pitchFamily="49"/>
              </a:rPr>
              <a:t>Host: keycloak.example.com</a:t>
            </a:r>
          </a:p>
          <a:p>
            <a:pPr lvl="0">
              <a:lnSpc>
                <a:spcPct val="100000"/>
              </a:lnSpc>
              <a:spcAft>
                <a:spcPts val="283"/>
              </a:spcAft>
            </a:pPr>
            <a:r>
              <a:rPr lang="fr-FR" sz="1600">
                <a:latin typeface="Courier New" pitchFamily="49"/>
              </a:rPr>
              <a:t>Content-Type: application/x-www-form-urlencoded</a:t>
            </a:r>
          </a:p>
          <a:p>
            <a:pPr lvl="0">
              <a:lnSpc>
                <a:spcPct val="100000"/>
              </a:lnSpc>
              <a:spcAft>
                <a:spcPts val="283"/>
              </a:spcAft>
            </a:pPr>
            <a:endParaRPr lang="fr-FR">
              <a:latin typeface="Courier New" pitchFamily="49"/>
            </a:endParaRPr>
          </a:p>
          <a:p>
            <a:pPr lvl="0">
              <a:lnSpc>
                <a:spcPct val="100000"/>
              </a:lnSpc>
              <a:spcAft>
                <a:spcPts val="283"/>
              </a:spcAft>
            </a:pPr>
            <a:r>
              <a:rPr lang="fr-FR" sz="1600">
                <a:latin typeface="Courier New" pitchFamily="49"/>
              </a:rPr>
              <a:t>grant_type=client_credentials</a:t>
            </a:r>
          </a:p>
          <a:p>
            <a:pPr lvl="0">
              <a:lnSpc>
                <a:spcPct val="100000"/>
              </a:lnSpc>
              <a:spcAft>
                <a:spcPts val="283"/>
              </a:spcAft>
            </a:pPr>
            <a:r>
              <a:rPr lang="fr-FR" sz="1600">
                <a:latin typeface="Courier New" pitchFamily="49"/>
              </a:rPr>
              <a:t>&amp;client_id={client-id}</a:t>
            </a:r>
          </a:p>
          <a:p>
            <a:pPr lvl="0">
              <a:lnSpc>
                <a:spcPct val="100000"/>
              </a:lnSpc>
              <a:spcAft>
                <a:spcPts val="283"/>
              </a:spcAft>
            </a:pPr>
            <a:r>
              <a:rPr lang="fr-FR" sz="1600">
                <a:latin typeface="Courier New" pitchFamily="49"/>
              </a:rPr>
              <a:t>&amp;client_assertion_type=urn:ietf:params:oauth:client-assertion-type:jwt-bearer</a:t>
            </a:r>
          </a:p>
          <a:p>
            <a:pPr lvl="0">
              <a:lnSpc>
                <a:spcPct val="100000"/>
              </a:lnSpc>
              <a:spcAft>
                <a:spcPts val="283"/>
              </a:spcAft>
            </a:pPr>
            <a:r>
              <a:rPr lang="fr-FR" sz="1600">
                <a:latin typeface="Courier New" pitchFamily="49"/>
              </a:rPr>
              <a:t>&amp;client_assertion={signed-jwt}</a:t>
            </a:r>
          </a:p>
        </p:txBody>
      </p:sp>
      <p:grpSp>
        <p:nvGrpSpPr>
          <p:cNvPr id="4" name="Group 4_8"/>
          <p:cNvGrpSpPr/>
          <p:nvPr/>
        </p:nvGrpSpPr>
        <p:grpSpPr>
          <a:xfrm>
            <a:off x="9144000" y="47520"/>
            <a:ext cx="1486800" cy="1141200"/>
            <a:chOff x="9144000" y="47520"/>
            <a:chExt cx="1486800" cy="1141200"/>
          </a:xfrm>
        </p:grpSpPr>
        <p:pic>
          <p:nvPicPr>
            <p:cNvPr id="5" name="Picture 5_ 5">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9144000" y="47520"/>
              <a:ext cx="1486800" cy="1141200"/>
            </a:xfrm>
            <a:prstGeom prst="rect">
              <a:avLst/>
            </a:prstGeom>
            <a:noFill/>
            <a:ln>
              <a:noFill/>
            </a:ln>
          </p:spPr>
        </p:pic>
        <p:sp>
          <p:nvSpPr>
            <p:cNvPr id="6" name="Text Box 6_ 5"/>
            <p:cNvSpPr/>
            <p:nvPr/>
          </p:nvSpPr>
          <p:spPr>
            <a:xfrm>
              <a:off x="9374400" y="42732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4.2</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800"/>
            <a:ext cx="8459640" cy="1403639"/>
          </a:xfrm>
        </p:spPr>
        <p:txBody>
          <a:bodyPr vert="horz" wrap="square">
            <a:spAutoFit/>
          </a:bodyPr>
          <a:lstStyle/>
          <a:p>
            <a:pPr lvl="0"/>
            <a:r>
              <a:rPr lang="fr-FR" sz="4800"/>
              <a:t>Intégration KeyCloak</a:t>
            </a:r>
          </a:p>
        </p:txBody>
      </p:sp>
      <p:sp>
        <p:nvSpPr>
          <p:cNvPr id="3" name="Sous-titre 2"/>
          <p:cNvSpPr txBox="1">
            <a:spLocks noGrp="1"/>
          </p:cNvSpPr>
          <p:nvPr>
            <p:ph type="subTitle" idx="4294967295"/>
          </p:nvPr>
        </p:nvSpPr>
        <p:spPr>
          <a:xfrm>
            <a:off x="1091880" y="2261880"/>
            <a:ext cx="8459640" cy="3294492"/>
          </a:xfrm>
        </p:spPr>
        <p:txBody>
          <a:bodyPr vert="horz" wrap="square">
            <a:spAutoFit/>
          </a:bodyPr>
          <a:lstStyle/>
          <a:p>
            <a:pPr lvl="0" indent="-311040" algn="ctr">
              <a:lnSpc>
                <a:spcPct val="95000"/>
              </a:lnSpc>
              <a:spcAft>
                <a:spcPts val="0"/>
              </a:spcAft>
            </a:pPr>
            <a:endParaRPr lang="fr-FR" i="1" dirty="0"/>
          </a:p>
          <a:p>
            <a:pPr lvl="0" indent="-311040" algn="ctr">
              <a:lnSpc>
                <a:spcPct val="95000"/>
              </a:lnSpc>
              <a:spcAft>
                <a:spcPts val="0"/>
              </a:spcAft>
            </a:pPr>
            <a:endParaRPr lang="fr-FR" i="1" dirty="0"/>
          </a:p>
          <a:p>
            <a:pPr lvl="0" indent="-311040" algn="ctr">
              <a:lnSpc>
                <a:spcPct val="95000"/>
              </a:lnSpc>
              <a:spcAft>
                <a:spcPts val="0"/>
              </a:spcAft>
            </a:pPr>
            <a:r>
              <a:rPr lang="fr-FR" b="1" dirty="0">
                <a:solidFill>
                  <a:srgbClr val="0D1F63"/>
                </a:solidFill>
              </a:rPr>
              <a:t>Introduction</a:t>
            </a:r>
          </a:p>
          <a:p>
            <a:pPr lvl="0" algn="ctr">
              <a:spcAft>
                <a:spcPts val="0"/>
              </a:spcAft>
            </a:pPr>
            <a:r>
              <a:rPr lang="fr-FR" dirty="0"/>
              <a:t>Adaptateurs </a:t>
            </a:r>
            <a:r>
              <a:rPr lang="fr-FR" dirty="0" err="1"/>
              <a:t>Keycloak</a:t>
            </a:r>
            <a:endParaRPr lang="fr-FR" dirty="0"/>
          </a:p>
          <a:p>
            <a:pPr lvl="0" algn="ctr">
              <a:spcAft>
                <a:spcPts val="0"/>
              </a:spcAft>
            </a:pPr>
            <a:r>
              <a:rPr lang="fr-FR" i="1" dirty="0" smtClean="0"/>
              <a:t>.NET</a:t>
            </a:r>
            <a:endParaRPr lang="fr-FR" i="1" dirty="0"/>
          </a:p>
          <a:p>
            <a:pPr lvl="0" algn="ctr">
              <a:spcAft>
                <a:spcPts val="0"/>
              </a:spcAft>
            </a:pPr>
            <a:r>
              <a:rPr lang="fr-FR" dirty="0"/>
              <a:t>Reverse Proxy</a:t>
            </a:r>
          </a:p>
          <a:p>
            <a:pPr lvl="0" algn="ctr">
              <a:spcAft>
                <a:spcPts val="0"/>
              </a:spcAft>
            </a:pPr>
            <a:endParaRPr lang="fr-FR" b="1" dirty="0">
              <a:solidFill>
                <a:srgbClr val="0D1F6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lstStyle/>
          <a:p>
            <a:pPr lvl="0"/>
            <a:r>
              <a:rPr lang="fr-FR"/>
              <a:t>2 principaux styles d'intégration, selon l'emplacement du code d'intégration et de la configuration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Embarqué</a:t>
            </a:r>
            <a:r>
              <a:rPr lang="fr-FR" sz="3200">
                <a:solidFill>
                  <a:srgbClr val="000000"/>
                </a:solidFill>
                <a:latin typeface="Tahoma" pitchFamily="34"/>
                <a:cs typeface="Lucida Sans Unicode" pitchFamily="34"/>
              </a:rPr>
              <a:t> : Le code embarque des librairies du langage ou du framework choisi</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Proxy </a:t>
            </a:r>
            <a:r>
              <a:rPr lang="fr-FR" sz="3200">
                <a:solidFill>
                  <a:srgbClr val="000000"/>
                </a:solidFill>
                <a:latin typeface="Tahoma" pitchFamily="34"/>
                <a:cs typeface="Lucida Sans Unicode" pitchFamily="34"/>
              </a:rPr>
              <a:t>: Utiliser un reverse proxy devant son application.</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Code legacy, Gateway micro-service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Embarqué ou Proxy</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536119" y="2952359"/>
            <a:ext cx="7628760" cy="1304640"/>
          </a:xfrm>
          <a:prstGeom prst="rect">
            <a:avLst/>
          </a:prstGeom>
          <a:noFill/>
          <a:ln>
            <a:noFill/>
          </a:ln>
        </p:spPr>
      </p:pic>
      <p:pic>
        <p:nvPicPr>
          <p:cNvPr id="5" name="">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1551960" y="4894200"/>
            <a:ext cx="7700400" cy="2354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Librairies OpenID/oAuth</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De nombreuses librairies bas niveau OpenID sont disponibles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 : </a:t>
            </a:r>
            <a:r>
              <a:rPr lang="fr-FR" sz="3200" i="1">
                <a:solidFill>
                  <a:srgbClr val="000000"/>
                </a:solidFill>
                <a:latin typeface="Tahoma" pitchFamily="34"/>
                <a:cs typeface="Lucida Sans Unicode" pitchFamily="34"/>
              </a:rPr>
              <a:t>mod_auth_openidc</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 : </a:t>
            </a:r>
            <a:r>
              <a:rPr lang="fr-FR" sz="3200" i="1">
                <a:solidFill>
                  <a:srgbClr val="000000"/>
                </a:solidFill>
                <a:latin typeface="Tahoma" pitchFamily="34"/>
                <a:cs typeface="Lucida Sans Unicode" pitchFamily="34"/>
              </a:rPr>
              <a:t>IdentityModel.OidcClient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Java : </a:t>
            </a:r>
            <a:r>
              <a:rPr lang="fr-FR" sz="3200" i="1">
                <a:solidFill>
                  <a:srgbClr val="000000"/>
                </a:solidFill>
                <a:latin typeface="Tahoma" pitchFamily="34"/>
                <a:cs typeface="Lucida Sans Unicode" pitchFamily="34"/>
              </a:rPr>
              <a:t>GKIDP Broker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Golang : </a:t>
            </a:r>
            <a:r>
              <a:rPr lang="fr-FR" sz="3200" i="1">
                <a:solidFill>
                  <a:srgbClr val="000000"/>
                </a:solidFill>
                <a:latin typeface="Tahoma" pitchFamily="34"/>
                <a:cs typeface="Lucida Sans Unicode" pitchFamily="34"/>
              </a:rPr>
              <a:t>OpenID Connect SDK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Javascript : </a:t>
            </a:r>
            <a:r>
              <a:rPr lang="fr-FR" sz="3200" i="1">
                <a:solidFill>
                  <a:srgbClr val="000000"/>
                </a:solidFill>
                <a:latin typeface="Tahoma" pitchFamily="34"/>
                <a:cs typeface="Lucida Sans Unicode" pitchFamily="34"/>
              </a:rPr>
              <a:t>node openid-client, oidc-client-js, oauth4webapi</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PHP : </a:t>
            </a:r>
            <a:r>
              <a:rPr lang="fr-FR" sz="3200" i="1">
                <a:solidFill>
                  <a:srgbClr val="000000"/>
                </a:solidFill>
                <a:latin typeface="Tahoma" pitchFamily="34"/>
                <a:cs typeface="Lucida Sans Unicode" pitchFamily="34"/>
              </a:rPr>
              <a:t>phpOIDC 2016 Winter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Python : </a:t>
            </a:r>
            <a:r>
              <a:rPr lang="fr-FR" sz="3200" i="1">
                <a:solidFill>
                  <a:srgbClr val="000000"/>
                </a:solidFill>
                <a:latin typeface="Tahoma" pitchFamily="34"/>
                <a:cs typeface="Lucida Sans Unicode" pitchFamily="34"/>
              </a:rPr>
              <a:t>OidcRP, pyoidc</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Typescript : </a:t>
            </a:r>
            <a:r>
              <a:rPr lang="fr-FR" sz="3200" i="1">
                <a:solidFill>
                  <a:srgbClr val="000000"/>
                </a:solidFill>
                <a:latin typeface="Tahoma" pitchFamily="34"/>
                <a:cs typeface="Lucida Sans Unicode" pitchFamily="34"/>
              </a:rPr>
              <a:t>angular-auth-oidc-client</a:t>
            </a:r>
          </a:p>
          <a:p>
            <a:pPr marL="0" lvl="0" indent="0">
              <a:lnSpc>
                <a:spcPct val="95000"/>
              </a:lnSpc>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endParaRPr lang="fr-FR"/>
          </a:p>
          <a:p>
            <a:pPr marL="0" lvl="0" indent="0">
              <a:lnSpc>
                <a:spcPct val="95000"/>
              </a:lnSpc>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a:t>Elles sont référencées et certifiées par OpenIdConnect :</a:t>
            </a:r>
            <a:br>
              <a:rPr lang="fr-FR"/>
            </a:br>
            <a:r>
              <a:rPr lang="fr-FR" sz="2800" b="1" i="1">
                <a:solidFill>
                  <a:srgbClr val="142D89"/>
                </a:solidFill>
              </a:rPr>
              <a:t>https://openid.net/developers/certified/</a:t>
            </a:r>
          </a:p>
          <a:p>
            <a:pPr lvl="0"/>
            <a:endParaRPr lang="fr-FR"/>
          </a:p>
          <a:p>
            <a:pPr lvl="0"/>
            <a:endParaRPr lang="fr-FR"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800"/>
            <a:ext cx="8459640" cy="1403639"/>
          </a:xfrm>
        </p:spPr>
        <p:txBody>
          <a:bodyPr vert="horz" wrap="square">
            <a:spAutoFit/>
          </a:bodyPr>
          <a:lstStyle/>
          <a:p>
            <a:pPr lvl="0"/>
            <a:r>
              <a:rPr lang="fr-FR" sz="4800"/>
              <a:t>Intégration KeyCloak</a:t>
            </a:r>
          </a:p>
        </p:txBody>
      </p:sp>
      <p:sp>
        <p:nvSpPr>
          <p:cNvPr id="3" name="Sous-titre 2"/>
          <p:cNvSpPr txBox="1">
            <a:spLocks noGrp="1"/>
          </p:cNvSpPr>
          <p:nvPr>
            <p:ph type="subTitle" idx="4294967295"/>
          </p:nvPr>
        </p:nvSpPr>
        <p:spPr>
          <a:xfrm>
            <a:off x="1091880" y="2261880"/>
            <a:ext cx="8459640" cy="3294492"/>
          </a:xfrm>
        </p:spPr>
        <p:txBody>
          <a:bodyPr vert="horz" wrap="square">
            <a:spAutoFit/>
          </a:bodyPr>
          <a:lstStyle/>
          <a:p>
            <a:pPr lvl="0" indent="-311040" algn="ctr">
              <a:lnSpc>
                <a:spcPct val="95000"/>
              </a:lnSpc>
              <a:spcAft>
                <a:spcPts val="0"/>
              </a:spcAft>
            </a:pPr>
            <a:endParaRPr lang="fr-FR" i="1" dirty="0"/>
          </a:p>
          <a:p>
            <a:pPr lvl="0" indent="-311040" algn="ctr">
              <a:lnSpc>
                <a:spcPct val="95000"/>
              </a:lnSpc>
              <a:spcAft>
                <a:spcPts val="0"/>
              </a:spcAft>
            </a:pPr>
            <a:endParaRPr lang="fr-FR" i="1" dirty="0"/>
          </a:p>
          <a:p>
            <a:pPr lvl="0" algn="ctr">
              <a:spcAft>
                <a:spcPts val="0"/>
              </a:spcAft>
            </a:pPr>
            <a:r>
              <a:rPr lang="fr-FR" dirty="0"/>
              <a:t>Introduction</a:t>
            </a:r>
          </a:p>
          <a:p>
            <a:pPr lvl="0" indent="-311040" algn="ctr">
              <a:lnSpc>
                <a:spcPct val="95000"/>
              </a:lnSpc>
              <a:spcAft>
                <a:spcPts val="0"/>
              </a:spcAft>
            </a:pPr>
            <a:r>
              <a:rPr lang="fr-FR" b="1" dirty="0">
                <a:solidFill>
                  <a:srgbClr val="0D1F63"/>
                </a:solidFill>
              </a:rPr>
              <a:t>Adaptateurs </a:t>
            </a:r>
            <a:r>
              <a:rPr lang="fr-FR" b="1" dirty="0" err="1">
                <a:solidFill>
                  <a:srgbClr val="0D1F63"/>
                </a:solidFill>
              </a:rPr>
              <a:t>Keycloak</a:t>
            </a:r>
            <a:endParaRPr lang="fr-FR" b="1" dirty="0">
              <a:solidFill>
                <a:srgbClr val="0D1F63"/>
              </a:solidFill>
            </a:endParaRPr>
          </a:p>
          <a:p>
            <a:pPr lvl="0" algn="ctr">
              <a:spcAft>
                <a:spcPts val="0"/>
              </a:spcAft>
            </a:pPr>
            <a:r>
              <a:rPr lang="fr-FR" i="1" dirty="0" smtClean="0"/>
              <a:t>.NET</a:t>
            </a:r>
            <a:endParaRPr lang="fr-FR" i="1" dirty="0"/>
          </a:p>
          <a:p>
            <a:pPr lvl="0" algn="ctr">
              <a:spcAft>
                <a:spcPts val="0"/>
              </a:spcAft>
            </a:pPr>
            <a:r>
              <a:rPr lang="fr-FR" dirty="0"/>
              <a:t>Reverse Proxy</a:t>
            </a:r>
          </a:p>
          <a:p>
            <a:pPr lvl="0" algn="ctr">
              <a:spcAft>
                <a:spcPts val="0"/>
              </a:spcAft>
            </a:pPr>
            <a:endParaRPr lang="fr-FR" b="1" i="1" dirty="0">
              <a:solidFill>
                <a:srgbClr val="0D1F6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Création de client</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Un client représente une application intégrée à Keycloak.</a:t>
            </a:r>
          </a:p>
          <a:p>
            <a:pPr lvl="0"/>
            <a:r>
              <a:rPr lang="fr-FR"/>
              <a:t>Lors de la création d’un client, on indique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Son nom</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 il doit être authentifié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flow d’interaction avec Keycloak : </a:t>
            </a:r>
            <a:r>
              <a:rPr lang="fr-FR" sz="2600" i="1">
                <a:solidFill>
                  <a:srgbClr val="000000"/>
                </a:solidFill>
                <a:latin typeface="Tahoma" pitchFamily="34"/>
                <a:cs typeface="Lucida Sans Unicode" pitchFamily="34"/>
              </a:rPr>
              <a:t>Authorization Code, Client Credentials, Device Flow, CIBA</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Son usage ou pas du service d’autorisation de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scopes possibles (accès aux données utilisateurs)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rôles attribuables spécifique de ce client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lstStyle/>
          <a:p>
            <a:pPr lvl="0"/>
            <a:r>
              <a:rPr lang="fr-FR"/>
              <a:t>Même si il sont toujours documentés, les adaptateurs Keycloak sont en cours de dépréciation.</a:t>
            </a:r>
          </a:p>
          <a:p>
            <a:pPr lvl="0"/>
            <a:r>
              <a:rPr lang="fr-FR"/>
              <a:t>Ils ont vocation à être remplacés par les frameworks de développement qui progressivement offre du support pour OIDC/oAuth2 donc Keycloak.</a:t>
            </a:r>
          </a:p>
          <a:p>
            <a:pPr lvl="0"/>
            <a:r>
              <a:rPr lang="fr-FR"/>
              <a:t>Seul l’adaptateur Javascript sera maintenu.</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Adaptateurs Keycloak</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i="1"/>
              <a:t>Keycloak</a:t>
            </a:r>
            <a:r>
              <a:rPr lang="fr-FR"/>
              <a:t> distribue des adaptateurs pour différentes plates-formes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Java</a:t>
            </a:r>
            <a:r>
              <a:rPr lang="fr-FR" sz="3200">
                <a:solidFill>
                  <a:srgbClr val="000000"/>
                </a:solidFill>
                <a:latin typeface="Tahoma" pitchFamily="34"/>
                <a:cs typeface="Lucida Sans Unicode" pitchFamily="34"/>
              </a:rPr>
              <a:t> : </a:t>
            </a:r>
            <a:r>
              <a:rPr lang="fr-FR" sz="3200" i="1">
                <a:solidFill>
                  <a:srgbClr val="000000"/>
                </a:solidFill>
                <a:latin typeface="Tahoma" pitchFamily="34"/>
                <a:cs typeface="Lucida Sans Unicode" pitchFamily="34"/>
              </a:rPr>
              <a:t>JBoss EAP, WildFly, Tomcat, Jetty, Filtres Servlet, Spring Boot, Spring Security (dépréciés)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Javascript </a:t>
            </a:r>
            <a:r>
              <a:rPr lang="fr-FR" sz="3200">
                <a:solidFill>
                  <a:srgbClr val="000000"/>
                </a:solidFill>
                <a:latin typeface="Tahoma" pitchFamily="34"/>
                <a:cs typeface="Lucida Sans Unicode" pitchFamily="34"/>
              </a:rPr>
              <a:t>: Client-side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Node.js</a:t>
            </a:r>
            <a:r>
              <a:rPr lang="fr-FR" sz="3200">
                <a:solidFill>
                  <a:srgbClr val="000000"/>
                </a:solidFill>
                <a:latin typeface="Tahoma" pitchFamily="34"/>
                <a:cs typeface="Lucida Sans Unicode" pitchFamily="34"/>
              </a:rPr>
              <a:t> (deprécié) : Server side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u="sng">
                <a:solidFill>
                  <a:srgbClr val="000000"/>
                </a:solidFill>
                <a:latin typeface="Tahoma" pitchFamily="34"/>
                <a:cs typeface="Lucida Sans Unicode" pitchFamily="34"/>
              </a:rPr>
              <a:t>Apache HTTP Server</a:t>
            </a:r>
            <a:r>
              <a:rPr lang="fr-FR" sz="3200">
                <a:solidFill>
                  <a:srgbClr val="000000"/>
                </a:solidFill>
                <a:latin typeface="Tahoma" pitchFamily="34"/>
                <a:cs typeface="Lucida Sans Unicode" pitchFamily="34"/>
              </a:rPr>
              <a:t> : </a:t>
            </a:r>
            <a:r>
              <a:rPr lang="fr-FR" sz="3200" i="1">
                <a:solidFill>
                  <a:srgbClr val="000000"/>
                </a:solidFill>
                <a:latin typeface="Tahoma" pitchFamily="34"/>
                <a:cs typeface="Lucida Sans Unicode" pitchFamily="34"/>
              </a:rPr>
              <a:t>mod_auth_openidc</a:t>
            </a:r>
          </a:p>
          <a:p>
            <a:pPr lvl="0">
              <a:lnSpc>
                <a:spcPct val="100000"/>
              </a:lnSpc>
              <a:spcAft>
                <a:spcPts val="0"/>
              </a:spcAft>
            </a:pPr>
            <a:endParaRPr lang="fr-FR"/>
          </a:p>
          <a:p>
            <a:pPr lvl="0">
              <a:lnSpc>
                <a:spcPct val="100000"/>
              </a:lnSpc>
              <a:spcAft>
                <a:spcPts val="0"/>
              </a:spcAft>
            </a:pPr>
            <a:r>
              <a:rPr lang="fr-FR"/>
              <a:t>Ces adaptateurs sont configurables via un simple fichier </a:t>
            </a:r>
            <a:r>
              <a:rPr lang="fr-FR" b="1" i="1">
                <a:solidFill>
                  <a:srgbClr val="0A3FB0"/>
                </a:solidFill>
              </a:rPr>
              <a:t>keycloak.json</a:t>
            </a:r>
            <a:r>
              <a:rPr lang="fr-FR" i="1"/>
              <a:t> </a:t>
            </a:r>
            <a:r>
              <a:rPr lang="fr-FR"/>
              <a:t>qui peut être généré via la console d’admin</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Exemple adaptateur Javascript</a:t>
            </a:r>
          </a:p>
        </p:txBody>
      </p:sp>
      <p:sp>
        <p:nvSpPr>
          <p:cNvPr id="3" name="Espace réservé du texte 2"/>
          <p:cNvSpPr txBox="1">
            <a:spLocks noGrp="1"/>
          </p:cNvSpPr>
          <p:nvPr>
            <p:ph type="body" idx="4294967295"/>
          </p:nvPr>
        </p:nvSpPr>
        <p:spPr/>
        <p:txBody>
          <a:bodyPr vert="horz">
            <a:normAutofit fontScale="62500" lnSpcReduction="20000"/>
          </a:bodyPr>
          <a:lstStyle/>
          <a:p>
            <a:pPr lvl="0">
              <a:lnSpc>
                <a:spcPct val="100000"/>
              </a:lnSpc>
              <a:spcAft>
                <a:spcPts val="0"/>
              </a:spcAft>
              <a:buClr>
                <a:srgbClr val="000000"/>
              </a:buClr>
              <a:buSzPct val="100000"/>
              <a:buAutoNum type="arabicParenR"/>
            </a:pPr>
            <a:r>
              <a:rPr lang="fr-FR"/>
              <a:t>  Charger la librairie via l’URL :</a:t>
            </a:r>
            <a:br>
              <a:rPr lang="fr-FR"/>
            </a:br>
            <a:r>
              <a:rPr lang="fr-FR" sz="2200">
                <a:latin typeface="Courier New" pitchFamily="49"/>
              </a:rPr>
              <a:t>KC_URL/js/keycloak.js Ou</a:t>
            </a:r>
            <a:r>
              <a:rPr lang="fr-FR"/>
              <a:t> </a:t>
            </a:r>
            <a:r>
              <a:rPr lang="fr-FR" sz="2200">
                <a:latin typeface="Courier New" pitchFamily="49"/>
              </a:rPr>
              <a:t>npm install keycloak-js</a:t>
            </a:r>
            <a:br>
              <a:rPr lang="fr-FR" sz="2200">
                <a:latin typeface="Courier New" pitchFamily="49"/>
              </a:rPr>
            </a:br>
            <a:endParaRPr lang="fr-FR" sz="2200">
              <a:latin typeface="Courier New" pitchFamily="49"/>
            </a:endParaRPr>
          </a:p>
          <a:p>
            <a:pPr lvl="0">
              <a:lnSpc>
                <a:spcPct val="100000"/>
              </a:lnSpc>
              <a:spcAft>
                <a:spcPts val="0"/>
              </a:spcAft>
              <a:buClr>
                <a:srgbClr val="000000"/>
              </a:buClr>
              <a:buSzPct val="100000"/>
              <a:buAutoNum type="arabicParenR"/>
            </a:pPr>
            <a:r>
              <a:rPr lang="fr-FR"/>
              <a:t>  Créer un objet </a:t>
            </a:r>
            <a:r>
              <a:rPr lang="fr-FR" i="1"/>
              <a:t>Keycloak</a:t>
            </a:r>
            <a:r>
              <a:rPr lang="fr-FR"/>
              <a:t> avec les informations du client et l'initialiser lorsque la fenêtre est chargée. </a:t>
            </a:r>
            <a:br>
              <a:rPr lang="fr-FR"/>
            </a:br>
            <a:r>
              <a:rPr lang="fr-FR" sz="2200">
                <a:latin typeface="Courier New" pitchFamily="49"/>
              </a:rPr>
              <a:t>&lt;head&gt;&lt;script&gt;</a:t>
            </a:r>
          </a:p>
          <a:p>
            <a:pPr lvl="0">
              <a:lnSpc>
                <a:spcPct val="100000"/>
              </a:lnSpc>
              <a:spcAft>
                <a:spcPts val="0"/>
              </a:spcAft>
            </a:pPr>
            <a:r>
              <a:rPr lang="fr-FR" sz="2200">
                <a:latin typeface="Courier New" pitchFamily="49"/>
              </a:rPr>
              <a:t>        function initKeycloak() {</a:t>
            </a:r>
          </a:p>
          <a:p>
            <a:pPr lvl="0">
              <a:lnSpc>
                <a:spcPct val="100000"/>
              </a:lnSpc>
              <a:spcAft>
                <a:spcPts val="0"/>
              </a:spcAft>
            </a:pPr>
            <a:r>
              <a:rPr lang="fr-FR" sz="2200">
                <a:latin typeface="Courier New" pitchFamily="49"/>
              </a:rPr>
              <a:t>            </a:t>
            </a:r>
            <a:r>
              <a:rPr lang="fr-FR" sz="2200" b="1">
                <a:solidFill>
                  <a:srgbClr val="0A3FB0"/>
                </a:solidFill>
                <a:latin typeface="Courier New" pitchFamily="49"/>
              </a:rPr>
              <a:t>const keycloak = new Keycloak();</a:t>
            </a:r>
            <a:r>
              <a:rPr lang="fr-FR" sz="2200">
                <a:latin typeface="Courier New" pitchFamily="49"/>
              </a:rPr>
              <a:t> </a:t>
            </a:r>
            <a:r>
              <a:rPr lang="fr-FR" sz="2200" b="1">
                <a:solidFill>
                  <a:srgbClr val="1E6A39"/>
                </a:solidFill>
                <a:latin typeface="Courier New" pitchFamily="49"/>
              </a:rPr>
              <a:t>// Configuration avec keycloak.json</a:t>
            </a:r>
          </a:p>
          <a:p>
            <a:pPr lvl="0">
              <a:lnSpc>
                <a:spcPct val="100000"/>
              </a:lnSpc>
              <a:spcAft>
                <a:spcPts val="0"/>
              </a:spcAft>
            </a:pPr>
            <a:r>
              <a:rPr lang="fr-FR" sz="2200">
                <a:latin typeface="Courier New" pitchFamily="49"/>
              </a:rPr>
              <a:t>            keycloak.init({</a:t>
            </a:r>
          </a:p>
          <a:p>
            <a:pPr lvl="0">
              <a:lnSpc>
                <a:spcPct val="100000"/>
              </a:lnSpc>
              <a:spcAft>
                <a:spcPts val="0"/>
              </a:spcAft>
            </a:pPr>
            <a:r>
              <a:rPr lang="fr-FR" sz="2200">
                <a:latin typeface="Courier New" pitchFamily="49"/>
              </a:rPr>
              <a:t>              onLoad: 'login-required'  </a:t>
            </a:r>
            <a:r>
              <a:rPr lang="fr-FR" sz="2200" b="1">
                <a:solidFill>
                  <a:srgbClr val="1E6A39"/>
                </a:solidFill>
                <a:latin typeface="Courier New" pitchFamily="49"/>
              </a:rPr>
              <a:t>// Nécessite le login lors du chargement de page</a:t>
            </a:r>
          </a:p>
          <a:p>
            <a:pPr lvl="0">
              <a:lnSpc>
                <a:spcPct val="100000"/>
              </a:lnSpc>
              <a:spcAft>
                <a:spcPts val="0"/>
              </a:spcAft>
            </a:pPr>
            <a:r>
              <a:rPr lang="fr-FR" sz="2200">
                <a:latin typeface="Courier New" pitchFamily="49"/>
              </a:rPr>
              <a:t>            }).then(function(authenticated) {</a:t>
            </a:r>
          </a:p>
          <a:p>
            <a:pPr lvl="0">
              <a:lnSpc>
                <a:spcPct val="100000"/>
              </a:lnSpc>
              <a:spcAft>
                <a:spcPts val="0"/>
              </a:spcAft>
            </a:pPr>
            <a:r>
              <a:rPr lang="fr-FR" sz="2200">
                <a:latin typeface="Courier New" pitchFamily="49"/>
              </a:rPr>
              <a:t>                alert(authenticated ? 'authenticated' : 'not authenticated');</a:t>
            </a:r>
          </a:p>
          <a:p>
            <a:pPr lvl="0">
              <a:lnSpc>
                <a:spcPct val="100000"/>
              </a:lnSpc>
              <a:spcAft>
                <a:spcPts val="0"/>
              </a:spcAft>
            </a:pPr>
            <a:r>
              <a:rPr lang="fr-FR" sz="2200">
                <a:latin typeface="Courier New" pitchFamily="49"/>
              </a:rPr>
              <a:t>            }).catch(function() {</a:t>
            </a:r>
          </a:p>
          <a:p>
            <a:pPr lvl="0">
              <a:lnSpc>
                <a:spcPct val="100000"/>
              </a:lnSpc>
              <a:spcAft>
                <a:spcPts val="0"/>
              </a:spcAft>
            </a:pPr>
            <a:r>
              <a:rPr lang="fr-FR" sz="2200">
                <a:latin typeface="Courier New" pitchFamily="49"/>
              </a:rPr>
              <a:t>                alert('failed to initialize');</a:t>
            </a:r>
          </a:p>
          <a:p>
            <a:pPr lvl="0">
              <a:lnSpc>
                <a:spcPct val="100000"/>
              </a:lnSpc>
              <a:spcAft>
                <a:spcPts val="0"/>
              </a:spcAft>
            </a:pPr>
            <a:r>
              <a:rPr lang="fr-FR" sz="2200">
                <a:latin typeface="Courier New" pitchFamily="49"/>
              </a:rPr>
              <a:t>            });</a:t>
            </a:r>
          </a:p>
          <a:p>
            <a:pPr lvl="0">
              <a:lnSpc>
                <a:spcPct val="100000"/>
              </a:lnSpc>
              <a:spcAft>
                <a:spcPts val="0"/>
              </a:spcAft>
            </a:pPr>
            <a:r>
              <a:rPr lang="fr-FR" sz="2200">
                <a:latin typeface="Courier New" pitchFamily="49"/>
              </a:rPr>
              <a:t>        }</a:t>
            </a:r>
          </a:p>
          <a:p>
            <a:pPr lvl="0">
              <a:lnSpc>
                <a:spcPct val="100000"/>
              </a:lnSpc>
              <a:spcAft>
                <a:spcPts val="0"/>
              </a:spcAft>
            </a:pPr>
            <a:r>
              <a:rPr lang="fr-FR" sz="2200">
                <a:latin typeface="Courier New" pitchFamily="49"/>
              </a:rPr>
              <a:t>&lt;/script&gt;&lt;/head&gt;&lt;body </a:t>
            </a:r>
            <a:r>
              <a:rPr lang="fr-FR" sz="2200" b="1">
                <a:solidFill>
                  <a:srgbClr val="0A3FB0"/>
                </a:solidFill>
                <a:latin typeface="Courier New" pitchFamily="49"/>
              </a:rPr>
              <a:t>onload="initKeycloak()"</a:t>
            </a:r>
            <a:r>
              <a:rPr lang="fr-FR" sz="2200">
                <a:latin typeface="Courier New" pitchFamily="49"/>
              </a:rPr>
              <a:t>&gt;</a:t>
            </a:r>
          </a:p>
          <a:p>
            <a:pPr lvl="0">
              <a:lnSpc>
                <a:spcPct val="100000"/>
              </a:lnSpc>
              <a:spcAft>
                <a:spcPts val="0"/>
              </a:spcAft>
            </a:pPr>
            <a:endParaRPr lang="fr-FR" sz="2200">
              <a:latin typeface="Courier New" pitchFamily="49"/>
            </a:endParaRPr>
          </a:p>
          <a:p>
            <a:pPr lvl="0">
              <a:buClr>
                <a:srgbClr val="000000"/>
              </a:buClr>
              <a:buSzPct val="100000"/>
              <a:buAutoNum type="arabicParenR"/>
            </a:pPr>
            <a:r>
              <a:rPr lang="fr-FR"/>
              <a:t>  Après l’authentification, le token est présent dans </a:t>
            </a:r>
            <a:r>
              <a:rPr lang="fr-FR" b="1" i="1">
                <a:solidFill>
                  <a:srgbClr val="1A24A6"/>
                </a:solidFill>
              </a:rPr>
              <a:t>keycloak.token</a:t>
            </a:r>
            <a:br>
              <a:rPr lang="fr-FR" b="1" i="1">
                <a:solidFill>
                  <a:srgbClr val="1A24A6"/>
                </a:solidFill>
              </a:rPr>
            </a:br>
            <a:r>
              <a:rPr lang="fr-FR" sz="2600">
                <a:latin typeface="Courier New" pitchFamily="49"/>
              </a:rPr>
              <a:t>req.setRequestHeader('Authorization', 'Bearer ' + keycloak.token);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Configuration de l’objet keycloak</a:t>
            </a:r>
          </a:p>
        </p:txBody>
      </p:sp>
      <p:sp>
        <p:nvSpPr>
          <p:cNvPr id="3" name="Espace réservé du texte 2"/>
          <p:cNvSpPr txBox="1">
            <a:spLocks noGrp="1"/>
          </p:cNvSpPr>
          <p:nvPr>
            <p:ph type="body" idx="4294967295"/>
          </p:nvPr>
        </p:nvSpPr>
        <p:spPr/>
        <p:txBody>
          <a:bodyPr vert="horz">
            <a:normAutofit fontScale="47500" lnSpcReduction="20000"/>
          </a:bodyPr>
          <a:lstStyle/>
          <a:p>
            <a:pPr lvl="0">
              <a:lnSpc>
                <a:spcPct val="100000"/>
              </a:lnSpc>
              <a:spcAft>
                <a:spcPts val="283"/>
              </a:spcAft>
            </a:pPr>
            <a:r>
              <a:rPr lang="fr-FR"/>
              <a:t>Instanciation : </a:t>
            </a:r>
            <a:r>
              <a:rPr lang="fr-FR" b="1" i="1">
                <a:solidFill>
                  <a:srgbClr val="142D89"/>
                </a:solidFill>
              </a:rPr>
              <a:t>url</a:t>
            </a:r>
            <a:r>
              <a:rPr lang="fr-FR"/>
              <a:t>, </a:t>
            </a:r>
            <a:r>
              <a:rPr lang="fr-FR" b="1" i="1">
                <a:solidFill>
                  <a:srgbClr val="142D89"/>
                </a:solidFill>
              </a:rPr>
              <a:t>realm</a:t>
            </a:r>
            <a:r>
              <a:rPr lang="fr-FR"/>
              <a:t> et </a:t>
            </a:r>
            <a:r>
              <a:rPr lang="fr-FR" b="1" i="1">
                <a:solidFill>
                  <a:srgbClr val="142D89"/>
                </a:solidFill>
              </a:rPr>
              <a:t>clientid</a:t>
            </a:r>
            <a:r>
              <a:rPr lang="fr-FR"/>
              <a:t/>
            </a:r>
            <a:br>
              <a:rPr lang="fr-FR"/>
            </a:br>
            <a:r>
              <a:rPr lang="fr-FR" sz="2400">
                <a:latin typeface="Courier New" pitchFamily="49"/>
              </a:rPr>
              <a:t>const keycloak = new Keycloak({</a:t>
            </a:r>
          </a:p>
          <a:p>
            <a:pPr lvl="0">
              <a:lnSpc>
                <a:spcPct val="100000"/>
              </a:lnSpc>
              <a:spcAft>
                <a:spcPts val="283"/>
              </a:spcAft>
            </a:pPr>
            <a:r>
              <a:rPr lang="fr-FR" sz="2400">
                <a:latin typeface="Courier New" pitchFamily="49"/>
              </a:rPr>
              <a:t>    url: 'http://keycloak-server${kc_base_path}',</a:t>
            </a:r>
          </a:p>
          <a:p>
            <a:pPr lvl="0">
              <a:lnSpc>
                <a:spcPct val="100000"/>
              </a:lnSpc>
              <a:spcAft>
                <a:spcPts val="283"/>
              </a:spcAft>
            </a:pPr>
            <a:r>
              <a:rPr lang="fr-FR" sz="2400">
                <a:latin typeface="Courier New" pitchFamily="49"/>
              </a:rPr>
              <a:t>    realm: 'myrealm',</a:t>
            </a:r>
          </a:p>
          <a:p>
            <a:pPr lvl="0">
              <a:lnSpc>
                <a:spcPct val="100000"/>
              </a:lnSpc>
              <a:spcAft>
                <a:spcPts val="283"/>
              </a:spcAft>
            </a:pPr>
            <a:r>
              <a:rPr lang="fr-FR" sz="2400">
                <a:latin typeface="Courier New" pitchFamily="49"/>
              </a:rPr>
              <a:t>    clientId: 'myapp'</a:t>
            </a:r>
          </a:p>
          <a:p>
            <a:pPr lvl="0">
              <a:lnSpc>
                <a:spcPct val="100000"/>
              </a:lnSpc>
              <a:spcAft>
                <a:spcPts val="283"/>
              </a:spcAft>
            </a:pPr>
            <a:r>
              <a:rPr lang="fr-FR" sz="2400">
                <a:latin typeface="Courier New" pitchFamily="49"/>
              </a:rPr>
              <a:t>});</a:t>
            </a:r>
          </a:p>
          <a:p>
            <a:pPr lvl="0"/>
            <a:endParaRPr lang="fr-FR"/>
          </a:p>
          <a:p>
            <a:pPr lvl="0"/>
            <a:r>
              <a:rPr lang="fr-FR"/>
              <a:t>Paramètres de la fonction init()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login-required</a:t>
            </a:r>
            <a:r>
              <a:rPr lang="fr-FR" sz="3200">
                <a:solidFill>
                  <a:srgbClr val="000000"/>
                </a:solidFill>
                <a:latin typeface="Tahoma" pitchFamily="34"/>
                <a:cs typeface="Lucida Sans Unicode" pitchFamily="34"/>
              </a:rPr>
              <a:t> : Affiche la page de login si l’utilisateur n’est pas déjà authentifié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check-sso</a:t>
            </a:r>
            <a:r>
              <a:rPr lang="fr-FR" sz="3200">
                <a:solidFill>
                  <a:srgbClr val="000000"/>
                </a:solidFill>
                <a:latin typeface="Tahoma" pitchFamily="34"/>
                <a:cs typeface="Lucida Sans Unicode" pitchFamily="34"/>
              </a:rPr>
              <a:t> : Succès seulement si l’utilisateur est déjà authentifié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checkLoginIframe</a:t>
            </a:r>
            <a:r>
              <a:rPr lang="fr-FR" sz="3200">
                <a:solidFill>
                  <a:srgbClr val="000000"/>
                </a:solidFill>
                <a:latin typeface="Tahoma" pitchFamily="34"/>
                <a:cs typeface="Lucida Sans Unicode" pitchFamily="34"/>
              </a:rPr>
              <a:t> : Autorise une iframe qui détecte les logout sso</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flow</a:t>
            </a:r>
            <a:r>
              <a:rPr lang="fr-FR" sz="3200">
                <a:solidFill>
                  <a:srgbClr val="000000"/>
                </a:solidFill>
                <a:latin typeface="Tahoma" pitchFamily="34"/>
                <a:cs typeface="Lucida Sans Unicode" pitchFamily="34"/>
              </a:rPr>
              <a:t> : Le flow utilisé. Supporte également </a:t>
            </a:r>
            <a:r>
              <a:rPr lang="fr-FR" sz="3200" i="1">
                <a:solidFill>
                  <a:srgbClr val="000000"/>
                </a:solidFill>
                <a:latin typeface="Tahoma" pitchFamily="34"/>
                <a:cs typeface="Lucida Sans Unicode" pitchFamily="34"/>
              </a:rPr>
              <a:t>implicit</a:t>
            </a:r>
            <a:r>
              <a:rPr lang="fr-FR" sz="3200">
                <a:solidFill>
                  <a:srgbClr val="000000"/>
                </a:solidFill>
                <a:latin typeface="Tahoma" pitchFamily="34"/>
                <a:cs typeface="Lucida Sans Unicode" pitchFamily="34"/>
              </a:rPr>
              <a:t> et </a:t>
            </a:r>
            <a:r>
              <a:rPr lang="fr-FR" sz="3200" i="1">
                <a:solidFill>
                  <a:srgbClr val="000000"/>
                </a:solidFill>
                <a:latin typeface="Tahoma" pitchFamily="34"/>
                <a:cs typeface="Lucida Sans Unicode" pitchFamily="34"/>
              </a:rPr>
              <a:t>hybrid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pkceMethod</a:t>
            </a:r>
            <a:r>
              <a:rPr lang="fr-FR" sz="3200" i="1">
                <a:solidFill>
                  <a:srgbClr val="000000"/>
                </a:solidFill>
                <a:latin typeface="Tahoma" pitchFamily="34"/>
                <a:cs typeface="Lucida Sans Unicode" pitchFamily="34"/>
              </a:rPr>
              <a:t> : </a:t>
            </a:r>
            <a:r>
              <a:rPr lang="fr-FR" sz="3200">
                <a:solidFill>
                  <a:srgbClr val="000000"/>
                </a:solidFill>
                <a:latin typeface="Tahoma" pitchFamily="34"/>
                <a:cs typeface="Lucida Sans Unicode" pitchFamily="34"/>
              </a:rPr>
              <a:t>Si on veut activer PKCE, seule valeur possible S256</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enableLogging</a:t>
            </a:r>
            <a:r>
              <a:rPr lang="fr-FR" sz="3200" i="1">
                <a:solidFill>
                  <a:srgbClr val="000000"/>
                </a:solidFill>
                <a:latin typeface="Tahoma" pitchFamily="34"/>
                <a:cs typeface="Lucida Sans Unicode" pitchFamily="34"/>
              </a:rPr>
              <a:t> </a:t>
            </a:r>
            <a:r>
              <a:rPr lang="fr-FR" sz="3200">
                <a:solidFill>
                  <a:srgbClr val="000000"/>
                </a:solidFill>
                <a:latin typeface="Tahoma" pitchFamily="34"/>
                <a:cs typeface="Lucida Sans Unicode" pitchFamily="34"/>
              </a:rPr>
              <a:t>: true pour activer les traces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scope</a:t>
            </a:r>
            <a:r>
              <a:rPr lang="fr-FR" sz="3200">
                <a:solidFill>
                  <a:srgbClr val="000000"/>
                </a:solidFill>
                <a:latin typeface="Tahoma" pitchFamily="34"/>
                <a:cs typeface="Lucida Sans Unicode" pitchFamily="34"/>
              </a:rPr>
              <a:t> : Scopes demandés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t>
            </a:r>
          </a:p>
        </p:txBody>
      </p:sp>
      <p:grpSp>
        <p:nvGrpSpPr>
          <p:cNvPr id="4" name="Group 4_9"/>
          <p:cNvGrpSpPr/>
          <p:nvPr/>
        </p:nvGrpSpPr>
        <p:grpSpPr>
          <a:xfrm>
            <a:off x="9144000" y="47520"/>
            <a:ext cx="1486800" cy="1141200"/>
            <a:chOff x="9144000" y="47520"/>
            <a:chExt cx="1486800" cy="1141200"/>
          </a:xfrm>
        </p:grpSpPr>
        <p:pic>
          <p:nvPicPr>
            <p:cNvPr id="5" name="Picture 5_ 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9144000" y="47520"/>
              <a:ext cx="1486800" cy="1141200"/>
            </a:xfrm>
            <a:prstGeom prst="rect">
              <a:avLst/>
            </a:prstGeom>
            <a:noFill/>
            <a:ln>
              <a:noFill/>
            </a:ln>
          </p:spPr>
        </p:pic>
        <p:sp>
          <p:nvSpPr>
            <p:cNvPr id="6" name="Text Box 6_ 6"/>
            <p:cNvSpPr/>
            <p:nvPr/>
          </p:nvSpPr>
          <p:spPr>
            <a:xfrm>
              <a:off x="9374400" y="42732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5.1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name="page168">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800"/>
            <a:ext cx="8459640" cy="1403639"/>
          </a:xfrm>
        </p:spPr>
        <p:txBody>
          <a:bodyPr vert="horz" wrap="square">
            <a:spAutoFit/>
          </a:bodyPr>
          <a:lstStyle/>
          <a:p>
            <a:pPr lvl="0"/>
            <a:r>
              <a:rPr lang="fr-FR" sz="4800"/>
              <a:t>Intégration KeyCloak</a:t>
            </a:r>
          </a:p>
        </p:txBody>
      </p:sp>
      <p:sp>
        <p:nvSpPr>
          <p:cNvPr id="3" name="Sous-titre 2"/>
          <p:cNvSpPr txBox="1">
            <a:spLocks noGrp="1"/>
          </p:cNvSpPr>
          <p:nvPr>
            <p:ph type="subTitle" idx="4294967295"/>
          </p:nvPr>
        </p:nvSpPr>
        <p:spPr>
          <a:xfrm>
            <a:off x="1091880" y="2261880"/>
            <a:ext cx="8459640" cy="3294492"/>
          </a:xfrm>
        </p:spPr>
        <p:txBody>
          <a:bodyPr vert="horz" wrap="square">
            <a:spAutoFit/>
          </a:bodyPr>
          <a:lstStyle/>
          <a:p>
            <a:pPr lvl="0" indent="-311040" algn="ctr">
              <a:lnSpc>
                <a:spcPct val="95000"/>
              </a:lnSpc>
              <a:spcAft>
                <a:spcPts val="0"/>
              </a:spcAft>
            </a:pPr>
            <a:endParaRPr lang="fr-FR" i="1" dirty="0"/>
          </a:p>
          <a:p>
            <a:pPr lvl="0" indent="-311040" algn="ctr">
              <a:lnSpc>
                <a:spcPct val="95000"/>
              </a:lnSpc>
              <a:spcAft>
                <a:spcPts val="0"/>
              </a:spcAft>
            </a:pPr>
            <a:endParaRPr lang="fr-FR" i="1" dirty="0"/>
          </a:p>
          <a:p>
            <a:pPr lvl="0" algn="ctr">
              <a:spcAft>
                <a:spcPts val="0"/>
              </a:spcAft>
            </a:pPr>
            <a:r>
              <a:rPr lang="fr-FR" dirty="0"/>
              <a:t>Introduction</a:t>
            </a:r>
          </a:p>
          <a:p>
            <a:pPr lvl="0" algn="ctr">
              <a:spcAft>
                <a:spcPts val="0"/>
              </a:spcAft>
            </a:pPr>
            <a:r>
              <a:rPr lang="fr-FR" dirty="0"/>
              <a:t>Librairies et adaptateurs</a:t>
            </a:r>
          </a:p>
          <a:p>
            <a:pPr lvl="0" algn="ctr">
              <a:spcAft>
                <a:spcPts val="0"/>
              </a:spcAft>
            </a:pPr>
            <a:r>
              <a:rPr lang="fr-FR" b="1" i="1" dirty="0">
                <a:solidFill>
                  <a:srgbClr val="0D1F63"/>
                </a:solidFill>
              </a:rPr>
              <a:t>.NET</a:t>
            </a:r>
          </a:p>
          <a:p>
            <a:pPr lvl="0" indent="-311040" algn="ctr">
              <a:lnSpc>
                <a:spcPct val="95000"/>
              </a:lnSpc>
              <a:spcAft>
                <a:spcPts val="0"/>
              </a:spcAft>
            </a:pPr>
            <a:r>
              <a:rPr lang="fr-FR" dirty="0"/>
              <a:t>Reverse Proxy</a:t>
            </a:r>
          </a:p>
          <a:p>
            <a:pPr lvl="0" algn="ctr">
              <a:spcAft>
                <a:spcPts val="0"/>
              </a:spcAft>
            </a:pPr>
            <a:endParaRPr lang="fr-FR" b="1" i="1" dirty="0">
              <a:solidFill>
                <a:srgbClr val="0D1F6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smtClean="0"/>
              <a:t>Packages Nugget</a:t>
            </a:r>
            <a:endParaRPr lang="fr-FR" dirty="0"/>
          </a:p>
        </p:txBody>
      </p:sp>
      <p:sp>
        <p:nvSpPr>
          <p:cNvPr id="3" name="Espace réservé du texte 2"/>
          <p:cNvSpPr txBox="1">
            <a:spLocks noGrp="1"/>
          </p:cNvSpPr>
          <p:nvPr>
            <p:ph type="body" idx="4294967295"/>
          </p:nvPr>
        </p:nvSpPr>
        <p:spPr/>
        <p:txBody>
          <a:bodyPr vert="horz"/>
          <a:lstStyle/>
          <a:p>
            <a:pPr lvl="0"/>
            <a:r>
              <a:rPr lang="fr-FR" dirty="0" smtClean="0"/>
              <a:t>L’écosystème .NET propose 2 </a:t>
            </a:r>
            <a:br>
              <a:rPr lang="fr-FR" dirty="0" smtClean="0"/>
            </a:br>
            <a:r>
              <a:rPr lang="fr-FR" dirty="0" smtClean="0"/>
              <a:t>packages nugget :</a:t>
            </a:r>
          </a:p>
          <a:p>
            <a:pPr marL="800280" lvl="1" indent="-457200"/>
            <a:r>
              <a:rPr lang="fr-FR" b="1" i="1" dirty="0" err="1" smtClean="0">
                <a:solidFill>
                  <a:srgbClr val="002060"/>
                </a:solidFill>
              </a:rPr>
              <a:t>Microsoft.AspNetCore.Authentication.OpenIdConnect</a:t>
            </a:r>
            <a:r>
              <a:rPr lang="fr-FR" dirty="0" smtClean="0"/>
              <a:t/>
            </a:r>
            <a:br>
              <a:rPr lang="fr-FR" dirty="0" smtClean="0"/>
            </a:br>
            <a:r>
              <a:rPr lang="fr-FR" dirty="0" smtClean="0"/>
              <a:t>Pour initier une authentification OIDC</a:t>
            </a:r>
          </a:p>
          <a:p>
            <a:pPr marL="800280" lvl="1" indent="-457200"/>
            <a:r>
              <a:rPr lang="fr-FR" b="1" i="1" dirty="0" err="1" smtClean="0">
                <a:solidFill>
                  <a:srgbClr val="002060"/>
                </a:solidFill>
              </a:rPr>
              <a:t>Microsoft.AspNetCore.Authentication.JwtBearer</a:t>
            </a:r>
            <a:r>
              <a:rPr lang="fr-FR" dirty="0"/>
              <a:t/>
            </a:r>
            <a:br>
              <a:rPr lang="fr-FR" dirty="0"/>
            </a:br>
            <a:r>
              <a:rPr lang="fr-FR" dirty="0" smtClean="0"/>
              <a:t>Pour gérer le jetons oAuth2 reçu</a:t>
            </a:r>
            <a:endParaRPr lang="fr-FR" dirty="0"/>
          </a:p>
        </p:txBody>
      </p:sp>
    </p:spTree>
    <p:extLst>
      <p:ext uri="{BB962C8B-B14F-4D97-AF65-F5344CB8AC3E}">
        <p14:creationId xmlns:p14="http://schemas.microsoft.com/office/powerpoint/2010/main" val="1200579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smtClean="0"/>
              <a:t>Authentification </a:t>
            </a:r>
            <a:r>
              <a:rPr lang="fr-FR" dirty="0" err="1" smtClean="0"/>
              <a:t>OpenId</a:t>
            </a:r>
            <a:r>
              <a:rPr lang="fr-FR" dirty="0" smtClean="0"/>
              <a:t/>
            </a:r>
            <a:br>
              <a:rPr lang="fr-FR" dirty="0" smtClean="0"/>
            </a:br>
            <a:r>
              <a:rPr lang="fr-FR" dirty="0" smtClean="0"/>
              <a:t>Le </a:t>
            </a:r>
            <a:r>
              <a:rPr lang="fr-FR" dirty="0" err="1" smtClean="0"/>
              <a:t>ChallengeScheme</a:t>
            </a:r>
            <a:endParaRPr lang="fr-FR" dirty="0"/>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dirty="0" smtClean="0"/>
              <a:t>Typiquement, pour une </a:t>
            </a:r>
            <a:r>
              <a:rPr lang="fr-FR" dirty="0" err="1" smtClean="0"/>
              <a:t>applicattion</a:t>
            </a:r>
            <a:r>
              <a:rPr lang="fr-FR" dirty="0" smtClean="0"/>
              <a:t> ASP l’authentification est stocké dans le cookie de session :</a:t>
            </a:r>
          </a:p>
          <a:p>
            <a:r>
              <a:rPr lang="fr-FR" dirty="0" err="1">
                <a:latin typeface="Courier New" panose="02070309020205020404" pitchFamily="49" charset="0"/>
                <a:cs typeface="Courier New" panose="02070309020205020404" pitchFamily="49" charset="0"/>
              </a:rPr>
              <a:t>builder.Services.AddAuthentication</a:t>
            </a:r>
            <a:r>
              <a:rPr lang="fr-FR" dirty="0">
                <a:latin typeface="Courier New" panose="02070309020205020404" pitchFamily="49" charset="0"/>
                <a:cs typeface="Courier New" panose="02070309020205020404" pitchFamily="49" charset="0"/>
              </a:rPr>
              <a:t>(options =&gt;</a:t>
            </a:r>
          </a:p>
          <a:p>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options.DefaultScheme</a:t>
            </a:r>
            <a:r>
              <a:rPr lang="fr-FR" dirty="0">
                <a:latin typeface="Courier New" panose="02070309020205020404" pitchFamily="49" charset="0"/>
                <a:cs typeface="Courier New" panose="02070309020205020404" pitchFamily="49" charset="0"/>
              </a:rPr>
              <a:t> = </a:t>
            </a:r>
            <a:r>
              <a:rPr lang="fr-FR" dirty="0" err="1">
                <a:latin typeface="Courier New" panose="02070309020205020404" pitchFamily="49" charset="0"/>
                <a:cs typeface="Courier New" panose="02070309020205020404" pitchFamily="49" charset="0"/>
              </a:rPr>
              <a:t>CookieAuthenticationDefaults.AuthenticationScheme</a:t>
            </a:r>
            <a:r>
              <a:rPr lang="fr-FR" dirty="0">
                <a:latin typeface="Courier New" panose="02070309020205020404" pitchFamily="49" charset="0"/>
                <a:cs typeface="Courier New" panose="02070309020205020404" pitchFamily="49" charset="0"/>
              </a:rPr>
              <a:t>;</a:t>
            </a:r>
          </a:p>
          <a:p>
            <a:r>
              <a:rPr lang="fr-FR" dirty="0">
                <a:latin typeface="Courier New" panose="02070309020205020404" pitchFamily="49" charset="0"/>
                <a:cs typeface="Courier New" panose="02070309020205020404" pitchFamily="49" charset="0"/>
              </a:rPr>
              <a:t>    </a:t>
            </a:r>
            <a:r>
              <a:rPr lang="fr-FR" b="1" dirty="0" err="1">
                <a:solidFill>
                  <a:srgbClr val="002060"/>
                </a:solidFill>
                <a:latin typeface="Courier New" panose="02070309020205020404" pitchFamily="49" charset="0"/>
                <a:cs typeface="Courier New" panose="02070309020205020404" pitchFamily="49" charset="0"/>
              </a:rPr>
              <a:t>options.DefaultChallengeScheme</a:t>
            </a:r>
            <a:r>
              <a:rPr lang="fr-FR" b="1" dirty="0">
                <a:solidFill>
                  <a:srgbClr val="002060"/>
                </a:solidFill>
                <a:latin typeface="Courier New" panose="02070309020205020404" pitchFamily="49" charset="0"/>
                <a:cs typeface="Courier New" panose="02070309020205020404" pitchFamily="49" charset="0"/>
              </a:rPr>
              <a:t> = </a:t>
            </a:r>
            <a:r>
              <a:rPr lang="fr-FR" b="1" dirty="0" err="1">
                <a:solidFill>
                  <a:srgbClr val="002060"/>
                </a:solidFill>
                <a:latin typeface="Courier New" panose="02070309020205020404" pitchFamily="49" charset="0"/>
                <a:cs typeface="Courier New" panose="02070309020205020404" pitchFamily="49" charset="0"/>
              </a:rPr>
              <a:t>OpenIdConnectDefaults.AuthenticationScheme</a:t>
            </a:r>
            <a:r>
              <a:rPr lang="fr-FR" b="1" dirty="0">
                <a:solidFill>
                  <a:srgbClr val="002060"/>
                </a:solidFill>
                <a:latin typeface="Courier New" panose="02070309020205020404" pitchFamily="49" charset="0"/>
                <a:cs typeface="Courier New" panose="02070309020205020404" pitchFamily="49" charset="0"/>
              </a:rPr>
              <a:t>;</a:t>
            </a:r>
          </a:p>
          <a:p>
            <a:r>
              <a:rPr lang="fr-FR" dirty="0" smtClean="0">
                <a:latin typeface="Courier New" panose="02070309020205020404" pitchFamily="49" charset="0"/>
                <a:cs typeface="Courier New" panose="02070309020205020404" pitchFamily="49" charset="0"/>
              </a:rPr>
              <a:t>})</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964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smtClean="0"/>
              <a:t>Authentification </a:t>
            </a:r>
            <a:r>
              <a:rPr lang="fr-FR" dirty="0" err="1" smtClean="0"/>
              <a:t>OpenId</a:t>
            </a:r>
            <a:r>
              <a:rPr lang="fr-FR" dirty="0" smtClean="0"/>
              <a:t/>
            </a:r>
            <a:br>
              <a:rPr lang="fr-FR" dirty="0" smtClean="0"/>
            </a:br>
            <a:r>
              <a:rPr lang="fr-FR" dirty="0" smtClean="0"/>
              <a:t>Configuration </a:t>
            </a:r>
            <a:r>
              <a:rPr lang="fr-FR" dirty="0" err="1" smtClean="0"/>
              <a:t>OpenID</a:t>
            </a:r>
            <a:endParaRPr lang="fr-FR" dirty="0"/>
          </a:p>
        </p:txBody>
      </p:sp>
      <p:sp>
        <p:nvSpPr>
          <p:cNvPr id="3" name="Espace réservé du texte 2"/>
          <p:cNvSpPr txBox="1">
            <a:spLocks noGrp="1"/>
          </p:cNvSpPr>
          <p:nvPr>
            <p:ph type="body" idx="4294967295"/>
          </p:nvPr>
        </p:nvSpPr>
        <p:spPr>
          <a:xfrm>
            <a:off x="1091880" y="2286594"/>
            <a:ext cx="8459640" cy="4384800"/>
          </a:xfrm>
        </p:spPr>
        <p:txBody>
          <a:bodyPr vert="horz">
            <a:normAutofit lnSpcReduction="10000"/>
          </a:bodyPr>
          <a:lstStyle/>
          <a:p>
            <a:pPr lvl="0"/>
            <a:r>
              <a:rPr lang="fr-FR" sz="2600" dirty="0" smtClean="0"/>
              <a:t>On peut ensuite configurer les paramètres OIDC :</a:t>
            </a:r>
          </a:p>
          <a:p>
            <a:pPr marL="800280" lvl="1" indent="-457200"/>
            <a:r>
              <a:rPr lang="fr-FR" sz="1900" dirty="0" smtClean="0"/>
              <a:t>L’adresse du fournisseur </a:t>
            </a:r>
            <a:r>
              <a:rPr lang="fr-FR" sz="1900" dirty="0" err="1" smtClean="0"/>
              <a:t>OpenID</a:t>
            </a:r>
            <a:endParaRPr lang="fr-FR" sz="1900" dirty="0" smtClean="0"/>
          </a:p>
          <a:p>
            <a:pPr marL="800280" lvl="1" indent="-457200"/>
            <a:r>
              <a:rPr lang="fr-FR" sz="1900" dirty="0" smtClean="0"/>
              <a:t>La </a:t>
            </a:r>
            <a:r>
              <a:rPr lang="fr-FR" sz="1900" dirty="0" err="1" smtClean="0"/>
              <a:t>redirect</a:t>
            </a:r>
            <a:r>
              <a:rPr lang="fr-FR" sz="1900" dirty="0" smtClean="0"/>
              <a:t> </a:t>
            </a:r>
            <a:r>
              <a:rPr lang="fr-FR" sz="1900" dirty="0" err="1" smtClean="0"/>
              <a:t>uri</a:t>
            </a:r>
            <a:r>
              <a:rPr lang="fr-FR" sz="1900" dirty="0" smtClean="0"/>
              <a:t> (par défaut http(s)://&lt;host&gt;//</a:t>
            </a:r>
            <a:r>
              <a:rPr lang="fr-FR" sz="1900" dirty="0" err="1" smtClean="0"/>
              <a:t>signin-oidc</a:t>
            </a:r>
            <a:r>
              <a:rPr lang="fr-FR" sz="1900" dirty="0" smtClean="0"/>
              <a:t>)</a:t>
            </a:r>
          </a:p>
          <a:p>
            <a:pPr marL="800280" lvl="1" indent="-457200"/>
            <a:r>
              <a:rPr lang="fr-FR" sz="1900" dirty="0" smtClean="0"/>
              <a:t>Le </a:t>
            </a:r>
            <a:r>
              <a:rPr lang="fr-FR" sz="1900" dirty="0" err="1" smtClean="0"/>
              <a:t>clientId</a:t>
            </a:r>
            <a:r>
              <a:rPr lang="fr-FR" sz="1900" dirty="0" smtClean="0"/>
              <a:t>, </a:t>
            </a:r>
            <a:r>
              <a:rPr lang="fr-FR" sz="1900" dirty="0" err="1" smtClean="0"/>
              <a:t>clientSecret</a:t>
            </a:r>
            <a:endParaRPr lang="fr-FR" sz="1900" dirty="0" smtClean="0"/>
          </a:p>
          <a:p>
            <a:pPr marL="800280" lvl="1" indent="-457200"/>
            <a:r>
              <a:rPr lang="fr-FR" sz="1900" dirty="0" smtClean="0"/>
              <a:t>Le </a:t>
            </a:r>
            <a:r>
              <a:rPr lang="fr-FR" sz="1900" dirty="0" err="1" smtClean="0"/>
              <a:t>response_type</a:t>
            </a:r>
            <a:r>
              <a:rPr lang="fr-FR" sz="1900" dirty="0" smtClean="0"/>
              <a:t> (code), L’usage de PKCE</a:t>
            </a:r>
          </a:p>
          <a:p>
            <a:pPr marL="800280" lvl="1" indent="-457200"/>
            <a:r>
              <a:rPr lang="fr-FR" sz="1900" dirty="0" smtClean="0"/>
              <a:t>Les scopes</a:t>
            </a:r>
          </a:p>
          <a:p>
            <a:pPr marL="343080" lvl="1" indent="0">
              <a:buNone/>
            </a:pPr>
            <a:endParaRPr lang="fr-FR" dirty="0" smtClean="0"/>
          </a:p>
          <a:p>
            <a:pPr>
              <a:lnSpc>
                <a:spcPct val="120000"/>
              </a:lnSpc>
              <a:spcAft>
                <a:spcPts val="0"/>
              </a:spcAft>
            </a:pP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AddOpenIdConnect</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oidc</a:t>
            </a:r>
            <a:r>
              <a:rPr lang="fr-FR" sz="1200" dirty="0">
                <a:latin typeface="Courier New" panose="02070309020205020404" pitchFamily="49" charset="0"/>
                <a:cs typeface="Courier New" panose="02070309020205020404" pitchFamily="49" charset="0"/>
              </a:rPr>
              <a:t>", options =&gt;</a:t>
            </a:r>
          </a:p>
          <a:p>
            <a:pPr>
              <a:lnSpc>
                <a:spcPct val="120000"/>
              </a:lnSpc>
              <a:spcAft>
                <a:spcPts val="0"/>
              </a:spcAft>
            </a:pPr>
            <a:r>
              <a:rPr lang="fr-FR" sz="1200" dirty="0">
                <a:latin typeface="Courier New" panose="02070309020205020404" pitchFamily="49" charset="0"/>
                <a:cs typeface="Courier New" panose="02070309020205020404" pitchFamily="49" charset="0"/>
              </a:rPr>
              <a:t>{</a:t>
            </a:r>
          </a:p>
          <a:p>
            <a:pPr>
              <a:lnSpc>
                <a:spcPct val="120000"/>
              </a:lnSpc>
              <a:spcAft>
                <a:spcPts val="0"/>
              </a:spcAft>
            </a:pP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options.Authority</a:t>
            </a:r>
            <a:r>
              <a:rPr lang="fr-FR" sz="1200" dirty="0">
                <a:latin typeface="Courier New" panose="02070309020205020404" pitchFamily="49" charset="0"/>
                <a:cs typeface="Courier New" panose="02070309020205020404" pitchFamily="49" charset="0"/>
              </a:rPr>
              <a:t> = "http://localhost:8080/</a:t>
            </a:r>
            <a:r>
              <a:rPr lang="fr-FR" sz="1200" dirty="0" err="1">
                <a:latin typeface="Courier New" panose="02070309020205020404" pitchFamily="49" charset="0"/>
                <a:cs typeface="Courier New" panose="02070309020205020404" pitchFamily="49" charset="0"/>
              </a:rPr>
              <a:t>realms</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oidcdemo</a:t>
            </a:r>
            <a:r>
              <a:rPr lang="fr-FR" sz="1200" dirty="0">
                <a:latin typeface="Courier New" panose="02070309020205020404" pitchFamily="49" charset="0"/>
                <a:cs typeface="Courier New" panose="02070309020205020404" pitchFamily="49" charset="0"/>
              </a:rPr>
              <a:t>"; </a:t>
            </a:r>
          </a:p>
          <a:p>
            <a:pPr>
              <a:lnSpc>
                <a:spcPct val="120000"/>
              </a:lnSpc>
              <a:spcAft>
                <a:spcPts val="0"/>
              </a:spcAft>
            </a:pP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options.ClientId</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frontend</a:t>
            </a:r>
            <a:r>
              <a:rPr lang="fr-FR" sz="1200" dirty="0">
                <a:latin typeface="Courier New" panose="02070309020205020404" pitchFamily="49" charset="0"/>
                <a:cs typeface="Courier New" panose="02070309020205020404" pitchFamily="49" charset="0"/>
              </a:rPr>
              <a:t>-client";</a:t>
            </a:r>
          </a:p>
          <a:p>
            <a:pPr>
              <a:lnSpc>
                <a:spcPct val="120000"/>
              </a:lnSpc>
              <a:spcAft>
                <a:spcPts val="0"/>
              </a:spcAft>
            </a:pP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options.ClientSecret</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frontend</a:t>
            </a:r>
            <a:r>
              <a:rPr lang="fr-FR" sz="1200" dirty="0">
                <a:latin typeface="Courier New" panose="02070309020205020404" pitchFamily="49" charset="0"/>
                <a:cs typeface="Courier New" panose="02070309020205020404" pitchFamily="49" charset="0"/>
              </a:rPr>
              <a:t>-secret"; </a:t>
            </a:r>
          </a:p>
          <a:p>
            <a:pPr>
              <a:lnSpc>
                <a:spcPct val="120000"/>
              </a:lnSpc>
              <a:spcAft>
                <a:spcPts val="0"/>
              </a:spcAft>
            </a:pP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options.ResponseType</a:t>
            </a:r>
            <a:r>
              <a:rPr lang="fr-FR" sz="1200" dirty="0">
                <a:latin typeface="Courier New" panose="02070309020205020404" pitchFamily="49" charset="0"/>
                <a:cs typeface="Courier New" panose="02070309020205020404" pitchFamily="49" charset="0"/>
              </a:rPr>
              <a:t> = "code";</a:t>
            </a:r>
          </a:p>
          <a:p>
            <a:pPr>
              <a:lnSpc>
                <a:spcPct val="120000"/>
              </a:lnSpc>
              <a:spcAft>
                <a:spcPts val="0"/>
              </a:spcAft>
            </a:pP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options.UsePkce</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true</a:t>
            </a:r>
            <a:r>
              <a:rPr lang="fr-FR" sz="1200" dirty="0">
                <a:latin typeface="Courier New" panose="02070309020205020404" pitchFamily="49" charset="0"/>
                <a:cs typeface="Courier New" panose="02070309020205020404" pitchFamily="49" charset="0"/>
              </a:rPr>
              <a:t>;</a:t>
            </a:r>
          </a:p>
          <a:p>
            <a:pPr>
              <a:lnSpc>
                <a:spcPct val="120000"/>
              </a:lnSpc>
              <a:spcAft>
                <a:spcPts val="0"/>
              </a:spcAft>
            </a:pP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options.SaveTokens</a:t>
            </a:r>
            <a:r>
              <a:rPr lang="fr-FR" sz="1200" dirty="0">
                <a:latin typeface="Courier New" panose="02070309020205020404" pitchFamily="49" charset="0"/>
                <a:cs typeface="Courier New" panose="02070309020205020404" pitchFamily="49" charset="0"/>
              </a:rPr>
              <a:t> = </a:t>
            </a:r>
            <a:r>
              <a:rPr lang="fr-FR" sz="1200" dirty="0" err="1">
                <a:latin typeface="Courier New" panose="02070309020205020404" pitchFamily="49" charset="0"/>
                <a:cs typeface="Courier New" panose="02070309020205020404" pitchFamily="49" charset="0"/>
              </a:rPr>
              <a:t>true</a:t>
            </a:r>
            <a:r>
              <a:rPr lang="fr-FR" sz="1200" dirty="0">
                <a:latin typeface="Courier New" panose="02070309020205020404" pitchFamily="49" charset="0"/>
                <a:cs typeface="Courier New" panose="02070309020205020404" pitchFamily="49" charset="0"/>
              </a:rPr>
              <a:t>;</a:t>
            </a:r>
          </a:p>
          <a:p>
            <a:pPr>
              <a:lnSpc>
                <a:spcPct val="120000"/>
              </a:lnSpc>
              <a:spcAft>
                <a:spcPts val="0"/>
              </a:spcAft>
            </a:pPr>
            <a:r>
              <a:rPr lang="fr-FR" sz="1200" dirty="0" smtClean="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options.Scope.Clear</a:t>
            </a:r>
            <a:r>
              <a:rPr lang="fr-FR" sz="1200" dirty="0">
                <a:latin typeface="Courier New" panose="02070309020205020404" pitchFamily="49" charset="0"/>
                <a:cs typeface="Courier New" panose="02070309020205020404" pitchFamily="49" charset="0"/>
              </a:rPr>
              <a:t>();</a:t>
            </a:r>
          </a:p>
          <a:p>
            <a:pPr>
              <a:lnSpc>
                <a:spcPct val="120000"/>
              </a:lnSpc>
              <a:spcAft>
                <a:spcPts val="0"/>
              </a:spcAft>
            </a:pP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options.Scope.Add</a:t>
            </a:r>
            <a:r>
              <a:rPr lang="fr-FR" sz="1200" dirty="0">
                <a:latin typeface="Courier New" panose="02070309020205020404" pitchFamily="49" charset="0"/>
                <a:cs typeface="Courier New" panose="02070309020205020404" pitchFamily="49" charset="0"/>
              </a:rPr>
              <a:t>("</a:t>
            </a:r>
            <a:r>
              <a:rPr lang="fr-FR" sz="1200" dirty="0" err="1">
                <a:latin typeface="Courier New" panose="02070309020205020404" pitchFamily="49" charset="0"/>
                <a:cs typeface="Courier New" panose="02070309020205020404" pitchFamily="49" charset="0"/>
              </a:rPr>
              <a:t>openid</a:t>
            </a:r>
            <a:r>
              <a:rPr lang="fr-FR" sz="1200" dirty="0">
                <a:latin typeface="Courier New" panose="02070309020205020404" pitchFamily="49" charset="0"/>
                <a:cs typeface="Courier New" panose="02070309020205020404" pitchFamily="49" charset="0"/>
              </a:rPr>
              <a:t>");</a:t>
            </a:r>
          </a:p>
          <a:p>
            <a:pPr marL="0" indent="0">
              <a:lnSpc>
                <a:spcPct val="120000"/>
              </a:lnSpc>
              <a:spcAft>
                <a:spcPts val="0"/>
              </a:spcAft>
            </a:pPr>
            <a:endParaRPr lang="fr-FR" sz="1000"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91546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err="1" smtClean="0"/>
              <a:t>Mapping</a:t>
            </a:r>
            <a:r>
              <a:rPr lang="fr-FR" dirty="0" smtClean="0"/>
              <a:t> Claims</a:t>
            </a:r>
            <a:endParaRPr lang="fr-FR" dirty="0"/>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dirty="0" smtClean="0"/>
              <a:t>L’option </a:t>
            </a:r>
            <a:r>
              <a:rPr lang="fr-FR" b="1" i="1" dirty="0" err="1" smtClean="0">
                <a:solidFill>
                  <a:srgbClr val="002060"/>
                </a:solidFill>
              </a:rPr>
              <a:t>TokenValidationParameters</a:t>
            </a:r>
            <a:r>
              <a:rPr lang="fr-FR" dirty="0" smtClean="0"/>
              <a:t> permet de définir </a:t>
            </a:r>
          </a:p>
          <a:p>
            <a:pPr marL="800280" lvl="1" indent="-457200"/>
            <a:r>
              <a:rPr lang="fr-FR" dirty="0" smtClean="0"/>
              <a:t>Des validations optionnelles sur le jeton (</a:t>
            </a:r>
            <a:r>
              <a:rPr lang="fr-FR" i="1" dirty="0" err="1" smtClean="0"/>
              <a:t>issuer</a:t>
            </a:r>
            <a:r>
              <a:rPr lang="fr-FR" i="1" dirty="0" smtClean="0"/>
              <a:t>, </a:t>
            </a:r>
            <a:r>
              <a:rPr lang="fr-FR" i="1" dirty="0" err="1" smtClean="0"/>
              <a:t>aud</a:t>
            </a:r>
            <a:r>
              <a:rPr lang="fr-FR" dirty="0" smtClean="0"/>
              <a:t>)</a:t>
            </a:r>
          </a:p>
          <a:p>
            <a:pPr marL="800280" lvl="1" indent="-457200"/>
            <a:r>
              <a:rPr lang="fr-FR" dirty="0" smtClean="0"/>
              <a:t>Les claims qui renseignent l’objet sécurité de .NET :</a:t>
            </a:r>
          </a:p>
          <a:p>
            <a:pPr marL="1257480" lvl="2" indent="-457200"/>
            <a:r>
              <a:rPr lang="fr-FR" b="1" i="1" dirty="0" err="1" smtClean="0">
                <a:solidFill>
                  <a:srgbClr val="002060"/>
                </a:solidFill>
              </a:rPr>
              <a:t>NameClaimType</a:t>
            </a:r>
            <a:r>
              <a:rPr lang="fr-FR" dirty="0" smtClean="0"/>
              <a:t> : En général </a:t>
            </a:r>
            <a:r>
              <a:rPr lang="fr-FR" i="1" dirty="0" err="1" smtClean="0"/>
              <a:t>preferred_username</a:t>
            </a:r>
            <a:endParaRPr lang="fr-FR" i="1" dirty="0"/>
          </a:p>
          <a:p>
            <a:pPr marL="1257480" lvl="2" indent="-457200"/>
            <a:r>
              <a:rPr lang="fr-FR" b="1" i="1" dirty="0" err="1" smtClean="0">
                <a:solidFill>
                  <a:srgbClr val="002060"/>
                </a:solidFill>
              </a:rPr>
              <a:t>RoleClaimType</a:t>
            </a:r>
            <a:endParaRPr lang="fr-FR" sz="1000" b="1" i="1" dirty="0">
              <a:solidFill>
                <a:srgbClr val="002060"/>
              </a:solidFill>
              <a:latin typeface="Courier New" panose="02070309020205020404" pitchFamily="49" charset="0"/>
              <a:cs typeface="Courier New" panose="02070309020205020404" pitchFamily="49" charset="0"/>
            </a:endParaRPr>
          </a:p>
          <a:p>
            <a:pPr marL="457200" indent="-457200"/>
            <a:endParaRPr lang="fr-FR" dirty="0" smtClean="0"/>
          </a:p>
          <a:p>
            <a:pPr marL="457200" indent="-457200"/>
            <a:r>
              <a:rPr lang="fr-FR" i="1" dirty="0" err="1" smtClean="0"/>
              <a:t>RoleClaimType</a:t>
            </a:r>
            <a:r>
              <a:rPr lang="fr-FR" dirty="0" smtClean="0"/>
              <a:t> </a:t>
            </a:r>
            <a:r>
              <a:rPr lang="fr-FR" dirty="0"/>
              <a:t>ne </a:t>
            </a:r>
            <a:r>
              <a:rPr lang="fr-FR" dirty="0" smtClean="0"/>
              <a:t>permet pas </a:t>
            </a:r>
            <a:r>
              <a:rPr lang="fr-FR" dirty="0"/>
              <a:t>d’atteindre un claim </a:t>
            </a:r>
            <a:r>
              <a:rPr lang="fr-FR" dirty="0" smtClean="0"/>
              <a:t>embarqué</a:t>
            </a:r>
            <a:r>
              <a:rPr lang="fr-FR" baseline="30000" dirty="0" smtClean="0"/>
              <a:t>1</a:t>
            </a:r>
            <a:r>
              <a:rPr lang="fr-FR" dirty="0" smtClean="0"/>
              <a:t> :</a:t>
            </a:r>
            <a:endParaRPr lang="fr-FR" dirty="0"/>
          </a:p>
          <a:p>
            <a:pPr marL="800280" lvl="1" indent="-457200"/>
            <a:r>
              <a:rPr lang="fr-FR" dirty="0" smtClean="0">
                <a:latin typeface="Tahoma" pitchFamily="34"/>
                <a:cs typeface="Lucida Sans Unicode" pitchFamily="34"/>
              </a:rPr>
              <a:t>Définir un mapper dans </a:t>
            </a:r>
            <a:r>
              <a:rPr lang="fr-FR" dirty="0" err="1" smtClean="0">
                <a:latin typeface="Tahoma" pitchFamily="34"/>
                <a:cs typeface="Lucida Sans Unicode" pitchFamily="34"/>
              </a:rPr>
              <a:t>keycloak</a:t>
            </a:r>
            <a:r>
              <a:rPr lang="fr-FR" dirty="0" smtClean="0">
                <a:latin typeface="Tahoma" pitchFamily="34"/>
                <a:cs typeface="Lucida Sans Unicode" pitchFamily="34"/>
              </a:rPr>
              <a:t> afin de mettre les rôle dans un claim à plat</a:t>
            </a:r>
          </a:p>
          <a:p>
            <a:pPr marL="800280" lvl="1" indent="-457200"/>
            <a:r>
              <a:rPr lang="fr-FR" dirty="0" smtClean="0">
                <a:latin typeface="Tahoma" pitchFamily="34"/>
                <a:cs typeface="Lucida Sans Unicode" pitchFamily="34"/>
              </a:rPr>
              <a:t>Implémenter du code s’exécutant après la validation du jeton</a:t>
            </a:r>
            <a:endParaRPr lang="fr-FR" dirty="0" smtClean="0">
              <a:latin typeface="Courier New" panose="02070309020205020404" pitchFamily="49" charset="0"/>
              <a:cs typeface="Courier New" panose="02070309020205020404" pitchFamily="49" charset="0"/>
            </a:endParaRPr>
          </a:p>
        </p:txBody>
      </p:sp>
      <p:sp>
        <p:nvSpPr>
          <p:cNvPr id="4" name="ZoneTexte 3"/>
          <p:cNvSpPr txBox="1"/>
          <p:nvPr/>
        </p:nvSpPr>
        <p:spPr>
          <a:xfrm>
            <a:off x="976184" y="7105135"/>
            <a:ext cx="5403210" cy="369332"/>
          </a:xfrm>
          <a:prstGeom prst="rect">
            <a:avLst/>
          </a:prstGeom>
          <a:noFill/>
        </p:spPr>
        <p:txBody>
          <a:bodyPr wrap="none" rtlCol="0">
            <a:spAutoFit/>
          </a:bodyPr>
          <a:lstStyle/>
          <a:p>
            <a:r>
              <a:rPr lang="fr-FR" i="1" dirty="0" smtClean="0"/>
              <a:t>1. </a:t>
            </a:r>
            <a:r>
              <a:rPr lang="fr-FR" i="1" dirty="0" smtClean="0"/>
              <a:t>le jeton par défaut de </a:t>
            </a:r>
            <a:r>
              <a:rPr lang="fr-FR" i="1" dirty="0" err="1" smtClean="0"/>
              <a:t>Keycloak</a:t>
            </a:r>
            <a:r>
              <a:rPr lang="fr-FR" i="1" dirty="0" smtClean="0"/>
              <a:t> ne convient donc pas </a:t>
            </a:r>
            <a:endParaRPr lang="fr-FR" i="1" dirty="0"/>
          </a:p>
        </p:txBody>
      </p:sp>
    </p:spTree>
    <p:extLst>
      <p:ext uri="{BB962C8B-B14F-4D97-AF65-F5344CB8AC3E}">
        <p14:creationId xmlns:p14="http://schemas.microsoft.com/office/powerpoint/2010/main" val="38502017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dirty="0" smtClean="0"/>
              <a:t>Validation et </a:t>
            </a:r>
            <a:r>
              <a:rPr lang="fr-FR" dirty="0" err="1" smtClean="0"/>
              <a:t>mapping</a:t>
            </a:r>
            <a:r>
              <a:rPr lang="fr-FR" dirty="0" smtClean="0"/>
              <a:t> sur des claims à plat</a:t>
            </a:r>
            <a:endParaRPr lang="fr-FR" dirty="0"/>
          </a:p>
        </p:txBody>
      </p:sp>
      <p:sp>
        <p:nvSpPr>
          <p:cNvPr id="3" name="Espace réservé du texte 2"/>
          <p:cNvSpPr txBox="1">
            <a:spLocks noGrp="1"/>
          </p:cNvSpPr>
          <p:nvPr>
            <p:ph type="body" idx="4294967295"/>
          </p:nvPr>
        </p:nvSpPr>
        <p:spPr/>
        <p:txBody>
          <a:bodyPr vert="horz">
            <a:noAutofit/>
          </a:bodyPr>
          <a:lstStyle/>
          <a:p>
            <a:pPr lvl="0">
              <a:lnSpc>
                <a:spcPct val="120000"/>
              </a:lnSpc>
              <a:spcAft>
                <a:spcPts val="0"/>
              </a:spcAft>
            </a:pPr>
            <a:r>
              <a:rPr lang="fr-FR" sz="1800" dirty="0" err="1" smtClean="0">
                <a:latin typeface="Courier New" panose="02070309020205020404" pitchFamily="49" charset="0"/>
                <a:cs typeface="Courier New" panose="02070309020205020404" pitchFamily="49" charset="0"/>
              </a:rPr>
              <a:t>options.TokenValidationParameters</a:t>
            </a:r>
            <a:r>
              <a:rPr lang="fr-FR" sz="1800" dirty="0" smtClean="0">
                <a:latin typeface="Courier New" panose="02070309020205020404" pitchFamily="49" charset="0"/>
                <a:cs typeface="Courier New" panose="02070309020205020404" pitchFamily="49" charset="0"/>
              </a:rPr>
              <a:t> = new </a:t>
            </a:r>
            <a:r>
              <a:rPr lang="fr-FR" sz="1800" dirty="0" err="1" smtClean="0">
                <a:latin typeface="Courier New" panose="02070309020205020404" pitchFamily="49" charset="0"/>
                <a:cs typeface="Courier New" panose="02070309020205020404" pitchFamily="49" charset="0"/>
              </a:rPr>
              <a:t>TokenValidationParameters</a:t>
            </a:r>
            <a:endParaRPr lang="fr-FR" sz="1800" dirty="0" smtClean="0">
              <a:latin typeface="Courier New" panose="02070309020205020404" pitchFamily="49" charset="0"/>
              <a:cs typeface="Courier New" panose="02070309020205020404" pitchFamily="49" charset="0"/>
            </a:endParaRPr>
          </a:p>
          <a:p>
            <a:pPr lvl="0">
              <a:lnSpc>
                <a:spcPct val="120000"/>
              </a:lnSpc>
              <a:spcAft>
                <a:spcPts val="0"/>
              </a:spcAft>
            </a:pPr>
            <a:r>
              <a:rPr lang="fr-FR" sz="1800"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sz="1800" dirty="0" smtClean="0">
                <a:latin typeface="Courier New" panose="02070309020205020404" pitchFamily="49" charset="0"/>
                <a:cs typeface="Courier New" panose="02070309020205020404" pitchFamily="49" charset="0"/>
              </a:rPr>
              <a:t>    </a:t>
            </a:r>
            <a:r>
              <a:rPr lang="fr-FR" sz="1800" dirty="0" err="1" smtClean="0">
                <a:latin typeface="Courier New" panose="02070309020205020404" pitchFamily="49" charset="0"/>
                <a:cs typeface="Courier New" panose="02070309020205020404" pitchFamily="49" charset="0"/>
              </a:rPr>
              <a:t>NameClaimType</a:t>
            </a:r>
            <a:r>
              <a:rPr lang="fr-FR" sz="1800" dirty="0" smtClean="0">
                <a:latin typeface="Courier New" panose="02070309020205020404" pitchFamily="49" charset="0"/>
                <a:cs typeface="Courier New" panose="02070309020205020404" pitchFamily="49" charset="0"/>
              </a:rPr>
              <a:t> = "</a:t>
            </a:r>
            <a:r>
              <a:rPr lang="fr-FR" sz="1800" dirty="0" err="1" smtClean="0">
                <a:latin typeface="Courier New" panose="02070309020205020404" pitchFamily="49" charset="0"/>
                <a:cs typeface="Courier New" panose="02070309020205020404" pitchFamily="49" charset="0"/>
              </a:rPr>
              <a:t>preferred_username</a:t>
            </a:r>
            <a:r>
              <a:rPr lang="fr-FR" sz="1800"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sz="1800" dirty="0" smtClean="0">
                <a:latin typeface="Courier New" panose="02070309020205020404" pitchFamily="49" charset="0"/>
                <a:cs typeface="Courier New" panose="02070309020205020404" pitchFamily="49" charset="0"/>
              </a:rPr>
              <a:t>    </a:t>
            </a:r>
            <a:r>
              <a:rPr lang="fr-FR" sz="1800" dirty="0" err="1" smtClean="0">
                <a:latin typeface="Courier New" panose="02070309020205020404" pitchFamily="49" charset="0"/>
                <a:cs typeface="Courier New" panose="02070309020205020404" pitchFamily="49" charset="0"/>
              </a:rPr>
              <a:t>RoleClaimType</a:t>
            </a:r>
            <a:r>
              <a:rPr lang="fr-FR" sz="1800" dirty="0" smtClean="0">
                <a:latin typeface="Courier New" panose="02070309020205020404" pitchFamily="49" charset="0"/>
                <a:cs typeface="Courier New" panose="02070309020205020404" pitchFamily="49" charset="0"/>
              </a:rPr>
              <a:t> = "</a:t>
            </a:r>
            <a:r>
              <a:rPr lang="fr-FR" sz="1800" dirty="0" err="1" smtClean="0">
                <a:latin typeface="Courier New" panose="02070309020205020404" pitchFamily="49" charset="0"/>
                <a:cs typeface="Courier New" panose="02070309020205020404" pitchFamily="49" charset="0"/>
              </a:rPr>
              <a:t>roles</a:t>
            </a:r>
            <a:r>
              <a:rPr lang="fr-FR" sz="1800"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sz="1800" dirty="0" smtClean="0">
                <a:latin typeface="Courier New" panose="02070309020205020404" pitchFamily="49" charset="0"/>
                <a:cs typeface="Courier New" panose="02070309020205020404" pitchFamily="49" charset="0"/>
              </a:rPr>
              <a:t>    </a:t>
            </a:r>
            <a:r>
              <a:rPr lang="fr-FR" sz="1800" dirty="0" err="1" smtClean="0">
                <a:latin typeface="Courier New" panose="02070309020205020404" pitchFamily="49" charset="0"/>
                <a:cs typeface="Courier New" panose="02070309020205020404" pitchFamily="49" charset="0"/>
              </a:rPr>
              <a:t>ValidateIssuer</a:t>
            </a:r>
            <a:r>
              <a:rPr lang="fr-FR" sz="1800" dirty="0" smtClean="0">
                <a:latin typeface="Courier New" panose="02070309020205020404" pitchFamily="49" charset="0"/>
                <a:cs typeface="Courier New" panose="02070309020205020404" pitchFamily="49" charset="0"/>
              </a:rPr>
              <a:t> = </a:t>
            </a:r>
            <a:r>
              <a:rPr lang="fr-FR" sz="1800" dirty="0" err="1" smtClean="0">
                <a:latin typeface="Courier New" panose="02070309020205020404" pitchFamily="49" charset="0"/>
                <a:cs typeface="Courier New" panose="02070309020205020404" pitchFamily="49" charset="0"/>
              </a:rPr>
              <a:t>true</a:t>
            </a:r>
            <a:r>
              <a:rPr lang="fr-FR" sz="1800"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sz="1800" dirty="0" smtClean="0">
                <a:latin typeface="Courier New" panose="02070309020205020404" pitchFamily="49" charset="0"/>
                <a:cs typeface="Courier New" panose="02070309020205020404" pitchFamily="49" charset="0"/>
              </a:rPr>
              <a:t>    </a:t>
            </a:r>
            <a:r>
              <a:rPr lang="fr-FR" sz="1800" dirty="0" err="1" smtClean="0">
                <a:latin typeface="Courier New" panose="02070309020205020404" pitchFamily="49" charset="0"/>
                <a:cs typeface="Courier New" panose="02070309020205020404" pitchFamily="49" charset="0"/>
              </a:rPr>
              <a:t>ValidIssuer</a:t>
            </a:r>
            <a:r>
              <a:rPr lang="fr-FR" sz="1800" dirty="0" smtClean="0">
                <a:latin typeface="Courier New" panose="02070309020205020404" pitchFamily="49" charset="0"/>
                <a:cs typeface="Courier New" panose="02070309020205020404" pitchFamily="49" charset="0"/>
              </a:rPr>
              <a:t> = "http://localhost:8080/</a:t>
            </a:r>
            <a:r>
              <a:rPr lang="fr-FR" sz="1800" dirty="0" err="1" smtClean="0">
                <a:latin typeface="Courier New" panose="02070309020205020404" pitchFamily="49" charset="0"/>
                <a:cs typeface="Courier New" panose="02070309020205020404" pitchFamily="49" charset="0"/>
              </a:rPr>
              <a:t>realms</a:t>
            </a:r>
            <a:r>
              <a:rPr lang="fr-FR" sz="1800" dirty="0" smtClean="0">
                <a:latin typeface="Courier New" panose="02070309020205020404" pitchFamily="49" charset="0"/>
                <a:cs typeface="Courier New" panose="02070309020205020404" pitchFamily="49" charset="0"/>
              </a:rPr>
              <a:t>/formation",</a:t>
            </a:r>
          </a:p>
          <a:p>
            <a:pPr lvl="0">
              <a:lnSpc>
                <a:spcPct val="120000"/>
              </a:lnSpc>
              <a:spcAft>
                <a:spcPts val="0"/>
              </a:spcAft>
            </a:pPr>
            <a:r>
              <a:rPr lang="fr-FR" sz="1800" dirty="0" smtClean="0">
                <a:latin typeface="Courier New" panose="02070309020205020404" pitchFamily="49" charset="0"/>
                <a:cs typeface="Courier New" panose="02070309020205020404" pitchFamily="49" charset="0"/>
              </a:rPr>
              <a:t>    </a:t>
            </a:r>
            <a:r>
              <a:rPr lang="fr-FR" sz="1800" dirty="0" err="1" smtClean="0">
                <a:latin typeface="Courier New" panose="02070309020205020404" pitchFamily="49" charset="0"/>
                <a:cs typeface="Courier New" panose="02070309020205020404" pitchFamily="49" charset="0"/>
              </a:rPr>
              <a:t>ValidateAudience</a:t>
            </a:r>
            <a:r>
              <a:rPr lang="fr-FR" sz="1800" dirty="0" smtClean="0">
                <a:latin typeface="Courier New" panose="02070309020205020404" pitchFamily="49" charset="0"/>
                <a:cs typeface="Courier New" panose="02070309020205020404" pitchFamily="49" charset="0"/>
              </a:rPr>
              <a:t> = false,</a:t>
            </a:r>
          </a:p>
          <a:p>
            <a:pPr lvl="0">
              <a:lnSpc>
                <a:spcPct val="120000"/>
              </a:lnSpc>
              <a:spcAft>
                <a:spcPts val="0"/>
              </a:spcAft>
            </a:pPr>
            <a:r>
              <a:rPr lang="fr-FR" sz="1800" dirty="0" smtClean="0">
                <a:latin typeface="Courier New" panose="02070309020205020404" pitchFamily="49" charset="0"/>
                <a:cs typeface="Courier New" panose="02070309020205020404" pitchFamily="49" charset="0"/>
              </a:rPr>
              <a:t>    </a:t>
            </a:r>
            <a:r>
              <a:rPr lang="fr-FR" sz="1800" dirty="0" err="1" smtClean="0">
                <a:latin typeface="Courier New" panose="02070309020205020404" pitchFamily="49" charset="0"/>
                <a:cs typeface="Courier New" panose="02070309020205020404" pitchFamily="49" charset="0"/>
              </a:rPr>
              <a:t>ValidateLifetime</a:t>
            </a:r>
            <a:r>
              <a:rPr lang="fr-FR" sz="1800" dirty="0" smtClean="0">
                <a:latin typeface="Courier New" panose="02070309020205020404" pitchFamily="49" charset="0"/>
                <a:cs typeface="Courier New" panose="02070309020205020404" pitchFamily="49" charset="0"/>
              </a:rPr>
              <a:t> = </a:t>
            </a:r>
            <a:r>
              <a:rPr lang="fr-FR" sz="1800" dirty="0" err="1" smtClean="0">
                <a:latin typeface="Courier New" panose="02070309020205020404" pitchFamily="49" charset="0"/>
                <a:cs typeface="Courier New" panose="02070309020205020404" pitchFamily="49" charset="0"/>
              </a:rPr>
              <a:t>true</a:t>
            </a:r>
            <a:r>
              <a:rPr lang="fr-FR" sz="1800"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sz="18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110879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Création de rôle</a:t>
            </a:r>
          </a:p>
        </p:txBody>
      </p:sp>
      <p:sp>
        <p:nvSpPr>
          <p:cNvPr id="3" name="Espace réservé du texte 2"/>
          <p:cNvSpPr txBox="1">
            <a:spLocks noGrp="1"/>
          </p:cNvSpPr>
          <p:nvPr>
            <p:ph type="body" idx="4294967295"/>
          </p:nvPr>
        </p:nvSpPr>
        <p:spPr>
          <a:xfrm>
            <a:off x="1091880" y="2297880"/>
            <a:ext cx="8459640" cy="4384800"/>
          </a:xfrm>
        </p:spPr>
        <p:txBody>
          <a:bodyPr vert="horz">
            <a:normAutofit fontScale="77500" lnSpcReduction="20000"/>
          </a:bodyPr>
          <a:lstStyle/>
          <a:p>
            <a:pPr lvl="0"/>
            <a:r>
              <a:rPr lang="fr-FR"/>
              <a:t>Un </a:t>
            </a:r>
            <a:r>
              <a:rPr lang="fr-FR" b="1">
                <a:solidFill>
                  <a:srgbClr val="0729A8"/>
                </a:solidFill>
              </a:rPr>
              <a:t>rôle </a:t>
            </a:r>
            <a:r>
              <a:rPr lang="fr-FR"/>
              <a:t>est généralement utilisé par les applications clientes pour déterminer les droits d’accès.</a:t>
            </a:r>
          </a:p>
          <a:p>
            <a:pPr lvl="0"/>
            <a:r>
              <a:rPr lang="fr-FR"/>
              <a:t>Au niveau de </a:t>
            </a:r>
            <a:r>
              <a:rPr lang="fr-FR" i="1"/>
              <a:t>KeyCloak</a:t>
            </a:r>
            <a:r>
              <a:rPr lang="fr-FR"/>
              <a:t>, un rôle est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 nom</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Une description</a:t>
            </a:r>
          </a:p>
          <a:p>
            <a:pPr lvl="0"/>
            <a:r>
              <a:rPr lang="fr-FR"/>
              <a:t>Il existe un espace de noms global pour les rôles (realm roles) et un espace de nom dédié à un client.</a:t>
            </a:r>
          </a:p>
          <a:p>
            <a:pPr lvl="0"/>
            <a:r>
              <a:rPr lang="fr-FR"/>
              <a:t>Un rôle peut être associé à des utilisateurs ou des groupes</a:t>
            </a:r>
          </a:p>
          <a:p>
            <a:pPr lvl="0"/>
            <a:r>
              <a:rPr lang="fr-FR"/>
              <a:t>Un rôle peut être composite et donc contenir d’autres rôles.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974880"/>
            <a:ext cx="8459640" cy="1287000"/>
          </a:xfrm>
        </p:spPr>
        <p:txBody>
          <a:bodyPr vert="horz"/>
          <a:lstStyle/>
          <a:p>
            <a:pPr lvl="0"/>
            <a:r>
              <a:rPr lang="fr-FR" dirty="0" smtClean="0"/>
              <a:t>Accès à un claim embarqué</a:t>
            </a:r>
            <a:endParaRPr lang="fr-FR" dirty="0"/>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b="1" dirty="0" err="1" smtClean="0">
                <a:solidFill>
                  <a:srgbClr val="002060"/>
                </a:solidFill>
                <a:latin typeface="Courier New" panose="02070309020205020404" pitchFamily="49" charset="0"/>
                <a:cs typeface="Courier New" panose="02070309020205020404" pitchFamily="49" charset="0"/>
              </a:rPr>
              <a:t>options.Events</a:t>
            </a:r>
            <a:r>
              <a:rPr lang="fr-FR" dirty="0" smtClean="0">
                <a:latin typeface="Courier New" panose="02070309020205020404" pitchFamily="49" charset="0"/>
                <a:cs typeface="Courier New" panose="02070309020205020404" pitchFamily="49" charset="0"/>
              </a:rPr>
              <a:t> = new </a:t>
            </a:r>
            <a:r>
              <a:rPr lang="fr-FR" dirty="0" err="1" smtClean="0">
                <a:latin typeface="Courier New" panose="02070309020205020404" pitchFamily="49" charset="0"/>
                <a:cs typeface="Courier New" panose="02070309020205020404" pitchFamily="49" charset="0"/>
              </a:rPr>
              <a:t>OpenIdConnectEvents</a:t>
            </a:r>
            <a:endParaRPr lang="fr-FR" dirty="0" smtClean="0">
              <a:latin typeface="Courier New" panose="02070309020205020404" pitchFamily="49" charset="0"/>
              <a:cs typeface="Courier New" panose="02070309020205020404" pitchFamily="49" charset="0"/>
            </a:endParaRPr>
          </a:p>
          <a:p>
            <a:pPr lvl="0"/>
            <a:r>
              <a:rPr lang="fr-FR" dirty="0" smtClean="0">
                <a:latin typeface="Courier New" panose="02070309020205020404" pitchFamily="49" charset="0"/>
                <a:cs typeface="Courier New" panose="02070309020205020404" pitchFamily="49" charset="0"/>
              </a:rPr>
              <a:t>{</a:t>
            </a:r>
          </a:p>
          <a:p>
            <a:pPr lvl="0"/>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OnTokenValidated</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async</a:t>
            </a: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ctx</a:t>
            </a:r>
            <a:r>
              <a:rPr lang="fr-FR" dirty="0" smtClean="0">
                <a:latin typeface="Courier New" panose="02070309020205020404" pitchFamily="49" charset="0"/>
                <a:cs typeface="Courier New" panose="02070309020205020404" pitchFamily="49" charset="0"/>
              </a:rPr>
              <a:t> =&gt;</a:t>
            </a:r>
          </a:p>
          <a:p>
            <a:pPr lvl="0"/>
            <a:r>
              <a:rPr lang="fr-FR" dirty="0" smtClean="0">
                <a:latin typeface="Courier New" panose="02070309020205020404" pitchFamily="49" charset="0"/>
                <a:cs typeface="Courier New" panose="02070309020205020404" pitchFamily="49" charset="0"/>
              </a:rPr>
              <a:t>    {</a:t>
            </a:r>
          </a:p>
          <a:p>
            <a:pPr lvl="0"/>
            <a:r>
              <a:rPr lang="fr-FR" dirty="0" smtClean="0">
                <a:latin typeface="Courier New" panose="02070309020205020404" pitchFamily="49" charset="0"/>
                <a:cs typeface="Courier New" panose="02070309020205020404" pitchFamily="49" charset="0"/>
              </a:rPr>
              <a:t>        var </a:t>
            </a:r>
            <a:r>
              <a:rPr lang="fr-FR" dirty="0" err="1" smtClean="0">
                <a:latin typeface="Courier New" panose="02070309020205020404" pitchFamily="49" charset="0"/>
                <a:cs typeface="Courier New" panose="02070309020205020404" pitchFamily="49" charset="0"/>
              </a:rPr>
              <a:t>identity</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ClaimsIdentity</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ctx.Principal.Identity</a:t>
            </a:r>
            <a:r>
              <a:rPr lang="fr-FR" dirty="0" smtClean="0">
                <a:latin typeface="Courier New" panose="02070309020205020404" pitchFamily="49" charset="0"/>
                <a:cs typeface="Courier New" panose="02070309020205020404" pitchFamily="49" charset="0"/>
              </a:rPr>
              <a:t>;</a:t>
            </a:r>
          </a:p>
          <a:p>
            <a:pPr lvl="0"/>
            <a:r>
              <a:rPr lang="fr-FR" dirty="0" smtClean="0">
                <a:latin typeface="Courier New" panose="02070309020205020404" pitchFamily="49" charset="0"/>
                <a:cs typeface="Courier New" panose="02070309020205020404" pitchFamily="49" charset="0"/>
              </a:rPr>
              <a:t>        var </a:t>
            </a:r>
            <a:r>
              <a:rPr lang="fr-FR" dirty="0" err="1" smtClean="0">
                <a:latin typeface="Courier New" panose="02070309020205020404" pitchFamily="49" charset="0"/>
                <a:cs typeface="Courier New" panose="02070309020205020404" pitchFamily="49" charset="0"/>
              </a:rPr>
              <a:t>rolesClaim</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identity.FindFirst</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realm_access</a:t>
            </a:r>
            <a:r>
              <a:rPr lang="fr-FR" dirty="0" smtClean="0">
                <a:latin typeface="Courier New" panose="02070309020205020404" pitchFamily="49" charset="0"/>
                <a:cs typeface="Courier New" panose="02070309020205020404" pitchFamily="49" charset="0"/>
              </a:rPr>
              <a:t>");</a:t>
            </a:r>
          </a:p>
          <a:p>
            <a:pPr lvl="0"/>
            <a:r>
              <a:rPr lang="fr-FR" dirty="0" smtClean="0">
                <a:latin typeface="Courier New" panose="02070309020205020404" pitchFamily="49" charset="0"/>
                <a:cs typeface="Courier New" panose="02070309020205020404" pitchFamily="49" charset="0"/>
              </a:rPr>
              <a:t>        if (</a:t>
            </a:r>
            <a:r>
              <a:rPr lang="fr-FR" dirty="0" err="1" smtClean="0">
                <a:latin typeface="Courier New" panose="02070309020205020404" pitchFamily="49" charset="0"/>
                <a:cs typeface="Courier New" panose="02070309020205020404" pitchFamily="49" charset="0"/>
              </a:rPr>
              <a:t>rolesClaim</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null</a:t>
            </a:r>
            <a:r>
              <a:rPr lang="fr-FR" dirty="0" smtClean="0">
                <a:latin typeface="Courier New" panose="02070309020205020404" pitchFamily="49" charset="0"/>
                <a:cs typeface="Courier New" panose="02070309020205020404" pitchFamily="49" charset="0"/>
              </a:rPr>
              <a:t> &amp;&amp; </a:t>
            </a:r>
            <a:r>
              <a:rPr lang="fr-FR" dirty="0" err="1" smtClean="0">
                <a:latin typeface="Courier New" panose="02070309020205020404" pitchFamily="49" charset="0"/>
                <a:cs typeface="Courier New" panose="02070309020205020404" pitchFamily="49" charset="0"/>
              </a:rPr>
              <a:t>rolesClaim.Value.Contains</a:t>
            </a:r>
            <a:r>
              <a:rPr lang="fr-FR" dirty="0" smtClean="0">
                <a:latin typeface="Courier New" panose="02070309020205020404" pitchFamily="49" charset="0"/>
                <a:cs typeface="Courier New" panose="02070309020205020404" pitchFamily="49" charset="0"/>
              </a:rPr>
              <a:t>("admin"))</a:t>
            </a:r>
          </a:p>
          <a:p>
            <a:pPr lvl="0"/>
            <a:r>
              <a:rPr lang="fr-FR" dirty="0" smtClean="0">
                <a:latin typeface="Courier New" panose="02070309020205020404" pitchFamily="49" charset="0"/>
                <a:cs typeface="Courier New" panose="02070309020205020404" pitchFamily="49" charset="0"/>
              </a:rPr>
              <a:t>        {</a:t>
            </a:r>
          </a:p>
          <a:p>
            <a:pPr lvl="0"/>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identity.AddClaim</a:t>
            </a:r>
            <a:r>
              <a:rPr lang="fr-FR" dirty="0" smtClean="0">
                <a:latin typeface="Courier New" panose="02070309020205020404" pitchFamily="49" charset="0"/>
                <a:cs typeface="Courier New" panose="02070309020205020404" pitchFamily="49" charset="0"/>
              </a:rPr>
              <a:t>(new Claim(</a:t>
            </a:r>
            <a:r>
              <a:rPr lang="fr-FR" dirty="0" err="1" smtClean="0">
                <a:latin typeface="Courier New" panose="02070309020205020404" pitchFamily="49" charset="0"/>
                <a:cs typeface="Courier New" panose="02070309020205020404" pitchFamily="49" charset="0"/>
              </a:rPr>
              <a:t>ClaimTypes.Role</a:t>
            </a:r>
            <a:r>
              <a:rPr lang="fr-FR" dirty="0" smtClean="0">
                <a:latin typeface="Courier New" panose="02070309020205020404" pitchFamily="49" charset="0"/>
                <a:cs typeface="Courier New" panose="02070309020205020404" pitchFamily="49" charset="0"/>
              </a:rPr>
              <a:t>, "admin"));</a:t>
            </a:r>
          </a:p>
          <a:p>
            <a:pPr lvl="0"/>
            <a:r>
              <a:rPr lang="fr-FR" dirty="0" smtClean="0">
                <a:latin typeface="Courier New" panose="02070309020205020404" pitchFamily="49" charset="0"/>
                <a:cs typeface="Courier New" panose="02070309020205020404" pitchFamily="49" charset="0"/>
              </a:rPr>
              <a:t>        }</a:t>
            </a:r>
          </a:p>
          <a:p>
            <a:pPr lvl="0"/>
            <a:r>
              <a:rPr lang="fr-FR" dirty="0" smtClean="0">
                <a:latin typeface="Courier New" panose="02070309020205020404" pitchFamily="49" charset="0"/>
                <a:cs typeface="Courier New" panose="02070309020205020404" pitchFamily="49" charset="0"/>
              </a:rPr>
              <a:t>    }</a:t>
            </a:r>
          </a:p>
          <a:p>
            <a:pPr lvl="0"/>
            <a:r>
              <a:rPr lang="fr-FR"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386968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974880"/>
            <a:ext cx="8459640" cy="1287000"/>
          </a:xfrm>
        </p:spPr>
        <p:txBody>
          <a:bodyPr vert="horz"/>
          <a:lstStyle/>
          <a:p>
            <a:pPr lvl="0"/>
            <a:r>
              <a:rPr lang="fr-FR" dirty="0" smtClean="0"/>
              <a:t>Déclencher le flux </a:t>
            </a:r>
            <a:r>
              <a:rPr lang="fr-FR" dirty="0" err="1" smtClean="0"/>
              <a:t>OpenId</a:t>
            </a:r>
            <a:endParaRPr lang="fr-FR" dirty="0"/>
          </a:p>
        </p:txBody>
      </p:sp>
      <p:sp>
        <p:nvSpPr>
          <p:cNvPr id="3" name="Espace réservé du texte 2"/>
          <p:cNvSpPr txBox="1">
            <a:spLocks noGrp="1"/>
          </p:cNvSpPr>
          <p:nvPr>
            <p:ph type="body" idx="4294967295"/>
          </p:nvPr>
        </p:nvSpPr>
        <p:spPr>
          <a:xfrm>
            <a:off x="1084009" y="2261880"/>
            <a:ext cx="8459640" cy="4384800"/>
          </a:xfrm>
        </p:spPr>
        <p:txBody>
          <a:bodyPr vert="horz">
            <a:normAutofit fontScale="62500" lnSpcReduction="20000"/>
          </a:bodyPr>
          <a:lstStyle/>
          <a:p>
            <a:pPr lvl="0"/>
            <a:r>
              <a:rPr lang="fr-FR" dirty="0" smtClean="0"/>
              <a:t>Le déclenchement peut se faire manuellement ou automatiquement si l’utilisateur essaie d’accéder à un </a:t>
            </a:r>
            <a:r>
              <a:rPr lang="fr-FR" dirty="0" err="1" smtClean="0"/>
              <a:t>endpoint</a:t>
            </a:r>
            <a:r>
              <a:rPr lang="fr-FR" dirty="0" smtClean="0"/>
              <a:t> protégé.</a:t>
            </a:r>
          </a:p>
          <a:p>
            <a:pPr lvl="0"/>
            <a:r>
              <a:rPr lang="fr-FR" dirty="0" smtClean="0"/>
              <a:t>Déclenchement manuel :</a:t>
            </a:r>
          </a:p>
          <a:p>
            <a:pPr>
              <a:lnSpc>
                <a:spcPct val="120000"/>
              </a:lnSpc>
              <a:spcAft>
                <a:spcPts val="0"/>
              </a:spcAft>
            </a:pPr>
            <a:r>
              <a:rPr lang="fr-FR" sz="2600" dirty="0" err="1">
                <a:latin typeface="Courier New" panose="02070309020205020404" pitchFamily="49" charset="0"/>
                <a:cs typeface="Courier New" panose="02070309020205020404" pitchFamily="49" charset="0"/>
              </a:rPr>
              <a:t>app.MapGet</a:t>
            </a:r>
            <a:r>
              <a:rPr lang="fr-FR" sz="2600" dirty="0">
                <a:latin typeface="Courier New" panose="02070309020205020404" pitchFamily="49" charset="0"/>
                <a:cs typeface="Courier New" panose="02070309020205020404" pitchFamily="49" charset="0"/>
              </a:rPr>
              <a:t>("/</a:t>
            </a:r>
            <a:r>
              <a:rPr lang="fr-FR" sz="2600" dirty="0" err="1">
                <a:latin typeface="Courier New" panose="02070309020205020404" pitchFamily="49" charset="0"/>
                <a:cs typeface="Courier New" panose="02070309020205020404" pitchFamily="49" charset="0"/>
              </a:rPr>
              <a:t>signin</a:t>
            </a: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async</a:t>
            </a: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context</a:t>
            </a:r>
            <a:r>
              <a:rPr lang="fr-FR" sz="2600" dirty="0">
                <a:latin typeface="Courier New" panose="02070309020205020404" pitchFamily="49" charset="0"/>
                <a:cs typeface="Courier New" panose="02070309020205020404" pitchFamily="49" charset="0"/>
              </a:rPr>
              <a:t> =&gt;</a:t>
            </a:r>
          </a:p>
          <a:p>
            <a:pPr>
              <a:lnSpc>
                <a:spcPct val="120000"/>
              </a:lnSpc>
              <a:spcAft>
                <a:spcPts val="0"/>
              </a:spcAft>
            </a:pPr>
            <a:r>
              <a:rPr lang="fr-FR" sz="2600" dirty="0">
                <a:latin typeface="Courier New" panose="02070309020205020404" pitchFamily="49" charset="0"/>
                <a:cs typeface="Courier New" panose="02070309020205020404" pitchFamily="49" charset="0"/>
              </a:rPr>
              <a:t>{</a:t>
            </a:r>
          </a:p>
          <a:p>
            <a:pPr>
              <a:lnSpc>
                <a:spcPct val="120000"/>
              </a:lnSpc>
              <a:spcAft>
                <a:spcPts val="0"/>
              </a:spcAft>
            </a:pPr>
            <a:r>
              <a:rPr lang="en-US" sz="2600" dirty="0">
                <a:latin typeface="Courier New" panose="02070309020205020404" pitchFamily="49" charset="0"/>
                <a:cs typeface="Courier New" panose="02070309020205020404" pitchFamily="49" charset="0"/>
              </a:rPr>
              <a:t>    await </a:t>
            </a:r>
            <a:r>
              <a:rPr lang="en-US" sz="2600" dirty="0" err="1">
                <a:latin typeface="Courier New" panose="02070309020205020404" pitchFamily="49" charset="0"/>
                <a:cs typeface="Courier New" panose="02070309020205020404" pitchFamily="49" charset="0"/>
              </a:rPr>
              <a:t>context.ChallengeAsync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oidc</a:t>
            </a:r>
            <a:r>
              <a:rPr lang="en-US" sz="2600" dirty="0">
                <a:latin typeface="Courier New" panose="02070309020205020404" pitchFamily="49" charset="0"/>
                <a:cs typeface="Courier New" panose="02070309020205020404" pitchFamily="49" charset="0"/>
              </a:rPr>
              <a:t>", new </a:t>
            </a:r>
            <a:r>
              <a:rPr lang="en-US" sz="2600" dirty="0" err="1">
                <a:latin typeface="Courier New" panose="02070309020205020404" pitchFamily="49" charset="0"/>
                <a:cs typeface="Courier New" panose="02070309020205020404" pitchFamily="49" charset="0"/>
              </a:rPr>
              <a:t>AuthenticationProperties</a:t>
            </a:r>
            <a:endParaRPr lang="en-US" sz="2600" dirty="0">
              <a:latin typeface="Courier New" panose="02070309020205020404" pitchFamily="49" charset="0"/>
              <a:cs typeface="Courier New" panose="02070309020205020404" pitchFamily="49" charset="0"/>
            </a:endParaRPr>
          </a:p>
          <a:p>
            <a:pPr>
              <a:lnSpc>
                <a:spcPct val="120000"/>
              </a:lnSpc>
              <a:spcAft>
                <a:spcPts val="0"/>
              </a:spcAft>
            </a:pPr>
            <a:r>
              <a:rPr lang="fr-FR" sz="2600" dirty="0">
                <a:latin typeface="Courier New" panose="02070309020205020404" pitchFamily="49" charset="0"/>
                <a:cs typeface="Courier New" panose="02070309020205020404" pitchFamily="49" charset="0"/>
              </a:rPr>
              <a:t>    {</a:t>
            </a:r>
          </a:p>
          <a:p>
            <a:pPr>
              <a:lnSpc>
                <a:spcPct val="120000"/>
              </a:lnSpc>
              <a:spcAft>
                <a:spcPts val="0"/>
              </a:spcAft>
            </a:pPr>
            <a:r>
              <a:rPr lang="fr-FR" sz="2600" dirty="0">
                <a:latin typeface="Courier New" panose="02070309020205020404" pitchFamily="49" charset="0"/>
                <a:cs typeface="Courier New" panose="02070309020205020404" pitchFamily="49" charset="0"/>
              </a:rPr>
              <a:t>        </a:t>
            </a:r>
            <a:r>
              <a:rPr lang="fr-FR" sz="2600" dirty="0" err="1">
                <a:latin typeface="Courier New" panose="02070309020205020404" pitchFamily="49" charset="0"/>
                <a:cs typeface="Courier New" panose="02070309020205020404" pitchFamily="49" charset="0"/>
              </a:rPr>
              <a:t>RedirectUri</a:t>
            </a:r>
            <a:r>
              <a:rPr lang="fr-FR" sz="2600" dirty="0">
                <a:latin typeface="Courier New" panose="02070309020205020404" pitchFamily="49" charset="0"/>
                <a:cs typeface="Courier New" panose="02070309020205020404" pitchFamily="49" charset="0"/>
              </a:rPr>
              <a:t> = "/"</a:t>
            </a:r>
          </a:p>
          <a:p>
            <a:pPr>
              <a:lnSpc>
                <a:spcPct val="120000"/>
              </a:lnSpc>
              <a:spcAft>
                <a:spcPts val="0"/>
              </a:spcAft>
            </a:pPr>
            <a:r>
              <a:rPr lang="fr-FR" sz="2600" dirty="0">
                <a:latin typeface="Courier New" panose="02070309020205020404" pitchFamily="49" charset="0"/>
                <a:cs typeface="Courier New" panose="02070309020205020404" pitchFamily="49" charset="0"/>
              </a:rPr>
              <a:t>    });</a:t>
            </a:r>
          </a:p>
          <a:p>
            <a:pPr>
              <a:lnSpc>
                <a:spcPct val="120000"/>
              </a:lnSpc>
              <a:spcAft>
                <a:spcPts val="0"/>
              </a:spcAft>
            </a:pPr>
            <a:r>
              <a:rPr lang="fr-FR" sz="2600" dirty="0" smtClean="0">
                <a:latin typeface="Courier New" panose="02070309020205020404" pitchFamily="49" charset="0"/>
                <a:cs typeface="Courier New" panose="02070309020205020404" pitchFamily="49" charset="0"/>
              </a:rPr>
              <a:t>});</a:t>
            </a:r>
          </a:p>
          <a:p>
            <a:endParaRPr lang="fr-FR" dirty="0" smtClean="0"/>
          </a:p>
          <a:p>
            <a:r>
              <a:rPr lang="fr-FR" dirty="0" smtClean="0"/>
              <a:t>Déclenchement automatique :</a:t>
            </a:r>
          </a:p>
          <a:p>
            <a:r>
              <a:rPr lang="fr-FR" sz="2600" dirty="0" err="1">
                <a:latin typeface="Courier New" panose="02070309020205020404" pitchFamily="49" charset="0"/>
                <a:cs typeface="Courier New" panose="02070309020205020404" pitchFamily="49" charset="0"/>
              </a:rPr>
              <a:t>app.MapGet</a:t>
            </a:r>
            <a:r>
              <a:rPr lang="fr-FR" sz="2600" dirty="0">
                <a:latin typeface="Courier New" panose="02070309020205020404" pitchFamily="49" charset="0"/>
                <a:cs typeface="Courier New" panose="02070309020205020404" pitchFamily="49" charset="0"/>
              </a:rPr>
              <a:t>("/profile", [</a:t>
            </a:r>
            <a:r>
              <a:rPr lang="fr-FR" sz="2600" dirty="0" err="1">
                <a:latin typeface="Courier New" panose="02070309020205020404" pitchFamily="49" charset="0"/>
                <a:cs typeface="Courier New" panose="02070309020205020404" pitchFamily="49" charset="0"/>
              </a:rPr>
              <a:t>Authorize</a:t>
            </a:r>
            <a:r>
              <a:rPr lang="fr-FR" sz="2600" dirty="0">
                <a:latin typeface="Courier New" panose="02070309020205020404" pitchFamily="49" charset="0"/>
                <a:cs typeface="Courier New" panose="02070309020205020404" pitchFamily="49" charset="0"/>
              </a:rPr>
              <a:t>] () =&gt; "Bonjour !");</a:t>
            </a:r>
          </a:p>
          <a:p>
            <a:endParaRPr lang="fr-FR" dirty="0" smtClean="0"/>
          </a:p>
        </p:txBody>
      </p:sp>
    </p:spTree>
    <p:extLst>
      <p:ext uri="{BB962C8B-B14F-4D97-AF65-F5344CB8AC3E}">
        <p14:creationId xmlns:p14="http://schemas.microsoft.com/office/powerpoint/2010/main" val="25331772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974880"/>
            <a:ext cx="8459640" cy="1287000"/>
          </a:xfrm>
        </p:spPr>
        <p:txBody>
          <a:bodyPr vert="horz"/>
          <a:lstStyle/>
          <a:p>
            <a:pPr lvl="0"/>
            <a:r>
              <a:rPr lang="fr-FR" dirty="0" smtClean="0"/>
              <a:t>Autorisation oAuth2</a:t>
            </a:r>
            <a:endParaRPr lang="fr-FR" dirty="0"/>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dirty="0" smtClean="0"/>
              <a:t>Il faut configurer la sécurité afin que ASP .NET aille chercher les informations sur le user dans le </a:t>
            </a:r>
            <a:r>
              <a:rPr lang="fr-FR" dirty="0" err="1" smtClean="0"/>
              <a:t>Bearer</a:t>
            </a:r>
            <a:endParaRPr lang="fr-FR" dirty="0" smtClean="0"/>
          </a:p>
          <a:p>
            <a:pPr>
              <a:lnSpc>
                <a:spcPct val="120000"/>
              </a:lnSpc>
              <a:spcAft>
                <a:spcPts val="0"/>
              </a:spcAft>
            </a:pPr>
            <a:r>
              <a:rPr lang="fr-FR" sz="2500" dirty="0" smtClean="0">
                <a:latin typeface="Courier New" panose="02070309020205020404" pitchFamily="49" charset="0"/>
                <a:cs typeface="Courier New" panose="02070309020205020404" pitchFamily="49" charset="0"/>
              </a:rPr>
              <a:t>var </a:t>
            </a:r>
            <a:r>
              <a:rPr lang="fr-FR" sz="2500" dirty="0" err="1" smtClean="0">
                <a:latin typeface="Courier New" panose="02070309020205020404" pitchFamily="49" charset="0"/>
                <a:cs typeface="Courier New" panose="02070309020205020404" pitchFamily="49" charset="0"/>
              </a:rPr>
              <a:t>builder</a:t>
            </a:r>
            <a:r>
              <a:rPr lang="fr-FR" sz="2500" dirty="0" smtClean="0">
                <a:latin typeface="Courier New" panose="02070309020205020404" pitchFamily="49" charset="0"/>
                <a:cs typeface="Courier New" panose="02070309020205020404" pitchFamily="49" charset="0"/>
              </a:rPr>
              <a:t> = </a:t>
            </a:r>
            <a:r>
              <a:rPr lang="fr-FR" sz="2500" dirty="0" err="1" smtClean="0">
                <a:latin typeface="Courier New" panose="02070309020205020404" pitchFamily="49" charset="0"/>
                <a:cs typeface="Courier New" panose="02070309020205020404" pitchFamily="49" charset="0"/>
              </a:rPr>
              <a:t>WebApplication.CreateBuilder</a:t>
            </a:r>
            <a:r>
              <a:rPr lang="fr-FR" sz="2500" dirty="0" smtClean="0">
                <a:latin typeface="Courier New" panose="02070309020205020404" pitchFamily="49" charset="0"/>
                <a:cs typeface="Courier New" panose="02070309020205020404" pitchFamily="49" charset="0"/>
              </a:rPr>
              <a:t>(</a:t>
            </a:r>
            <a:r>
              <a:rPr lang="fr-FR" sz="2500" dirty="0" err="1" smtClean="0">
                <a:latin typeface="Courier New" panose="02070309020205020404" pitchFamily="49" charset="0"/>
                <a:cs typeface="Courier New" panose="02070309020205020404" pitchFamily="49" charset="0"/>
              </a:rPr>
              <a:t>args</a:t>
            </a:r>
            <a:r>
              <a:rPr lang="fr-FR" sz="2500" dirty="0" smtClean="0">
                <a:latin typeface="Courier New" panose="02070309020205020404" pitchFamily="49" charset="0"/>
                <a:cs typeface="Courier New" panose="02070309020205020404" pitchFamily="49" charset="0"/>
              </a:rPr>
              <a:t>);</a:t>
            </a:r>
          </a:p>
          <a:p>
            <a:pPr>
              <a:lnSpc>
                <a:spcPct val="120000"/>
              </a:lnSpc>
              <a:spcAft>
                <a:spcPts val="0"/>
              </a:spcAft>
            </a:pPr>
            <a:endParaRPr lang="fr-FR" sz="2500" dirty="0">
              <a:latin typeface="Courier New" panose="02070309020205020404" pitchFamily="49" charset="0"/>
              <a:cs typeface="Courier New" panose="02070309020205020404" pitchFamily="49" charset="0"/>
            </a:endParaRPr>
          </a:p>
          <a:p>
            <a:pPr>
              <a:lnSpc>
                <a:spcPct val="120000"/>
              </a:lnSpc>
              <a:spcAft>
                <a:spcPts val="0"/>
              </a:spcAft>
            </a:pPr>
            <a:r>
              <a:rPr lang="fr-FR" sz="2500" dirty="0" err="1">
                <a:latin typeface="Courier New" panose="02070309020205020404" pitchFamily="49" charset="0"/>
                <a:cs typeface="Courier New" panose="02070309020205020404" pitchFamily="49" charset="0"/>
              </a:rPr>
              <a:t>builder.Services.AddAuthentication</a:t>
            </a:r>
            <a:r>
              <a:rPr lang="fr-FR" sz="2500" dirty="0">
                <a:latin typeface="Courier New" panose="02070309020205020404" pitchFamily="49" charset="0"/>
                <a:cs typeface="Courier New" panose="02070309020205020404" pitchFamily="49" charset="0"/>
              </a:rPr>
              <a:t>(</a:t>
            </a:r>
            <a:r>
              <a:rPr lang="fr-FR" sz="2500" dirty="0" err="1">
                <a:latin typeface="Courier New" panose="02070309020205020404" pitchFamily="49" charset="0"/>
                <a:cs typeface="Courier New" panose="02070309020205020404" pitchFamily="49" charset="0"/>
              </a:rPr>
              <a:t>JwtBearerDefaults.AuthenticationScheme</a:t>
            </a:r>
            <a:r>
              <a:rPr lang="fr-FR" sz="2500" dirty="0">
                <a:latin typeface="Courier New" panose="02070309020205020404" pitchFamily="49" charset="0"/>
                <a:cs typeface="Courier New" panose="02070309020205020404" pitchFamily="49" charset="0"/>
              </a:rPr>
              <a:t>)</a:t>
            </a:r>
          </a:p>
          <a:p>
            <a:pPr>
              <a:lnSpc>
                <a:spcPct val="120000"/>
              </a:lnSpc>
              <a:spcAft>
                <a:spcPts val="0"/>
              </a:spcAft>
            </a:pPr>
            <a:r>
              <a:rPr lang="fr-FR" sz="2500" dirty="0">
                <a:latin typeface="Courier New" panose="02070309020205020404" pitchFamily="49" charset="0"/>
                <a:cs typeface="Courier New" panose="02070309020205020404" pitchFamily="49" charset="0"/>
              </a:rPr>
              <a:t>    .</a:t>
            </a:r>
            <a:r>
              <a:rPr lang="fr-FR" sz="2500" dirty="0" err="1">
                <a:latin typeface="Courier New" panose="02070309020205020404" pitchFamily="49" charset="0"/>
                <a:cs typeface="Courier New" panose="02070309020205020404" pitchFamily="49" charset="0"/>
              </a:rPr>
              <a:t>AddJwtBearer</a:t>
            </a:r>
            <a:r>
              <a:rPr lang="fr-FR" sz="2500" dirty="0">
                <a:latin typeface="Courier New" panose="02070309020205020404" pitchFamily="49" charset="0"/>
                <a:cs typeface="Courier New" panose="02070309020205020404" pitchFamily="49" charset="0"/>
              </a:rPr>
              <a:t>(options =&gt;</a:t>
            </a:r>
          </a:p>
          <a:p>
            <a:pPr>
              <a:lnSpc>
                <a:spcPct val="120000"/>
              </a:lnSpc>
              <a:spcAft>
                <a:spcPts val="0"/>
              </a:spcAft>
            </a:pPr>
            <a:r>
              <a:rPr lang="fr-FR" sz="2500" dirty="0">
                <a:latin typeface="Courier New" panose="02070309020205020404" pitchFamily="49" charset="0"/>
                <a:cs typeface="Courier New" panose="02070309020205020404" pitchFamily="49" charset="0"/>
              </a:rPr>
              <a:t>    {</a:t>
            </a:r>
          </a:p>
          <a:p>
            <a:pPr>
              <a:lnSpc>
                <a:spcPct val="120000"/>
              </a:lnSpc>
              <a:spcAft>
                <a:spcPts val="0"/>
              </a:spcAft>
            </a:pPr>
            <a:r>
              <a:rPr lang="fr-FR" sz="2500" dirty="0">
                <a:latin typeface="Courier New" panose="02070309020205020404" pitchFamily="49" charset="0"/>
                <a:cs typeface="Courier New" panose="02070309020205020404" pitchFamily="49" charset="0"/>
              </a:rPr>
              <a:t>        </a:t>
            </a:r>
            <a:r>
              <a:rPr lang="fr-FR" sz="2500" dirty="0" err="1">
                <a:latin typeface="Courier New" panose="02070309020205020404" pitchFamily="49" charset="0"/>
                <a:cs typeface="Courier New" panose="02070309020205020404" pitchFamily="49" charset="0"/>
              </a:rPr>
              <a:t>options.Authority</a:t>
            </a:r>
            <a:r>
              <a:rPr lang="fr-FR" sz="2500" dirty="0">
                <a:latin typeface="Courier New" panose="02070309020205020404" pitchFamily="49" charset="0"/>
                <a:cs typeface="Courier New" panose="02070309020205020404" pitchFamily="49" charset="0"/>
              </a:rPr>
              <a:t> = "http://localhost:8080/</a:t>
            </a:r>
            <a:r>
              <a:rPr lang="fr-FR" sz="2500" dirty="0" err="1">
                <a:latin typeface="Courier New" panose="02070309020205020404" pitchFamily="49" charset="0"/>
                <a:cs typeface="Courier New" panose="02070309020205020404" pitchFamily="49" charset="0"/>
              </a:rPr>
              <a:t>realms</a:t>
            </a:r>
            <a:r>
              <a:rPr lang="fr-FR" sz="2500" dirty="0">
                <a:latin typeface="Courier New" panose="02070309020205020404" pitchFamily="49" charset="0"/>
                <a:cs typeface="Courier New" panose="02070309020205020404" pitchFamily="49" charset="0"/>
              </a:rPr>
              <a:t>/</a:t>
            </a:r>
            <a:r>
              <a:rPr lang="fr-FR" sz="2500" dirty="0" err="1">
                <a:latin typeface="Courier New" panose="02070309020205020404" pitchFamily="49" charset="0"/>
                <a:cs typeface="Courier New" panose="02070309020205020404" pitchFamily="49" charset="0"/>
              </a:rPr>
              <a:t>oidcdemo</a:t>
            </a:r>
            <a:r>
              <a:rPr lang="fr-FR" sz="2500" dirty="0">
                <a:latin typeface="Courier New" panose="02070309020205020404" pitchFamily="49" charset="0"/>
                <a:cs typeface="Courier New" panose="02070309020205020404" pitchFamily="49" charset="0"/>
              </a:rPr>
              <a:t>";</a:t>
            </a:r>
          </a:p>
          <a:p>
            <a:pPr>
              <a:lnSpc>
                <a:spcPct val="120000"/>
              </a:lnSpc>
              <a:spcAft>
                <a:spcPts val="0"/>
              </a:spcAft>
            </a:pPr>
            <a:r>
              <a:rPr lang="fr-FR" sz="2500" dirty="0">
                <a:latin typeface="Courier New" panose="02070309020205020404" pitchFamily="49" charset="0"/>
                <a:cs typeface="Courier New" panose="02070309020205020404" pitchFamily="49" charset="0"/>
              </a:rPr>
              <a:t>        </a:t>
            </a:r>
            <a:r>
              <a:rPr lang="fr-FR" sz="2500" dirty="0" err="1">
                <a:latin typeface="Courier New" panose="02070309020205020404" pitchFamily="49" charset="0"/>
                <a:cs typeface="Courier New" panose="02070309020205020404" pitchFamily="49" charset="0"/>
              </a:rPr>
              <a:t>options.TokenValidationParameters</a:t>
            </a:r>
            <a:r>
              <a:rPr lang="fr-FR" sz="2500" dirty="0">
                <a:latin typeface="Courier New" panose="02070309020205020404" pitchFamily="49" charset="0"/>
                <a:cs typeface="Courier New" panose="02070309020205020404" pitchFamily="49" charset="0"/>
              </a:rPr>
              <a:t> = new </a:t>
            </a:r>
            <a:r>
              <a:rPr lang="fr-FR" sz="2500" dirty="0" err="1">
                <a:latin typeface="Courier New" panose="02070309020205020404" pitchFamily="49" charset="0"/>
                <a:cs typeface="Courier New" panose="02070309020205020404" pitchFamily="49" charset="0"/>
              </a:rPr>
              <a:t>TokenValidationParameters</a:t>
            </a:r>
            <a:endParaRPr lang="fr-FR" sz="2500" dirty="0">
              <a:latin typeface="Courier New" panose="02070309020205020404" pitchFamily="49" charset="0"/>
              <a:cs typeface="Courier New" panose="02070309020205020404" pitchFamily="49" charset="0"/>
            </a:endParaRPr>
          </a:p>
          <a:p>
            <a:pPr>
              <a:lnSpc>
                <a:spcPct val="120000"/>
              </a:lnSpc>
              <a:spcAft>
                <a:spcPts val="0"/>
              </a:spcAft>
            </a:pPr>
            <a:r>
              <a:rPr lang="fr-FR" sz="2500" dirty="0">
                <a:latin typeface="Courier New" panose="02070309020205020404" pitchFamily="49" charset="0"/>
                <a:cs typeface="Courier New" panose="02070309020205020404" pitchFamily="49" charset="0"/>
              </a:rPr>
              <a:t>        {</a:t>
            </a:r>
          </a:p>
          <a:p>
            <a:pPr>
              <a:lnSpc>
                <a:spcPct val="120000"/>
              </a:lnSpc>
              <a:spcAft>
                <a:spcPts val="0"/>
              </a:spcAft>
            </a:pPr>
            <a:r>
              <a:rPr lang="fr-FR" sz="2500" dirty="0">
                <a:latin typeface="Courier New" panose="02070309020205020404" pitchFamily="49" charset="0"/>
                <a:cs typeface="Courier New" panose="02070309020205020404" pitchFamily="49" charset="0"/>
              </a:rPr>
              <a:t>            </a:t>
            </a:r>
            <a:r>
              <a:rPr lang="fr-FR" sz="2500" dirty="0" err="1">
                <a:latin typeface="Courier New" panose="02070309020205020404" pitchFamily="49" charset="0"/>
                <a:cs typeface="Courier New" panose="02070309020205020404" pitchFamily="49" charset="0"/>
              </a:rPr>
              <a:t>ValidateAudience</a:t>
            </a:r>
            <a:r>
              <a:rPr lang="fr-FR" sz="2500" dirty="0">
                <a:latin typeface="Courier New" panose="02070309020205020404" pitchFamily="49" charset="0"/>
                <a:cs typeface="Courier New" panose="02070309020205020404" pitchFamily="49" charset="0"/>
              </a:rPr>
              <a:t> = false // </a:t>
            </a:r>
            <a:r>
              <a:rPr lang="fr-FR" sz="2500" dirty="0" err="1">
                <a:latin typeface="Courier New" panose="02070309020205020404" pitchFamily="49" charset="0"/>
                <a:cs typeface="Courier New" panose="02070309020205020404" pitchFamily="49" charset="0"/>
              </a:rPr>
              <a:t>Keycloak</a:t>
            </a:r>
            <a:r>
              <a:rPr lang="fr-FR" sz="2500" dirty="0">
                <a:latin typeface="Courier New" panose="02070309020205020404" pitchFamily="49" charset="0"/>
                <a:cs typeface="Courier New" panose="02070309020205020404" pitchFamily="49" charset="0"/>
              </a:rPr>
              <a:t> ne définit pas l'audience par défaut</a:t>
            </a:r>
          </a:p>
          <a:p>
            <a:pPr>
              <a:lnSpc>
                <a:spcPct val="120000"/>
              </a:lnSpc>
              <a:spcAft>
                <a:spcPts val="0"/>
              </a:spcAft>
            </a:pPr>
            <a:r>
              <a:rPr lang="fr-FR" sz="2500" dirty="0">
                <a:latin typeface="Courier New" panose="02070309020205020404" pitchFamily="49" charset="0"/>
                <a:cs typeface="Courier New" panose="02070309020205020404" pitchFamily="49" charset="0"/>
              </a:rPr>
              <a:t>        };</a:t>
            </a:r>
          </a:p>
          <a:p>
            <a:pPr>
              <a:lnSpc>
                <a:spcPct val="120000"/>
              </a:lnSpc>
              <a:spcAft>
                <a:spcPts val="0"/>
              </a:spcAft>
            </a:pPr>
            <a:r>
              <a:rPr lang="fr-FR" sz="2500" dirty="0">
                <a:latin typeface="Courier New" panose="02070309020205020404" pitchFamily="49" charset="0"/>
                <a:cs typeface="Courier New" panose="02070309020205020404" pitchFamily="49" charset="0"/>
              </a:rPr>
              <a:t>    </a:t>
            </a:r>
            <a:r>
              <a:rPr lang="fr-FR" sz="2500" dirty="0" smtClean="0">
                <a:latin typeface="Courier New" panose="02070309020205020404" pitchFamily="49" charset="0"/>
                <a:cs typeface="Courier New" panose="02070309020205020404" pitchFamily="49" charset="0"/>
              </a:rPr>
              <a:t>});</a:t>
            </a:r>
          </a:p>
          <a:p>
            <a:endParaRPr lang="fr-FR" dirty="0" smtClean="0"/>
          </a:p>
          <a:p>
            <a:r>
              <a:rPr lang="fr-FR" dirty="0" smtClean="0"/>
              <a:t>Si l’on veut faire du RBAC, définir ou l’on peut trouver l’information  de rôle dans le jeton</a:t>
            </a:r>
          </a:p>
        </p:txBody>
      </p:sp>
    </p:spTree>
    <p:extLst>
      <p:ext uri="{BB962C8B-B14F-4D97-AF65-F5344CB8AC3E}">
        <p14:creationId xmlns:p14="http://schemas.microsoft.com/office/powerpoint/2010/main" val="14852962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974880"/>
            <a:ext cx="8459640" cy="1287000"/>
          </a:xfrm>
        </p:spPr>
        <p:txBody>
          <a:bodyPr vert="horz"/>
          <a:lstStyle/>
          <a:p>
            <a:pPr lvl="0"/>
            <a:r>
              <a:rPr lang="fr-FR" dirty="0" smtClean="0"/>
              <a:t>Exemple extraction manuelle des claims du jeton par défaut</a:t>
            </a:r>
            <a:endParaRPr lang="fr-FR" dirty="0"/>
          </a:p>
        </p:txBody>
      </p:sp>
      <p:sp>
        <p:nvSpPr>
          <p:cNvPr id="3" name="Espace réservé du texte 2"/>
          <p:cNvSpPr txBox="1">
            <a:spLocks noGrp="1"/>
          </p:cNvSpPr>
          <p:nvPr>
            <p:ph type="body" idx="4294967295"/>
          </p:nvPr>
        </p:nvSpPr>
        <p:spPr/>
        <p:txBody>
          <a:bodyPr vert="horz">
            <a:normAutofit fontScale="40000" lnSpcReduction="20000"/>
          </a:bodyPr>
          <a:lstStyle/>
          <a:p>
            <a:pPr lvl="0">
              <a:lnSpc>
                <a:spcPct val="120000"/>
              </a:lnSpc>
              <a:spcAft>
                <a:spcPts val="0"/>
              </a:spcAft>
            </a:pPr>
            <a:r>
              <a:rPr lang="fr-FR" dirty="0" err="1" smtClean="0">
                <a:latin typeface="Courier New" panose="02070309020205020404" pitchFamily="49" charset="0"/>
                <a:cs typeface="Courier New" panose="02070309020205020404" pitchFamily="49" charset="0"/>
              </a:rPr>
              <a:t>options.Events</a:t>
            </a:r>
            <a:r>
              <a:rPr lang="fr-FR" dirty="0" smtClean="0">
                <a:latin typeface="Courier New" panose="02070309020205020404" pitchFamily="49" charset="0"/>
                <a:cs typeface="Courier New" panose="02070309020205020404" pitchFamily="49" charset="0"/>
              </a:rPr>
              <a:t> = new </a:t>
            </a:r>
            <a:r>
              <a:rPr lang="fr-FR" dirty="0" err="1" smtClean="0">
                <a:latin typeface="Courier New" panose="02070309020205020404" pitchFamily="49" charset="0"/>
                <a:cs typeface="Courier New" panose="02070309020205020404" pitchFamily="49" charset="0"/>
              </a:rPr>
              <a:t>JwtBearerEvents</a:t>
            </a:r>
            <a:endParaRPr lang="fr-FR" dirty="0" smtClean="0">
              <a:latin typeface="Courier New" panose="02070309020205020404" pitchFamily="49" charset="0"/>
              <a:cs typeface="Courier New" panose="02070309020205020404" pitchFamily="49" charset="0"/>
            </a:endParaRPr>
          </a:p>
          <a:p>
            <a:pPr lvl="0">
              <a:lnSpc>
                <a:spcPct val="120000"/>
              </a:lnSpc>
              <a:spcAft>
                <a:spcPts val="0"/>
              </a:spcAft>
            </a:pPr>
            <a:r>
              <a:rPr lang="fr-FR"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OnTokenValidated</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context</a:t>
            </a:r>
            <a:r>
              <a:rPr lang="fr-FR" dirty="0" smtClean="0">
                <a:latin typeface="Courier New" panose="02070309020205020404" pitchFamily="49" charset="0"/>
                <a:cs typeface="Courier New" panose="02070309020205020404" pitchFamily="49" charset="0"/>
              </a:rPr>
              <a:t> =&gt;</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var </a:t>
            </a:r>
            <a:r>
              <a:rPr lang="fr-FR" dirty="0" err="1" smtClean="0">
                <a:latin typeface="Courier New" panose="02070309020205020404" pitchFamily="49" charset="0"/>
                <a:cs typeface="Courier New" panose="02070309020205020404" pitchFamily="49" charset="0"/>
              </a:rPr>
              <a:t>claimsIdentity</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context.Principal.Identity</a:t>
            </a:r>
            <a:r>
              <a:rPr lang="fr-FR" dirty="0" smtClean="0">
                <a:latin typeface="Courier New" panose="02070309020205020404" pitchFamily="49" charset="0"/>
                <a:cs typeface="Courier New" panose="02070309020205020404" pitchFamily="49" charset="0"/>
              </a:rPr>
              <a:t> as </a:t>
            </a:r>
            <a:r>
              <a:rPr lang="fr-FR" dirty="0" err="1" smtClean="0">
                <a:latin typeface="Courier New" panose="02070309020205020404" pitchFamily="49" charset="0"/>
                <a:cs typeface="Courier New" panose="02070309020205020404" pitchFamily="49" charset="0"/>
              </a:rPr>
              <a:t>ClaimsIdentity</a:t>
            </a:r>
            <a:r>
              <a:rPr lang="fr-FR"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var </a:t>
            </a:r>
            <a:r>
              <a:rPr lang="fr-FR" dirty="0" err="1" smtClean="0">
                <a:latin typeface="Courier New" panose="02070309020205020404" pitchFamily="49" charset="0"/>
                <a:cs typeface="Courier New" panose="02070309020205020404" pitchFamily="49" charset="0"/>
              </a:rPr>
              <a:t>realmAccess</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context.Principal.FindFirst</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realm_access</a:t>
            </a:r>
            <a:r>
              <a:rPr lang="fr-FR" dirty="0" smtClean="0">
                <a:latin typeface="Courier New" panose="02070309020205020404" pitchFamily="49" charset="0"/>
                <a:cs typeface="Courier New" panose="02070309020205020404" pitchFamily="49" charset="0"/>
              </a:rPr>
              <a:t>")?.Value;</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if (</a:t>
            </a:r>
            <a:r>
              <a:rPr lang="fr-FR" dirty="0" err="1" smtClean="0">
                <a:latin typeface="Courier New" panose="02070309020205020404" pitchFamily="49" charset="0"/>
                <a:cs typeface="Courier New" panose="02070309020205020404" pitchFamily="49" charset="0"/>
              </a:rPr>
              <a:t>realmAccess</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null</a:t>
            </a:r>
            <a:r>
              <a:rPr lang="fr-FR"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var </a:t>
            </a:r>
            <a:r>
              <a:rPr lang="fr-FR" dirty="0" err="1" smtClean="0">
                <a:latin typeface="Courier New" panose="02070309020205020404" pitchFamily="49" charset="0"/>
                <a:cs typeface="Courier New" panose="02070309020205020404" pitchFamily="49" charset="0"/>
              </a:rPr>
              <a:t>parsed</a:t>
            </a:r>
            <a:r>
              <a:rPr lang="fr-FR" dirty="0" smtClean="0">
                <a:latin typeface="Courier New" panose="02070309020205020404" pitchFamily="49" charset="0"/>
                <a:cs typeface="Courier New" panose="02070309020205020404" pitchFamily="49" charset="0"/>
              </a:rPr>
              <a:t> = </a:t>
            </a:r>
            <a:r>
              <a:rPr lang="fr-FR" dirty="0" err="1" smtClean="0">
                <a:latin typeface="Courier New" panose="02070309020205020404" pitchFamily="49" charset="0"/>
                <a:cs typeface="Courier New" panose="02070309020205020404" pitchFamily="49" charset="0"/>
              </a:rPr>
              <a:t>System.Text.Json.JsonDocument.Parse</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realmAccess</a:t>
            </a:r>
            <a:r>
              <a:rPr lang="fr-FR"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if (</a:t>
            </a:r>
            <a:r>
              <a:rPr lang="fr-FR" dirty="0" err="1" smtClean="0">
                <a:latin typeface="Courier New" panose="02070309020205020404" pitchFamily="49" charset="0"/>
                <a:cs typeface="Courier New" panose="02070309020205020404" pitchFamily="49" charset="0"/>
              </a:rPr>
              <a:t>parsed.RootElement.TryGetProperty</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roles</a:t>
            </a:r>
            <a:r>
              <a:rPr lang="fr-FR" dirty="0" smtClean="0">
                <a:latin typeface="Courier New" panose="02070309020205020404" pitchFamily="49" charset="0"/>
                <a:cs typeface="Courier New" panose="02070309020205020404" pitchFamily="49" charset="0"/>
              </a:rPr>
              <a:t>", out var </a:t>
            </a:r>
            <a:r>
              <a:rPr lang="fr-FR" dirty="0" err="1" smtClean="0">
                <a:latin typeface="Courier New" panose="02070309020205020404" pitchFamily="49" charset="0"/>
                <a:cs typeface="Courier New" panose="02070309020205020404" pitchFamily="49" charset="0"/>
              </a:rPr>
              <a:t>roles</a:t>
            </a:r>
            <a:r>
              <a:rPr lang="fr-FR"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r>
              <a:rPr lang="fr-FR" dirty="0" err="1" smtClean="0">
                <a:latin typeface="Courier New" panose="02070309020205020404" pitchFamily="49" charset="0"/>
                <a:cs typeface="Courier New" panose="02070309020205020404" pitchFamily="49" charset="0"/>
              </a:rPr>
              <a:t>foreach</a:t>
            </a:r>
            <a:r>
              <a:rPr lang="fr-FR" dirty="0" smtClean="0">
                <a:latin typeface="Courier New" panose="02070309020205020404" pitchFamily="49" charset="0"/>
                <a:cs typeface="Courier New" panose="02070309020205020404" pitchFamily="49" charset="0"/>
              </a:rPr>
              <a:t> (var </a:t>
            </a:r>
            <a:r>
              <a:rPr lang="fr-FR" dirty="0" err="1" smtClean="0">
                <a:latin typeface="Courier New" panose="02070309020205020404" pitchFamily="49" charset="0"/>
                <a:cs typeface="Courier New" panose="02070309020205020404" pitchFamily="49" charset="0"/>
              </a:rPr>
              <a:t>role</a:t>
            </a:r>
            <a:r>
              <a:rPr lang="fr-FR" dirty="0" smtClean="0">
                <a:latin typeface="Courier New" panose="02070309020205020404" pitchFamily="49" charset="0"/>
                <a:cs typeface="Courier New" panose="02070309020205020404" pitchFamily="49" charset="0"/>
              </a:rPr>
              <a:t> in </a:t>
            </a:r>
            <a:r>
              <a:rPr lang="fr-FR" dirty="0" err="1" smtClean="0">
                <a:latin typeface="Courier New" panose="02070309020205020404" pitchFamily="49" charset="0"/>
                <a:cs typeface="Courier New" panose="02070309020205020404" pitchFamily="49" charset="0"/>
              </a:rPr>
              <a:t>roles.EnumerateArray</a:t>
            </a:r>
            <a:r>
              <a:rPr lang="fr-FR"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p>
          <a:p>
            <a:pPr lvl="0">
              <a:lnSpc>
                <a:spcPct val="120000"/>
              </a:lnSpc>
              <a:spcAft>
                <a:spcPts val="0"/>
              </a:spcAft>
            </a:pPr>
            <a:r>
              <a:rPr lang="fr-FR" b="1" dirty="0" smtClean="0">
                <a:solidFill>
                  <a:srgbClr val="002060"/>
                </a:solidFill>
                <a:latin typeface="Courier New" panose="02070309020205020404" pitchFamily="49" charset="0"/>
                <a:cs typeface="Courier New" panose="02070309020205020404" pitchFamily="49" charset="0"/>
              </a:rPr>
              <a:t>                    </a:t>
            </a:r>
            <a:r>
              <a:rPr lang="fr-FR" b="1" dirty="0" err="1" smtClean="0">
                <a:solidFill>
                  <a:srgbClr val="002060"/>
                </a:solidFill>
                <a:latin typeface="Courier New" panose="02070309020205020404" pitchFamily="49" charset="0"/>
                <a:cs typeface="Courier New" panose="02070309020205020404" pitchFamily="49" charset="0"/>
              </a:rPr>
              <a:t>claimsIdentity.AddClaim</a:t>
            </a:r>
            <a:r>
              <a:rPr lang="fr-FR" b="1" dirty="0" smtClean="0">
                <a:solidFill>
                  <a:srgbClr val="002060"/>
                </a:solidFill>
                <a:latin typeface="Courier New" panose="02070309020205020404" pitchFamily="49" charset="0"/>
                <a:cs typeface="Courier New" panose="02070309020205020404" pitchFamily="49" charset="0"/>
              </a:rPr>
              <a:t>(new Claim(</a:t>
            </a:r>
            <a:r>
              <a:rPr lang="fr-FR" b="1" dirty="0" err="1" smtClean="0">
                <a:solidFill>
                  <a:srgbClr val="002060"/>
                </a:solidFill>
                <a:latin typeface="Courier New" panose="02070309020205020404" pitchFamily="49" charset="0"/>
                <a:cs typeface="Courier New" panose="02070309020205020404" pitchFamily="49" charset="0"/>
              </a:rPr>
              <a:t>ClaimTypes.Role</a:t>
            </a:r>
            <a:r>
              <a:rPr lang="fr-FR" b="1" dirty="0" smtClean="0">
                <a:solidFill>
                  <a:srgbClr val="002060"/>
                </a:solidFill>
                <a:latin typeface="Courier New" panose="02070309020205020404" pitchFamily="49" charset="0"/>
                <a:cs typeface="Courier New" panose="02070309020205020404" pitchFamily="49" charset="0"/>
              </a:rPr>
              <a:t>, </a:t>
            </a:r>
            <a:r>
              <a:rPr lang="fr-FR" b="1" dirty="0" err="1" smtClean="0">
                <a:solidFill>
                  <a:srgbClr val="002060"/>
                </a:solidFill>
                <a:latin typeface="Courier New" panose="02070309020205020404" pitchFamily="49" charset="0"/>
                <a:cs typeface="Courier New" panose="02070309020205020404" pitchFamily="49" charset="0"/>
              </a:rPr>
              <a:t>role.GetString</a:t>
            </a:r>
            <a:r>
              <a:rPr lang="fr-FR" b="1" dirty="0" smtClean="0">
                <a:solidFill>
                  <a:srgbClr val="002060"/>
                </a:solidFill>
                <a:latin typeface="Courier New" panose="02070309020205020404" pitchFamily="49" charset="0"/>
                <a:cs typeface="Courier New" panose="02070309020205020404" pitchFamily="49" charset="0"/>
              </a:rPr>
              <a:t>()));</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return </a:t>
            </a:r>
            <a:r>
              <a:rPr lang="fr-FR" dirty="0" err="1" smtClean="0">
                <a:latin typeface="Courier New" panose="02070309020205020404" pitchFamily="49" charset="0"/>
                <a:cs typeface="Courier New" panose="02070309020205020404" pitchFamily="49" charset="0"/>
              </a:rPr>
              <a:t>Task.CompletedTask</a:t>
            </a:r>
            <a:r>
              <a:rPr lang="fr-FR" dirty="0" smtClean="0">
                <a:latin typeface="Courier New" panose="02070309020205020404" pitchFamily="49" charset="0"/>
                <a:cs typeface="Courier New" panose="02070309020205020404" pitchFamily="49" charset="0"/>
              </a:rPr>
              <a:t>;</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    }</a:t>
            </a:r>
          </a:p>
          <a:p>
            <a:pPr lvl="0">
              <a:lnSpc>
                <a:spcPct val="120000"/>
              </a:lnSpc>
              <a:spcAft>
                <a:spcPts val="0"/>
              </a:spcAft>
            </a:pPr>
            <a:r>
              <a:rPr lang="fr-FR"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6092108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974880"/>
            <a:ext cx="8459640" cy="1287000"/>
          </a:xfrm>
        </p:spPr>
        <p:txBody>
          <a:bodyPr vert="horz"/>
          <a:lstStyle/>
          <a:p>
            <a:pPr lvl="0"/>
            <a:r>
              <a:rPr lang="fr-FR" dirty="0" smtClean="0"/>
              <a:t>Protection des </a:t>
            </a:r>
            <a:r>
              <a:rPr lang="fr-FR" dirty="0" err="1" smtClean="0"/>
              <a:t>endpoints</a:t>
            </a:r>
            <a:endParaRPr lang="fr-FR" dirty="0"/>
          </a:p>
        </p:txBody>
      </p:sp>
      <p:sp>
        <p:nvSpPr>
          <p:cNvPr id="3" name="Espace réservé du texte 2"/>
          <p:cNvSpPr txBox="1">
            <a:spLocks noGrp="1"/>
          </p:cNvSpPr>
          <p:nvPr>
            <p:ph type="body" idx="4294967295"/>
          </p:nvPr>
        </p:nvSpPr>
        <p:spPr/>
        <p:txBody>
          <a:bodyPr vert="horz">
            <a:normAutofit/>
          </a:bodyPr>
          <a:lstStyle/>
          <a:p>
            <a:pPr>
              <a:lnSpc>
                <a:spcPct val="120000"/>
              </a:lnSpc>
              <a:spcAft>
                <a:spcPts val="0"/>
              </a:spcAft>
            </a:pPr>
            <a:r>
              <a:rPr lang="fr-FR" sz="2000" dirty="0" err="1">
                <a:latin typeface="Courier New" panose="02070309020205020404" pitchFamily="49" charset="0"/>
                <a:cs typeface="Courier New" panose="02070309020205020404" pitchFamily="49" charset="0"/>
              </a:rPr>
              <a:t>builder.Services.AddAuthorization</a:t>
            </a:r>
            <a:r>
              <a:rPr lang="fr-FR" sz="2000" dirty="0">
                <a:latin typeface="Courier New" panose="02070309020205020404" pitchFamily="49" charset="0"/>
                <a:cs typeface="Courier New" panose="02070309020205020404" pitchFamily="49" charset="0"/>
              </a:rPr>
              <a:t>(options =&gt;</a:t>
            </a:r>
          </a:p>
          <a:p>
            <a:pPr>
              <a:lnSpc>
                <a:spcPct val="120000"/>
              </a:lnSpc>
              <a:spcAft>
                <a:spcPts val="0"/>
              </a:spcAft>
            </a:pPr>
            <a:r>
              <a:rPr lang="fr-FR" sz="2000" dirty="0">
                <a:latin typeface="Courier New" panose="02070309020205020404" pitchFamily="49" charset="0"/>
                <a:cs typeface="Courier New" panose="02070309020205020404" pitchFamily="49" charset="0"/>
              </a:rPr>
              <a:t>{</a:t>
            </a:r>
          </a:p>
          <a:p>
            <a:pPr>
              <a:lnSpc>
                <a:spcPct val="120000"/>
              </a:lnSpc>
              <a:spcAft>
                <a:spcPts val="0"/>
              </a:spcAft>
            </a:pP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options.AddPolicy</a:t>
            </a:r>
            <a:r>
              <a:rPr lang="fr-FR" sz="2000" dirty="0">
                <a:latin typeface="Courier New" panose="02070309020205020404" pitchFamily="49" charset="0"/>
                <a:cs typeface="Courier New" panose="02070309020205020404" pitchFamily="49" charset="0"/>
              </a:rPr>
              <a:t>("</a:t>
            </a:r>
            <a:r>
              <a:rPr lang="fr-FR" sz="2000" dirty="0" err="1">
                <a:latin typeface="Courier New" panose="02070309020205020404" pitchFamily="49" charset="0"/>
                <a:cs typeface="Courier New" panose="02070309020205020404" pitchFamily="49" charset="0"/>
              </a:rPr>
              <a:t>RequireUserRole</a:t>
            </a:r>
            <a:r>
              <a:rPr lang="fr-FR" sz="2000" dirty="0">
                <a:latin typeface="Courier New" panose="02070309020205020404" pitchFamily="49" charset="0"/>
                <a:cs typeface="Courier New" panose="02070309020205020404" pitchFamily="49" charset="0"/>
              </a:rPr>
              <a:t>", </a:t>
            </a:r>
            <a:r>
              <a:rPr lang="fr-FR" sz="2000" dirty="0" err="1">
                <a:latin typeface="Courier New" panose="02070309020205020404" pitchFamily="49" charset="0"/>
                <a:cs typeface="Courier New" panose="02070309020205020404" pitchFamily="49" charset="0"/>
              </a:rPr>
              <a:t>policy</a:t>
            </a:r>
            <a:r>
              <a:rPr lang="fr-FR" sz="2000" dirty="0">
                <a:latin typeface="Courier New" panose="02070309020205020404" pitchFamily="49" charset="0"/>
                <a:cs typeface="Courier New" panose="02070309020205020404" pitchFamily="49" charset="0"/>
              </a:rPr>
              <a:t> =&gt;</a:t>
            </a:r>
          </a:p>
          <a:p>
            <a:pPr>
              <a:lnSpc>
                <a:spcPct val="120000"/>
              </a:lnSpc>
              <a:spcAft>
                <a:spcPts val="0"/>
              </a:spcAft>
            </a:pPr>
            <a:r>
              <a:rPr lang="fr-FR" sz="2000" dirty="0">
                <a:latin typeface="Courier New" panose="02070309020205020404" pitchFamily="49" charset="0"/>
                <a:cs typeface="Courier New" panose="02070309020205020404" pitchFamily="49" charset="0"/>
              </a:rPr>
              <a:t>        </a:t>
            </a:r>
            <a:r>
              <a:rPr lang="fr-FR" sz="2000" b="1" dirty="0" err="1">
                <a:solidFill>
                  <a:srgbClr val="002060"/>
                </a:solidFill>
                <a:latin typeface="Courier New" panose="02070309020205020404" pitchFamily="49" charset="0"/>
                <a:cs typeface="Courier New" panose="02070309020205020404" pitchFamily="49" charset="0"/>
              </a:rPr>
              <a:t>policy.RequireClaim</a:t>
            </a:r>
            <a:r>
              <a:rPr lang="fr-FR" sz="2000" b="1" dirty="0">
                <a:solidFill>
                  <a:srgbClr val="002060"/>
                </a:solidFill>
                <a:latin typeface="Courier New" panose="02070309020205020404" pitchFamily="49" charset="0"/>
                <a:cs typeface="Courier New" panose="02070309020205020404" pitchFamily="49" charset="0"/>
              </a:rPr>
              <a:t>("</a:t>
            </a:r>
            <a:r>
              <a:rPr lang="fr-FR" sz="2000" b="1" dirty="0" err="1">
                <a:solidFill>
                  <a:srgbClr val="002060"/>
                </a:solidFill>
                <a:latin typeface="Courier New" panose="02070309020205020404" pitchFamily="49" charset="0"/>
                <a:cs typeface="Courier New" panose="02070309020205020404" pitchFamily="49" charset="0"/>
              </a:rPr>
              <a:t>roles</a:t>
            </a:r>
            <a:r>
              <a:rPr lang="fr-FR" sz="2000" b="1" dirty="0">
                <a:solidFill>
                  <a:srgbClr val="002060"/>
                </a:solidFill>
                <a:latin typeface="Courier New" panose="02070309020205020404" pitchFamily="49" charset="0"/>
                <a:cs typeface="Courier New" panose="02070309020205020404" pitchFamily="49" charset="0"/>
              </a:rPr>
              <a:t>", "user</a:t>
            </a:r>
            <a:r>
              <a:rPr lang="fr-FR" sz="2000" b="1" dirty="0" smtClean="0">
                <a:solidFill>
                  <a:srgbClr val="002060"/>
                </a:solidFill>
                <a:latin typeface="Courier New" panose="02070309020205020404" pitchFamily="49" charset="0"/>
                <a:cs typeface="Courier New" panose="02070309020205020404" pitchFamily="49" charset="0"/>
              </a:rPr>
              <a:t>"));</a:t>
            </a:r>
          </a:p>
          <a:p>
            <a:pPr>
              <a:lnSpc>
                <a:spcPct val="120000"/>
              </a:lnSpc>
              <a:spcAft>
                <a:spcPts val="0"/>
              </a:spcAft>
            </a:pPr>
            <a:r>
              <a:rPr lang="fr-FR" sz="20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807366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800"/>
            <a:ext cx="8459640" cy="1403639"/>
          </a:xfrm>
        </p:spPr>
        <p:txBody>
          <a:bodyPr vert="horz" wrap="square">
            <a:spAutoFit/>
          </a:bodyPr>
          <a:lstStyle/>
          <a:p>
            <a:pPr lvl="0"/>
            <a:r>
              <a:rPr lang="fr-FR" sz="4800"/>
              <a:t>Intégration KeyCloak</a:t>
            </a:r>
          </a:p>
        </p:txBody>
      </p:sp>
      <p:sp>
        <p:nvSpPr>
          <p:cNvPr id="3" name="Sous-titre 2"/>
          <p:cNvSpPr txBox="1">
            <a:spLocks noGrp="1"/>
          </p:cNvSpPr>
          <p:nvPr>
            <p:ph type="subTitle" idx="4294967295"/>
          </p:nvPr>
        </p:nvSpPr>
        <p:spPr>
          <a:xfrm>
            <a:off x="1091880" y="2261880"/>
            <a:ext cx="8459640" cy="3294492"/>
          </a:xfrm>
        </p:spPr>
        <p:txBody>
          <a:bodyPr vert="horz" wrap="square">
            <a:spAutoFit/>
          </a:bodyPr>
          <a:lstStyle/>
          <a:p>
            <a:pPr lvl="0" indent="-311040" algn="ctr">
              <a:lnSpc>
                <a:spcPct val="95000"/>
              </a:lnSpc>
              <a:spcAft>
                <a:spcPts val="0"/>
              </a:spcAft>
            </a:pPr>
            <a:endParaRPr lang="fr-FR" i="1" dirty="0"/>
          </a:p>
          <a:p>
            <a:pPr lvl="0" indent="-311040" algn="ctr">
              <a:lnSpc>
                <a:spcPct val="95000"/>
              </a:lnSpc>
              <a:spcAft>
                <a:spcPts val="0"/>
              </a:spcAft>
            </a:pPr>
            <a:endParaRPr lang="fr-FR" i="1" dirty="0"/>
          </a:p>
          <a:p>
            <a:pPr lvl="0" algn="ctr">
              <a:spcAft>
                <a:spcPts val="0"/>
              </a:spcAft>
            </a:pPr>
            <a:r>
              <a:rPr lang="fr-FR" dirty="0"/>
              <a:t>Introduction</a:t>
            </a:r>
          </a:p>
          <a:p>
            <a:pPr lvl="0" algn="ctr">
              <a:spcAft>
                <a:spcPts val="0"/>
              </a:spcAft>
            </a:pPr>
            <a:r>
              <a:rPr lang="fr-FR" dirty="0"/>
              <a:t>Librairies et adaptateurs</a:t>
            </a:r>
          </a:p>
          <a:p>
            <a:pPr lvl="0" algn="ctr">
              <a:spcAft>
                <a:spcPts val="0"/>
              </a:spcAft>
            </a:pPr>
            <a:r>
              <a:rPr lang="fr-FR" i="1" dirty="0" smtClean="0"/>
              <a:t>.NET</a:t>
            </a:r>
            <a:endParaRPr lang="fr-FR" i="1" dirty="0"/>
          </a:p>
          <a:p>
            <a:pPr lvl="0" indent="-311040" algn="ctr">
              <a:lnSpc>
                <a:spcPct val="95000"/>
              </a:lnSpc>
              <a:spcAft>
                <a:spcPts val="0"/>
              </a:spcAft>
            </a:pPr>
            <a:r>
              <a:rPr lang="fr-FR" b="1" dirty="0">
                <a:solidFill>
                  <a:srgbClr val="0D1F63"/>
                </a:solidFill>
              </a:rPr>
              <a:t>Reverse Proxy</a:t>
            </a:r>
          </a:p>
          <a:p>
            <a:pPr lvl="0" algn="ctr">
              <a:spcAft>
                <a:spcPts val="0"/>
              </a:spcAft>
            </a:pPr>
            <a:endParaRPr lang="fr-FR" b="1" i="1" dirty="0">
              <a:solidFill>
                <a:srgbClr val="0D1F63"/>
              </a:solidFill>
            </a:endParaRPr>
          </a:p>
        </p:txBody>
      </p:sp>
    </p:spTree>
    <p:extLst>
      <p:ext uri="{BB962C8B-B14F-4D97-AF65-F5344CB8AC3E}">
        <p14:creationId xmlns:p14="http://schemas.microsoft.com/office/powerpoint/2010/main" val="13462482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name="page16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lstStyle/>
          <a:p>
            <a:pPr lvl="0"/>
            <a:r>
              <a:rPr lang="fr-FR"/>
              <a:t>La prise en charge d'OpenID Connect et d'OAuth2 est une fonctionnalité obligatoire pour les proxys.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Apache HTTP Server et Nginx, fournissent les extensions nécessaires pour ces protocoles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name="page17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Exemple Apache</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a:t>Installation du module </a:t>
            </a:r>
            <a:r>
              <a:rPr lang="fr-FR" b="1" i="1">
                <a:solidFill>
                  <a:srgbClr val="1A24A6"/>
                </a:solidFill>
              </a:rPr>
              <a:t>mod_auth_oidc</a:t>
            </a:r>
            <a:r>
              <a:rPr lang="fr-FR" baseline="30000"/>
              <a:t>1</a:t>
            </a:r>
          </a:p>
          <a:p>
            <a:pPr lvl="0"/>
            <a:r>
              <a:rPr lang="fr-FR"/>
              <a:t>Puis configuration</a:t>
            </a:r>
          </a:p>
          <a:p>
            <a:pPr lvl="0">
              <a:lnSpc>
                <a:spcPct val="100000"/>
              </a:lnSpc>
              <a:spcAft>
                <a:spcPts val="283"/>
              </a:spcAft>
            </a:pPr>
            <a:r>
              <a:rPr lang="fr-FR" sz="2200">
                <a:latin typeface="Courier New" pitchFamily="49"/>
              </a:rPr>
              <a:t>LoadModule auth_openidc_module modules/mod_auth_openidc.so</a:t>
            </a:r>
          </a:p>
          <a:p>
            <a:pPr lvl="0">
              <a:lnSpc>
                <a:spcPct val="100000"/>
              </a:lnSpc>
              <a:spcAft>
                <a:spcPts val="283"/>
              </a:spcAft>
            </a:pPr>
            <a:r>
              <a:rPr lang="fr-FR" sz="2200">
                <a:latin typeface="Courier New" pitchFamily="49"/>
              </a:rPr>
              <a:t>ServerName localhost</a:t>
            </a:r>
          </a:p>
          <a:p>
            <a:pPr lvl="0">
              <a:lnSpc>
                <a:spcPct val="100000"/>
              </a:lnSpc>
              <a:spcAft>
                <a:spcPts val="283"/>
              </a:spcAft>
            </a:pPr>
            <a:r>
              <a:rPr lang="fr-FR" sz="2200">
                <a:latin typeface="Courier New" pitchFamily="49"/>
              </a:rPr>
              <a:t>&lt;VirtualHost *:80&gt;</a:t>
            </a:r>
          </a:p>
          <a:p>
            <a:pPr lvl="0">
              <a:lnSpc>
                <a:spcPct val="100000"/>
              </a:lnSpc>
              <a:spcAft>
                <a:spcPts val="283"/>
              </a:spcAft>
            </a:pPr>
            <a:r>
              <a:rPr lang="fr-FR" sz="2200">
                <a:latin typeface="Courier New" pitchFamily="49"/>
              </a:rPr>
              <a:t>  ProxyPass / http://localhost:8000/</a:t>
            </a:r>
          </a:p>
          <a:p>
            <a:pPr lvl="0">
              <a:lnSpc>
                <a:spcPct val="100000"/>
              </a:lnSpc>
              <a:spcAft>
                <a:spcPts val="283"/>
              </a:spcAft>
            </a:pPr>
            <a:r>
              <a:rPr lang="fr-FR" sz="2200">
                <a:latin typeface="Courier New" pitchFamily="49"/>
              </a:rPr>
              <a:t>  ProxyPassReverse / http://localhost:8000/</a:t>
            </a:r>
          </a:p>
          <a:p>
            <a:pPr lvl="0">
              <a:lnSpc>
                <a:spcPct val="100000"/>
              </a:lnSpc>
              <a:spcAft>
                <a:spcPts val="283"/>
              </a:spcAft>
            </a:pPr>
            <a:r>
              <a:rPr lang="fr-FR" sz="2200">
                <a:latin typeface="Courier New" pitchFamily="49"/>
              </a:rPr>
              <a:t>  OIDCCryptoPassphrase CHANGE_ME</a:t>
            </a:r>
          </a:p>
          <a:p>
            <a:pPr lvl="0">
              <a:lnSpc>
                <a:spcPct val="100000"/>
              </a:lnSpc>
              <a:spcAft>
                <a:spcPts val="283"/>
              </a:spcAft>
            </a:pPr>
            <a:r>
              <a:rPr lang="fr-FR" sz="2200">
                <a:latin typeface="Courier New" pitchFamily="49"/>
              </a:rPr>
              <a:t>  OIDCProviderMetadataURL http://keycloak/realms/&lt;realm-name&gt;/.well-known/openid-configuration</a:t>
            </a:r>
          </a:p>
          <a:p>
            <a:pPr lvl="0">
              <a:lnSpc>
                <a:spcPct val="100000"/>
              </a:lnSpc>
              <a:spcAft>
                <a:spcPts val="283"/>
              </a:spcAft>
            </a:pPr>
            <a:r>
              <a:rPr lang="fr-FR" sz="2200">
                <a:latin typeface="Courier New" pitchFamily="49"/>
              </a:rPr>
              <a:t>  OIDCClientID mywebapp</a:t>
            </a:r>
          </a:p>
          <a:p>
            <a:pPr lvl="0">
              <a:lnSpc>
                <a:spcPct val="100000"/>
              </a:lnSpc>
              <a:spcAft>
                <a:spcPts val="283"/>
              </a:spcAft>
            </a:pPr>
            <a:r>
              <a:rPr lang="fr-FR" sz="2200">
                <a:latin typeface="Courier New" pitchFamily="49"/>
              </a:rPr>
              <a:t>  OIDCClientSecret CLIENT_SECRET</a:t>
            </a:r>
          </a:p>
          <a:p>
            <a:pPr lvl="0">
              <a:lnSpc>
                <a:spcPct val="100000"/>
              </a:lnSpc>
              <a:spcAft>
                <a:spcPts val="283"/>
              </a:spcAft>
            </a:pPr>
            <a:r>
              <a:rPr lang="fr-FR" sz="2200">
                <a:latin typeface="Courier New" pitchFamily="49"/>
              </a:rPr>
              <a:t>  OIDCRedirectURI </a:t>
            </a:r>
            <a:r>
              <a:rPr lang="fr-FR" sz="2200">
                <a:latin typeface="Courier New" pitchFamily="49"/>
                <a:hlinkClick r:id="rId3"/>
              </a:rPr>
              <a:t>http://localhost/callback</a:t>
            </a:r>
          </a:p>
          <a:p>
            <a:pPr lvl="0">
              <a:lnSpc>
                <a:spcPct val="100000"/>
              </a:lnSpc>
              <a:spcAft>
                <a:spcPts val="283"/>
              </a:spcAft>
            </a:pPr>
            <a:r>
              <a:rPr lang="fr-FR" sz="2200">
                <a:latin typeface="Courier New" pitchFamily="49"/>
              </a:rPr>
              <a:t>  OIDCCookieDomain localhost</a:t>
            </a:r>
          </a:p>
          <a:p>
            <a:pPr lvl="0">
              <a:lnSpc>
                <a:spcPct val="100000"/>
              </a:lnSpc>
              <a:spcAft>
                <a:spcPts val="283"/>
              </a:spcAft>
            </a:pPr>
            <a:r>
              <a:rPr lang="fr-FR" sz="2200">
                <a:latin typeface="Courier New" pitchFamily="49"/>
              </a:rPr>
              <a:t>  OIDCCookiePath /</a:t>
            </a:r>
          </a:p>
          <a:p>
            <a:pPr lvl="0">
              <a:lnSpc>
                <a:spcPct val="100000"/>
              </a:lnSpc>
              <a:spcAft>
                <a:spcPts val="283"/>
              </a:spcAft>
            </a:pPr>
            <a:r>
              <a:rPr lang="fr-FR" sz="2200">
                <a:latin typeface="Courier New" pitchFamily="49"/>
              </a:rPr>
              <a:t>  OIDCCookieSameSite On</a:t>
            </a:r>
          </a:p>
          <a:p>
            <a:pPr lvl="0">
              <a:lnSpc>
                <a:spcPct val="100000"/>
              </a:lnSpc>
              <a:spcAft>
                <a:spcPts val="283"/>
              </a:spcAft>
            </a:pPr>
            <a:r>
              <a:rPr lang="fr-FR" sz="2200">
                <a:latin typeface="Courier New" pitchFamily="49"/>
              </a:rPr>
              <a:t>  &lt;Location /&gt;</a:t>
            </a:r>
          </a:p>
          <a:p>
            <a:pPr lvl="0">
              <a:lnSpc>
                <a:spcPct val="100000"/>
              </a:lnSpc>
              <a:spcAft>
                <a:spcPts val="283"/>
              </a:spcAft>
            </a:pPr>
            <a:r>
              <a:rPr lang="fr-FR" sz="2200">
                <a:latin typeface="Courier New" pitchFamily="49"/>
              </a:rPr>
              <a:t>    AuthType openid-connect</a:t>
            </a:r>
          </a:p>
          <a:p>
            <a:pPr lvl="0">
              <a:lnSpc>
                <a:spcPct val="100000"/>
              </a:lnSpc>
              <a:spcAft>
                <a:spcPts val="283"/>
              </a:spcAft>
            </a:pPr>
            <a:r>
              <a:rPr lang="fr-FR" sz="2200">
                <a:latin typeface="Courier New" pitchFamily="49"/>
              </a:rPr>
              <a:t>    Require valid-user</a:t>
            </a:r>
          </a:p>
          <a:p>
            <a:pPr lvl="0">
              <a:lnSpc>
                <a:spcPct val="100000"/>
              </a:lnSpc>
              <a:spcAft>
                <a:spcPts val="283"/>
              </a:spcAft>
            </a:pPr>
            <a:r>
              <a:rPr lang="fr-FR" sz="2200">
                <a:latin typeface="Courier New" pitchFamily="49"/>
              </a:rPr>
              <a:t>  &lt;/Location&gt;</a:t>
            </a:r>
          </a:p>
          <a:p>
            <a:pPr lvl="0">
              <a:lnSpc>
                <a:spcPct val="100000"/>
              </a:lnSpc>
              <a:spcAft>
                <a:spcPts val="283"/>
              </a:spcAft>
            </a:pPr>
            <a:r>
              <a:rPr lang="fr-FR" sz="2200">
                <a:latin typeface="Courier New" pitchFamily="49"/>
              </a:rPr>
              <a:t>&lt;/VirtualHost&gt;</a:t>
            </a:r>
          </a:p>
        </p:txBody>
      </p:sp>
      <p:sp>
        <p:nvSpPr>
          <p:cNvPr id="4" name="ZoneTexte 3"/>
          <p:cNvSpPr txBox="1"/>
          <p:nvPr/>
        </p:nvSpPr>
        <p:spPr>
          <a:xfrm>
            <a:off x="676080" y="7143480"/>
            <a:ext cx="6479279" cy="43776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1" u="none" strike="noStrike" baseline="0">
                <a:ln>
                  <a:noFill/>
                </a:ln>
                <a:solidFill>
                  <a:srgbClr val="000000"/>
                </a:solidFill>
                <a:latin typeface="Times New Roman" pitchFamily="18"/>
                <a:ea typeface="Lucida Sans Unicode" pitchFamily="34"/>
                <a:cs typeface="Lucida Sans Unicode" pitchFamily="34"/>
              </a:rPr>
              <a:t>1. https://github.com/zmartzone/mod_auth_openidc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name="page17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Stratégies d’autorisation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b="1">
                <a:solidFill>
                  <a:srgbClr val="0D1F63"/>
                </a:solidFill>
              </a:rPr>
              <a:t>RBAC, GBAC, OAuth2 scopes</a:t>
            </a:r>
          </a:p>
          <a:p>
            <a:pPr lvl="0" indent="-311040" algn="ctr">
              <a:lnSpc>
                <a:spcPct val="95000"/>
              </a:lnSpc>
              <a:spcAft>
                <a:spcPts val="0"/>
              </a:spcAft>
            </a:pPr>
            <a:r>
              <a:rPr lang="fr-FR"/>
              <a:t>Authorization service</a:t>
            </a: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name="page17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Les données relatives à l’autorisation (l’utilisateur peut-il accéder à une ressource) sont extraites du jeton fourni par Keycloak : les revendications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Cela peut être n’importe quel revendication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 général, on utilise les rôles, les groupes ou les scopes</a:t>
            </a:r>
          </a:p>
          <a:p>
            <a:pPr lvl="0"/>
            <a:r>
              <a:rPr lang="fr-FR"/>
              <a:t>2 stratégies pour implémenter l’autorisation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Implémenter le contrôle d’accès au niveau de l’application déclarativement ou programmatiquement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Déléguer les décisions d’accès à un service externe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Interface utilisateur</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Les utilisateurs accèdent à KeyCloak pour gérer leur propre compte.</a:t>
            </a:r>
          </a:p>
          <a:p>
            <a:pPr lvl="0"/>
            <a:r>
              <a:rPr lang="fr-FR"/>
              <a:t>L’URL d’accès est : </a:t>
            </a:r>
            <a:br>
              <a:rPr lang="fr-FR"/>
            </a:br>
            <a:r>
              <a:rPr lang="fr-FR" sz="2800" b="1" i="1">
                <a:solidFill>
                  <a:srgbClr val="233D98"/>
                </a:solidFill>
              </a:rPr>
              <a:t>http://&lt;serveur&gt;/realms/&lt;realm-name&gt;/account/</a:t>
            </a:r>
          </a:p>
          <a:p>
            <a:pPr lvl="0"/>
            <a:r>
              <a:rPr lang="fr-FR"/>
              <a:t>Par exemple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Mettre à jour son profil d'utilisateur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Mettre à jour son mot de passe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Activer l'authentification à deux facteurs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Lister ses applications, les applications auprès desquelles ils se sont authentifiés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Lister les sessions ouvertes, y compris la déconnexion à distance d'autres sessions</a:t>
            </a:r>
          </a:p>
        </p:txBody>
      </p:sp>
      <p:grpSp>
        <p:nvGrpSpPr>
          <p:cNvPr id="4" name="Group 4_3"/>
          <p:cNvGrpSpPr/>
          <p:nvPr/>
        </p:nvGrpSpPr>
        <p:grpSpPr>
          <a:xfrm>
            <a:off x="8832240" y="218880"/>
            <a:ext cx="1598760" cy="1234080"/>
            <a:chOff x="8832240" y="218880"/>
            <a:chExt cx="1598760" cy="1234080"/>
          </a:xfrm>
        </p:grpSpPr>
        <p:pic>
          <p:nvPicPr>
            <p:cNvPr id="5" name="Picture 5_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832240" y="218880"/>
              <a:ext cx="1598760" cy="1234080"/>
            </a:xfrm>
            <a:prstGeom prst="rect">
              <a:avLst/>
            </a:prstGeom>
            <a:noFill/>
            <a:ln>
              <a:noFill/>
            </a:ln>
          </p:spPr>
        </p:pic>
        <p:sp>
          <p:nvSpPr>
            <p:cNvPr id="6" name="Text Box 6_4"/>
            <p:cNvSpPr/>
            <p:nvPr/>
          </p:nvSpPr>
          <p:spPr>
            <a:xfrm>
              <a:off x="9079920" y="629640"/>
              <a:ext cx="11322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1.2</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name="page17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RBAC</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b="1" i="1">
                <a:solidFill>
                  <a:srgbClr val="1A24A6"/>
                </a:solidFill>
              </a:rPr>
              <a:t>RBAC (Role Base Access Control)</a:t>
            </a:r>
            <a:r>
              <a:rPr lang="fr-FR"/>
              <a:t> vous permet de protéger les ressources en fonction de l'attribution ou non d'un rôle à l'utilisateur.</a:t>
            </a:r>
          </a:p>
          <a:p>
            <a:pPr lvl="0"/>
            <a:r>
              <a:rPr lang="fr-FR"/>
              <a:t>Keycloak a un support pour la gestion des rôles, ainsi que pour propager ces rôles dans les jetons</a:t>
            </a:r>
          </a:p>
          <a:p>
            <a:pPr lvl="0"/>
            <a:r>
              <a:rPr lang="fr-FR"/>
              <a:t>Les rôles représentent généralement un rôle qu'un utilisateur a</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dans l’organisation : Realm roles dans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ou dans le contexte d’une application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name="page17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Gestion des rôles</a:t>
            </a:r>
          </a:p>
        </p:txBody>
      </p:sp>
      <p:sp>
        <p:nvSpPr>
          <p:cNvPr id="3" name="Espace réservé du texte 2"/>
          <p:cNvSpPr txBox="1">
            <a:spLocks noGrp="1"/>
          </p:cNvSpPr>
          <p:nvPr>
            <p:ph type="body" idx="4294967295"/>
          </p:nvPr>
        </p:nvSpPr>
        <p:spPr/>
        <p:txBody>
          <a:bodyPr vert="horz">
            <a:normAutofit lnSpcReduction="10000"/>
          </a:bodyPr>
          <a:lstStyle/>
          <a:p>
            <a:pPr lvl="0"/>
            <a:r>
              <a:rPr lang="fr-FR"/>
              <a:t>Pour éviter l’explosion de rôles, n'utilisez pas les rôles pour une autorisation fine.</a:t>
            </a:r>
          </a:p>
          <a:p>
            <a:pPr lvl="0"/>
            <a:r>
              <a:rPr lang="fr-FR"/>
              <a:t>Keycloak propose 2 mécanismes pour faciliter la gestion des rôles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 rôle peut être affecté à un groupe.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=&gt; Tous les membres du groupe ont le rôle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 rôle peut être composite. Il englobe plusieurs rôles.</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name="page17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Groupes</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Une stratégie </a:t>
            </a:r>
            <a:r>
              <a:rPr lang="fr-FR" b="1" i="1">
                <a:solidFill>
                  <a:srgbClr val="1A24A6"/>
                </a:solidFill>
              </a:rPr>
              <a:t>GBAC (Group Base Access Control)</a:t>
            </a:r>
            <a:r>
              <a:rPr lang="fr-FR"/>
              <a:t> définit des ACLs par rapport aux groupes</a:t>
            </a:r>
          </a:p>
          <a:p>
            <a:pPr lvl="0"/>
            <a:r>
              <a:rPr lang="fr-FR"/>
              <a:t>Les groupes représentent généralement le service auquel appartient un utilisateur</a:t>
            </a:r>
          </a:p>
          <a:p>
            <a:pPr lvl="0"/>
            <a:r>
              <a:rPr lang="fr-FR"/>
              <a:t>Les groupes sont hiérarchiques, ce sont une cartographie de l’organigramme d’une organisation</a:t>
            </a:r>
          </a:p>
          <a:p>
            <a:pPr lvl="0"/>
            <a:r>
              <a:rPr lang="fr-FR"/>
              <a:t>Les groupes ne sont pas automatiquement inclut dans les jetons. Cela nécessite un mapper particulier</a:t>
            </a:r>
          </a:p>
          <a:p>
            <a:pPr lvl="0"/>
            <a:r>
              <a:rPr lang="fr-FR"/>
              <a:t>Dans les jetons, les groupes sont représentés par un chemin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Ex : </a:t>
            </a:r>
            <a:r>
              <a:rPr lang="fr-FR" sz="3200" i="1">
                <a:solidFill>
                  <a:srgbClr val="000000"/>
                </a:solidFill>
                <a:latin typeface="Tahoma" pitchFamily="34"/>
                <a:cs typeface="Lucida Sans Unicode" pitchFamily="34"/>
              </a:rPr>
              <a:t>/human resource/manager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name="page17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Modèle oAuth2</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Dans le modèle oAuth2, les ACLs sont définis en fonction des scopes </a:t>
            </a:r>
            <a:br>
              <a:rPr lang="fr-FR"/>
            </a:br>
            <a:r>
              <a:rPr lang="fr-FR"/>
              <a:t>=&gt; l'autorisation est uniquement basée sur le consentement de l'utilisateur.</a:t>
            </a:r>
            <a:br>
              <a:rPr lang="fr-FR"/>
            </a:br>
            <a:r>
              <a:rPr lang="fr-FR"/>
              <a:t>=&gt; Les ACLs protège alors en fonction du client plutôt que de l’utilisateur </a:t>
            </a:r>
            <a:br>
              <a:rPr lang="fr-FR"/>
            </a:br>
            <a:r>
              <a:rPr lang="fr-FR"/>
              <a:t>L’objectif principal étant de protéger les informations des utilisateurs plutôt que les ressources du serveur de ressources.</a:t>
            </a:r>
          </a:p>
          <a:p>
            <a:pPr lvl="0"/>
            <a:r>
              <a:rPr lang="fr-FR"/>
              <a:t>Par défaut, les clients de Keycloak n’utilisent pas le consentement de l’utilisateur.</a:t>
            </a:r>
          </a:p>
          <a:p>
            <a:pPr lvl="0"/>
            <a:r>
              <a:rPr lang="fr-FR"/>
              <a:t>Les services (APIs) peuvent donc naturellement configurer des ACLs en fonction du client qui les accède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Client interne / externe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Outil de monitoring / service applicatif</a:t>
            </a:r>
          </a:p>
        </p:txBody>
      </p:sp>
      <p:grpSp>
        <p:nvGrpSpPr>
          <p:cNvPr id="4" name="Group 4_12"/>
          <p:cNvGrpSpPr/>
          <p:nvPr/>
        </p:nvGrpSpPr>
        <p:grpSpPr>
          <a:xfrm>
            <a:off x="9144000" y="47520"/>
            <a:ext cx="1486800" cy="1141200"/>
            <a:chOff x="9144000" y="47520"/>
            <a:chExt cx="1486800" cy="1141200"/>
          </a:xfrm>
        </p:grpSpPr>
        <p:pic>
          <p:nvPicPr>
            <p:cNvPr id="5" name="Picture 5_ 8">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9144000" y="47520"/>
              <a:ext cx="1486800" cy="1141200"/>
            </a:xfrm>
            <a:prstGeom prst="rect">
              <a:avLst/>
            </a:prstGeom>
            <a:noFill/>
            <a:ln>
              <a:noFill/>
            </a:ln>
          </p:spPr>
        </p:pic>
        <p:sp>
          <p:nvSpPr>
            <p:cNvPr id="6" name="Text Box 6_ 8"/>
            <p:cNvSpPr/>
            <p:nvPr/>
          </p:nvSpPr>
          <p:spPr>
            <a:xfrm>
              <a:off x="9374400" y="42732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6.1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name="page17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Stratégies d’autorisation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RBAC, GBAC, OAuth2 scopes</a:t>
            </a:r>
          </a:p>
          <a:p>
            <a:pPr lvl="0" indent="-311040" algn="ctr">
              <a:lnSpc>
                <a:spcPct val="95000"/>
              </a:lnSpc>
              <a:spcAft>
                <a:spcPts val="0"/>
              </a:spcAft>
            </a:pPr>
            <a:r>
              <a:rPr lang="fr-FR" b="1">
                <a:solidFill>
                  <a:srgbClr val="0D1F63"/>
                </a:solidFill>
              </a:rPr>
              <a:t>Authorization service</a:t>
            </a: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name="page17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lnSpcReduction="10000"/>
          </a:bodyPr>
          <a:lstStyle/>
          <a:p>
            <a:pPr lvl="0"/>
            <a:r>
              <a:rPr lang="fr-FR"/>
              <a:t>L'autorisation centralisée permet d'externaliser la gestion des accès à l'aide d'un service d'autorisation externe.</a:t>
            </a:r>
          </a:p>
          <a:p>
            <a:pPr lvl="0"/>
            <a:r>
              <a:rPr lang="fr-FR"/>
              <a:t>Elle permet d'utiliser plusieurs mécanismes de contrôle d'accès sans y coupler l’application.</a:t>
            </a:r>
          </a:p>
          <a:p>
            <a:pPr lvl="0"/>
            <a:r>
              <a:rPr lang="fr-FR"/>
              <a:t>Keycloak peut agir comme un service d'autorisation centralisé via une fonctionnalité appelée </a:t>
            </a:r>
            <a:r>
              <a:rPr lang="fr-FR" b="1" i="1">
                <a:solidFill>
                  <a:srgbClr val="1A24A6"/>
                </a:solidFill>
              </a:rPr>
              <a:t>Authorization Services</a:t>
            </a:r>
            <a:r>
              <a:rPr lang="fr-FR"/>
              <a:t>.</a:t>
            </a:r>
          </a:p>
          <a:p>
            <a:pPr lvl="0">
              <a:lnSpc>
                <a:spcPct val="100000"/>
              </a:lnSpc>
              <a:spcAft>
                <a:spcPts val="283"/>
              </a:spcAft>
            </a:pPr>
            <a:endParaRPr lang="fr-FR">
              <a:latin typeface="Courier New" pitchFamily="49"/>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name="page17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u="sng"/>
              <a:t>Approche RBAC classique :</a:t>
            </a:r>
          </a:p>
          <a:p>
            <a:pPr lvl="0">
              <a:lnSpc>
                <a:spcPct val="100000"/>
              </a:lnSpc>
              <a:spcAft>
                <a:spcPts val="283"/>
              </a:spcAft>
            </a:pPr>
            <a:r>
              <a:rPr lang="fr-FR">
                <a:latin typeface="Courier New" pitchFamily="49"/>
              </a:rPr>
              <a:t>If (User.hasRole("manager") {</a:t>
            </a:r>
          </a:p>
          <a:p>
            <a:pPr lvl="0">
              <a:lnSpc>
                <a:spcPct val="100000"/>
              </a:lnSpc>
              <a:spcAft>
                <a:spcPts val="283"/>
              </a:spcAft>
            </a:pPr>
            <a:r>
              <a:rPr lang="fr-FR">
                <a:latin typeface="Courier New" pitchFamily="49"/>
              </a:rPr>
              <a:t>// can access the protected resource</a:t>
            </a:r>
          </a:p>
          <a:p>
            <a:pPr lvl="0">
              <a:lnSpc>
                <a:spcPct val="100000"/>
              </a:lnSpc>
              <a:spcAft>
                <a:spcPts val="283"/>
              </a:spcAft>
            </a:pPr>
            <a:r>
              <a:rPr lang="fr-FR">
                <a:latin typeface="Courier New" pitchFamily="49"/>
              </a:rPr>
              <a:t>}</a:t>
            </a:r>
          </a:p>
          <a:p>
            <a:pPr lvl="0"/>
            <a:r>
              <a:rPr lang="fr-FR"/>
              <a:t>=&gt; Si l’on veut changer les règles d’accès (ajout d’un nouveau rôle par exemple), il faut modifier le code et redéployer</a:t>
            </a:r>
          </a:p>
          <a:p>
            <a:pPr lvl="0"/>
            <a:endParaRPr lang="fr-FR"/>
          </a:p>
          <a:p>
            <a:pPr lvl="0"/>
            <a:r>
              <a:rPr lang="fr-FR" u="sng"/>
              <a:t>Approche Autorisation centralisée</a:t>
            </a:r>
          </a:p>
          <a:p>
            <a:pPr lvl="0">
              <a:lnSpc>
                <a:spcPct val="100000"/>
              </a:lnSpc>
              <a:spcAft>
                <a:spcPts val="283"/>
              </a:spcAft>
            </a:pPr>
            <a:r>
              <a:rPr lang="fr-FR">
                <a:latin typeface="Courier New" pitchFamily="49"/>
              </a:rPr>
              <a:t>If (User.canAccess("Manager Resource") {</a:t>
            </a:r>
          </a:p>
          <a:p>
            <a:pPr lvl="0">
              <a:lnSpc>
                <a:spcPct val="100000"/>
              </a:lnSpc>
              <a:spcAft>
                <a:spcPts val="283"/>
              </a:spcAft>
            </a:pPr>
            <a:r>
              <a:rPr lang="fr-FR">
                <a:latin typeface="Courier New" pitchFamily="49"/>
              </a:rPr>
              <a:t>  // can access the protected resource</a:t>
            </a:r>
          </a:p>
          <a:p>
            <a:pPr lvl="0">
              <a:lnSpc>
                <a:spcPct val="100000"/>
              </a:lnSpc>
              <a:spcAft>
                <a:spcPts val="283"/>
              </a:spcAft>
            </a:pPr>
            <a:r>
              <a:rPr lang="fr-FR">
                <a:latin typeface="Courier New" pitchFamily="49"/>
              </a:rPr>
              <a:t>}</a:t>
            </a:r>
          </a:p>
          <a:p>
            <a:pPr lvl="0"/>
            <a:r>
              <a:rPr lang="fr-FR"/>
              <a:t>=&gt; aucune référence à un mécanisme de contrôle d'accès spécifique ; le contrôle d'accès est basé sur la ressource.</a:t>
            </a:r>
          </a:p>
          <a:p>
            <a:pPr lvl="0"/>
            <a:r>
              <a:rPr lang="fr-FR"/>
              <a:t>=&gt; Les modifications apportées à l'accès à </a:t>
            </a:r>
            <a:r>
              <a:rPr lang="fr-FR" i="1"/>
              <a:t>Manager Resource</a:t>
            </a:r>
            <a:r>
              <a:rPr lang="fr-FR"/>
              <a:t> se définissent dans Keycloak et n’ont pas d'impact sur le code applicatif</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name="page18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Fonctionnalités</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i="1"/>
              <a:t>Keycloak autorisation services</a:t>
            </a:r>
            <a:r>
              <a:rPr lang="fr-FR"/>
              <a:t> est capable de combiner différent mécanisme de contrôle d’accès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ABAC</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RBAC</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2800">
                <a:solidFill>
                  <a:srgbClr val="000000"/>
                </a:solidFill>
                <a:latin typeface="Tahoma" pitchFamily="34"/>
                <a:cs typeface="Lucida Sans Unicode" pitchFamily="34"/>
              </a:rPr>
              <a:t>UBAC (</a:t>
            </a:r>
            <a:r>
              <a:rPr lang="fr-FR" sz="3200">
                <a:solidFill>
                  <a:srgbClr val="000000"/>
                </a:solidFill>
                <a:latin typeface="Tahoma" pitchFamily="34"/>
                <a:cs typeface="Lucida Sans Unicode" pitchFamily="34"/>
              </a:rPr>
              <a:t>User-based access control)</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2800">
                <a:solidFill>
                  <a:srgbClr val="000000"/>
                </a:solidFill>
                <a:latin typeface="Tahoma" pitchFamily="34"/>
                <a:cs typeface="Lucida Sans Unicode" pitchFamily="34"/>
              </a:rPr>
              <a:t>CBAC (</a:t>
            </a:r>
            <a:r>
              <a:rPr lang="fr-FR" sz="3200">
                <a:solidFill>
                  <a:srgbClr val="000000"/>
                </a:solidFill>
                <a:latin typeface="Tahoma" pitchFamily="34"/>
                <a:cs typeface="Lucida Sans Unicode" pitchFamily="34"/>
              </a:rPr>
              <a:t>Context-based access control)</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3200">
                <a:solidFill>
                  <a:srgbClr val="000000"/>
                </a:solidFill>
                <a:latin typeface="Tahoma" pitchFamily="34"/>
                <a:cs typeface="Lucida Sans Unicode" pitchFamily="34"/>
              </a:rPr>
              <a:t>Rule-based access control</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3200">
                <a:solidFill>
                  <a:srgbClr val="000000"/>
                </a:solidFill>
                <a:latin typeface="Tahoma" pitchFamily="34"/>
                <a:cs typeface="Lucida Sans Unicode" pitchFamily="34"/>
              </a:rPr>
              <a:t>Utilisation de JavaScript pour évaluer les décisions</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3200">
                <a:solidFill>
                  <a:srgbClr val="000000"/>
                </a:solidFill>
                <a:latin typeface="Tahoma" pitchFamily="34"/>
                <a:cs typeface="Lucida Sans Unicode" pitchFamily="34"/>
              </a:rPr>
              <a:t>Time-based access control</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3200">
                <a:solidFill>
                  <a:srgbClr val="000000"/>
                </a:solidFill>
                <a:latin typeface="Tahoma" pitchFamily="34"/>
                <a:cs typeface="Lucida Sans Unicode" pitchFamily="34"/>
              </a:rPr>
              <a:t>Custom Access Control via un SPI</a:t>
            </a:r>
          </a:p>
          <a:p>
            <a:pPr lvl="0"/>
            <a:endParaRPr lang="fr-F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name="page18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Architecture</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209960" y="2668320"/>
            <a:ext cx="7515000" cy="4227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name="page18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Configuration</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La configuration s’effectue en 3 étapes :</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a:t>
            </a:r>
            <a:r>
              <a:rPr lang="fr-FR" sz="3200" b="1">
                <a:solidFill>
                  <a:srgbClr val="1A24A6"/>
                </a:solidFill>
                <a:latin typeface="Tahoma" pitchFamily="34"/>
                <a:cs typeface="Lucida Sans Unicode" pitchFamily="34"/>
              </a:rPr>
              <a:t>Définition des ressources</a:t>
            </a:r>
            <a:r>
              <a:rPr lang="fr-FR" sz="3200">
                <a:solidFill>
                  <a:srgbClr val="000000"/>
                </a:solidFill>
                <a:latin typeface="Tahoma" pitchFamily="34"/>
                <a:cs typeface="Lucida Sans Unicode" pitchFamily="34"/>
              </a:rPr>
              <a:t> via la console d’admin ou l’API:</a:t>
            </a:r>
            <a:br>
              <a:rPr lang="fr-FR" sz="3200">
                <a:solidFill>
                  <a:srgbClr val="000000"/>
                </a:solidFill>
                <a:latin typeface="Tahoma" pitchFamily="34"/>
                <a:cs typeface="Lucida Sans Unicode" pitchFamily="34"/>
              </a:rPr>
            </a:br>
            <a:r>
              <a:rPr lang="fr-FR" sz="3200" i="1">
                <a:solidFill>
                  <a:srgbClr val="000000"/>
                </a:solidFill>
                <a:latin typeface="Tahoma" pitchFamily="34"/>
                <a:cs typeface="Lucida Sans Unicode" pitchFamily="34"/>
              </a:rPr>
              <a:t>Resource Server</a:t>
            </a:r>
            <a:r>
              <a:rPr lang="fr-FR" sz="3200">
                <a:solidFill>
                  <a:srgbClr val="000000"/>
                </a:solidFill>
                <a:latin typeface="Tahoma" pitchFamily="34"/>
                <a:cs typeface="Lucida Sans Unicode" pitchFamily="34"/>
              </a:rPr>
              <a:t> &lt;=&gt; Client</a:t>
            </a:r>
            <a:br>
              <a:rPr lang="fr-FR" sz="3200">
                <a:solidFill>
                  <a:srgbClr val="000000"/>
                </a:solidFill>
                <a:latin typeface="Tahoma" pitchFamily="34"/>
                <a:cs typeface="Lucida Sans Unicode" pitchFamily="34"/>
              </a:rPr>
            </a:br>
            <a:r>
              <a:rPr lang="fr-FR" sz="3200" i="1">
                <a:solidFill>
                  <a:srgbClr val="000000"/>
                </a:solidFill>
                <a:latin typeface="Tahoma" pitchFamily="34"/>
                <a:cs typeface="Lucida Sans Unicode" pitchFamily="34"/>
              </a:rPr>
              <a:t>Ressources</a:t>
            </a:r>
            <a:r>
              <a:rPr lang="fr-FR" sz="3200">
                <a:solidFill>
                  <a:srgbClr val="000000"/>
                </a:solidFill>
                <a:latin typeface="Tahoma" pitchFamily="34"/>
                <a:cs typeface="Lucida Sans Unicode" pitchFamily="34"/>
              </a:rPr>
              <a:t> &lt;=&gt; Motif d’URI</a:t>
            </a:r>
            <a:br>
              <a:rPr lang="fr-FR" sz="3200">
                <a:solidFill>
                  <a:srgbClr val="000000"/>
                </a:solidFill>
                <a:latin typeface="Tahoma" pitchFamily="34"/>
                <a:cs typeface="Lucida Sans Unicode" pitchFamily="34"/>
              </a:rPr>
            </a:br>
            <a:r>
              <a:rPr lang="fr-FR" sz="3200" i="1">
                <a:solidFill>
                  <a:srgbClr val="000000"/>
                </a:solidFill>
                <a:latin typeface="Tahoma" pitchFamily="34"/>
                <a:cs typeface="Lucida Sans Unicode" pitchFamily="34"/>
              </a:rPr>
              <a:t>Scopes </a:t>
            </a:r>
            <a:r>
              <a:rPr lang="fr-FR" sz="3200">
                <a:solidFill>
                  <a:srgbClr val="000000"/>
                </a:solidFill>
                <a:latin typeface="Tahoma" pitchFamily="34"/>
                <a:cs typeface="Lucida Sans Unicode" pitchFamily="34"/>
              </a:rPr>
              <a:t>(Optionnel) &lt;=&gt; Action sur la ressource</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800">
                <a:solidFill>
                  <a:srgbClr val="000000"/>
                </a:solidFill>
                <a:latin typeface="Tahoma" pitchFamily="34"/>
                <a:cs typeface="Lucida Sans Unicode" pitchFamily="34"/>
              </a:rPr>
              <a:t> </a:t>
            </a:r>
            <a:r>
              <a:rPr lang="fr-FR" sz="2800" b="1">
                <a:solidFill>
                  <a:srgbClr val="1A24A6"/>
                </a:solidFill>
                <a:latin typeface="Tahoma" pitchFamily="34"/>
                <a:cs typeface="Lucida Sans Unicode" pitchFamily="34"/>
              </a:rPr>
              <a:t>Définition des </a:t>
            </a:r>
            <a:r>
              <a:rPr lang="fr-FR" sz="2800" b="1" i="1">
                <a:solidFill>
                  <a:srgbClr val="1A24A6"/>
                </a:solidFill>
                <a:latin typeface="Tahoma" pitchFamily="34"/>
                <a:cs typeface="Lucida Sans Unicode" pitchFamily="34"/>
              </a:rPr>
              <a:t>policy</a:t>
            </a:r>
            <a:r>
              <a:rPr lang="fr-FR" sz="2800" b="1">
                <a:solidFill>
                  <a:srgbClr val="1A24A6"/>
                </a:solidFill>
                <a:latin typeface="Tahoma" pitchFamily="34"/>
                <a:cs typeface="Lucida Sans Unicode" pitchFamily="34"/>
              </a:rPr>
              <a:t> et des permissions</a:t>
            </a:r>
            <a:r>
              <a:rPr lang="fr-FR" sz="2800">
                <a:solidFill>
                  <a:srgbClr val="000000"/>
                </a:solidFill>
                <a:latin typeface="Tahoma" pitchFamily="34"/>
                <a:cs typeface="Lucida Sans Unicode" pitchFamily="34"/>
              </a:rPr>
              <a:t> </a:t>
            </a:r>
            <a:r>
              <a:rPr lang="fr-FR" sz="3200">
                <a:solidFill>
                  <a:srgbClr val="000000"/>
                </a:solidFill>
                <a:latin typeface="Tahoma" pitchFamily="34"/>
                <a:cs typeface="Lucida Sans Unicode" pitchFamily="34"/>
              </a:rPr>
              <a:t>via la console d’admin ou l’API</a:t>
            </a:r>
            <a:br>
              <a:rPr lang="fr-FR" sz="3200">
                <a:solidFill>
                  <a:srgbClr val="000000"/>
                </a:solidFill>
                <a:latin typeface="Tahoma" pitchFamily="34"/>
                <a:cs typeface="Lucida Sans Unicode" pitchFamily="34"/>
              </a:rPr>
            </a:br>
            <a:r>
              <a:rPr lang="fr-FR" sz="3200" i="1">
                <a:solidFill>
                  <a:srgbClr val="000000"/>
                </a:solidFill>
                <a:latin typeface="Tahoma" pitchFamily="34"/>
                <a:cs typeface="Lucida Sans Unicode" pitchFamily="34"/>
              </a:rPr>
              <a:t>policy</a:t>
            </a:r>
            <a:r>
              <a:rPr lang="fr-FR" sz="3200">
                <a:solidFill>
                  <a:srgbClr val="000000"/>
                </a:solidFill>
                <a:latin typeface="Tahoma" pitchFamily="34"/>
                <a:cs typeface="Lucida Sans Unicode" pitchFamily="34"/>
              </a:rPr>
              <a:t> : conditions devant être satisfaites</a:t>
            </a:r>
            <a:br>
              <a:rPr lang="fr-FR" sz="3200">
                <a:solidFill>
                  <a:srgbClr val="000000"/>
                </a:solidFill>
                <a:latin typeface="Tahoma" pitchFamily="34"/>
                <a:cs typeface="Lucida Sans Unicode" pitchFamily="34"/>
              </a:rPr>
            </a:br>
            <a:r>
              <a:rPr lang="fr-FR" sz="3200" i="1">
                <a:solidFill>
                  <a:srgbClr val="000000"/>
                </a:solidFill>
                <a:latin typeface="Tahoma" pitchFamily="34"/>
                <a:cs typeface="Lucida Sans Unicode" pitchFamily="34"/>
              </a:rPr>
              <a:t>permissions</a:t>
            </a:r>
            <a:r>
              <a:rPr lang="fr-FR" sz="3200">
                <a:solidFill>
                  <a:srgbClr val="000000"/>
                </a:solidFill>
                <a:latin typeface="Tahoma" pitchFamily="34"/>
                <a:cs typeface="Lucida Sans Unicode" pitchFamily="34"/>
              </a:rPr>
              <a:t> : Associe une Ressource et éventuellement un scope à un ensemble de </a:t>
            </a:r>
            <a:r>
              <a:rPr lang="fr-FR" sz="3200" i="1">
                <a:solidFill>
                  <a:srgbClr val="000000"/>
                </a:solidFill>
                <a:latin typeface="Tahoma" pitchFamily="34"/>
                <a:cs typeface="Lucida Sans Unicode" pitchFamily="34"/>
              </a:rPr>
              <a:t>policies</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a:t>
            </a:r>
            <a:r>
              <a:rPr lang="fr-FR" sz="3200" b="1">
                <a:solidFill>
                  <a:srgbClr val="1A24A6"/>
                </a:solidFill>
                <a:latin typeface="Tahoma" pitchFamily="34"/>
                <a:cs typeface="Lucida Sans Unicode" pitchFamily="34"/>
              </a:rPr>
              <a:t>Appliquer les ACLs</a:t>
            </a:r>
            <a:r>
              <a:rPr lang="fr-FR" sz="3200">
                <a:solidFill>
                  <a:srgbClr val="000000"/>
                </a:solidFill>
                <a:latin typeface="Tahoma" pitchFamily="34"/>
                <a:cs typeface="Lucida Sans Unicode" pitchFamily="34"/>
              </a:rPr>
              <a:t> sur le serveur de ressources. Ceci est réalisé en activant un point d'application (PEP) sur le serveur de ressources qui est capable de communiquer avec le serveur d'autorisation.</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Keycloak fournit des implémentations pour ses clients Adapter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Introduction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a:p>
          <a:p>
            <a:pPr lvl="0" indent="-311040" algn="ctr">
              <a:lnSpc>
                <a:spcPct val="95000"/>
              </a:lnSpc>
              <a:spcAft>
                <a:spcPts val="0"/>
              </a:spcAft>
            </a:pPr>
            <a:endParaRPr lang="fr-FR"/>
          </a:p>
          <a:p>
            <a:pPr lvl="0" indent="-311040" algn="ctr">
              <a:lnSpc>
                <a:spcPct val="95000"/>
              </a:lnSpc>
              <a:spcAft>
                <a:spcPts val="0"/>
              </a:spcAft>
            </a:pPr>
            <a:r>
              <a:rPr lang="fr-FR"/>
              <a:t>Fonctionnalités et installation</a:t>
            </a:r>
          </a:p>
          <a:p>
            <a:pPr lvl="0" indent="-311040" algn="ctr">
              <a:lnSpc>
                <a:spcPct val="95000"/>
              </a:lnSpc>
              <a:spcAft>
                <a:spcPts val="0"/>
              </a:spcAft>
            </a:pPr>
            <a:r>
              <a:rPr lang="fr-FR"/>
              <a:t>Interfaces Admin et utilisateur</a:t>
            </a:r>
          </a:p>
          <a:p>
            <a:pPr lvl="0" indent="-311040" algn="ctr">
              <a:lnSpc>
                <a:spcPct val="95000"/>
              </a:lnSpc>
              <a:spcAft>
                <a:spcPts val="0"/>
              </a:spcAft>
            </a:pPr>
            <a:r>
              <a:rPr lang="fr-FR" b="1">
                <a:solidFill>
                  <a:srgbClr val="0D1F63"/>
                </a:solidFill>
              </a:rPr>
              <a:t>Sécuriser une 1ère application</a:t>
            </a: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name="page18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i="1"/>
              <a:t>Policy Enforcer Point</a:t>
            </a:r>
          </a:p>
        </p:txBody>
      </p:sp>
      <p:sp>
        <p:nvSpPr>
          <p:cNvPr id="3" name="Espace réservé du texte 2"/>
          <p:cNvSpPr txBox="1">
            <a:spLocks noGrp="1"/>
          </p:cNvSpPr>
          <p:nvPr>
            <p:ph type="body" idx="4294967295"/>
          </p:nvPr>
        </p:nvSpPr>
        <p:spPr>
          <a:xfrm>
            <a:off x="1091880" y="2261880"/>
            <a:ext cx="8459640" cy="3586320"/>
          </a:xfrm>
        </p:spPr>
        <p:txBody>
          <a:bodyPr vert="horz">
            <a:normAutofit fontScale="92500" lnSpcReduction="20000"/>
          </a:bodyPr>
          <a:lstStyle/>
          <a:p>
            <a:pPr lvl="0"/>
            <a:r>
              <a:rPr lang="fr-FR"/>
              <a:t>Un PEP est un filtre ou intercepteur dans l’application qui vérifie les ACLs.</a:t>
            </a:r>
          </a:p>
          <a:p>
            <a:pPr lvl="0"/>
            <a:r>
              <a:rPr lang="fr-FR"/>
              <a:t>Les autorisations sont appliquées en fonction du protocole que l’on utilise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 UMA</a:t>
            </a:r>
            <a:r>
              <a:rPr lang="fr-FR" sz="2800" baseline="30000">
                <a:solidFill>
                  <a:srgbClr val="000000"/>
                </a:solidFill>
                <a:latin typeface="Tahoma" pitchFamily="34"/>
                <a:cs typeface="Lucida Sans Unicode" pitchFamily="34"/>
              </a:rPr>
              <a:t>1</a:t>
            </a:r>
            <a:r>
              <a:rPr lang="fr-FR" sz="2800">
                <a:solidFill>
                  <a:srgbClr val="000000"/>
                </a:solidFill>
                <a:latin typeface="Tahoma" pitchFamily="34"/>
                <a:cs typeface="Lucida Sans Unicode" pitchFamily="34"/>
              </a:rPr>
              <a:t>, le PEP attend un jeton particulier contenant les permissions résolues : le RPT</a:t>
            </a:r>
            <a:r>
              <a:rPr lang="fr-FR" sz="2800" baseline="30000">
                <a:solidFill>
                  <a:srgbClr val="000000"/>
                </a:solidFill>
                <a:latin typeface="Tahoma" pitchFamily="34"/>
                <a:cs typeface="Lucida Sans Unicode" pitchFamily="34"/>
              </a:rPr>
              <a:t>2</a:t>
            </a:r>
            <a:br>
              <a:rPr lang="fr-FR" sz="2800" baseline="30000">
                <a:solidFill>
                  <a:srgbClr val="000000"/>
                </a:solidFill>
                <a:latin typeface="Tahoma" pitchFamily="34"/>
                <a:cs typeface="Lucida Sans Unicode" pitchFamily="34"/>
              </a:rPr>
            </a:br>
            <a:r>
              <a:rPr lang="fr-FR" sz="2800">
                <a:solidFill>
                  <a:srgbClr val="000000"/>
                </a:solidFill>
                <a:latin typeface="Tahoma" pitchFamily="34"/>
                <a:cs typeface="Lucida Sans Unicode" pitchFamily="34"/>
              </a:rPr>
              <a:t>Le RPT s’obtient avec un jeton d’accès standard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800">
                <a:solidFill>
                  <a:srgbClr val="000000"/>
                </a:solidFill>
                <a:latin typeface="Tahoma" pitchFamily="34"/>
                <a:cs typeface="Lucida Sans Unicode" pitchFamily="34"/>
              </a:rPr>
              <a:t>Sinon, le PEP envoie le jeton d’accès standard au serveur d’autorisation pour résoudre les ACLs</a:t>
            </a:r>
          </a:p>
        </p:txBody>
      </p:sp>
      <p:sp>
        <p:nvSpPr>
          <p:cNvPr id="4" name="ZoneTexte 3"/>
          <p:cNvSpPr txBox="1"/>
          <p:nvPr/>
        </p:nvSpPr>
        <p:spPr>
          <a:xfrm>
            <a:off x="209160" y="6743160"/>
            <a:ext cx="7050959" cy="61164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800" b="0" i="1" u="none" strike="noStrike" baseline="0">
                <a:ln>
                  <a:noFill/>
                </a:ln>
                <a:solidFill>
                  <a:srgbClr val="000000"/>
                </a:solidFill>
                <a:latin typeface="Times New Roman" pitchFamily="18"/>
                <a:ea typeface="Lucida Sans Unicode" pitchFamily="34"/>
                <a:cs typeface="Lucida Sans Unicode" pitchFamily="34"/>
              </a:rPr>
              <a:t>1. </a:t>
            </a:r>
            <a:r>
              <a:rPr lang="fr-FR" sz="1800" b="0" i="1" u="none" strike="noStrike" baseline="0">
                <a:ln>
                  <a:noFill/>
                </a:ln>
                <a:solidFill>
                  <a:srgbClr val="000000"/>
                </a:solidFill>
                <a:latin typeface="Times New Roman" pitchFamily="18"/>
                <a:ea typeface="Lucida Sans Unicode" pitchFamily="34"/>
                <a:cs typeface="Lucida Sans Unicode" pitchFamily="34"/>
                <a:hlinkClick r:id="rId3"/>
              </a:rPr>
              <a:t>https://docs.kantarainitiative.org/uma/wg/rec-oauth-uma-grant-2.0.html</a:t>
            </a:r>
          </a:p>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800" b="0" i="1" u="none" strike="noStrike" baseline="0">
                <a:ln>
                  <a:noFill/>
                </a:ln>
                <a:solidFill>
                  <a:srgbClr val="000000"/>
                </a:solidFill>
                <a:latin typeface="Times New Roman" pitchFamily="18"/>
                <a:ea typeface="Lucida Sans Unicode" pitchFamily="34"/>
                <a:cs typeface="Lucida Sans Unicode" pitchFamily="34"/>
              </a:rPr>
              <a:t>2. Requesting Party Token</a:t>
            </a:r>
          </a:p>
        </p:txBody>
      </p:sp>
      <p:grpSp>
        <p:nvGrpSpPr>
          <p:cNvPr id="5" name="Group 4"/>
          <p:cNvGrpSpPr/>
          <p:nvPr/>
        </p:nvGrpSpPr>
        <p:grpSpPr>
          <a:xfrm>
            <a:off x="8143920" y="6352920"/>
            <a:ext cx="1486800" cy="1141200"/>
            <a:chOff x="8143920" y="6352920"/>
            <a:chExt cx="1486800" cy="1141200"/>
          </a:xfrm>
        </p:grpSpPr>
        <p:pic>
          <p:nvPicPr>
            <p:cNvPr id="6" name="Picture 5_0">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8143920" y="6352920"/>
              <a:ext cx="1486800" cy="1141200"/>
            </a:xfrm>
            <a:prstGeom prst="rect">
              <a:avLst/>
            </a:prstGeom>
            <a:noFill/>
            <a:ln>
              <a:noFill/>
            </a:ln>
          </p:spPr>
        </p:pic>
        <p:sp>
          <p:nvSpPr>
            <p:cNvPr id="7" name="Text Box 6_0"/>
            <p:cNvSpPr/>
            <p:nvPr/>
          </p:nvSpPr>
          <p:spPr>
            <a:xfrm>
              <a:off x="8374319" y="6732719"/>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6.2</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name="page184">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Maximiser la sécurité des standards</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b="1">
                <a:solidFill>
                  <a:srgbClr val="0D1F63"/>
                </a:solidFill>
              </a:rPr>
              <a:t>Modèle de menaces – RFC 9700</a:t>
            </a:r>
          </a:p>
          <a:p>
            <a:pPr lvl="0" indent="-311040" algn="ctr">
              <a:lnSpc>
                <a:spcPct val="95000"/>
              </a:lnSpc>
              <a:spcAft>
                <a:spcPts val="0"/>
              </a:spcAft>
            </a:pPr>
            <a:r>
              <a:rPr lang="fr-FR"/>
              <a:t>Preuve de possession</a:t>
            </a:r>
          </a:p>
          <a:p>
            <a:pPr lvl="0" indent="-311040" algn="ctr">
              <a:lnSpc>
                <a:spcPct val="95000"/>
              </a:lnSpc>
              <a:spcAft>
                <a:spcPts val="0"/>
              </a:spcAft>
            </a:pPr>
            <a:r>
              <a:rPr lang="fr-FR"/>
              <a:t>FIPS</a:t>
            </a:r>
          </a:p>
          <a:p>
            <a:pPr lvl="0" indent="-311040" algn="ctr">
              <a:lnSpc>
                <a:spcPct val="95000"/>
              </a:lnSpc>
              <a:spcAft>
                <a:spcPts val="0"/>
              </a:spcAft>
            </a:pPr>
            <a:r>
              <a:rPr lang="fr-FR"/>
              <a:t>FAPI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name="page18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Contexte de RFC 9700</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Titre : "OAuth 2.0 Security Best Current Practice"</a:t>
            </a:r>
          </a:p>
          <a:p>
            <a:pPr lvl="0"/>
            <a:r>
              <a:rPr lang="fr-FR"/>
              <a:t>Publiée en janvier 2025</a:t>
            </a:r>
          </a:p>
          <a:p>
            <a:pPr lvl="0"/>
            <a:r>
              <a:rPr lang="fr-FR"/>
              <a:t>Actualise les recommandations de sécurité pour OAuth 2.0, en tenant compte des retours d’expérience accumulés depuis la publication initiale d’OAuth</a:t>
            </a:r>
          </a:p>
          <a:p>
            <a:pPr lvl="0"/>
            <a:r>
              <a:rPr lang="fr-FR"/>
              <a:t>Le RFC 9700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Actualise les modèles de menaces (au-delà des RFC 6749, 6750, 6819),</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Propose de nouvelles contre-mesures face aux attaques connues et émergentes,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Déprécie certains flux jugés peu sûrs (notamment le Implicit Grant),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Introduit des exigences de sécurité renforcées, en anticipation de OAuth 2.1.</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name="page18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Menaces</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Le RFC identifie 5 types d'attaquants (A1–A5), allant de l’attaquant web basique (exécutant un client malveillant) au network attacker capable d’intercepter ou modifier des communications. Il inclut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attaques via Referer ou historique du navigateur</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Contre mesures : CSP, Referrer-Policy: strict-origin, éviter le stockage des token dans l’url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attaques par mix-up, le code/jeton est renvoyé à un serveur d’autorisation malveillant</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Contre mesure : Reditect URI, claim iss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L’injection de code d’autorisation ou de tokens d’accès,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attaques sur les flux de communication via navigateur (postMessage...), Exploitation des communications inter-origines dans le navigateur.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PKCE downgrade attack, où l’attaquant tente de forcer une négociation sans PKCE.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name="page18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Protection des flux basés sur la redirection</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u="sng"/>
              <a:t>Validation stricte des URI de redirection</a:t>
            </a:r>
            <a:r>
              <a:rPr lang="fr-FR"/>
              <a:t> : utilisation de correspondance exacte, pas de motifs avec jokers, sauf pour les ports dans les apps natives.</a:t>
            </a:r>
          </a:p>
          <a:p>
            <a:pPr lvl="0"/>
            <a:r>
              <a:rPr lang="fr-FR" u="sng"/>
              <a:t>Éviter les redirections ouvertes</a:t>
            </a:r>
            <a:r>
              <a:rPr lang="fr-FR"/>
              <a:t> : clients et serveurs doivent empêcher les redirections vers des URI non vérifiés.</a:t>
            </a:r>
          </a:p>
          <a:p>
            <a:pPr lvl="0"/>
            <a:r>
              <a:rPr lang="fr-FR" u="sng"/>
              <a:t>Protection contre les attaques CSRF</a:t>
            </a:r>
            <a:r>
              <a:rPr lang="fr-FR"/>
              <a: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Via state + token CSRF à usage unique,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Ou via PKCE (Proof Key for Code Exchange),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Ou via nonce en OpenID Connect (Implémenté nativement dans Keycloak)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name="page188">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Injection et Rejeu de Code d’autorisation</a:t>
            </a:r>
          </a:p>
        </p:txBody>
      </p:sp>
      <p:sp>
        <p:nvSpPr>
          <p:cNvPr id="3" name="Espace réservé du texte 2"/>
          <p:cNvSpPr txBox="1">
            <a:spLocks noGrp="1"/>
          </p:cNvSpPr>
          <p:nvPr>
            <p:ph type="body" idx="4294967295"/>
          </p:nvPr>
        </p:nvSpPr>
        <p:spPr/>
        <p:txBody>
          <a:bodyPr vert="horz">
            <a:normAutofit fontScale="92500" lnSpcReduction="10000"/>
          </a:bodyPr>
          <a:lstStyle/>
          <a:p>
            <a:pPr lvl="0"/>
            <a:r>
              <a:rPr lang="fr-FR"/>
              <a:t>Tous les clients (même confidentiels) doivent implémenter PKCE.</a:t>
            </a:r>
          </a:p>
          <a:p>
            <a:pPr lvl="0"/>
            <a:endParaRPr lang="fr-FR"/>
          </a:p>
          <a:p>
            <a:pPr lvl="0"/>
            <a:r>
              <a:rPr lang="fr-FR"/>
              <a:t>L’usage de méthodes de challenge sûres (S256) est obligatoire.</a:t>
            </a:r>
          </a:p>
          <a:p>
            <a:pPr lvl="0"/>
            <a:endParaRPr lang="fr-FR"/>
          </a:p>
          <a:p>
            <a:pPr lvl="0"/>
            <a:r>
              <a:rPr lang="fr-FR"/>
              <a:t>Les serveurs doivent refuser toute tentative d’échange de code si </a:t>
            </a:r>
            <a:r>
              <a:rPr lang="fr-FR" i="1"/>
              <a:t>code_challenge</a:t>
            </a:r>
            <a:r>
              <a:rPr lang="fr-FR"/>
              <a:t> est attendu mais absent.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name="page18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Prévention du rejeu des tokens</a:t>
            </a:r>
          </a:p>
        </p:txBody>
      </p:sp>
      <p:sp>
        <p:nvSpPr>
          <p:cNvPr id="3" name="Espace réservé du texte 2"/>
          <p:cNvSpPr txBox="1">
            <a:spLocks noGrp="1"/>
          </p:cNvSpPr>
          <p:nvPr>
            <p:ph type="body" idx="4294967295"/>
          </p:nvPr>
        </p:nvSpPr>
        <p:spPr/>
        <p:txBody>
          <a:bodyPr vert="horz">
            <a:normAutofit fontScale="85000" lnSpcReduction="10000"/>
          </a:bodyPr>
          <a:lstStyle/>
          <a:p>
            <a:pPr lvl="0"/>
            <a:r>
              <a:rPr lang="fr-FR"/>
              <a:t>Access Tokens : contraindre leur usage à l’émetteur via une preuve de possession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mutual TLS (RFC8705),</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ou DPoP (RFC9449).</a:t>
            </a:r>
          </a:p>
          <a:p>
            <a:pPr lvl="0"/>
            <a:endParaRPr lang="fr-FR"/>
          </a:p>
          <a:p>
            <a:pPr lvl="0"/>
            <a:r>
              <a:rPr lang="fr-FR"/>
              <a:t>Refresh Tokens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Doivent être tournants (rotation) ou contraints à un émetteur unique.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Interdiction d’utiliser les mêmes tokens entre clients.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name="page19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marL="342720" lvl="0" indent="-342720">
              <a:spcAft>
                <a:spcPts val="1423"/>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a:t>Restrictions des privilèges des tokens</a:t>
            </a:r>
          </a:p>
        </p:txBody>
      </p:sp>
      <p:sp>
        <p:nvSpPr>
          <p:cNvPr id="3" name="Espace réservé du texte 2"/>
          <p:cNvSpPr txBox="1">
            <a:spLocks noGrp="1"/>
          </p:cNvSpPr>
          <p:nvPr>
            <p:ph type="body" idx="4294967295"/>
          </p:nvPr>
        </p:nvSpPr>
        <p:spPr/>
        <p:txBody>
          <a:bodyPr vert="horz">
            <a:normAutofit fontScale="92500" lnSpcReduction="20000"/>
          </a:bodyPr>
          <a:lstStyle/>
          <a:p>
            <a:pPr lvl="0"/>
            <a:endParaRPr lang="fr-FR"/>
          </a:p>
          <a:p>
            <a:pPr lvl="0"/>
            <a:r>
              <a:rPr lang="fr-FR"/>
              <a:t>Restreindre les tokens à un périmètre minimum (scopes)</a:t>
            </a:r>
          </a:p>
          <a:p>
            <a:pPr lvl="0"/>
            <a:endParaRPr lang="fr-FR"/>
          </a:p>
          <a:p>
            <a:pPr lvl="0"/>
            <a:r>
              <a:rPr lang="fr-FR"/>
              <a:t>Imposer une audience (aud) claire et vérifiée côté ressource</a:t>
            </a:r>
          </a:p>
          <a:p>
            <a:pPr lvl="0"/>
            <a:endParaRPr lang="fr-FR"/>
          </a:p>
          <a:p>
            <a:pPr lvl="0"/>
            <a:r>
              <a:rPr lang="fr-FR"/>
              <a:t>Utiliser</a:t>
            </a:r>
            <a:r>
              <a:rPr lang="fr-FR" i="1"/>
              <a:t> authorization_details</a:t>
            </a:r>
            <a:r>
              <a:rPr lang="fr-FR" baseline="30000"/>
              <a:t>1</a:t>
            </a:r>
            <a:r>
              <a:rPr lang="fr-FR"/>
              <a:t> (RFC9396) si nécessaire.</a:t>
            </a:r>
          </a:p>
        </p:txBody>
      </p:sp>
      <p:sp>
        <p:nvSpPr>
          <p:cNvPr id="4" name="ZoneTexte 3"/>
          <p:cNvSpPr txBox="1"/>
          <p:nvPr/>
        </p:nvSpPr>
        <p:spPr>
          <a:xfrm>
            <a:off x="308160" y="6821639"/>
            <a:ext cx="9356760" cy="66996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000" b="0" i="1" u="none" strike="noStrike" baseline="0">
                <a:ln>
                  <a:noFill/>
                </a:ln>
                <a:solidFill>
                  <a:srgbClr val="000000"/>
                </a:solidFill>
                <a:latin typeface="Times New Roman" pitchFamily="18"/>
                <a:ea typeface="Lucida Sans Unicode" pitchFamily="34"/>
                <a:cs typeface="Lucida Sans Unicode" pitchFamily="34"/>
              </a:rPr>
              <a:t>1.  Claim utilisé pour spécifier des détails sur les ressources auxquelles le client </a:t>
            </a:r>
            <a:br>
              <a:rPr lang="fr-FR" sz="2000" b="0" i="1" u="none" strike="noStrike" baseline="0">
                <a:ln>
                  <a:noFill/>
                </a:ln>
                <a:solidFill>
                  <a:srgbClr val="000000"/>
                </a:solidFill>
                <a:latin typeface="Times New Roman" pitchFamily="18"/>
                <a:ea typeface="Lucida Sans Unicode" pitchFamily="34"/>
                <a:cs typeface="Lucida Sans Unicode" pitchFamily="34"/>
              </a:rPr>
            </a:br>
            <a:r>
              <a:rPr lang="fr-FR" sz="2000" b="0" i="1" u="none" strike="noStrike" baseline="0">
                <a:ln>
                  <a:noFill/>
                </a:ln>
                <a:solidFill>
                  <a:srgbClr val="000000"/>
                </a:solidFill>
                <a:latin typeface="Times New Roman" pitchFamily="18"/>
                <a:ea typeface="Lucida Sans Unicode" pitchFamily="34"/>
                <a:cs typeface="Lucida Sans Unicode" pitchFamily="34"/>
              </a:rPr>
              <a:t>souhaite accéder, les actions qu'il souhaite effectuer, et d'autres métadonnées pertinentes.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name="page19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Authentification des clients</a:t>
            </a:r>
          </a:p>
        </p:txBody>
      </p:sp>
      <p:sp>
        <p:nvSpPr>
          <p:cNvPr id="3" name="Espace réservé du texte 2"/>
          <p:cNvSpPr txBox="1">
            <a:spLocks noGrp="1"/>
          </p:cNvSpPr>
          <p:nvPr>
            <p:ph type="body" idx="4294967295"/>
          </p:nvPr>
        </p:nvSpPr>
        <p:spPr/>
        <p:txBody>
          <a:bodyPr vert="horz"/>
          <a:lstStyle/>
          <a:p>
            <a:pPr lvl="0"/>
            <a:r>
              <a:rPr lang="fr-FR"/>
              <a:t>Fortement recommandé d’utiliser une authentification asymétrique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TLS mutuel, ou</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JWT signé (private_key_jwt).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name="page192">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Métadonnées et configuration automatique</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Utiliser Authorization Server Metadata (RFC8414).</a:t>
            </a:r>
          </a:p>
          <a:p>
            <a:pPr lvl="0"/>
            <a:r>
              <a:rPr lang="fr-FR"/>
              <a:t>Accès des méta-données de configuration du serveur via :</a:t>
            </a:r>
            <a:br>
              <a:rPr lang="fr-FR"/>
            </a:br>
            <a:r>
              <a:rPr lang="fr-FR" sz="2800">
                <a:latin typeface="Courier New" pitchFamily="49"/>
              </a:rPr>
              <a:t>/.well-known/openid-configuration</a:t>
            </a:r>
            <a:r>
              <a:rPr lang="fr-FR"/>
              <a:t/>
            </a:r>
            <a:br>
              <a:rPr lang="fr-FR"/>
            </a:br>
            <a:r>
              <a:rPr lang="fr-FR"/>
              <a:t>et </a:t>
            </a:r>
            <a:br>
              <a:rPr lang="fr-FR"/>
            </a:br>
            <a:r>
              <a:rPr lang="fr-FR" sz="2800">
                <a:latin typeface="Courier New" pitchFamily="49"/>
              </a:rPr>
              <a:t>/.well-known/oauth-authorization-server</a:t>
            </a:r>
          </a:p>
          <a:p>
            <a:pPr lvl="0"/>
            <a:r>
              <a:rPr lang="fr-FR"/>
              <a:t>Avantages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Réduction des erreurs de configuration,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Détection automatique des capacités de sécurité (PKCE, algorithmes supportés...).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Exemple : SPA + API Rest</a:t>
            </a:r>
          </a:p>
        </p:txBody>
      </p:sp>
      <p:sp>
        <p:nvSpPr>
          <p:cNvPr id="3" name="Espace réservé du texte 2"/>
          <p:cNvSpPr txBox="1">
            <a:spLocks noGrp="1"/>
          </p:cNvSpPr>
          <p:nvPr>
            <p:ph type="body" idx="4294967295"/>
          </p:nvPr>
        </p:nvSpPr>
        <p:spPr/>
        <p:txBody>
          <a:bodyPr vert="horz"/>
          <a:lstStyle/>
          <a:p>
            <a:pPr lvl="0"/>
            <a:r>
              <a:rPr lang="fr-FR" sz="2400"/>
              <a:t>L'application exemple est composée de 2 parties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une </a:t>
            </a:r>
            <a:r>
              <a:rPr lang="fr-FR" sz="2200" b="1">
                <a:solidFill>
                  <a:srgbClr val="55215B"/>
                </a:solidFill>
                <a:latin typeface="Tahoma" pitchFamily="34"/>
                <a:cs typeface="Lucida Sans Unicode" pitchFamily="34"/>
              </a:rPr>
              <a:t>front-end</a:t>
            </a:r>
            <a:r>
              <a:rPr lang="fr-FR" sz="2200">
                <a:solidFill>
                  <a:srgbClr val="000000"/>
                </a:solidFill>
                <a:latin typeface="Tahoma" pitchFamily="34"/>
                <a:cs typeface="Lucida Sans Unicode" pitchFamily="34"/>
              </a:rPr>
              <a:t> type SPA</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1800">
                <a:solidFill>
                  <a:srgbClr val="000000"/>
                </a:solidFill>
                <a:latin typeface="Tahoma" pitchFamily="34"/>
                <a:cs typeface="Lucida Sans Unicode" pitchFamily="34"/>
              </a:rPr>
              <a:t>Authentifiant l’utilisateur via Keycloak afin d’obtenir des jetons le représentant : ID, accès et rafraîchissement</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1800">
                <a:solidFill>
                  <a:srgbClr val="000000"/>
                </a:solidFill>
                <a:latin typeface="Tahoma" pitchFamily="34"/>
                <a:cs typeface="Lucida Sans Unicode" pitchFamily="34"/>
              </a:rPr>
              <a:t>Utilisant le jeton d’accès pour invoquer une API Rest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200">
                <a:solidFill>
                  <a:srgbClr val="000000"/>
                </a:solidFill>
                <a:latin typeface="Tahoma" pitchFamily="34"/>
                <a:cs typeface="Lucida Sans Unicode" pitchFamily="34"/>
              </a:rPr>
              <a:t>un </a:t>
            </a:r>
            <a:r>
              <a:rPr lang="fr-FR" sz="2200" b="1">
                <a:solidFill>
                  <a:srgbClr val="55215B"/>
                </a:solidFill>
                <a:latin typeface="Tahoma" pitchFamily="34"/>
                <a:cs typeface="Lucida Sans Unicode" pitchFamily="34"/>
              </a:rPr>
              <a:t>backend</a:t>
            </a:r>
            <a:r>
              <a:rPr lang="fr-FR" sz="2200">
                <a:solidFill>
                  <a:srgbClr val="000000"/>
                </a:solidFill>
                <a:latin typeface="Tahoma" pitchFamily="34"/>
                <a:cs typeface="Lucida Sans Unicode" pitchFamily="34"/>
              </a:rPr>
              <a:t> dont les ressources sont protégées par oAuth2</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endParaRPr lang="fr-FR" sz="3200">
              <a:solidFill>
                <a:srgbClr val="000000"/>
              </a:solidFill>
              <a:latin typeface="Tahoma" pitchFamily="34"/>
              <a:cs typeface="Lucida Sans Unicode" pitchFamily="34"/>
            </a:endParaRP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2847600" y="5660280"/>
            <a:ext cx="4496040" cy="16023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name="page19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Maximiser la sécurité des standards</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Modèle de menaces – RFC 9700</a:t>
            </a:r>
          </a:p>
          <a:p>
            <a:pPr lvl="0" indent="-311040" algn="ctr">
              <a:lnSpc>
                <a:spcPct val="95000"/>
              </a:lnSpc>
              <a:spcAft>
                <a:spcPts val="0"/>
              </a:spcAft>
            </a:pPr>
            <a:r>
              <a:rPr lang="fr-FR" b="1">
                <a:solidFill>
                  <a:srgbClr val="0D1F63"/>
                </a:solidFill>
              </a:rPr>
              <a:t>Preuve de possession</a:t>
            </a:r>
          </a:p>
          <a:p>
            <a:pPr lvl="0" indent="-311040" algn="ctr">
              <a:lnSpc>
                <a:spcPct val="95000"/>
              </a:lnSpc>
              <a:spcAft>
                <a:spcPts val="0"/>
              </a:spcAft>
            </a:pPr>
            <a:r>
              <a:rPr lang="fr-FR"/>
              <a:t>FIPS</a:t>
            </a:r>
          </a:p>
          <a:p>
            <a:pPr lvl="0" indent="-311040" algn="ctr">
              <a:lnSpc>
                <a:spcPct val="95000"/>
              </a:lnSpc>
              <a:spcAft>
                <a:spcPts val="0"/>
              </a:spcAft>
            </a:pPr>
            <a:r>
              <a:rPr lang="fr-FR"/>
              <a:t>FAPI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name="page19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 - DPoP</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b="1" i="1">
                <a:solidFill>
                  <a:srgbClr val="0D1F63"/>
                </a:solidFill>
              </a:rPr>
              <a:t>DPoP – Demonstration of Proof of Possession</a:t>
            </a:r>
            <a:r>
              <a:rPr lang="fr-FR"/>
              <a:t> est définie via la RFC 9449</a:t>
            </a:r>
          </a:p>
          <a:p>
            <a:pPr lvl="0"/>
            <a:r>
              <a:rPr lang="fr-FR"/>
              <a:t>C’est un mécanisme léger pour démontrer que le client possède une clé privée liée au token</a:t>
            </a:r>
          </a:p>
          <a:p>
            <a:pPr lvl="0"/>
            <a:r>
              <a:rPr lang="fr-FR"/>
              <a:t>Recommandé par la RFC 9700</a:t>
            </a:r>
          </a:p>
          <a:p>
            <a:pPr lvl="0"/>
            <a:r>
              <a:rPr lang="fr-FR"/>
              <a:t>Alternative légère à mTLS, adaptée aux apps mobiles, SPA, etc.</a:t>
            </a:r>
          </a:p>
          <a:p>
            <a:pPr lvl="0"/>
            <a:endParaRPr lang="fr-FR"/>
          </a:p>
          <a:p>
            <a:pPr lvl="0"/>
            <a:r>
              <a:rPr lang="fr-FR" u="sng"/>
              <a:t>Objectif</a:t>
            </a:r>
            <a:r>
              <a:rPr lang="fr-FR"/>
              <a:t> : éviter le rejeu (replay) d’un jeton d’accès intercepté par un attaquant. Le jeton devient inutile sans la clé privée du client.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name="page19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Mécanismes</a:t>
            </a:r>
          </a:p>
        </p:txBody>
      </p:sp>
      <p:sp>
        <p:nvSpPr>
          <p:cNvPr id="3" name="Espace réservé du texte 2"/>
          <p:cNvSpPr txBox="1">
            <a:spLocks noGrp="1"/>
          </p:cNvSpPr>
          <p:nvPr>
            <p:ph type="body" idx="4294967295"/>
          </p:nvPr>
        </p:nvSpPr>
        <p:spPr/>
        <p:txBody>
          <a:bodyPr vert="horz">
            <a:normAutofit fontScale="62500" lnSpcReduction="20000"/>
          </a:bodyPr>
          <a:lstStyle/>
          <a:p>
            <a:pPr lvl="0">
              <a:buClr>
                <a:srgbClr val="000000"/>
              </a:buClr>
              <a:buSzPct val="100000"/>
              <a:buAutoNum type="arabicParenR"/>
            </a:pPr>
            <a:r>
              <a:rPr lang="fr-FR"/>
              <a:t> Le client génère une paire de clés asymétriques (EC ou RSA)</a:t>
            </a:r>
          </a:p>
          <a:p>
            <a:pPr lvl="0">
              <a:buClr>
                <a:srgbClr val="000000"/>
              </a:buClr>
              <a:buSzPct val="100000"/>
              <a:buAutoNum type="arabicParenR"/>
            </a:pPr>
            <a:r>
              <a:rPr lang="fr-FR"/>
              <a:t> Lors de la requête d’authentification :</a:t>
            </a:r>
            <a:br>
              <a:rPr lang="fr-FR"/>
            </a:br>
            <a:r>
              <a:rPr lang="fr-FR"/>
              <a:t>Il envoie sa clé publique encodée dans un header DPoP (JWT signé)</a:t>
            </a:r>
            <a:br>
              <a:rPr lang="fr-FR"/>
            </a:br>
            <a:r>
              <a:rPr lang="fr-FR"/>
              <a:t>Le serveur d'autorisation enregistre le thumbprint de cette clé et l’insère dans l’access token sous le claim </a:t>
            </a:r>
            <a:r>
              <a:rPr lang="fr-FR" b="1" i="1">
                <a:solidFill>
                  <a:srgbClr val="182F7C"/>
                </a:solidFill>
              </a:rPr>
              <a:t>cnf.jkt</a:t>
            </a:r>
          </a:p>
          <a:p>
            <a:pPr lvl="0">
              <a:buClr>
                <a:srgbClr val="000000"/>
              </a:buClr>
              <a:buSzPct val="100000"/>
              <a:buAutoNum type="arabicParenR"/>
            </a:pPr>
            <a:r>
              <a:rPr lang="fr-FR"/>
              <a:t> Lors de chaque appel API avec le jeton d’accès :</a:t>
            </a:r>
            <a:br>
              <a:rPr lang="fr-FR"/>
            </a:br>
            <a:r>
              <a:rPr lang="fr-FR"/>
              <a:t>Le client signe un nouveau JWT DpoP qui contient la clé publique</a:t>
            </a:r>
            <a:br>
              <a:rPr lang="fr-FR"/>
            </a:br>
            <a:r>
              <a:rPr lang="fr-FR"/>
              <a:t>Ce JWT est ajouté dans l’en-tête de la requête</a:t>
            </a:r>
          </a:p>
          <a:p>
            <a:pPr lvl="0">
              <a:buClr>
                <a:srgbClr val="000000"/>
              </a:buClr>
              <a:buSzPct val="100000"/>
              <a:buAutoNum type="arabicParenR"/>
            </a:pPr>
            <a:r>
              <a:rPr lang="fr-FR"/>
              <a:t> Le serveur de ressources :</a:t>
            </a:r>
            <a:br>
              <a:rPr lang="fr-FR"/>
            </a:br>
            <a:r>
              <a:rPr lang="fr-FR"/>
              <a:t>Vérifie que le JWT DPoP est valide</a:t>
            </a:r>
            <a:br>
              <a:rPr lang="fr-FR"/>
            </a:br>
            <a:r>
              <a:rPr lang="fr-FR"/>
              <a:t>Vérifie que le token d’accès a été émis pour cette clé en recalculant le thumbprint avec le même algorithme</a:t>
            </a:r>
          </a:p>
          <a:p>
            <a:pPr lvl="0"/>
            <a:endParaRPr lang="fr-FR"/>
          </a:p>
          <a:p>
            <a:pPr lvl="0"/>
            <a:r>
              <a:rPr lang="fr-FR"/>
              <a:t>Résultat : l’appel ne peut être effectué que par le détenteur de la clé privée.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name="page19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DpoP et Keycloak</a:t>
            </a:r>
          </a:p>
        </p:txBody>
      </p:sp>
      <p:sp>
        <p:nvSpPr>
          <p:cNvPr id="3" name="Espace réservé du texte 2"/>
          <p:cNvSpPr txBox="1">
            <a:spLocks noGrp="1"/>
          </p:cNvSpPr>
          <p:nvPr>
            <p:ph type="body" idx="4294967295"/>
          </p:nvPr>
        </p:nvSpPr>
        <p:spPr/>
        <p:txBody>
          <a:bodyPr vert="horz"/>
          <a:lstStyle/>
          <a:p>
            <a:pPr lvl="0"/>
            <a:r>
              <a:rPr lang="fr-FR"/>
              <a:t>Depuis la v22+, Keycloak supporte DpoP en mode Preview</a:t>
            </a:r>
          </a:p>
          <a:p>
            <a:pPr lvl="0"/>
            <a:r>
              <a:rPr lang="fr-FR"/>
              <a:t>Ce mécanisme est désactivé par défaut. Pour l’activer :</a:t>
            </a:r>
            <a:br>
              <a:rPr lang="fr-FR"/>
            </a:br>
            <a:r>
              <a:rPr lang="fr-FR">
                <a:latin typeface="Courier New" pitchFamily="49"/>
              </a:rPr>
              <a:t>kc.sh start --features=dpop</a:t>
            </a:r>
          </a:p>
          <a:p>
            <a:pPr lvl="0"/>
            <a:r>
              <a:rPr lang="fr-FR"/>
              <a:t>Ensuite pour un client, activer DpoP dans la configuration</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name="page19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Implémentation côté client</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a:t>Générer une clé privée/publique (ex : EC P-256)</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Construire un JWT DPoP signé avec la clé privée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Inclure les claims : htu, htm, jti, iat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Ajouter l’en-tête DPoP à chaque requête vers l’API</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Stocker et réutiliser la clé</a:t>
            </a:r>
          </a:p>
          <a:p>
            <a:pPr lvl="0"/>
            <a:r>
              <a:rPr lang="fr-FR"/>
              <a:t>Librairies utiles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JavaScript	jsonwebtoken (npm)</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Java	jjwt (Java JWT), Nimbus JOSE+JWT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Python	PyJWT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C#/.NET	System.IdentityModel.Tokens.Jwt</a:t>
            </a:r>
          </a:p>
          <a:p>
            <a:pPr lvl="0"/>
            <a:r>
              <a:rPr lang="fr-FR"/>
              <a:t>L’en-tête DPoP doit être généré pour chaque appel, car le JWT est horodaté (iat) et lié à l’URL (htu).</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name="page19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Exemple avec </a:t>
            </a:r>
            <a:r>
              <a:rPr lang="fr-FR" i="1"/>
              <a:t>jjwt</a:t>
            </a:r>
          </a:p>
        </p:txBody>
      </p:sp>
      <p:sp>
        <p:nvSpPr>
          <p:cNvPr id="3" name="Espace réservé du texte 2"/>
          <p:cNvSpPr txBox="1">
            <a:spLocks noGrp="1"/>
          </p:cNvSpPr>
          <p:nvPr>
            <p:ph type="body" idx="4294967295"/>
          </p:nvPr>
        </p:nvSpPr>
        <p:spPr/>
        <p:txBody>
          <a:bodyPr vert="horz">
            <a:normAutofit fontScale="25000" lnSpcReduction="20000"/>
          </a:bodyPr>
          <a:lstStyle/>
          <a:p>
            <a:pPr lvl="0">
              <a:lnSpc>
                <a:spcPct val="100000"/>
              </a:lnSpc>
              <a:spcAft>
                <a:spcPts val="283"/>
              </a:spcAft>
            </a:pPr>
            <a:r>
              <a:rPr lang="fr-FR"/>
              <a:t>       KeyPairGenerator keyGen = KeyPairGenerator.getInstance("RSA");</a:t>
            </a:r>
          </a:p>
          <a:p>
            <a:pPr lvl="0">
              <a:lnSpc>
                <a:spcPct val="100000"/>
              </a:lnSpc>
              <a:spcAft>
                <a:spcPts val="283"/>
              </a:spcAft>
            </a:pPr>
            <a:r>
              <a:rPr lang="fr-FR"/>
              <a:t>        keyGen.initialize(2048);</a:t>
            </a:r>
          </a:p>
          <a:p>
            <a:pPr lvl="0">
              <a:lnSpc>
                <a:spcPct val="100000"/>
              </a:lnSpc>
              <a:spcAft>
                <a:spcPts val="283"/>
              </a:spcAft>
            </a:pPr>
            <a:r>
              <a:rPr lang="fr-FR"/>
              <a:t>        KeyPair keyPair = keyGen.generateKeyPair();</a:t>
            </a:r>
          </a:p>
          <a:p>
            <a:pPr lvl="0">
              <a:lnSpc>
                <a:spcPct val="100000"/>
              </a:lnSpc>
              <a:spcAft>
                <a:spcPts val="283"/>
              </a:spcAft>
            </a:pPr>
            <a:endParaRPr lang="fr-FR"/>
          </a:p>
          <a:p>
            <a:pPr lvl="0">
              <a:lnSpc>
                <a:spcPct val="100000"/>
              </a:lnSpc>
              <a:spcAft>
                <a:spcPts val="283"/>
              </a:spcAft>
            </a:pPr>
            <a:r>
              <a:rPr lang="fr-FR" b="1">
                <a:solidFill>
                  <a:srgbClr val="1E6A39"/>
                </a:solidFill>
              </a:rPr>
              <a:t>        // Construction du JWK (simplifié pour l'exemple)</a:t>
            </a:r>
          </a:p>
          <a:p>
            <a:pPr lvl="0">
              <a:lnSpc>
                <a:spcPct val="100000"/>
              </a:lnSpc>
              <a:spcAft>
                <a:spcPts val="283"/>
              </a:spcAft>
            </a:pPr>
            <a:r>
              <a:rPr lang="fr-FR"/>
              <a:t>        Map&lt;String, Object&gt; jwk = new HashMap&lt;&gt;();</a:t>
            </a:r>
          </a:p>
          <a:p>
            <a:pPr lvl="0">
              <a:lnSpc>
                <a:spcPct val="100000"/>
              </a:lnSpc>
              <a:spcAft>
                <a:spcPts val="283"/>
              </a:spcAft>
            </a:pPr>
            <a:r>
              <a:rPr lang="fr-FR"/>
              <a:t>        jwk.put("kty", "RSA");</a:t>
            </a:r>
          </a:p>
          <a:p>
            <a:pPr lvl="0">
              <a:lnSpc>
                <a:spcPct val="100000"/>
              </a:lnSpc>
              <a:spcAft>
                <a:spcPts val="283"/>
              </a:spcAft>
            </a:pPr>
            <a:r>
              <a:rPr lang="fr-FR" b="1">
                <a:solidFill>
                  <a:srgbClr val="0D1F63"/>
                </a:solidFill>
              </a:rPr>
              <a:t>        jwk.put("n", Base64.getUrlEncoder().withoutPadding() .encodeToString(keyPair.getPublic().getEncoded()));</a:t>
            </a:r>
          </a:p>
          <a:p>
            <a:pPr lvl="0">
              <a:lnSpc>
                <a:spcPct val="100000"/>
              </a:lnSpc>
              <a:spcAft>
                <a:spcPts val="283"/>
              </a:spcAft>
            </a:pPr>
            <a:r>
              <a:rPr lang="fr-FR"/>
              <a:t>        jwk.put("e", "AQAB");</a:t>
            </a:r>
          </a:p>
          <a:p>
            <a:pPr lvl="0">
              <a:lnSpc>
                <a:spcPct val="100000"/>
              </a:lnSpc>
              <a:spcAft>
                <a:spcPts val="283"/>
              </a:spcAft>
            </a:pPr>
            <a:endParaRPr lang="fr-FR"/>
          </a:p>
          <a:p>
            <a:pPr lvl="0">
              <a:lnSpc>
                <a:spcPct val="100000"/>
              </a:lnSpc>
              <a:spcAft>
                <a:spcPts val="283"/>
              </a:spcAft>
            </a:pPr>
            <a:r>
              <a:rPr lang="fr-FR" b="1">
                <a:solidFill>
                  <a:srgbClr val="1E6A39"/>
                </a:solidFill>
              </a:rPr>
              <a:t>        // Header personnalisé DPoP</a:t>
            </a:r>
          </a:p>
          <a:p>
            <a:pPr lvl="0">
              <a:lnSpc>
                <a:spcPct val="100000"/>
              </a:lnSpc>
              <a:spcAft>
                <a:spcPts val="283"/>
              </a:spcAft>
            </a:pPr>
            <a:r>
              <a:rPr lang="fr-FR"/>
              <a:t>        Map&lt;String, Object&gt; header = new HashMap&lt;&gt;();</a:t>
            </a:r>
          </a:p>
          <a:p>
            <a:pPr lvl="0">
              <a:lnSpc>
                <a:spcPct val="100000"/>
              </a:lnSpc>
              <a:spcAft>
                <a:spcPts val="283"/>
              </a:spcAft>
            </a:pPr>
            <a:r>
              <a:rPr lang="fr-FR"/>
              <a:t>        header.put("typ", "dpop+jwt");</a:t>
            </a:r>
          </a:p>
          <a:p>
            <a:pPr lvl="0">
              <a:lnSpc>
                <a:spcPct val="100000"/>
              </a:lnSpc>
              <a:spcAft>
                <a:spcPts val="283"/>
              </a:spcAft>
            </a:pPr>
            <a:r>
              <a:rPr lang="fr-FR"/>
              <a:t>        header.put("alg", "RS256");</a:t>
            </a:r>
          </a:p>
          <a:p>
            <a:pPr lvl="0">
              <a:lnSpc>
                <a:spcPct val="100000"/>
              </a:lnSpc>
              <a:spcAft>
                <a:spcPts val="283"/>
              </a:spcAft>
            </a:pPr>
            <a:r>
              <a:rPr lang="fr-FR"/>
              <a:t>        header.put("jwk", jwk);</a:t>
            </a:r>
          </a:p>
          <a:p>
            <a:pPr lvl="0">
              <a:lnSpc>
                <a:spcPct val="100000"/>
              </a:lnSpc>
              <a:spcAft>
                <a:spcPts val="283"/>
              </a:spcAft>
            </a:pPr>
            <a:endParaRPr lang="fr-FR"/>
          </a:p>
          <a:p>
            <a:pPr lvl="0">
              <a:lnSpc>
                <a:spcPct val="100000"/>
              </a:lnSpc>
              <a:spcAft>
                <a:spcPts val="283"/>
              </a:spcAft>
            </a:pPr>
            <a:r>
              <a:rPr lang="fr-FR" b="1">
                <a:solidFill>
                  <a:srgbClr val="1E6A39"/>
                </a:solidFill>
              </a:rPr>
              <a:t>        // Claims DPoP requis</a:t>
            </a:r>
          </a:p>
          <a:p>
            <a:pPr lvl="0">
              <a:lnSpc>
                <a:spcPct val="100000"/>
              </a:lnSpc>
              <a:spcAft>
                <a:spcPts val="283"/>
              </a:spcAft>
            </a:pPr>
            <a:r>
              <a:rPr lang="fr-FR"/>
              <a:t>        Map&lt;String, Object&gt; claims = new HashMap&lt;&gt;();</a:t>
            </a:r>
          </a:p>
          <a:p>
            <a:pPr lvl="0">
              <a:lnSpc>
                <a:spcPct val="100000"/>
              </a:lnSpc>
              <a:spcAft>
                <a:spcPts val="283"/>
              </a:spcAft>
            </a:pPr>
            <a:r>
              <a:rPr lang="fr-FR"/>
              <a:t>        claims.put("jti", UUID.randomUUID().toString());</a:t>
            </a:r>
          </a:p>
          <a:p>
            <a:pPr lvl="0">
              <a:lnSpc>
                <a:spcPct val="100000"/>
              </a:lnSpc>
              <a:spcAft>
                <a:spcPts val="283"/>
              </a:spcAft>
            </a:pPr>
            <a:r>
              <a:rPr lang="fr-FR"/>
              <a:t>        claims.put("htm", "POST");</a:t>
            </a:r>
          </a:p>
          <a:p>
            <a:pPr lvl="0">
              <a:lnSpc>
                <a:spcPct val="100000"/>
              </a:lnSpc>
              <a:spcAft>
                <a:spcPts val="283"/>
              </a:spcAft>
            </a:pPr>
            <a:r>
              <a:rPr lang="fr-FR"/>
              <a:t>        claims.put("htu", "https://exemple.com/oauth2/token");</a:t>
            </a:r>
          </a:p>
          <a:p>
            <a:pPr lvl="0">
              <a:lnSpc>
                <a:spcPct val="100000"/>
              </a:lnSpc>
              <a:spcAft>
                <a:spcPts val="283"/>
              </a:spcAft>
            </a:pPr>
            <a:r>
              <a:rPr lang="fr-FR"/>
              <a:t>        claims.put("iat", System.currentTimeMillis() / 1000);</a:t>
            </a:r>
          </a:p>
          <a:p>
            <a:pPr lvl="0">
              <a:lnSpc>
                <a:spcPct val="100000"/>
              </a:lnSpc>
              <a:spcAft>
                <a:spcPts val="283"/>
              </a:spcAft>
            </a:pPr>
            <a:endParaRPr lang="fr-FR"/>
          </a:p>
          <a:p>
            <a:pPr lvl="0">
              <a:lnSpc>
                <a:spcPct val="100000"/>
              </a:lnSpc>
              <a:spcAft>
                <a:spcPts val="283"/>
              </a:spcAft>
            </a:pPr>
            <a:r>
              <a:rPr lang="fr-FR" b="1">
                <a:solidFill>
                  <a:srgbClr val="1E6A39"/>
                </a:solidFill>
              </a:rPr>
              <a:t>        // Génération du JWT signé</a:t>
            </a:r>
          </a:p>
          <a:p>
            <a:pPr lvl="0">
              <a:lnSpc>
                <a:spcPct val="100000"/>
              </a:lnSpc>
              <a:spcAft>
                <a:spcPts val="283"/>
              </a:spcAft>
            </a:pPr>
            <a:r>
              <a:rPr lang="fr-FR"/>
              <a:t>        String jwt = Jwts.builder()</a:t>
            </a:r>
          </a:p>
          <a:p>
            <a:pPr lvl="0">
              <a:lnSpc>
                <a:spcPct val="100000"/>
              </a:lnSpc>
              <a:spcAft>
                <a:spcPts val="283"/>
              </a:spcAft>
            </a:pPr>
            <a:r>
              <a:rPr lang="fr-FR"/>
              <a:t>            .setHeader(header)</a:t>
            </a:r>
          </a:p>
          <a:p>
            <a:pPr lvl="0">
              <a:lnSpc>
                <a:spcPct val="100000"/>
              </a:lnSpc>
              <a:spcAft>
                <a:spcPts val="283"/>
              </a:spcAft>
            </a:pPr>
            <a:r>
              <a:rPr lang="fr-FR"/>
              <a:t>            .setClaims(claims)</a:t>
            </a:r>
          </a:p>
          <a:p>
            <a:pPr lvl="0">
              <a:lnSpc>
                <a:spcPct val="100000"/>
              </a:lnSpc>
              <a:spcAft>
                <a:spcPts val="283"/>
              </a:spcAft>
            </a:pPr>
            <a:r>
              <a:rPr lang="fr-FR"/>
              <a:t>            .signWith(keyPair.getPrivate(), SignatureAlgorithm.RS256)</a:t>
            </a:r>
          </a:p>
          <a:p>
            <a:pPr lvl="0">
              <a:lnSpc>
                <a:spcPct val="100000"/>
              </a:lnSpc>
              <a:spcAft>
                <a:spcPts val="283"/>
              </a:spcAft>
            </a:pPr>
            <a:r>
              <a:rPr lang="fr-FR"/>
              <a:t>            .compact();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name="page19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Avantages et limites</a:t>
            </a:r>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a:t>Avantages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Légèreté → pas besoin de certificat client ou infrastructure PKI</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Facilement intégrable dans des applications SPA ou mobiles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Réduit considérablement le risque de rejeu de jeton</a:t>
            </a:r>
          </a:p>
          <a:p>
            <a:pPr lvl="0"/>
            <a:endParaRPr lang="fr-FR"/>
          </a:p>
          <a:p>
            <a:pPr lvl="0"/>
            <a:r>
              <a:rPr lang="fr-FR"/>
              <a:t>Limites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Ne sécurise que les clients honnêtes (pas d’attestation du matériel comme mTLS)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Nécessite une gestion locale de clés (durée de vie, persistance)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Dépend du support correct côté ressource server</a:t>
            </a:r>
          </a:p>
          <a:p>
            <a:pPr lvl="0"/>
            <a:endParaRPr lang="fr-FR"/>
          </a:p>
          <a:p>
            <a:pPr lvl="0"/>
            <a:r>
              <a:rPr lang="fr-FR"/>
              <a:t>Pour les environnements critiques (FAPI Advanced), DPoP peut être insuffisant → préférer mTLS.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name="page20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Preuve de possession avec mTLS</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Il est également possible d’effectuer la preuve de possession avec mTLS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Il faut configurer Keycloak afin qu’il associe le certificat client au jeton.</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Advanced – Advanced Settings -  OAuth 2.0 Mutual TLS Certificate Bound Access Tokens Enabled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Keyclak renvoie alors un jeton avec le claim cnt contenant l’empreinte du certificat (thumbprint)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Lorsque le serveur d’api reçoit le jeton un peut vérifier le certificat client et le thumbprint</a:t>
            </a:r>
          </a:p>
        </p:txBody>
      </p:sp>
      <p:grpSp>
        <p:nvGrpSpPr>
          <p:cNvPr id="4" name="Group 4_ 7"/>
          <p:cNvGrpSpPr/>
          <p:nvPr/>
        </p:nvGrpSpPr>
        <p:grpSpPr>
          <a:xfrm>
            <a:off x="9135000" y="2880"/>
            <a:ext cx="1486800" cy="1141200"/>
            <a:chOff x="9135000" y="2880"/>
            <a:chExt cx="1486800" cy="1141200"/>
          </a:xfrm>
        </p:grpSpPr>
        <p:pic>
          <p:nvPicPr>
            <p:cNvPr id="5" name="Picture 5_ 15">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9135000" y="2880"/>
              <a:ext cx="1486800" cy="1141200"/>
            </a:xfrm>
            <a:prstGeom prst="rect">
              <a:avLst/>
            </a:prstGeom>
            <a:noFill/>
            <a:ln>
              <a:noFill/>
            </a:ln>
          </p:spPr>
        </p:pic>
        <p:sp>
          <p:nvSpPr>
            <p:cNvPr id="6" name="Text Box 6_ 15"/>
            <p:cNvSpPr/>
            <p:nvPr/>
          </p:nvSpPr>
          <p:spPr>
            <a:xfrm>
              <a:off x="9365400" y="38268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7.1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name="page20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Maximiser la sécurité des standards</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Modèle de menaces – RFC 9700</a:t>
            </a:r>
          </a:p>
          <a:p>
            <a:pPr lvl="0" indent="-311040" algn="ctr">
              <a:lnSpc>
                <a:spcPct val="95000"/>
              </a:lnSpc>
              <a:spcAft>
                <a:spcPts val="0"/>
              </a:spcAft>
            </a:pPr>
            <a:r>
              <a:rPr lang="fr-FR"/>
              <a:t>Preuve de possession</a:t>
            </a:r>
          </a:p>
          <a:p>
            <a:pPr lvl="0" indent="-311040" algn="ctr">
              <a:lnSpc>
                <a:spcPct val="95000"/>
              </a:lnSpc>
              <a:spcAft>
                <a:spcPts val="0"/>
              </a:spcAft>
            </a:pPr>
            <a:r>
              <a:rPr lang="fr-FR" b="1">
                <a:solidFill>
                  <a:srgbClr val="0D1F63"/>
                </a:solidFill>
              </a:rPr>
              <a:t>FIPS</a:t>
            </a:r>
          </a:p>
          <a:p>
            <a:pPr lvl="0" indent="-311040" algn="ctr">
              <a:lnSpc>
                <a:spcPct val="95000"/>
              </a:lnSpc>
              <a:spcAft>
                <a:spcPts val="0"/>
              </a:spcAft>
            </a:pPr>
            <a:r>
              <a:rPr lang="fr-FR"/>
              <a:t>FAPI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name="page20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92500" lnSpcReduction="10000"/>
          </a:bodyPr>
          <a:lstStyle/>
          <a:p>
            <a:pPr lvl="0"/>
            <a:r>
              <a:rPr lang="fr-FR" b="1" i="1">
                <a:solidFill>
                  <a:srgbClr val="0D1F63"/>
                </a:solidFill>
              </a:rPr>
              <a:t>FIPS (Federal Information Processing Standards)</a:t>
            </a:r>
            <a:r>
              <a:rPr lang="fr-FR"/>
              <a:t> est un ensemble de standards de sécurité informatique définis par le gouvernement des États-Unis.</a:t>
            </a:r>
          </a:p>
          <a:p>
            <a:pPr lvl="0"/>
            <a:r>
              <a:rPr lang="fr-FR"/>
              <a:t>Le plus connu est FIPS 140-2 / 140-3, qui spécifie les exigences pour les modules cryptographiques (logiciels ou matériels).</a:t>
            </a:r>
          </a:p>
          <a:p>
            <a:pPr lvl="0"/>
            <a:r>
              <a:rPr lang="fr-FR"/>
              <a:t>Objectif : Assurer que les algorithmes cryptographiques utilisés sont robustes, éprouvés et conformes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186920" y="713880"/>
            <a:ext cx="8459640" cy="1362240"/>
          </a:xfrm>
        </p:spPr>
        <p:txBody>
          <a:bodyPr vert="horz"/>
          <a:lstStyle/>
          <a:p>
            <a:pPr lvl="0"/>
            <a:r>
              <a:rPr lang="fr-FR" sz="3600"/>
              <a:t>Authentification FRONT-END</a:t>
            </a:r>
            <a:r>
              <a:rPr lang="fr-FR" sz="3600" i="1"/>
              <a:t> </a:t>
            </a:r>
            <a:br>
              <a:rPr lang="fr-FR" sz="3600" i="1"/>
            </a:br>
            <a:r>
              <a:rPr lang="fr-FR" sz="2600" i="1"/>
              <a:t>OpenID</a:t>
            </a:r>
            <a:r>
              <a:rPr lang="fr-FR" sz="2600"/>
              <a:t> / </a:t>
            </a:r>
            <a:r>
              <a:rPr lang="fr-FR" sz="2600" i="1"/>
              <a:t>Authorization code flow</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114200" y="2566440"/>
            <a:ext cx="8819640" cy="47336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name="page20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Implications</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Interdiction des algorithmes faibles ou obsolètes (ex : MD5, SHA-1, RSA 1024)</a:t>
            </a:r>
          </a:p>
          <a:p>
            <a:pPr lvl="0"/>
            <a:r>
              <a:rPr lang="fr-FR"/>
              <a:t>Imposition de l’usage de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RSA ≥ 2048 bits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AES-256 / GCM</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SHA-256, SHA-384, SHA-512</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Signatures PSS (RSA-PSS)</a:t>
            </a:r>
          </a:p>
          <a:p>
            <a:pPr lvl="0"/>
            <a:r>
              <a:rPr lang="fr-FR"/>
              <a:t>Nécessité d’utiliser une JVM et des fournisseurs cryptographiques compatibles FIPS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name="page20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Conditions pour keycloak</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a:t>Le serveur doit tourner sur un système FIPS-activé (ex. RHEL/Fedora, ou Ubuntu FIPS via Ubuntu Pro)</a:t>
            </a:r>
          </a:p>
          <a:p>
            <a:pPr lvl="0"/>
            <a:r>
              <a:rPr lang="fr-FR"/>
              <a:t>Keycloak utilise un Java FIPS-compliant via OpenJDK.</a:t>
            </a:r>
          </a:p>
          <a:p>
            <a:pPr lvl="0"/>
            <a:r>
              <a:rPr lang="fr-FR"/>
              <a:t>BouncyCastle FIPS : la version par défaut de BouncyCastle utilisé pour la cryptography n’est pas FIPS compliant.</a:t>
            </a:r>
          </a:p>
          <a:p>
            <a:pPr lvl="0"/>
            <a:r>
              <a:rPr lang="fr-FR"/>
              <a:t>=&gt; Il faut installer les librairies adéquates dans </a:t>
            </a:r>
            <a:r>
              <a:rPr lang="fr-FR" b="1" i="1">
                <a:solidFill>
                  <a:srgbClr val="182F7C"/>
                </a:solidFill>
              </a:rPr>
              <a:t>KEYCLOAK_HOME/providers</a:t>
            </a:r>
            <a:r>
              <a:rPr lang="fr-FR"/>
              <a: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i="1">
                <a:solidFill>
                  <a:srgbClr val="000000"/>
                </a:solidFill>
                <a:latin typeface="Tahoma" pitchFamily="34"/>
                <a:cs typeface="Lucida Sans Unicode" pitchFamily="34"/>
              </a:rPr>
              <a:t>bc-fips-2.0.0.jar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i="1">
                <a:solidFill>
                  <a:srgbClr val="000000"/>
                </a:solidFill>
                <a:latin typeface="Tahoma" pitchFamily="34"/>
                <a:cs typeface="Lucida Sans Unicode" pitchFamily="34"/>
              </a:rPr>
              <a:t>bctls-fips-2.0.19.jar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i="1">
                <a:solidFill>
                  <a:srgbClr val="000000"/>
                </a:solidFill>
                <a:latin typeface="Tahoma" pitchFamily="34"/>
                <a:cs typeface="Lucida Sans Unicode" pitchFamily="34"/>
              </a:rPr>
              <a:t>bcpkix-fips-2.0.7.jar</a:t>
            </a:r>
          </a:p>
          <a:p>
            <a:pPr lvl="0"/>
            <a:r>
              <a:rPr lang="fr-FR"/>
              <a:t>Le keystore doit être compatible FIPS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PKCS12 : fonctionne en mode non‑approved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BCFKS : requis pour le mode FIPS strict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name="page20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Démarrage</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Une fois les conditions remplies, on peut démarrer keycloak en mode </a:t>
            </a:r>
            <a:r>
              <a:rPr lang="fr-FR" b="1" i="1">
                <a:solidFill>
                  <a:srgbClr val="182F7C"/>
                </a:solidFill>
              </a:rPr>
              <a:t>fips</a:t>
            </a:r>
            <a:r>
              <a:rPr lang="fr-FR"/>
              <a:t> ou en </a:t>
            </a:r>
            <a:r>
              <a:rPr lang="fr-FR" b="1" i="1">
                <a:solidFill>
                  <a:srgbClr val="182F7C"/>
                </a:solidFill>
              </a:rPr>
              <a:t>strict fips</a:t>
            </a:r>
            <a:r>
              <a:rPr lang="fr-FR"/>
              <a:t>.</a:t>
            </a:r>
          </a:p>
          <a:p>
            <a:pPr lvl="0"/>
            <a:r>
              <a:rPr lang="fr-FR"/>
              <a:t>Modifier le fichier </a:t>
            </a:r>
            <a:r>
              <a:rPr lang="fr-FR" i="1"/>
              <a:t>java.security</a:t>
            </a:r>
            <a:r>
              <a:rPr lang="fr-FR"/>
              <a:t> afin que la JVM ne tente pas un algorithme interdit. Ex :</a:t>
            </a:r>
          </a:p>
          <a:p>
            <a:pPr lvl="0">
              <a:lnSpc>
                <a:spcPct val="100000"/>
              </a:lnSpc>
              <a:spcAft>
                <a:spcPts val="283"/>
              </a:spcAft>
            </a:pPr>
            <a:r>
              <a:rPr lang="fr-FR" sz="1600">
                <a:latin typeface="Courier" pitchFamily="49"/>
              </a:rPr>
              <a:t>security.provider.1=org.bouncycastle.jcajce.provider.BouncyCastleFipsProvider</a:t>
            </a:r>
          </a:p>
          <a:p>
            <a:pPr lvl="0">
              <a:lnSpc>
                <a:spcPct val="100000"/>
              </a:lnSpc>
              <a:spcAft>
                <a:spcPts val="283"/>
              </a:spcAft>
            </a:pPr>
            <a:r>
              <a:rPr lang="fr-FR" sz="1600">
                <a:latin typeface="Courier" pitchFamily="49"/>
              </a:rPr>
              <a:t>security.provider.2=org.bouncycastle.jsse.provider.BouncyCastleJsseProvider</a:t>
            </a:r>
          </a:p>
          <a:p>
            <a:pPr lvl="0">
              <a:lnSpc>
                <a:spcPct val="100000"/>
              </a:lnSpc>
              <a:spcAft>
                <a:spcPts val="283"/>
              </a:spcAft>
            </a:pPr>
            <a:r>
              <a:rPr lang="fr-FR" sz="1600">
                <a:latin typeface="Courier" pitchFamily="49"/>
              </a:rPr>
              <a:t>security.overridePropertiesFile=true</a:t>
            </a:r>
          </a:p>
          <a:p>
            <a:pPr lvl="0">
              <a:lnSpc>
                <a:spcPct val="100000"/>
              </a:lnSpc>
              <a:spcAft>
                <a:spcPts val="283"/>
              </a:spcAft>
            </a:pPr>
            <a:endParaRPr lang="fr-FR" sz="1600">
              <a:latin typeface="Courier" pitchFamily="49"/>
            </a:endParaRPr>
          </a:p>
          <a:p>
            <a:pPr lvl="0">
              <a:lnSpc>
                <a:spcPct val="100000"/>
              </a:lnSpc>
              <a:spcAft>
                <a:spcPts val="283"/>
              </a:spcAft>
            </a:pPr>
            <a:r>
              <a:rPr lang="fr-FR" sz="1600">
                <a:latin typeface="Courier" pitchFamily="49"/>
              </a:rPr>
              <a:t>export JAVA_OPTS_APPEND="-Djava.security.properties=/opt/keycloak/conf/fips-java.security"</a:t>
            </a:r>
          </a:p>
          <a:p>
            <a:pPr lvl="0"/>
            <a:endParaRPr lang="fr-FR"/>
          </a:p>
          <a:p>
            <a:pPr lvl="0"/>
            <a:r>
              <a:rPr lang="fr-FR"/>
              <a:t>Activer la features fips et éventuellement positionner le mode script</a:t>
            </a:r>
          </a:p>
          <a:p>
            <a:pPr lvl="0"/>
            <a:r>
              <a:rPr lang="fr-FR" sz="1300">
                <a:latin typeface="Courier New" pitchFamily="49"/>
              </a:rPr>
              <a:t>bin/kc.[sh|bat] start </a:t>
            </a:r>
            <a:r>
              <a:rPr lang="fr-FR" sz="1300" b="1">
                <a:solidFill>
                  <a:srgbClr val="182F7C"/>
                </a:solidFill>
                <a:latin typeface="Courier New" pitchFamily="49"/>
              </a:rPr>
              <a:t>--features=fips --fips-mode=strict</a:t>
            </a:r>
            <a:r>
              <a:rPr lang="fr-FR" sz="1300">
                <a:latin typeface="Courier New" pitchFamily="49"/>
              </a:rPr>
              <a:t> --hostname=localhost \</a:t>
            </a:r>
            <a:br>
              <a:rPr lang="fr-FR" sz="1300">
                <a:latin typeface="Courier New" pitchFamily="49"/>
              </a:rPr>
            </a:br>
            <a:r>
              <a:rPr lang="fr-FR" sz="1300">
                <a:latin typeface="Courier New" pitchFamily="49"/>
              </a:rPr>
              <a:t>--https-key-store-password=passwordpassword \</a:t>
            </a:r>
            <a:br>
              <a:rPr lang="fr-FR" sz="1300">
                <a:latin typeface="Courier New" pitchFamily="49"/>
              </a:rPr>
            </a:br>
            <a:r>
              <a:rPr lang="fr-FR" sz="1300">
                <a:latin typeface="Courier New" pitchFamily="49"/>
              </a:rPr>
              <a:t>--log-level=INFO,org.keycloak.common.crypto:TRACE,org.keycloak.crypto:TRACE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name="page206">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Impacts de FIPS sur Keycloak et les applications</a:t>
            </a:r>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a:t>Avantages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Conformité réglementaire (USA, institutions financières ou gouvernementales)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Usage exclusif d’algorithmes robustes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Accroît la sécurité globale de votre chaîne d’authentification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Souvent exigé pour FAPI Advanced, OpenBanking, ou projets certifiables</a:t>
            </a:r>
          </a:p>
          <a:p>
            <a:pPr lvl="0"/>
            <a:endParaRPr lang="fr-FR"/>
          </a:p>
          <a:p>
            <a:pPr lvl="0"/>
            <a:r>
              <a:rPr lang="fr-FR"/>
              <a:t>Limitations / Effets de bord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Algorithmes : Algos faibles désactivés (ex. SHA-1, RSA-1024)</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Signatures : Certaines signatures interdites (ex. none)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Tokens JWT : 	JWT doivent être signés avec algo FIPS-compatibles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Clients existants : 	Incompatibles si ils utilisent un algo non autorisé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Intégrations tierces	Doivent être compatibles FIPS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name="page20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Maximiser la sécurité des standards</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Modèle de menaces – RFC 9700</a:t>
            </a:r>
          </a:p>
          <a:p>
            <a:pPr lvl="0" indent="-311040" algn="ctr">
              <a:lnSpc>
                <a:spcPct val="95000"/>
              </a:lnSpc>
              <a:spcAft>
                <a:spcPts val="0"/>
              </a:spcAft>
            </a:pPr>
            <a:r>
              <a:rPr lang="fr-FR"/>
              <a:t>Preuve de possession</a:t>
            </a:r>
          </a:p>
          <a:p>
            <a:pPr lvl="0" indent="-311040" algn="ctr">
              <a:lnSpc>
                <a:spcPct val="95000"/>
              </a:lnSpc>
              <a:spcAft>
                <a:spcPts val="0"/>
              </a:spcAft>
            </a:pPr>
            <a:r>
              <a:rPr lang="fr-FR"/>
              <a:t>FIPS</a:t>
            </a:r>
          </a:p>
          <a:p>
            <a:pPr lvl="0" indent="-311040" algn="ctr">
              <a:lnSpc>
                <a:spcPct val="95000"/>
              </a:lnSpc>
              <a:spcAft>
                <a:spcPts val="0"/>
              </a:spcAft>
            </a:pPr>
            <a:r>
              <a:rPr lang="fr-FR" b="1">
                <a:solidFill>
                  <a:srgbClr val="0D1F63"/>
                </a:solidFill>
              </a:rPr>
              <a:t>FAPI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name="page20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b="1" i="1">
                <a:solidFill>
                  <a:srgbClr val="0D1F63"/>
                </a:solidFill>
              </a:rPr>
              <a:t>FAPI (Financial-grade API) </a:t>
            </a:r>
            <a:r>
              <a:rPr lang="fr-FR"/>
              <a:t>est un ensemble de spécifications de sécurité renforcées, conçues pour protéger les échanges OAuth2 / OIDC dans des contextes hautement sensibles, en particulier dans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 finance (Open Banking UK, Berlin Group, PSD2)</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 santé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données personnelles critiques</a:t>
            </a:r>
          </a:p>
          <a:p>
            <a:pPr lvl="0"/>
            <a:r>
              <a:rPr lang="fr-FR"/>
              <a:t>Apports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Des profils renforcés d'OAuth2 / OIDC</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Des exigences sur les clients, tokens, signatures, preuves de possession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Une standardisation du niveau de sécurité pour des appels API critiques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name="page20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Profils FAPI</a:t>
            </a:r>
          </a:p>
        </p:txBody>
      </p:sp>
      <p:sp>
        <p:nvSpPr>
          <p:cNvPr id="3" name="Espace réservé du texte 2"/>
          <p:cNvSpPr txBox="1">
            <a:spLocks noGrp="1"/>
          </p:cNvSpPr>
          <p:nvPr>
            <p:ph type="body" idx="4294967295"/>
          </p:nvPr>
        </p:nvSpPr>
        <p:spPr/>
        <p:txBody>
          <a:bodyPr vert="horz">
            <a:normAutofit fontScale="92500" lnSpcReduction="10000"/>
          </a:bodyPr>
          <a:lstStyle/>
          <a:p>
            <a:pPr lvl="0"/>
            <a:r>
              <a:rPr lang="fr-FR"/>
              <a:t>FAPI 2.0 combine plusieurs recommandations (RFC 9207, RFC 8705, RFC 8707, DPoP...) et impose un ensemble de contraintes, regroupées dans deux profils principaux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D1F63"/>
                </a:solidFill>
                <a:latin typeface="Tahoma" pitchFamily="34"/>
                <a:cs typeface="Lucida Sans Unicode" pitchFamily="34"/>
              </a:rPr>
              <a:t>Baseline</a:t>
            </a:r>
            <a:r>
              <a:rPr lang="fr-FR" sz="3200">
                <a:solidFill>
                  <a:srgbClr val="000000"/>
                </a:solidFill>
                <a:latin typeface="Tahoma" pitchFamily="34"/>
                <a:cs typeface="Lucida Sans Unicode" pitchFamily="34"/>
              </a:rPr>
              <a:t>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Renforce OAuth/OIDC standard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Clients web ou natifs sécurisés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D1F63"/>
                </a:solidFill>
                <a:latin typeface="Tahoma" pitchFamily="34"/>
                <a:cs typeface="Lucida Sans Unicode" pitchFamily="34"/>
              </a:rPr>
              <a:t>Advanced</a:t>
            </a:r>
            <a:r>
              <a:rPr lang="fr-FR" sz="3200">
                <a:solidFill>
                  <a:srgbClr val="000000"/>
                </a:solidFill>
                <a:latin typeface="Tahoma" pitchFamily="34"/>
                <a:cs typeface="Lucida Sans Unicode" pitchFamily="34"/>
              </a:rPr>
              <a:t>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Sécurité maximale (certification)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Services financiers, eIDAS, etc.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name="page21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Principales exigences FAPI</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b="1" i="1">
                <a:solidFill>
                  <a:srgbClr val="0D1F63"/>
                </a:solidFill>
              </a:rPr>
              <a:t>PKCE obligatoire</a:t>
            </a:r>
            <a:r>
              <a:rPr lang="fr-FR"/>
              <a:t> : Même pour clients confidentiels</a:t>
            </a:r>
          </a:p>
          <a:p>
            <a:pPr lvl="0"/>
            <a:r>
              <a:rPr lang="fr-FR" b="1">
                <a:solidFill>
                  <a:srgbClr val="0D1F63"/>
                </a:solidFill>
              </a:rPr>
              <a:t>Preuve de possession (DPoP ou mTLS)</a:t>
            </a:r>
            <a:r>
              <a:rPr lang="fr-FR"/>
              <a:t> : Obligatoire pour les tokens</a:t>
            </a:r>
          </a:p>
          <a:p>
            <a:pPr lvl="0"/>
            <a:r>
              <a:rPr lang="fr-FR" b="1">
                <a:solidFill>
                  <a:srgbClr val="0D1F63"/>
                </a:solidFill>
              </a:rPr>
              <a:t>Signed Authorization Response (JARM)</a:t>
            </a:r>
            <a:r>
              <a:rPr lang="fr-FR"/>
              <a:t>	: Réponse d'autorisation encapsulée dans un jeton JWT signée (</a:t>
            </a:r>
            <a:r>
              <a:rPr lang="fr-FR" i="1"/>
              <a:t>response_mode=jwt </a:t>
            </a:r>
            <a:r>
              <a:rPr lang="fr-FR"/>
              <a:t>dans la requête initiale)</a:t>
            </a:r>
          </a:p>
          <a:p>
            <a:pPr lvl="0"/>
            <a:r>
              <a:rPr lang="fr-FR" b="1">
                <a:solidFill>
                  <a:srgbClr val="0D1F63"/>
                </a:solidFill>
              </a:rPr>
              <a:t>Claims précises</a:t>
            </a:r>
            <a:r>
              <a:rPr lang="fr-FR"/>
              <a:t> (</a:t>
            </a:r>
            <a:r>
              <a:rPr lang="fr-FR" i="1"/>
              <a:t>aud, nonce, acr, client_id</a:t>
            </a:r>
            <a:r>
              <a:rPr lang="fr-FR"/>
              <a:t>) : Présence vérifiée et horodatée</a:t>
            </a:r>
          </a:p>
          <a:p>
            <a:pPr lvl="0"/>
            <a:r>
              <a:rPr lang="fr-FR" b="1">
                <a:solidFill>
                  <a:srgbClr val="0D1F63"/>
                </a:solidFill>
              </a:rPr>
              <a:t>Flows interdits</a:t>
            </a:r>
            <a:r>
              <a:rPr lang="fr-FR"/>
              <a:t> : </a:t>
            </a:r>
            <a:r>
              <a:rPr lang="fr-FR" i="1"/>
              <a:t>implicit, password, client_credentials</a:t>
            </a:r>
            <a:r>
              <a:rPr lang="fr-FR"/>
              <a:t> (selon profil)</a:t>
            </a:r>
          </a:p>
          <a:p>
            <a:pPr lvl="0"/>
            <a:r>
              <a:rPr lang="fr-FR" b="1">
                <a:solidFill>
                  <a:srgbClr val="0D1F63"/>
                </a:solidFill>
              </a:rPr>
              <a:t>ID Token signé obligatoirement</a:t>
            </a:r>
            <a:r>
              <a:rPr lang="fr-FR"/>
              <a:t> :	Pas de token non signé ou avec alg: none</a:t>
            </a:r>
          </a:p>
          <a:p>
            <a:pPr lvl="0"/>
            <a:r>
              <a:rPr lang="fr-FR" b="1">
                <a:solidFill>
                  <a:srgbClr val="0D1F63"/>
                </a:solidFill>
              </a:rPr>
              <a:t>Refresh tokens bound (DpoP/mTLS)</a:t>
            </a:r>
            <a:r>
              <a:rPr lang="fr-FR"/>
              <a:t> :	Refresh token lié à une clé, même pour clients publics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name="page21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FAPI et Keycloak</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Keycloak est conforme FAPI1 depuis la version 15.0.2, il n’est pas officiellement certifié FAPI-2.0</a:t>
            </a:r>
          </a:p>
          <a:p>
            <a:pPr lvl="0"/>
            <a:endParaRPr lang="fr-FR"/>
          </a:p>
          <a:p>
            <a:pPr lvl="0"/>
            <a:r>
              <a:rPr lang="fr-FR"/>
              <a:t> Via les </a:t>
            </a:r>
            <a:r>
              <a:rPr lang="fr-FR" b="1" i="1">
                <a:solidFill>
                  <a:srgbClr val="0D1F63"/>
                </a:solidFill>
              </a:rPr>
              <a:t>client policies</a:t>
            </a:r>
            <a:r>
              <a:rPr lang="fr-FR"/>
              <a:t>, Keycloak  permet d’imposer des exigences FAPI (Baseline, Advanced, etc.) sans avoir à tout configurer manuellement pour chaque client.</a:t>
            </a:r>
          </a:p>
          <a:p>
            <a:pPr lvl="0"/>
            <a:endParaRPr lang="fr-FR"/>
          </a:p>
          <a:p>
            <a:pPr lvl="0"/>
            <a:r>
              <a:rPr lang="fr-FR"/>
              <a:t>Ces politiques contrôlent dynamiquement les conditions d’enregistrement, d’authentification et de traitement des clients en fonction de règles (policies) et de profils (profiles).</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name="page21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Mise en œuvre</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i="1">
                <a:solidFill>
                  <a:srgbClr val="F10D0C"/>
                </a:solidFill>
              </a:rPr>
              <a:t>Admin → Realm Settings → Client Policies</a:t>
            </a:r>
          </a:p>
          <a:p>
            <a:pPr lvl="0"/>
            <a:r>
              <a:rPr lang="fr-FR"/>
              <a:t>Créer une politique et définir les clients qui y seront associés (tous, par rôle, par client_id, par client_scope)</a:t>
            </a:r>
          </a:p>
          <a:p>
            <a:pPr lvl="0"/>
            <a:r>
              <a:rPr lang="fr-FR"/>
              <a:t>Appliquer un profil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 utilisant les profils définis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Ou un profil custom qui spécifie chaque feature requises (</a:t>
            </a:r>
            <a:r>
              <a:rPr lang="fr-FR" sz="3200" i="1">
                <a:solidFill>
                  <a:srgbClr val="000000"/>
                </a:solidFill>
                <a:latin typeface="Tahoma" pitchFamily="34"/>
                <a:cs typeface="Lucida Sans Unicode" pitchFamily="34"/>
              </a:rPr>
              <a:t>pkce-enforcer, dpop-enforcer, mtls-holder-of-key-enforcer</a:t>
            </a:r>
            <a:r>
              <a:rPr lang="fr-FR" sz="3200">
                <a:solidFill>
                  <a:srgbClr val="000000"/>
                </a:solidFill>
                <a:latin typeface="Tahoma" pitchFamily="34"/>
                <a:cs typeface="Lucida Sans Unicode" pitchFamily="34"/>
              </a:rPr>
              <a:t>, …)</a:t>
            </a:r>
          </a:p>
          <a:p>
            <a:pPr lvl="0"/>
            <a:r>
              <a:rPr lang="fr-FR"/>
              <a:t>Tout client qui correspond à la policy définie sera soumis automatiquement aux règles FAPI imposées.</a:t>
            </a:r>
          </a:p>
        </p:txBody>
      </p:sp>
      <p:grpSp>
        <p:nvGrpSpPr>
          <p:cNvPr id="4" name="Group 4_ 8"/>
          <p:cNvGrpSpPr/>
          <p:nvPr/>
        </p:nvGrpSpPr>
        <p:grpSpPr>
          <a:xfrm>
            <a:off x="8633879" y="199800"/>
            <a:ext cx="1486800" cy="1141200"/>
            <a:chOff x="8633879" y="199800"/>
            <a:chExt cx="1486800" cy="1141200"/>
          </a:xfrm>
        </p:grpSpPr>
        <p:pic>
          <p:nvPicPr>
            <p:cNvPr id="5" name="Picture 5_ 16">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633879" y="199800"/>
              <a:ext cx="1486800" cy="1141200"/>
            </a:xfrm>
            <a:prstGeom prst="rect">
              <a:avLst/>
            </a:prstGeom>
            <a:noFill/>
            <a:ln>
              <a:noFill/>
            </a:ln>
          </p:spPr>
        </p:pic>
        <p:sp>
          <p:nvSpPr>
            <p:cNvPr id="6" name="Text Box 6_ 16"/>
            <p:cNvSpPr/>
            <p:nvPr/>
          </p:nvSpPr>
          <p:spPr>
            <a:xfrm>
              <a:off x="8864280" y="57960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7.3</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spAutoFit/>
          </a:bodyPr>
          <a:lstStyle/>
          <a:p>
            <a:pPr lvl="0"/>
            <a:r>
              <a:rPr lang="fr-FR"/>
              <a:t>Agenda</a:t>
            </a:r>
          </a:p>
        </p:txBody>
      </p:sp>
      <p:sp>
        <p:nvSpPr>
          <p:cNvPr id="3" name="Espace réservé du texte 2"/>
          <p:cNvSpPr txBox="1">
            <a:spLocks noGrp="1"/>
          </p:cNvSpPr>
          <p:nvPr>
            <p:ph type="body" idx="4294967295"/>
          </p:nvPr>
        </p:nvSpPr>
        <p:spPr>
          <a:xfrm>
            <a:off x="1091880" y="2261880"/>
            <a:ext cx="4128120" cy="4953960"/>
          </a:xfrm>
        </p:spPr>
        <p:txBody>
          <a:bodyPr vert="horz">
            <a:noAutofit/>
          </a:bodyPr>
          <a:lstStyle/>
          <a:p>
            <a:pPr lvl="0"/>
            <a:r>
              <a:rPr lang="fr-FR" sz="1400" b="1" dirty="0"/>
              <a:t>Introduction</a:t>
            </a:r>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1050" dirty="0">
                <a:solidFill>
                  <a:srgbClr val="000000"/>
                </a:solidFill>
                <a:latin typeface="Tahoma" pitchFamily="34"/>
                <a:cs typeface="Lucida Sans Unicode" pitchFamily="34"/>
              </a:rPr>
              <a:t>Fonctionnalités, distribution et installation, </a:t>
            </a:r>
            <a:r>
              <a:rPr lang="fr-FR" sz="1050" dirty="0" err="1">
                <a:solidFill>
                  <a:srgbClr val="000000"/>
                </a:solidFill>
                <a:latin typeface="Tahoma" pitchFamily="34"/>
                <a:cs typeface="Lucida Sans Unicode" pitchFamily="34"/>
              </a:rPr>
              <a:t>UIs</a:t>
            </a:r>
            <a:r>
              <a:rPr lang="fr-FR" sz="1050" dirty="0">
                <a:solidFill>
                  <a:srgbClr val="000000"/>
                </a:solidFill>
                <a:latin typeface="Tahoma" pitchFamily="34"/>
                <a:cs typeface="Lucida Sans Unicode" pitchFamily="34"/>
              </a:rPr>
              <a:t> Admin et Utilisateur, Sécurisation 1ère application</a:t>
            </a:r>
            <a:br>
              <a:rPr lang="fr-FR" sz="1050" dirty="0">
                <a:solidFill>
                  <a:srgbClr val="000000"/>
                </a:solidFill>
                <a:latin typeface="Tahoma" pitchFamily="34"/>
                <a:cs typeface="Lucida Sans Unicode" pitchFamily="34"/>
              </a:rPr>
            </a:br>
            <a:endParaRPr lang="fr-FR" sz="1050" dirty="0">
              <a:solidFill>
                <a:srgbClr val="000000"/>
              </a:solidFill>
              <a:latin typeface="Tahoma" pitchFamily="34"/>
              <a:cs typeface="Lucida Sans Unicode" pitchFamily="34"/>
            </a:endParaRPr>
          </a:p>
          <a:p>
            <a:pPr lvl="0"/>
            <a:r>
              <a:rPr lang="fr-FR" sz="1400" b="1" dirty="0"/>
              <a:t>Rappels sur les standards</a:t>
            </a:r>
          </a:p>
          <a:p>
            <a:pPr marL="742680" lvl="0" indent="-285480">
              <a:spcAft>
                <a:spcPts val="1137"/>
              </a:spcAft>
              <a:buSzPct val="45000"/>
              <a:buFont typeface="StarSymbol"/>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1050" dirty="0"/>
              <a:t>OAuth2.0, </a:t>
            </a:r>
            <a:r>
              <a:rPr lang="fr-FR" sz="1050" dirty="0" err="1"/>
              <a:t>OpenID</a:t>
            </a:r>
            <a:r>
              <a:rPr lang="fr-FR" sz="1050" dirty="0"/>
              <a:t> </a:t>
            </a:r>
            <a:r>
              <a:rPr lang="fr-FR" sz="1050" dirty="0" err="1"/>
              <a:t>Connect</a:t>
            </a:r>
            <a:r>
              <a:rPr lang="fr-FR" sz="1050" dirty="0"/>
              <a:t>, JWT, types de jetons</a:t>
            </a:r>
          </a:p>
          <a:p>
            <a:pPr marL="742680" lvl="0" indent="-285480">
              <a:spcAft>
                <a:spcPts val="1137"/>
              </a:spcAft>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endParaRPr lang="fr-FR" sz="200" dirty="0"/>
          </a:p>
          <a:p>
            <a:pPr lvl="0"/>
            <a:r>
              <a:rPr lang="fr-FR" sz="1400" b="1" dirty="0"/>
              <a:t>Authentification avec </a:t>
            </a:r>
            <a:r>
              <a:rPr lang="fr-FR" sz="1400" b="1" dirty="0" err="1"/>
              <a:t>OpenIdConnect</a:t>
            </a:r>
            <a:endParaRPr lang="fr-FR" sz="1400" b="1" dirty="0"/>
          </a:p>
          <a:p>
            <a:pPr marL="742680" lvl="0" indent="-285480">
              <a:spcAft>
                <a:spcPts val="1137"/>
              </a:spcAft>
              <a:buSzPct val="45000"/>
              <a:buFont typeface="StarSymbol"/>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1050" dirty="0" err="1"/>
              <a:t>Discovery</a:t>
            </a:r>
            <a:r>
              <a:rPr lang="fr-FR" sz="1050" dirty="0"/>
              <a:t>, Authentification (Browser, X.509), Flow CIBA, Jeton d’identification et </a:t>
            </a:r>
            <a:r>
              <a:rPr lang="fr-FR" sz="1050" dirty="0" err="1"/>
              <a:t>userinfo</a:t>
            </a:r>
            <a:r>
              <a:rPr lang="fr-FR" sz="1050" dirty="0"/>
              <a:t> </a:t>
            </a:r>
            <a:r>
              <a:rPr lang="fr-FR" sz="1050" dirty="0" err="1"/>
              <a:t>endpoint</a:t>
            </a:r>
            <a:r>
              <a:rPr lang="fr-FR" sz="1050" dirty="0"/>
              <a:t>, </a:t>
            </a:r>
            <a:r>
              <a:rPr lang="fr-FR" sz="1050" dirty="0" err="1"/>
              <a:t>Logout</a:t>
            </a:r>
            <a:endParaRPr lang="fr-FR" sz="1050" dirty="0"/>
          </a:p>
          <a:p>
            <a:pPr lvl="0"/>
            <a:r>
              <a:rPr lang="fr-FR" sz="1400" b="1" dirty="0"/>
              <a:t>Autorisation avec oAuth2</a:t>
            </a:r>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1050" dirty="0" err="1">
                <a:solidFill>
                  <a:srgbClr val="000000"/>
                </a:solidFill>
                <a:latin typeface="Tahoma" pitchFamily="34"/>
                <a:cs typeface="Lucida Sans Unicode" pitchFamily="34"/>
              </a:rPr>
              <a:t>Authorization</a:t>
            </a:r>
            <a:r>
              <a:rPr lang="fr-FR" sz="1050" dirty="0">
                <a:solidFill>
                  <a:srgbClr val="000000"/>
                </a:solidFill>
                <a:latin typeface="Tahoma" pitchFamily="34"/>
                <a:cs typeface="Lucida Sans Unicode" pitchFamily="34"/>
              </a:rPr>
              <a:t> Code Flow, Limitations des accès, Validation du jeton</a:t>
            </a:r>
          </a:p>
          <a:p>
            <a:pPr lvl="0"/>
            <a:endParaRPr lang="fr-FR" sz="800" b="1" dirty="0"/>
          </a:p>
          <a:p>
            <a:pPr lvl="0"/>
            <a:r>
              <a:rPr lang="fr-FR" sz="1400" b="1" dirty="0"/>
              <a:t>Sécurisation des différents types d’application</a:t>
            </a:r>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1050" dirty="0">
                <a:solidFill>
                  <a:srgbClr val="000000"/>
                </a:solidFill>
                <a:latin typeface="Tahoma" pitchFamily="34"/>
                <a:cs typeface="Lucida Sans Unicode" pitchFamily="34"/>
              </a:rPr>
              <a:t>Application web, Application native ou mobile, Services back-end</a:t>
            </a:r>
          </a:p>
        </p:txBody>
      </p:sp>
      <p:sp>
        <p:nvSpPr>
          <p:cNvPr id="4" name="Espace réservé du texte 3"/>
          <p:cNvSpPr txBox="1">
            <a:spLocks noGrp="1"/>
          </p:cNvSpPr>
          <p:nvPr>
            <p:ph type="body" idx="4294967295"/>
          </p:nvPr>
        </p:nvSpPr>
        <p:spPr>
          <a:xfrm>
            <a:off x="5426640" y="2297880"/>
            <a:ext cx="4128120" cy="4384800"/>
          </a:xfrm>
        </p:spPr>
        <p:txBody>
          <a:bodyPr vert="horz">
            <a:normAutofit fontScale="92500" lnSpcReduction="20000"/>
          </a:bodyPr>
          <a:lstStyle/>
          <a:p>
            <a:pPr lvl="0"/>
            <a:r>
              <a:rPr lang="fr-FR" sz="1600" b="1" dirty="0"/>
              <a:t>Intégration </a:t>
            </a:r>
            <a:r>
              <a:rPr lang="fr-FR" sz="1600" b="1" dirty="0" err="1"/>
              <a:t>Keycloak</a:t>
            </a:r>
            <a:endParaRPr lang="fr-FR" sz="1600" b="1" dirty="0"/>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1200" dirty="0">
                <a:solidFill>
                  <a:srgbClr val="000000"/>
                </a:solidFill>
                <a:latin typeface="Tahoma" pitchFamily="34"/>
                <a:cs typeface="Lucida Sans Unicode" pitchFamily="34"/>
              </a:rPr>
              <a:t>Librairies et adaptateurs, </a:t>
            </a:r>
            <a:r>
              <a:rPr lang="fr-FR" sz="1200" dirty="0" smtClean="0">
                <a:solidFill>
                  <a:srgbClr val="000000"/>
                </a:solidFill>
                <a:latin typeface="Tahoma" pitchFamily="34"/>
                <a:cs typeface="Lucida Sans Unicode" pitchFamily="34"/>
              </a:rPr>
              <a:t>.NET, </a:t>
            </a:r>
            <a:r>
              <a:rPr lang="fr-FR" sz="1200" dirty="0">
                <a:solidFill>
                  <a:srgbClr val="000000"/>
                </a:solidFill>
                <a:latin typeface="Tahoma" pitchFamily="34"/>
                <a:cs typeface="Lucida Sans Unicode" pitchFamily="34"/>
              </a:rPr>
              <a:t>Reverse Proxy</a:t>
            </a:r>
          </a:p>
          <a:p>
            <a:pPr lvl="0"/>
            <a:r>
              <a:rPr lang="fr-FR" sz="1600" b="1" dirty="0"/>
              <a:t>Stratégies d’autorisation</a:t>
            </a:r>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1100" dirty="0">
                <a:solidFill>
                  <a:srgbClr val="000000"/>
                </a:solidFill>
                <a:latin typeface="Tahoma" pitchFamily="34"/>
                <a:cs typeface="Lucida Sans Unicode" pitchFamily="34"/>
              </a:rPr>
              <a:t>RBAC, GBAC, OAuth2 scopes, </a:t>
            </a:r>
            <a:r>
              <a:rPr lang="fr-FR" sz="1100" i="1" dirty="0" err="1">
                <a:solidFill>
                  <a:srgbClr val="000000"/>
                </a:solidFill>
                <a:latin typeface="Tahoma" pitchFamily="34"/>
                <a:cs typeface="Lucida Sans Unicode" pitchFamily="34"/>
              </a:rPr>
              <a:t>Authorization</a:t>
            </a:r>
            <a:r>
              <a:rPr lang="fr-FR" sz="1100" i="1" dirty="0">
                <a:solidFill>
                  <a:srgbClr val="000000"/>
                </a:solidFill>
                <a:latin typeface="Tahoma" pitchFamily="34"/>
                <a:cs typeface="Lucida Sans Unicode" pitchFamily="34"/>
              </a:rPr>
              <a:t> service</a:t>
            </a:r>
          </a:p>
          <a:p>
            <a:pPr lvl="0"/>
            <a:r>
              <a:rPr lang="fr-FR" sz="1600" b="1" dirty="0"/>
              <a:t>Maximiser la sécurité des standards</a:t>
            </a:r>
          </a:p>
          <a:p>
            <a:pPr marL="742680" lvl="0" indent="-285480">
              <a:spcAft>
                <a:spcPts val="1137"/>
              </a:spcAft>
              <a:buSzPct val="45000"/>
              <a:buFont typeface="StarSymbol"/>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1100" dirty="0"/>
              <a:t>Modèles des attaques, recommandation RFC 9700, modules </a:t>
            </a:r>
            <a:r>
              <a:rPr lang="fr-FR" sz="1100" dirty="0" err="1"/>
              <a:t>DpoP</a:t>
            </a:r>
            <a:r>
              <a:rPr lang="fr-FR" sz="1100" dirty="0"/>
              <a:t> et FIPS, FAPI et Tests de conformité</a:t>
            </a:r>
          </a:p>
          <a:p>
            <a:pPr lvl="0"/>
            <a:r>
              <a:rPr lang="fr-FR" sz="1600" b="1" dirty="0"/>
              <a:t>Administration </a:t>
            </a:r>
            <a:r>
              <a:rPr lang="fr-FR" sz="1600" b="1" dirty="0" err="1"/>
              <a:t>Keycloak</a:t>
            </a:r>
            <a:endParaRPr lang="fr-FR" sz="1600" b="1" dirty="0"/>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1100" dirty="0">
                <a:solidFill>
                  <a:srgbClr val="000000"/>
                </a:solidFill>
                <a:latin typeface="Tahoma" pitchFamily="34"/>
                <a:cs typeface="Lucida Sans Unicode" pitchFamily="34"/>
              </a:rPr>
              <a:t>Gestion des utilisateurs, Authentification des utilisateurs, Gestion des sessions et jetons</a:t>
            </a:r>
          </a:p>
          <a:p>
            <a:pPr lvl="0"/>
            <a:r>
              <a:rPr lang="fr-FR" sz="1600" b="1" dirty="0"/>
              <a:t>Développement Serveur</a:t>
            </a:r>
          </a:p>
          <a:p>
            <a:pPr marL="742680" lvl="0" indent="-285480">
              <a:spcAft>
                <a:spcPts val="1137"/>
              </a:spcAft>
              <a:buSzPct val="45000"/>
              <a:buFont typeface="StarSymbol"/>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1100" dirty="0"/>
              <a:t>Admin API, Thème, SPI</a:t>
            </a:r>
          </a:p>
          <a:p>
            <a:pPr lvl="0"/>
            <a:r>
              <a:rPr lang="fr-FR" sz="1600" b="1" dirty="0"/>
              <a:t>Recommandations pour la production</a:t>
            </a:r>
          </a:p>
          <a:p>
            <a:pPr marL="742680" lvl="0" indent="-285480">
              <a:spcAft>
                <a:spcPts val="1137"/>
              </a:spcAft>
              <a:buSzPct val="45000"/>
              <a:buFont typeface="StarSymbol"/>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1100" dirty="0"/>
              <a:t>Configuration de production, Sécurisation </a:t>
            </a:r>
            <a:r>
              <a:rPr lang="fr-FR" sz="1100" dirty="0" err="1"/>
              <a:t>Keycloak</a:t>
            </a:r>
            <a:r>
              <a:rPr lang="fr-FR" sz="1100" dirty="0"/>
              <a:t>, Comptes utilisateurs et Applications</a:t>
            </a:r>
          </a:p>
          <a:p>
            <a:pPr lvl="0"/>
            <a:endParaRPr lang="fr-FR" sz="20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Claims Jetons</a:t>
            </a:r>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a:t>Les jetons obtenus contiennent des </a:t>
            </a:r>
            <a:r>
              <a:rPr lang="fr-FR" b="1" i="1">
                <a:solidFill>
                  <a:srgbClr val="55215B"/>
                </a:solidFill>
              </a:rPr>
              <a:t>claims</a:t>
            </a:r>
            <a:r>
              <a:rPr lang="fr-FR"/>
              <a:t> dépendant du </a:t>
            </a:r>
            <a:r>
              <a:rPr lang="fr-FR" b="1" i="1">
                <a:solidFill>
                  <a:srgbClr val="55215B"/>
                </a:solidFill>
              </a:rPr>
              <a:t>scope</a:t>
            </a:r>
            <a:r>
              <a:rPr lang="fr-FR"/>
              <a:t> demandé. Les jetons sont hautement personnalisables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ID_TOKEN</a:t>
            </a:r>
            <a:r>
              <a:rPr lang="fr-FR" sz="3200">
                <a:solidFill>
                  <a:srgbClr val="000000"/>
                </a:solidFill>
                <a:latin typeface="Tahoma" pitchFamily="34"/>
                <a:cs typeface="Lucida Sans Unicode" pitchFamily="34"/>
              </a:rPr>
              <a:t> : Établit l’identité de l’utilisateur</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exp </a:t>
            </a:r>
            <a:r>
              <a:rPr lang="fr-FR" sz="3200">
                <a:solidFill>
                  <a:srgbClr val="000000"/>
                </a:solidFill>
                <a:latin typeface="Tahoma" pitchFamily="34"/>
                <a:cs typeface="Lucida Sans Unicode" pitchFamily="34"/>
              </a:rPr>
              <a:t>: Date d’expiration</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iss</a:t>
            </a:r>
            <a:r>
              <a:rPr lang="fr-FR" sz="3200">
                <a:solidFill>
                  <a:srgbClr val="000000"/>
                </a:solidFill>
                <a:latin typeface="Tahoma" pitchFamily="34"/>
                <a:cs typeface="Lucida Sans Unicode" pitchFamily="34"/>
              </a:rPr>
              <a:t> : Issuer</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sub</a:t>
            </a:r>
            <a:r>
              <a:rPr lang="fr-FR" sz="3200">
                <a:solidFill>
                  <a:srgbClr val="000000"/>
                </a:solidFill>
                <a:latin typeface="Tahoma" pitchFamily="34"/>
                <a:cs typeface="Lucida Sans Unicode" pitchFamily="34"/>
              </a:rPr>
              <a:t> : Identifiant unique de l’utilisateur</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name, preferred_name, …</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endParaRPr lang="fr-FR" sz="3200" b="1" i="1">
              <a:solidFill>
                <a:srgbClr val="233D98"/>
              </a:solidFill>
              <a:latin typeface="Tahoma" pitchFamily="34"/>
              <a:cs typeface="Lucida Sans Unicode" pitchFamily="34"/>
            </a:endParaRP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ACCESS_TOKEN</a:t>
            </a:r>
            <a:r>
              <a:rPr lang="fr-FR" sz="3200">
                <a:solidFill>
                  <a:srgbClr val="000000"/>
                </a:solidFill>
                <a:latin typeface="Tahoma" pitchFamily="34"/>
                <a:cs typeface="Lucida Sans Unicode" pitchFamily="34"/>
              </a:rPr>
              <a:t> : Détermine les droits d’accès</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allowed-origins</a:t>
            </a:r>
            <a:r>
              <a:rPr lang="fr-FR" sz="3200">
                <a:solidFill>
                  <a:srgbClr val="000000"/>
                </a:solidFill>
                <a:latin typeface="Tahoma" pitchFamily="34"/>
                <a:cs typeface="Lucida Sans Unicode" pitchFamily="34"/>
              </a:rPr>
              <a:t> : Pour le CORS</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realm-access</a:t>
            </a:r>
            <a:r>
              <a:rPr lang="fr-FR" sz="3200">
                <a:solidFill>
                  <a:srgbClr val="000000"/>
                </a:solidFill>
                <a:latin typeface="Tahoma" pitchFamily="34"/>
                <a:cs typeface="Lucida Sans Unicode" pitchFamily="34"/>
              </a:rPr>
              <a:t> : Intersection entre les rôles de l’utilisateur et les rôles accessibles par le client</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resource</a:t>
            </a:r>
            <a:r>
              <a:rPr lang="fr-FR" sz="3200">
                <a:solidFill>
                  <a:srgbClr val="000000"/>
                </a:solidFill>
                <a:latin typeface="Tahoma" pitchFamily="34"/>
                <a:cs typeface="Lucida Sans Unicode" pitchFamily="34"/>
              </a:rPr>
              <a:t>_</a:t>
            </a:r>
            <a:r>
              <a:rPr lang="fr-FR" sz="3200" b="1" i="1">
                <a:solidFill>
                  <a:srgbClr val="233D98"/>
                </a:solidFill>
                <a:latin typeface="Tahoma" pitchFamily="34"/>
                <a:cs typeface="Lucida Sans Unicode" pitchFamily="34"/>
              </a:rPr>
              <a:t>access</a:t>
            </a:r>
            <a:r>
              <a:rPr lang="fr-FR" sz="3200">
                <a:solidFill>
                  <a:srgbClr val="000000"/>
                </a:solidFill>
                <a:latin typeface="Tahoma" pitchFamily="34"/>
                <a:cs typeface="Lucida Sans Unicode" pitchFamily="34"/>
              </a:rPr>
              <a:t> : Les rôles du client</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scope</a:t>
            </a:r>
            <a:r>
              <a:rPr lang="fr-FR" sz="3200">
                <a:solidFill>
                  <a:srgbClr val="000000"/>
                </a:solidFill>
                <a:latin typeface="Tahoma" pitchFamily="34"/>
                <a:cs typeface="Lucida Sans Unicode" pitchFamily="34"/>
              </a:rPr>
              <a:t> : les scopes initiaux demandés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name="page21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Administration Keycloak</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b="1">
                <a:solidFill>
                  <a:srgbClr val="0D1F63"/>
                </a:solidFill>
              </a:rPr>
              <a:t>Organisation</a:t>
            </a:r>
          </a:p>
          <a:p>
            <a:pPr lvl="0" indent="-311040" algn="ctr">
              <a:lnSpc>
                <a:spcPct val="95000"/>
              </a:lnSpc>
              <a:spcAft>
                <a:spcPts val="0"/>
              </a:spcAft>
            </a:pPr>
            <a:r>
              <a:rPr lang="fr-FR"/>
              <a:t>Gestion des utilisateurs</a:t>
            </a:r>
          </a:p>
          <a:p>
            <a:pPr lvl="0" indent="-311040" algn="ctr">
              <a:lnSpc>
                <a:spcPct val="95000"/>
              </a:lnSpc>
              <a:spcAft>
                <a:spcPts val="0"/>
              </a:spcAft>
            </a:pPr>
            <a:r>
              <a:rPr lang="fr-FR"/>
              <a:t>Flow d’authentification</a:t>
            </a:r>
          </a:p>
          <a:p>
            <a:pPr lvl="0" indent="-311040" algn="ctr">
              <a:lnSpc>
                <a:spcPct val="95000"/>
              </a:lnSpc>
              <a:spcAft>
                <a:spcPts val="0"/>
              </a:spcAft>
            </a:pPr>
            <a:r>
              <a:rPr lang="fr-FR"/>
              <a:t>Gestion des sessions et jetons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name="page21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lstStyle/>
          <a:p>
            <a:pPr lvl="0"/>
            <a:r>
              <a:rPr lang="fr-FR"/>
              <a:t>Une organisation relativement classique consiste à avoir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1 ou plusieurs super-admin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Des administrateurs dédiés à des realms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Éventuellement, parmi les administrateurs dédiés des sous-rôles déterminant des permissions limitées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name="page215">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Attribution des droits d’administration</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Chaque realm dispose de son propre client </a:t>
            </a:r>
            <a:r>
              <a:rPr lang="fr-FR" b="1" i="1">
                <a:solidFill>
                  <a:srgbClr val="182F7C"/>
                </a:solidFill>
              </a:rPr>
              <a:t>realm-management</a:t>
            </a:r>
            <a:r>
              <a:rPr lang="fr-FR"/>
              <a:t>, qui contient des rôles d’administration.</a:t>
            </a:r>
          </a:p>
          <a:p>
            <a:pPr lvl="0"/>
            <a:r>
              <a:rPr lang="fr-FR"/>
              <a:t>Un utilisateur devient admin d’un realm lorsqu’il reçoit un ou plusieurs rôles de ce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82F7C"/>
                </a:solidFill>
                <a:latin typeface="Tahoma" pitchFamily="34"/>
                <a:cs typeface="Lucida Sans Unicode" pitchFamily="34"/>
              </a:rPr>
              <a:t>realm-admin</a:t>
            </a:r>
            <a:r>
              <a:rPr lang="fr-FR" sz="3200">
                <a:solidFill>
                  <a:srgbClr val="000000"/>
                </a:solidFill>
                <a:latin typeface="Tahoma" pitchFamily="34"/>
                <a:cs typeface="Lucida Sans Unicode" pitchFamily="34"/>
              </a:rPr>
              <a:t>	 : Admin complet sur le realm</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82F7C"/>
                </a:solidFill>
                <a:latin typeface="Tahoma" pitchFamily="34"/>
                <a:cs typeface="Lucida Sans Unicode" pitchFamily="34"/>
              </a:rPr>
              <a:t>manage-users</a:t>
            </a:r>
            <a:r>
              <a:rPr lang="fr-FR" sz="3200">
                <a:solidFill>
                  <a:srgbClr val="000000"/>
                </a:solidFill>
                <a:latin typeface="Tahoma" pitchFamily="34"/>
                <a:cs typeface="Lucida Sans Unicode" pitchFamily="34"/>
              </a:rPr>
              <a:t> :Gérer les utilisateurs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82F7C"/>
                </a:solidFill>
                <a:latin typeface="Tahoma" pitchFamily="34"/>
                <a:cs typeface="Lucida Sans Unicode" pitchFamily="34"/>
              </a:rPr>
              <a:t>view-clients</a:t>
            </a:r>
            <a:r>
              <a:rPr lang="fr-FR" sz="3200">
                <a:solidFill>
                  <a:srgbClr val="000000"/>
                </a:solidFill>
                <a:latin typeface="Tahoma" pitchFamily="34"/>
                <a:cs typeface="Lucida Sans Unicode" pitchFamily="34"/>
              </a:rPr>
              <a:t> :	Lire les clients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82F7C"/>
                </a:solidFill>
                <a:latin typeface="Tahoma" pitchFamily="34"/>
                <a:cs typeface="Lucida Sans Unicode" pitchFamily="34"/>
              </a:rPr>
              <a:t>manage-roles</a:t>
            </a:r>
            <a:r>
              <a:rPr lang="fr-FR" sz="3200">
                <a:solidFill>
                  <a:srgbClr val="000000"/>
                </a:solidFill>
                <a:latin typeface="Tahoma" pitchFamily="34"/>
                <a:cs typeface="Lucida Sans Unicode" pitchFamily="34"/>
              </a:rPr>
              <a:t> :	Gérer les rôles</a:t>
            </a:r>
          </a:p>
        </p:txBody>
      </p:sp>
      <p:grpSp>
        <p:nvGrpSpPr>
          <p:cNvPr id="4" name="Group 4_ 9"/>
          <p:cNvGrpSpPr/>
          <p:nvPr/>
        </p:nvGrpSpPr>
        <p:grpSpPr>
          <a:xfrm>
            <a:off x="8633879" y="199800"/>
            <a:ext cx="1486800" cy="1141200"/>
            <a:chOff x="8633879" y="199800"/>
            <a:chExt cx="1486800" cy="1141200"/>
          </a:xfrm>
        </p:grpSpPr>
        <p:pic>
          <p:nvPicPr>
            <p:cNvPr id="5" name="Picture 5_ 10">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633879" y="199800"/>
              <a:ext cx="1486800" cy="1141200"/>
            </a:xfrm>
            <a:prstGeom prst="rect">
              <a:avLst/>
            </a:prstGeom>
            <a:noFill/>
            <a:ln>
              <a:noFill/>
            </a:ln>
          </p:spPr>
        </p:pic>
        <p:sp>
          <p:nvSpPr>
            <p:cNvPr id="6" name="Text Box 6_ 10"/>
            <p:cNvSpPr/>
            <p:nvPr/>
          </p:nvSpPr>
          <p:spPr>
            <a:xfrm>
              <a:off x="8864280" y="57960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8.1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name="page21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Administration Keycloak</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Organisation</a:t>
            </a:r>
          </a:p>
          <a:p>
            <a:pPr lvl="0" indent="-311040" algn="ctr">
              <a:lnSpc>
                <a:spcPct val="95000"/>
              </a:lnSpc>
              <a:spcAft>
                <a:spcPts val="0"/>
              </a:spcAft>
            </a:pPr>
            <a:r>
              <a:rPr lang="fr-FR" b="1">
                <a:solidFill>
                  <a:srgbClr val="0D1F63"/>
                </a:solidFill>
              </a:rPr>
              <a:t>Gestion des utilisateurs</a:t>
            </a:r>
          </a:p>
          <a:p>
            <a:pPr lvl="0" indent="-311040" algn="ctr">
              <a:lnSpc>
                <a:spcPct val="95000"/>
              </a:lnSpc>
              <a:spcAft>
                <a:spcPts val="0"/>
              </a:spcAft>
            </a:pPr>
            <a:r>
              <a:rPr lang="fr-FR"/>
              <a:t>Flow d’authentification</a:t>
            </a:r>
          </a:p>
          <a:p>
            <a:pPr lvl="0" indent="-311040" algn="ctr">
              <a:lnSpc>
                <a:spcPct val="95000"/>
              </a:lnSpc>
              <a:spcAft>
                <a:spcPts val="0"/>
              </a:spcAft>
            </a:pPr>
            <a:r>
              <a:rPr lang="fr-FR"/>
              <a:t>Gestion des sessions et jetons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name="page21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Utilisateurs locaux et externes</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Keycloak gère une base utilisateur dans sa base de données. Les opérations de gestion concerne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 création d’utilisateur</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3200">
                <a:solidFill>
                  <a:srgbClr val="000000"/>
                </a:solidFill>
                <a:latin typeface="Tahoma" pitchFamily="34"/>
                <a:cs typeface="Lucida Sans Unicode" pitchFamily="34"/>
              </a:rPr>
              <a:t>La gestion de leurs différents crédentiels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 définition des actions requises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L’activation éventuelle de la self-registration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 personnalisation des attributs</a:t>
            </a:r>
          </a:p>
          <a:p>
            <a:pPr lvl="0"/>
            <a:r>
              <a:rPr lang="fr-FR"/>
              <a:t>D’autre part, Keycloak peut s’intégrer avec des systèmes externes comme LDAP ou d’autres fournisseurs d’identité : "fédération d'utilisateurs"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name="page21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marL="342720" lvl="0" indent="-342720">
              <a:spcAft>
                <a:spcPts val="1423"/>
              </a:spcAft>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a:t>Required User Actions</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Keycloak permet d'interagir avec les utilisateurs pendant le processus d'authentification à l'aide d'une fonctionnalité appelée </a:t>
            </a:r>
            <a:r>
              <a:rPr lang="fr-FR" b="1" i="1">
                <a:solidFill>
                  <a:srgbClr val="1A24A6"/>
                </a:solidFill>
              </a:rPr>
              <a:t>Required User Actions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A24A6"/>
                </a:solidFill>
                <a:latin typeface="Tahoma" pitchFamily="34"/>
                <a:cs typeface="Lucida Sans Unicode" pitchFamily="34"/>
              </a:rPr>
              <a:t>Verify Email</a:t>
            </a:r>
            <a:r>
              <a:rPr lang="fr-FR" sz="3200">
                <a:solidFill>
                  <a:srgbClr val="000000"/>
                </a:solidFill>
                <a:latin typeface="Tahoma" pitchFamily="34"/>
                <a:cs typeface="Lucida Sans Unicode" pitchFamily="34"/>
              </a:rPr>
              <a:t> : envoyer un e-mail à l'utilisateur  pour confirmer qu'il appartient à cet utilisateur.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A24A6"/>
                </a:solidFill>
                <a:latin typeface="Tahoma" pitchFamily="34"/>
                <a:cs typeface="Lucida Sans Unicode" pitchFamily="34"/>
              </a:rPr>
              <a:t>Update</a:t>
            </a:r>
            <a:r>
              <a:rPr lang="fr-FR" sz="3200">
                <a:solidFill>
                  <a:srgbClr val="000000"/>
                </a:solidFill>
                <a:latin typeface="Tahoma" pitchFamily="34"/>
                <a:cs typeface="Lucida Sans Unicode" pitchFamily="34"/>
              </a:rPr>
              <a:t> </a:t>
            </a:r>
            <a:r>
              <a:rPr lang="fr-FR" sz="3200" b="1" i="1">
                <a:solidFill>
                  <a:srgbClr val="1A24A6"/>
                </a:solidFill>
                <a:latin typeface="Tahoma" pitchFamily="34"/>
                <a:cs typeface="Lucida Sans Unicode" pitchFamily="34"/>
              </a:rPr>
              <a:t>Password</a:t>
            </a:r>
            <a:r>
              <a:rPr lang="fr-FR" sz="3200">
                <a:solidFill>
                  <a:srgbClr val="000000"/>
                </a:solidFill>
                <a:latin typeface="Tahoma" pitchFamily="34"/>
                <a:cs typeface="Lucida Sans Unicode" pitchFamily="34"/>
              </a:rPr>
              <a:t>: demandez à l'utilisateur de mettre à jour son mot de passe.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A24A6"/>
                </a:solidFill>
                <a:latin typeface="Tahoma" pitchFamily="34"/>
                <a:cs typeface="Lucida Sans Unicode" pitchFamily="34"/>
              </a:rPr>
              <a:t>Update</a:t>
            </a:r>
            <a:r>
              <a:rPr lang="fr-FR" sz="3200">
                <a:solidFill>
                  <a:srgbClr val="000000"/>
                </a:solidFill>
                <a:latin typeface="Tahoma" pitchFamily="34"/>
                <a:cs typeface="Lucida Sans Unicode" pitchFamily="34"/>
              </a:rPr>
              <a:t> </a:t>
            </a:r>
            <a:r>
              <a:rPr lang="fr-FR" sz="3200" b="1" i="1">
                <a:solidFill>
                  <a:srgbClr val="1A24A6"/>
                </a:solidFill>
                <a:latin typeface="Tahoma" pitchFamily="34"/>
                <a:cs typeface="Lucida Sans Unicode" pitchFamily="34"/>
              </a:rPr>
              <a:t>Profile</a:t>
            </a:r>
            <a:r>
              <a:rPr lang="fr-FR" sz="3200">
                <a:solidFill>
                  <a:srgbClr val="000000"/>
                </a:solidFill>
                <a:latin typeface="Tahoma" pitchFamily="34"/>
                <a:cs typeface="Lucida Sans Unicode" pitchFamily="34"/>
              </a:rPr>
              <a:t>: demandez à l'utilisateur de mettre à jour son profil en fournissant son prénom, son nom et son adresse e-mail.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name="page21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Self-registration</a:t>
            </a:r>
          </a:p>
        </p:txBody>
      </p:sp>
      <p:sp>
        <p:nvSpPr>
          <p:cNvPr id="3" name="Espace réservé du texte 2"/>
          <p:cNvSpPr txBox="1">
            <a:spLocks noGrp="1"/>
          </p:cNvSpPr>
          <p:nvPr>
            <p:ph type="body" idx="4294967295"/>
          </p:nvPr>
        </p:nvSpPr>
        <p:spPr/>
        <p:txBody>
          <a:bodyPr vert="horz"/>
          <a:lstStyle/>
          <a:p>
            <a:pPr lvl="0"/>
            <a:r>
              <a:rPr lang="fr-FR"/>
              <a:t>Keycloak permet aux utilisateurs de s’enregistrer par eux même</a:t>
            </a:r>
            <a:br>
              <a:rPr lang="fr-FR"/>
            </a:br>
            <a:r>
              <a:rPr lang="fr-FR" sz="2600" i="1">
                <a:solidFill>
                  <a:srgbClr val="C9211E"/>
                </a:solidFill>
              </a:rPr>
              <a:t>Realm Settings → Login → User registration</a:t>
            </a:r>
          </a:p>
          <a:p>
            <a:pPr lvl="0"/>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3457439" y="4314600"/>
            <a:ext cx="3243240" cy="28000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name="page22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Compte utilisateurs</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Empêcher un attaquant d'accéder à un compte utilisateur consiste principalement à activer une authentification forte (pas seulement un mot de passe comme moyen d'authentification).</a:t>
            </a:r>
          </a:p>
          <a:p>
            <a:pPr lvl="0"/>
            <a:r>
              <a:rPr lang="fr-FR"/>
              <a:t>La protection des mots de passe nécessitent :</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2800">
                <a:solidFill>
                  <a:srgbClr val="000000"/>
                </a:solidFill>
                <a:latin typeface="Tahoma" pitchFamily="34"/>
                <a:cs typeface="Lucida Sans Unicode" pitchFamily="34"/>
              </a:rPr>
              <a:t>Algorithme de hachage de mot de passe fort</a:t>
            </a:r>
            <a:br>
              <a:rPr lang="fr-FR" sz="2800">
                <a:solidFill>
                  <a:srgbClr val="000000"/>
                </a:solidFill>
                <a:latin typeface="Tahoma" pitchFamily="34"/>
                <a:cs typeface="Lucida Sans Unicode" pitchFamily="34"/>
              </a:rPr>
            </a:br>
            <a:r>
              <a:rPr lang="fr-FR" b="1" i="1">
                <a:solidFill>
                  <a:srgbClr val="C9211E"/>
                </a:solidFill>
                <a:latin typeface="Tahoma" pitchFamily="34"/>
                <a:cs typeface="Lucida Sans Unicode" pitchFamily="34"/>
              </a:rPr>
              <a:t>Realm Settings → Authentication → Password Policy</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Une bonne politique pour les mots de passe (combinaison de caractères spéciaux, digits, majuscule, minuscule, longueur)</a:t>
            </a:r>
            <a:br>
              <a:rPr lang="fr-FR" sz="3200">
                <a:solidFill>
                  <a:srgbClr val="000000"/>
                </a:solidFill>
                <a:latin typeface="Tahoma" pitchFamily="34"/>
                <a:cs typeface="Lucida Sans Unicode" pitchFamily="34"/>
              </a:rPr>
            </a:br>
            <a:r>
              <a:rPr lang="fr-FR" b="1" i="1">
                <a:solidFill>
                  <a:srgbClr val="C9211E"/>
                </a:solidFill>
                <a:latin typeface="Tahoma" pitchFamily="34"/>
                <a:cs typeface="Lucida Sans Unicode" pitchFamily="34"/>
              </a:rPr>
              <a:t>Realm Settings → Authentication → Password Policy</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Une protection contre les attaques force-brute</a:t>
            </a:r>
            <a:br>
              <a:rPr lang="fr-FR" sz="3200">
                <a:solidFill>
                  <a:srgbClr val="000000"/>
                </a:solidFill>
                <a:latin typeface="Tahoma" pitchFamily="34"/>
                <a:cs typeface="Lucida Sans Unicode" pitchFamily="34"/>
              </a:rPr>
            </a:br>
            <a:r>
              <a:rPr lang="fr-FR" b="1" i="1">
                <a:solidFill>
                  <a:srgbClr val="C9211E"/>
                </a:solidFill>
                <a:latin typeface="Tahoma" pitchFamily="34"/>
                <a:cs typeface="Lucida Sans Unicode" pitchFamily="34"/>
              </a:rPr>
              <a:t>Realm Settings → Security Defense → Brute Force Protection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Éduquer les utilisateurs afin qu’il utilise différents mots de passe entre service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name="page22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Intégration LDAP ou Active Directory</a:t>
            </a:r>
          </a:p>
        </p:txBody>
      </p:sp>
      <p:sp>
        <p:nvSpPr>
          <p:cNvPr id="3" name="Espace réservé du texte 2"/>
          <p:cNvSpPr txBox="1">
            <a:spLocks noGrp="1"/>
          </p:cNvSpPr>
          <p:nvPr>
            <p:ph type="body" idx="4294967295"/>
          </p:nvPr>
        </p:nvSpPr>
        <p:spPr>
          <a:xfrm>
            <a:off x="1091880" y="2369880"/>
            <a:ext cx="8459640" cy="4384800"/>
          </a:xfrm>
        </p:spPr>
        <p:txBody>
          <a:bodyPr vert="horz">
            <a:normAutofit fontScale="70000" lnSpcReduction="20000"/>
          </a:bodyPr>
          <a:lstStyle/>
          <a:p>
            <a:pPr lvl="0"/>
            <a:r>
              <a:rPr lang="fr-FR"/>
              <a:t>Keycloak peut s'intégrer à LDAP de 2 façons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données de l’annuaire LDAP sont importées dans la base de données Keycloak, et synchronisées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3 modes de synchronisation possible : READ_ONLY, WRITABLE et UNSYNCED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800">
                <a:solidFill>
                  <a:srgbClr val="000000"/>
                </a:solidFill>
                <a:latin typeface="Tahoma" pitchFamily="34"/>
                <a:cs typeface="Lucida Sans Unicode" pitchFamily="34"/>
              </a:rPr>
              <a:t> L</a:t>
            </a:r>
            <a:r>
              <a:rPr lang="fr-FR" sz="3200">
                <a:solidFill>
                  <a:srgbClr val="000000"/>
                </a:solidFill>
                <a:latin typeface="Tahoma" pitchFamily="34"/>
                <a:cs typeface="Lucida Sans Unicode" pitchFamily="34"/>
              </a:rPr>
              <a:t>a vérification des informations d'identification sont déléguées à LDAP.</a:t>
            </a:r>
          </a:p>
          <a:p>
            <a:pPr lvl="0"/>
            <a:r>
              <a:rPr lang="fr-FR"/>
              <a:t>Il est possible de configurer plusieurs annuaires LDAP au sein d'un même realm et de configurer un ordre de priorité.</a:t>
            </a:r>
          </a:p>
          <a:p>
            <a:pPr lvl="0"/>
            <a:r>
              <a:rPr lang="fr-FR"/>
              <a:t>Lors de l’intégration, des mappers sont configurés pour faire correspondre les champs LDAP aux attributs des user keycloak, en particulier les groupes et les rôles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name="page22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Autres fournisseurs d’identité</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Keycloak peut s'intégrer à des fournisseurs d'identité tiers en utilisant  SAML v2 ou OpenID Connect v1.0 ou aux « social providers » (Google, Github, …)</a:t>
            </a:r>
          </a:p>
          <a:p>
            <a:pPr lvl="0"/>
            <a:r>
              <a:rPr lang="fr-FR"/>
              <a:t> </a:t>
            </a:r>
          </a:p>
          <a:p>
            <a:pPr lvl="0"/>
            <a:r>
              <a:rPr lang="fr-FR"/>
              <a:t>A leur 1ère authentification, les utilisateurs sont importés dans Keycloak.</a:t>
            </a:r>
            <a:br>
              <a:rPr lang="fr-FR"/>
            </a:br>
            <a:r>
              <a:rPr lang="fr-FR"/>
              <a:t>Ils peuvent alors profiter de toutes les fonctionnalités fournies par Keycloak et respecter les contraintes de sécurité imposées par votre royaume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sz="4000"/>
              <a:t>Vérification des accès BACKEND</a:t>
            </a:r>
            <a:r>
              <a:rPr lang="fr-FR" sz="4000" i="1"/>
              <a:t/>
            </a:r>
            <a:br>
              <a:rPr lang="fr-FR" sz="4000" i="1"/>
            </a:br>
            <a:r>
              <a:rPr lang="fr-FR" sz="2800" i="1"/>
              <a:t>JSON Web Signature</a:t>
            </a:r>
            <a:r>
              <a:rPr lang="fr-FR" sz="2800"/>
              <a:t> (JWS)</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447199" y="2873520"/>
            <a:ext cx="8777160" cy="3741120"/>
          </a:xfrm>
          <a:prstGeom prst="rect">
            <a:avLst/>
          </a:prstGeom>
          <a:noFill/>
          <a:ln>
            <a:noFill/>
          </a:ln>
        </p:spPr>
      </p:pic>
      <p:grpSp>
        <p:nvGrpSpPr>
          <p:cNvPr id="5" name="Group 4_4"/>
          <p:cNvGrpSpPr/>
          <p:nvPr/>
        </p:nvGrpSpPr>
        <p:grpSpPr>
          <a:xfrm>
            <a:off x="9144000" y="47520"/>
            <a:ext cx="1486800" cy="1141200"/>
            <a:chOff x="9144000" y="47520"/>
            <a:chExt cx="1486800" cy="1141200"/>
          </a:xfrm>
        </p:grpSpPr>
        <p:pic>
          <p:nvPicPr>
            <p:cNvPr id="6" name="Picture 5_6">
              <a:extLst>
                <a:ext uri="{FF2B5EF4-FFF2-40B4-BE49-F238E27FC236}">
                  <a16:creationId xmlns:a16="http://schemas.microsoft.com/office/drawing/2014/main" id="{00000000-0000-0000-0000-000000000000}"/>
                </a:ext>
              </a:extLst>
            </p:cNvPr>
            <p:cNvPicPr>
              <a:picLocks noChangeAspect="1"/>
            </p:cNvPicPr>
            <p:nvPr/>
          </p:nvPicPr>
          <p:blipFill>
            <a:blip r:embed="rId4">
              <a:lum/>
              <a:alphaModFix/>
            </a:blip>
            <a:srcRect/>
            <a:stretch>
              <a:fillRect/>
            </a:stretch>
          </p:blipFill>
          <p:spPr>
            <a:xfrm>
              <a:off x="9144000" y="47520"/>
              <a:ext cx="1486800" cy="1141200"/>
            </a:xfrm>
            <a:prstGeom prst="rect">
              <a:avLst/>
            </a:prstGeom>
            <a:noFill/>
            <a:ln>
              <a:noFill/>
            </a:ln>
          </p:spPr>
        </p:pic>
        <p:sp>
          <p:nvSpPr>
            <p:cNvPr id="7" name="Text Box 6_6"/>
            <p:cNvSpPr/>
            <p:nvPr/>
          </p:nvSpPr>
          <p:spPr>
            <a:xfrm>
              <a:off x="9374400" y="42732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1.3</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name="page22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Intégration avec un BD spécifique</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Si on veut conserver les utilisateurs dans son propre schéma relationnel !</a:t>
            </a:r>
          </a:p>
          <a:p>
            <a:pPr lvl="0"/>
            <a:r>
              <a:rPr lang="fr-FR"/>
              <a:t>Plusieurs alternatives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Implémenter un SPI en Java implémentant l’interface </a:t>
            </a:r>
            <a:r>
              <a:rPr lang="fr-FR" sz="3200" b="1" i="1">
                <a:solidFill>
                  <a:srgbClr val="182F7C"/>
                </a:solidFill>
                <a:latin typeface="Tahoma" pitchFamily="34"/>
                <a:cs typeface="Lucida Sans Unicode" pitchFamily="34"/>
              </a:rPr>
              <a:t>UserStorageProvider</a:t>
            </a:r>
            <a:r>
              <a:rPr lang="fr-FR" sz="3200">
                <a:solidFill>
                  <a:srgbClr val="000000"/>
                </a:solidFill>
                <a:latin typeface="Tahoma" pitchFamily="34"/>
                <a:cs typeface="Lucida Sans Unicode" pitchFamily="34"/>
              </a:rPr>
              <a:t>.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Déployer ce provider dans Keycloak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Les utilisateurs ne sont plus présents dans keycloak</a:t>
            </a:r>
            <a:r>
              <a:rPr lang="fr-FR" sz="3200" baseline="30000">
                <a:solidFill>
                  <a:srgbClr val="000000"/>
                </a:solidFill>
                <a:latin typeface="Tahoma" pitchFamily="34"/>
                <a:cs typeface="Lucida Sans Unicode" pitchFamily="34"/>
              </a:rPr>
              <a:t>1</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Utiliser l’API Rest de Keycloak. Et implémenter une synchronisation des users</a:t>
            </a:r>
          </a:p>
        </p:txBody>
      </p:sp>
      <p:grpSp>
        <p:nvGrpSpPr>
          <p:cNvPr id="4" name="Group 4_1"/>
          <p:cNvGrpSpPr/>
          <p:nvPr/>
        </p:nvGrpSpPr>
        <p:grpSpPr>
          <a:xfrm>
            <a:off x="8143920" y="6352920"/>
            <a:ext cx="1486800" cy="1141200"/>
            <a:chOff x="8143920" y="6352920"/>
            <a:chExt cx="1486800" cy="1141200"/>
          </a:xfrm>
        </p:grpSpPr>
        <p:pic>
          <p:nvPicPr>
            <p:cNvPr id="5" name="Picture 5_ 3">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143920" y="6352920"/>
              <a:ext cx="1486800" cy="1141200"/>
            </a:xfrm>
            <a:prstGeom prst="rect">
              <a:avLst/>
            </a:prstGeom>
            <a:noFill/>
            <a:ln>
              <a:noFill/>
            </a:ln>
          </p:spPr>
        </p:pic>
        <p:sp>
          <p:nvSpPr>
            <p:cNvPr id="6" name="Text Box 6_ 3"/>
            <p:cNvSpPr/>
            <p:nvPr/>
          </p:nvSpPr>
          <p:spPr>
            <a:xfrm>
              <a:off x="8374319" y="6732719"/>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8.2</a:t>
              </a:r>
            </a:p>
          </p:txBody>
        </p:sp>
      </p:grpSp>
      <p:sp>
        <p:nvSpPr>
          <p:cNvPr id="7" name="ZoneTexte 6"/>
          <p:cNvSpPr txBox="1"/>
          <p:nvPr/>
        </p:nvSpPr>
        <p:spPr>
          <a:xfrm>
            <a:off x="202320" y="6937200"/>
            <a:ext cx="7447320" cy="32184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600" b="0" i="1" u="none" strike="noStrike" baseline="0">
                <a:ln>
                  <a:noFill/>
                </a:ln>
                <a:solidFill>
                  <a:srgbClr val="000000"/>
                </a:solidFill>
                <a:latin typeface="Times New Roman" pitchFamily="18"/>
                <a:ea typeface="Lucida Sans Unicode" pitchFamily="34"/>
                <a:cs typeface="Lucida Sans Unicode" pitchFamily="34"/>
              </a:rPr>
              <a:t>1. https://github.com/keycloak/keycloak-quickstarts/tree/latest/extension/user-storage-jpa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name="page22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Administration Keycloak</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Organisation</a:t>
            </a:r>
          </a:p>
          <a:p>
            <a:pPr lvl="0" indent="-311040" algn="ctr">
              <a:lnSpc>
                <a:spcPct val="95000"/>
              </a:lnSpc>
              <a:spcAft>
                <a:spcPts val="0"/>
              </a:spcAft>
            </a:pPr>
            <a:r>
              <a:rPr lang="fr-FR"/>
              <a:t>Gestion des utilisateurs</a:t>
            </a:r>
          </a:p>
          <a:p>
            <a:pPr lvl="0" indent="-311040" algn="ctr">
              <a:lnSpc>
                <a:spcPct val="95000"/>
              </a:lnSpc>
              <a:spcAft>
                <a:spcPts val="0"/>
              </a:spcAft>
            </a:pPr>
            <a:r>
              <a:rPr lang="fr-FR" b="1">
                <a:solidFill>
                  <a:srgbClr val="0D1F63"/>
                </a:solidFill>
              </a:rPr>
              <a:t>Flow d’authentification</a:t>
            </a:r>
          </a:p>
          <a:p>
            <a:pPr lvl="0" indent="-311040" algn="ctr">
              <a:lnSpc>
                <a:spcPct val="95000"/>
              </a:lnSpc>
              <a:spcAft>
                <a:spcPts val="0"/>
              </a:spcAft>
            </a:pPr>
            <a:r>
              <a:rPr lang="fr-FR"/>
              <a:t>Gestion des sessions et jetons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name="page22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lnSpcReduction="10000"/>
          </a:bodyPr>
          <a:lstStyle/>
          <a:p>
            <a:pPr lvl="0"/>
            <a:r>
              <a:rPr lang="fr-FR"/>
              <a:t>Keycloak permet de configurer l’authentification des utilisateurs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Politique sur les mots de passe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Utilisation de OTP (One Time Password)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Utilisation de WebAuthn (Web  Authentication)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Configuration des séquences de l’authentification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name="page22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Politique des mots de passe</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Keycloak permet de définir des contraintes sur les mots de passe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Algorithme de hachage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Par défaut : PBKDF2</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Itérations de Hash</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Impact sur les performances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Digits, LowerCase, UpperCase, Caractères spéciaux</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NotUsername, Not Email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Expression régulière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Date d’expiration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Liste noire : Les mots de passe interdits</a:t>
            </a:r>
          </a:p>
          <a:p>
            <a:pPr lvl="0"/>
            <a:r>
              <a:rPr lang="fr-FR" sz="2400" b="1" i="1">
                <a:solidFill>
                  <a:srgbClr val="C9211E"/>
                </a:solidFill>
              </a:rPr>
              <a:t>Authentication → Policies → Password Policy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name="page22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Flux d’authentification</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Keycloak permet de configurer toutes les étapes d’un processus d’authentification (Authentication Flow)</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processus englobe des actions, des écrans de saisie,...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Certains flows sont prédéfinis.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Les étapes ne peuvent pas être redéfinies, on peut juste les marquer comme obligatoire et facultative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On peut redéfinir un processus d’authentification complet et l’associer à un cas d’usage</a:t>
            </a:r>
          </a:p>
          <a:p>
            <a:pPr lvl="0"/>
            <a:r>
              <a:rPr lang="fr-FR"/>
              <a:t>Les flows d’authentification sont définies au niveau realm, peuvent être surchargés au niveau client ou associés à des client policies.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name="page22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Exemple Browser Flow</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885680" y="2277360"/>
            <a:ext cx="7159320" cy="5245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name="page22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Attributs des étapes</a:t>
            </a:r>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a:t> Des radio buttons contrôlent l’exécution des étapes du flow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Required </a:t>
            </a:r>
            <a:r>
              <a:rPr lang="fr-FR" sz="3200">
                <a:solidFill>
                  <a:srgbClr val="000000"/>
                </a:solidFill>
                <a:latin typeface="Tahoma" pitchFamily="34"/>
                <a:cs typeface="Lucida Sans Unicode" pitchFamily="34"/>
              </a:rPr>
              <a:t>: Tous les éléments requis du flux doivent être exécutés séquentiellement avec succès.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Le flux se termine si un élément requis échoue.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Alternative</a:t>
            </a:r>
            <a:r>
              <a:rPr lang="fr-FR" sz="3200">
                <a:solidFill>
                  <a:srgbClr val="000000"/>
                </a:solidFill>
                <a:latin typeface="Tahoma" pitchFamily="34"/>
                <a:cs typeface="Lucida Sans Unicode" pitchFamily="34"/>
              </a:rPr>
              <a:t> : Un seul élément doit s'exécuter avec succès pour que le flux soit évalué comme réussi.</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=&gt; Tout élément alternative dans un flux contenant des éléments requis ne s'exécutera pas.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Disabled</a:t>
            </a:r>
            <a:r>
              <a:rPr lang="fr-FR" sz="3200">
                <a:solidFill>
                  <a:srgbClr val="000000"/>
                </a:solidFill>
                <a:latin typeface="Tahoma" pitchFamily="34"/>
                <a:cs typeface="Lucida Sans Unicode" pitchFamily="34"/>
              </a:rPr>
              <a:t> : L'élément n’est pas pris en compte pour marquer un flux comme réussi.</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Conditional</a:t>
            </a:r>
            <a:r>
              <a:rPr lang="fr-FR" sz="3200">
                <a:solidFill>
                  <a:srgbClr val="000000"/>
                </a:solidFill>
                <a:latin typeface="Tahoma" pitchFamily="34"/>
                <a:cs typeface="Lucida Sans Unicode" pitchFamily="34"/>
              </a:rPr>
              <a:t> : Seulement sur des sous-flux</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Contient des exécutions qui doivent correspondre à des instructions logiques.</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 toutes les exécutions sont évaluées comme vraies, le sous-flux conditionnel agit comme requis.</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 toutes les exécutions sont évaluées comme fausses, le sous-flux conditionnel agit comme désactivé.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name="page23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Exemple Browser Flow</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b="1" i="1">
                <a:solidFill>
                  <a:srgbClr val="081A7E"/>
                </a:solidFill>
              </a:rPr>
              <a:t>Cookie </a:t>
            </a:r>
            <a:r>
              <a:rPr lang="fr-FR"/>
              <a:t>: La première fois qu'un utilisateur se connecte avec succès, Keycloak définit un cookie de session. Si le cookie est déjà défini, ce type d'authentification est réussi. Étant donné que le fournisseur de cookies a renvoyé un succès et que chaque exécution à ce niveau du flux est ALTERNATIVE, Keycloak n'effectue aucune autre exécution. =&gt; connexion réussie.</a:t>
            </a:r>
          </a:p>
          <a:p>
            <a:pPr lvl="0"/>
            <a:r>
              <a:rPr lang="fr-FR" b="1" i="1">
                <a:solidFill>
                  <a:srgbClr val="081A7E"/>
                </a:solidFill>
              </a:rPr>
              <a:t>Kerberos</a:t>
            </a:r>
            <a:r>
              <a:rPr lang="fr-FR"/>
              <a:t> : Cet authentificateur est désactivé par défaut et est ignoré pendant le flux du navigateur. On peut l’activer lors de l’authentification Kerberos</a:t>
            </a:r>
          </a:p>
          <a:p>
            <a:pPr lvl="0"/>
            <a:r>
              <a:rPr lang="fr-FR" b="1" i="1">
                <a:solidFill>
                  <a:srgbClr val="081A7E"/>
                </a:solidFill>
              </a:rPr>
              <a:t>Identity</a:t>
            </a:r>
            <a:r>
              <a:rPr lang="fr-FR"/>
              <a:t> </a:t>
            </a:r>
            <a:r>
              <a:rPr lang="fr-FR" b="1" i="1">
                <a:solidFill>
                  <a:srgbClr val="081A7E"/>
                </a:solidFill>
              </a:rPr>
              <a:t>Provider</a:t>
            </a:r>
            <a:r>
              <a:rPr lang="fr-FR"/>
              <a:t> </a:t>
            </a:r>
            <a:r>
              <a:rPr lang="fr-FR" b="1" i="1">
                <a:solidFill>
                  <a:srgbClr val="081A7E"/>
                </a:solidFill>
              </a:rPr>
              <a:t>Redirector</a:t>
            </a:r>
            <a:r>
              <a:rPr lang="fr-FR"/>
              <a:t> : Redirige vers un autre fournisseur d'identité</a:t>
            </a:r>
          </a:p>
          <a:p>
            <a:pPr lvl="0"/>
            <a:r>
              <a:rPr lang="fr-FR" b="1" i="1">
                <a:solidFill>
                  <a:srgbClr val="081A7E"/>
                </a:solidFill>
              </a:rPr>
              <a:t>Form</a:t>
            </a:r>
            <a:r>
              <a:rPr lang="fr-FR"/>
              <a:t> : Sous-flux alternatif qui contient un type d'authentification supplémentaire qui doit être exécuté. Keycloak charge les exécutions pour ce sous-flux et les traite.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name="page23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Sous-flux Form</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b="1" i="1">
                <a:solidFill>
                  <a:srgbClr val="081A7E"/>
                </a:solidFill>
              </a:rPr>
              <a:t>Username Password Form</a:t>
            </a:r>
            <a:r>
              <a:rPr lang="fr-FR"/>
              <a:t> : la page de login et de mot de passe. Onligatoire (REQUIRED) =&gt; nom d'utilisateur et un mot de passe valides.</a:t>
            </a:r>
          </a:p>
          <a:p>
            <a:pPr lvl="0"/>
            <a:r>
              <a:rPr lang="fr-FR" b="1" i="1">
                <a:solidFill>
                  <a:srgbClr val="081A7E"/>
                </a:solidFill>
              </a:rPr>
              <a:t>Browser</a:t>
            </a:r>
            <a:r>
              <a:rPr lang="fr-FR"/>
              <a:t> - </a:t>
            </a:r>
            <a:r>
              <a:rPr lang="fr-FR" b="1" i="1">
                <a:solidFill>
                  <a:srgbClr val="081A7E"/>
                </a:solidFill>
              </a:rPr>
              <a:t>Conditional</a:t>
            </a:r>
            <a:r>
              <a:rPr lang="fr-FR"/>
              <a:t> </a:t>
            </a:r>
            <a:r>
              <a:rPr lang="fr-FR" b="1" i="1">
                <a:solidFill>
                  <a:srgbClr val="081A7E"/>
                </a:solidFill>
              </a:rPr>
              <a:t>OTP</a:t>
            </a:r>
            <a:r>
              <a:rPr lang="fr-FR"/>
              <a:t> : Sous-flux conditionnel en fonction du résultat de condition d'exécution configuré par l'utilisateur.</a:t>
            </a:r>
          </a:p>
          <a:p>
            <a:pPr lvl="0"/>
            <a:r>
              <a:rPr lang="fr-FR" b="1" i="1">
                <a:solidFill>
                  <a:srgbClr val="081A7E"/>
                </a:solidFill>
              </a:rPr>
              <a:t>Condition</a:t>
            </a:r>
            <a:r>
              <a:rPr lang="fr-FR"/>
              <a:t> - User Configured authentication : Vérifie si l'utilisateur dispose d'informations d'identification OTP configurées.</a:t>
            </a:r>
          </a:p>
          <a:p>
            <a:pPr lvl="0"/>
            <a:r>
              <a:rPr lang="fr-FR" b="1" i="1">
                <a:solidFill>
                  <a:srgbClr val="081A7E"/>
                </a:solidFill>
              </a:rPr>
              <a:t>OTP</a:t>
            </a:r>
            <a:r>
              <a:rPr lang="fr-FR"/>
              <a:t> </a:t>
            </a:r>
            <a:r>
              <a:rPr lang="fr-FR" b="1" i="1">
                <a:solidFill>
                  <a:srgbClr val="081A7E"/>
                </a:solidFill>
              </a:rPr>
              <a:t>form</a:t>
            </a:r>
            <a:r>
              <a:rPr lang="fr-FR"/>
              <a:t> : REQUIRED mais elle ne s'exécute que lorsque l'utilisateur dispose d'un identifiant OTP configuré.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name="page23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OTP</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En plus de fournir un mot de passe, les utilisateurs doivent fournir une 2ème preuve de leur identité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 code fourni par les applications FreeOTP ou Google Authenticator disponible sur mobile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Soit l’utilisateur, soit l’administrateur peut décider de l’utilisation de OTP</a:t>
            </a:r>
          </a:p>
          <a:p>
            <a:pPr lvl="0"/>
            <a:r>
              <a:rPr lang="fr-FR"/>
              <a:t>Différentes stratégies peuvent être configurées pour l’OTP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Time-Based One-Time Password (TOTP) : Le code est valable pendant une certaine période (30 secondes par défaut)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HMAC-Based One-Time Password (HOTP) : Le code est valable tant qu’il n’a pas été utilisé</a:t>
            </a:r>
          </a:p>
          <a:p>
            <a:pPr lvl="0"/>
            <a:r>
              <a:rPr lang="fr-FR" sz="2400" b="1" i="1">
                <a:solidFill>
                  <a:srgbClr val="C9211E"/>
                </a:solidFill>
              </a:rPr>
              <a:t>Authentication → Policies → OTP Policy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Rappels sur les standards</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indent="-311040" algn="ctr">
              <a:lnSpc>
                <a:spcPct val="95000"/>
              </a:lnSpc>
              <a:spcAft>
                <a:spcPts val="0"/>
              </a:spcAft>
            </a:pPr>
            <a:r>
              <a:rPr lang="fr-FR" b="1" i="1">
                <a:solidFill>
                  <a:srgbClr val="0D1F63"/>
                </a:solidFill>
              </a:rPr>
              <a:t>OAuth2</a:t>
            </a:r>
          </a:p>
          <a:p>
            <a:pPr lvl="0" algn="ctr">
              <a:spcAft>
                <a:spcPts val="0"/>
              </a:spcAft>
            </a:pPr>
            <a:r>
              <a:rPr lang="fr-FR" i="1"/>
              <a:t>OpenID Connect</a:t>
            </a:r>
          </a:p>
          <a:p>
            <a:pPr lvl="0" algn="ctr">
              <a:spcAft>
                <a:spcPts val="0"/>
              </a:spcAft>
            </a:pPr>
            <a:r>
              <a:rPr lang="fr-FR" i="1"/>
              <a:t>JWT</a:t>
            </a:r>
          </a:p>
          <a:p>
            <a:pPr lvl="0" indent="-311040" algn="ctr">
              <a:lnSpc>
                <a:spcPct val="95000"/>
              </a:lnSpc>
              <a:spcAft>
                <a:spcPts val="0"/>
              </a:spcAft>
            </a:pPr>
            <a:r>
              <a:rPr lang="fr-FR"/>
              <a:t>Transmission et protection des jetons</a:t>
            </a:r>
          </a:p>
          <a:p>
            <a:pPr lvl="0" indent="-311040" algn="ctr">
              <a:lnSpc>
                <a:spcPct val="95000"/>
              </a:lnSpc>
              <a:spcAft>
                <a:spcPts val="0"/>
              </a:spcAft>
            </a:pPr>
            <a:r>
              <a:rPr lang="fr-FR" i="1">
                <a:solidFill>
                  <a:srgbClr val="111111"/>
                </a:solidFill>
              </a:rPr>
              <a:t>FAPI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name="page23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Mise en place OTP</a:t>
            </a:r>
          </a:p>
        </p:txBody>
      </p:sp>
      <p:sp>
        <p:nvSpPr>
          <p:cNvPr id="3" name="Espace réservé du texte 2"/>
          <p:cNvSpPr txBox="1">
            <a:spLocks noGrp="1"/>
          </p:cNvSpPr>
          <p:nvPr>
            <p:ph type="body" idx="4294967295"/>
          </p:nvPr>
        </p:nvSpPr>
        <p:spPr/>
        <p:txBody>
          <a:bodyPr vert="horz"/>
          <a:lstStyle/>
          <a:p>
            <a:pPr lvl="0"/>
            <a:r>
              <a:rPr lang="fr-FR"/>
              <a:t>Les utilisateurs peuvent activer par eux même OTP via la console de gestion de leur compte</a:t>
            </a:r>
            <a:br>
              <a:rPr lang="fr-FR"/>
            </a:br>
            <a:r>
              <a:rPr lang="fr-FR" sz="2600" b="1" i="1">
                <a:solidFill>
                  <a:srgbClr val="C9211E"/>
                </a:solidFill>
              </a:rPr>
              <a:t>Signing In → Set up Authenticator Application</a:t>
            </a:r>
          </a:p>
          <a:p>
            <a:pPr lvl="0"/>
            <a:r>
              <a:rPr lang="fr-FR"/>
              <a:t>=&gt; QR code représentant la clé partagée qui servira à générer les codes</a:t>
            </a:r>
          </a:p>
          <a:p>
            <a:pPr lvl="0"/>
            <a:r>
              <a:rPr lang="fr-FR"/>
              <a:t>Pour forcer pour tous les utilisateurs, il faut définir un autre flow d’authentification</a:t>
            </a:r>
          </a:p>
        </p:txBody>
      </p:sp>
      <p:grpSp>
        <p:nvGrpSpPr>
          <p:cNvPr id="4" name="Group 4_ 10"/>
          <p:cNvGrpSpPr/>
          <p:nvPr/>
        </p:nvGrpSpPr>
        <p:grpSpPr>
          <a:xfrm>
            <a:off x="8143920" y="6352920"/>
            <a:ext cx="1939319" cy="1141200"/>
            <a:chOff x="8143920" y="6352920"/>
            <a:chExt cx="1939319" cy="1141200"/>
          </a:xfrm>
        </p:grpSpPr>
        <p:pic>
          <p:nvPicPr>
            <p:cNvPr id="5" name="Picture 5_ 18">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143920" y="6352920"/>
              <a:ext cx="1939319" cy="1141200"/>
            </a:xfrm>
            <a:prstGeom prst="rect">
              <a:avLst/>
            </a:prstGeom>
            <a:noFill/>
            <a:ln>
              <a:noFill/>
            </a:ln>
          </p:spPr>
        </p:pic>
        <p:sp>
          <p:nvSpPr>
            <p:cNvPr id="6" name="Text Box 6_ 18"/>
            <p:cNvSpPr/>
            <p:nvPr/>
          </p:nvSpPr>
          <p:spPr>
            <a:xfrm>
              <a:off x="8444520" y="6732719"/>
              <a:ext cx="1373399"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8.3.1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name="page23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WebAuthn</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b="1" i="1">
                <a:solidFill>
                  <a:srgbClr val="182F7C"/>
                </a:solidFill>
              </a:rPr>
              <a:t>WebAuthn (Web Authentication API)</a:t>
            </a:r>
            <a:r>
              <a:rPr lang="fr-FR"/>
              <a:t> est une norme du W3C conçue pour remplacer les mots de passe par des méthodes d’authentification</a:t>
            </a:r>
            <a:r>
              <a:rPr lang="fr-FR" baseline="30000"/>
              <a:t>1</a:t>
            </a:r>
            <a:r>
              <a:rPr lang="fr-FR"/>
              <a:t> plus sécurisées, comme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Des clés de sécurité matérielles (type YubiKey)</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L’empreinte digitale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 reconnaissance faciale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code PIN d’un appareil sécurisé</a:t>
            </a:r>
          </a:p>
          <a:p>
            <a:pPr lvl="0"/>
            <a:r>
              <a:rPr lang="fr-FR"/>
              <a:t>Il s’appuie sur la cryptographie à clé publique.</a:t>
            </a:r>
          </a:p>
          <a:p>
            <a:pPr lvl="0"/>
            <a:r>
              <a:rPr lang="fr-FR"/>
              <a:t>WebAuthn est plus sécurisé que OTP car il n’y a pas de clé partagée entre Keycloak et les applications tierces (FreeOtp et GoogleAuthenticator)</a:t>
            </a:r>
          </a:p>
        </p:txBody>
      </p:sp>
      <p:sp>
        <p:nvSpPr>
          <p:cNvPr id="4" name="ZoneTexte 3"/>
          <p:cNvSpPr txBox="1"/>
          <p:nvPr/>
        </p:nvSpPr>
        <p:spPr>
          <a:xfrm>
            <a:off x="606240" y="7100640"/>
            <a:ext cx="5976360" cy="43776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1" u="none" strike="noStrike" baseline="0">
                <a:ln>
                  <a:noFill/>
                </a:ln>
                <a:solidFill>
                  <a:srgbClr val="000000"/>
                </a:solidFill>
                <a:latin typeface="Times New Roman" pitchFamily="18"/>
                <a:ea typeface="Lucida Sans Unicode" pitchFamily="34"/>
                <a:cs typeface="Lucida Sans Unicode" pitchFamily="34"/>
              </a:rPr>
              <a:t>1. Doit être conforme aux exigences de FIDO2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name="page23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Fonctionnement général</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Lors de l’enregistrement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L’authenticator génère une paire de clés (publique/privée).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 clé publique est envoyée au serveur (ici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 clé privée est stockée dans l’authenticator (clé matérielle, OS, etc.).</a:t>
            </a:r>
          </a:p>
          <a:p>
            <a:pPr lvl="0"/>
            <a:endParaRPr lang="fr-FR"/>
          </a:p>
          <a:p>
            <a:pPr lvl="0"/>
            <a:r>
              <a:rPr lang="fr-FR"/>
              <a:t>Lors de l’authentification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serveur envoie un challenge.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navigateur le signe en faisant appel à l’authenticator avec la clé privée.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serveur vérifie la signature avec la clé publique.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name="page23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Mise en place </a:t>
            </a:r>
            <a:r>
              <a:rPr lang="fr-FR" i="1"/>
              <a:t>Webauthn</a:t>
            </a:r>
          </a:p>
        </p:txBody>
      </p:sp>
      <p:sp>
        <p:nvSpPr>
          <p:cNvPr id="3" name="Espace réservé du texte 2"/>
          <p:cNvSpPr txBox="1">
            <a:spLocks noGrp="1"/>
          </p:cNvSpPr>
          <p:nvPr>
            <p:ph type="body" idx="4294967295"/>
          </p:nvPr>
        </p:nvSpPr>
        <p:spPr/>
        <p:txBody>
          <a:bodyPr vert="horz"/>
          <a:lstStyle/>
          <a:p>
            <a:pPr lvl="0"/>
            <a:r>
              <a:rPr lang="fr-FR"/>
              <a:t>Définir un flow avec </a:t>
            </a:r>
            <a:br>
              <a:rPr lang="fr-FR"/>
            </a:br>
            <a:r>
              <a:rPr lang="fr-FR" b="1" i="1">
                <a:solidFill>
                  <a:srgbClr val="0729A8"/>
                </a:solidFill>
              </a:rPr>
              <a:t>WebAuthn authentication ou WebAuthn Passwordless</a:t>
            </a:r>
          </a:p>
          <a:p>
            <a:pPr lvl="0"/>
            <a:r>
              <a:rPr lang="fr-FR"/>
              <a:t>Dans sa console, l’utilisateur enregistrer son Authenticator</a:t>
            </a:r>
          </a:p>
          <a:p>
            <a:pPr lvl="0"/>
            <a:endParaRPr lang="fr-FR"/>
          </a:p>
          <a:p>
            <a:pPr lvl="0"/>
            <a:endParaRPr lang="fr-FR"/>
          </a:p>
        </p:txBody>
      </p:sp>
      <p:grpSp>
        <p:nvGrpSpPr>
          <p:cNvPr id="4" name="Group 4_ 11"/>
          <p:cNvGrpSpPr/>
          <p:nvPr/>
        </p:nvGrpSpPr>
        <p:grpSpPr>
          <a:xfrm>
            <a:off x="8144280" y="6352920"/>
            <a:ext cx="1939319" cy="1141200"/>
            <a:chOff x="8144280" y="6352920"/>
            <a:chExt cx="1939319" cy="1141200"/>
          </a:xfrm>
        </p:grpSpPr>
        <p:pic>
          <p:nvPicPr>
            <p:cNvPr id="5" name="Picture 5_ 19">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144280" y="6352920"/>
              <a:ext cx="1939319" cy="1141200"/>
            </a:xfrm>
            <a:prstGeom prst="rect">
              <a:avLst/>
            </a:prstGeom>
            <a:noFill/>
            <a:ln>
              <a:noFill/>
            </a:ln>
          </p:spPr>
        </p:pic>
        <p:sp>
          <p:nvSpPr>
            <p:cNvPr id="6" name="Text Box 6_ 19"/>
            <p:cNvSpPr/>
            <p:nvPr/>
          </p:nvSpPr>
          <p:spPr>
            <a:xfrm>
              <a:off x="8444880" y="6732719"/>
              <a:ext cx="1373399"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8.3.2</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name="page23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i="1"/>
              <a:t>acr</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b="1" i="1">
                <a:solidFill>
                  <a:srgbClr val="182F7C"/>
                </a:solidFill>
              </a:rPr>
              <a:t>acr</a:t>
            </a:r>
            <a:r>
              <a:rPr lang="fr-FR"/>
              <a:t> (</a:t>
            </a:r>
            <a:r>
              <a:rPr lang="fr-FR" b="1" i="1">
                <a:solidFill>
                  <a:srgbClr val="182F7C"/>
                </a:solidFill>
              </a:rPr>
              <a:t>Authentication Context Class Reference) </a:t>
            </a:r>
            <a:r>
              <a:rPr lang="fr-FR"/>
              <a:t>est un claim standard qui indique le niveau ou le contexte de l'authentification utilisée pour connecter un utilisateur.</a:t>
            </a:r>
          </a:p>
          <a:p>
            <a:pPr lvl="0"/>
            <a:r>
              <a:rPr lang="fr-FR"/>
              <a:t>Avec Keycloak, on peut associer (au niveau realm ou au niveau client) des valeurs d’acr à des entiers : les </a:t>
            </a:r>
            <a:r>
              <a:rPr lang="fr-FR" b="1" i="1">
                <a:solidFill>
                  <a:srgbClr val="182F7C"/>
                </a:solidFill>
              </a:rPr>
              <a:t>LoA (Level Of Authentication)</a:t>
            </a:r>
          </a:p>
          <a:p>
            <a:pPr lvl="0"/>
            <a:r>
              <a:rPr lang="fr-FR"/>
              <a:t>Il est alors possible de mettre au point un flow d’authentification avec une étape conditionnel dépendant du </a:t>
            </a:r>
            <a:r>
              <a:rPr lang="fr-FR" i="1"/>
              <a:t>LoA</a:t>
            </a:r>
          </a:p>
          <a:p>
            <a:pPr lvl="0"/>
            <a:endParaRPr lang="fr-FR"/>
          </a:p>
        </p:txBody>
      </p:sp>
      <p:grpSp>
        <p:nvGrpSpPr>
          <p:cNvPr id="4" name="Group 4_ 12"/>
          <p:cNvGrpSpPr/>
          <p:nvPr/>
        </p:nvGrpSpPr>
        <p:grpSpPr>
          <a:xfrm>
            <a:off x="8144640" y="6352920"/>
            <a:ext cx="1939319" cy="1141200"/>
            <a:chOff x="8144640" y="6352920"/>
            <a:chExt cx="1939319" cy="1141200"/>
          </a:xfrm>
        </p:grpSpPr>
        <p:pic>
          <p:nvPicPr>
            <p:cNvPr id="5" name="Picture 5_ 20">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144640" y="6352920"/>
              <a:ext cx="1939319" cy="1141200"/>
            </a:xfrm>
            <a:prstGeom prst="rect">
              <a:avLst/>
            </a:prstGeom>
            <a:noFill/>
            <a:ln>
              <a:noFill/>
            </a:ln>
          </p:spPr>
        </p:pic>
        <p:sp>
          <p:nvSpPr>
            <p:cNvPr id="6" name="Text Box 6_ 20"/>
            <p:cNvSpPr/>
            <p:nvPr/>
          </p:nvSpPr>
          <p:spPr>
            <a:xfrm>
              <a:off x="8445240" y="6732719"/>
              <a:ext cx="1373399"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8.3.2</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name="page23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Scénario</a:t>
            </a:r>
          </a:p>
        </p:txBody>
      </p:sp>
      <p:sp>
        <p:nvSpPr>
          <p:cNvPr id="3" name="Espace réservé du texte 2"/>
          <p:cNvSpPr txBox="1">
            <a:spLocks noGrp="1"/>
          </p:cNvSpPr>
          <p:nvPr>
            <p:ph type="body" idx="4294967295"/>
          </p:nvPr>
        </p:nvSpPr>
        <p:spPr/>
        <p:txBody>
          <a:bodyPr vert="horz">
            <a:normAutofit lnSpcReduction="10000"/>
          </a:bodyPr>
          <a:lstStyle/>
          <a:p>
            <a:pPr lvl="0"/>
            <a:r>
              <a:rPr lang="fr-FR"/>
              <a:t>1. Lors de la requête OIDC initiale, le client précise une valeur du paramètre acr_values. Ex :</a:t>
            </a:r>
            <a:br>
              <a:rPr lang="fr-FR"/>
            </a:br>
            <a:r>
              <a:rPr lang="fr-FR">
                <a:latin typeface="Courier" pitchFamily="49"/>
              </a:rPr>
              <a:t>acr_values=urn:myorg:mfa</a:t>
            </a:r>
          </a:p>
          <a:p>
            <a:pPr lvl="0"/>
            <a:r>
              <a:rPr lang="fr-FR"/>
              <a:t>2. Keycloak mappe cette valeur à un LoA</a:t>
            </a:r>
          </a:p>
          <a:p>
            <a:pPr lvl="0"/>
            <a:r>
              <a:rPr lang="fr-FR"/>
              <a:t>3. Le flow d’authentification qui s’applique dépend du LoA</a:t>
            </a:r>
          </a:p>
          <a:p>
            <a:pPr lvl="0"/>
            <a:r>
              <a:rPr lang="fr-FR"/>
              <a:t>4. A l’issue de l’authentification, le claim </a:t>
            </a:r>
            <a:r>
              <a:rPr lang="fr-FR" b="1" i="1">
                <a:solidFill>
                  <a:srgbClr val="182F7C"/>
                </a:solidFill>
              </a:rPr>
              <a:t>acr</a:t>
            </a:r>
            <a:r>
              <a:rPr lang="fr-FR"/>
              <a:t> est dans l’ID Token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name="page23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Administration Keycloak</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Organisation</a:t>
            </a:r>
          </a:p>
          <a:p>
            <a:pPr lvl="0" indent="-311040" algn="ctr">
              <a:lnSpc>
                <a:spcPct val="95000"/>
              </a:lnSpc>
              <a:spcAft>
                <a:spcPts val="0"/>
              </a:spcAft>
            </a:pPr>
            <a:r>
              <a:rPr lang="fr-FR"/>
              <a:t>Gestion des utilisateurs</a:t>
            </a:r>
          </a:p>
          <a:p>
            <a:pPr lvl="0" indent="-311040" algn="ctr">
              <a:lnSpc>
                <a:spcPct val="95000"/>
              </a:lnSpc>
              <a:spcAft>
                <a:spcPts val="0"/>
              </a:spcAft>
            </a:pPr>
            <a:r>
              <a:rPr lang="fr-FR"/>
              <a:t>Flows d’authentification</a:t>
            </a:r>
          </a:p>
          <a:p>
            <a:pPr lvl="0" indent="-311040" algn="ctr">
              <a:lnSpc>
                <a:spcPct val="95000"/>
              </a:lnSpc>
              <a:spcAft>
                <a:spcPts val="0"/>
              </a:spcAft>
            </a:pPr>
            <a:r>
              <a:rPr lang="fr-FR" b="1">
                <a:solidFill>
                  <a:srgbClr val="0D1F63"/>
                </a:solidFill>
              </a:rPr>
              <a:t>Gestion des sessions et jetons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name="page24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Les sessions permettent à Keycloak de  déterminer si les utilisateurs et les clients sont authentifiés, pendant combien de temps ils doivent être authentifiés et quand il est temps de les ré-authentifier.</a:t>
            </a:r>
          </a:p>
          <a:p>
            <a:pPr lvl="0"/>
            <a:r>
              <a:rPr lang="fr-FR"/>
              <a:t>Les sessions sont conservées en mémoire et peuvent avoir un impact sur Keycloak</a:t>
            </a:r>
          </a:p>
          <a:p>
            <a:pPr lvl="0"/>
            <a:r>
              <a:rPr lang="fr-FR"/>
              <a:t>L’exploitant Keycloak peut alors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Configurer des timeouts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Visualiser les sessions actives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Faire de l’audit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Forcer la fermeture de session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name="page24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Types de sessions</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Keycloak maintient 2 types de session lorsqu’un utilisateur s’authentifie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355269"/>
                </a:solidFill>
                <a:latin typeface="Tahoma" pitchFamily="34"/>
                <a:cs typeface="Lucida Sans Unicode" pitchFamily="34"/>
              </a:rPr>
              <a:t>La session Single Sign-on (SSO)</a:t>
            </a:r>
            <a:r>
              <a:rPr lang="fr-FR" sz="3200">
                <a:solidFill>
                  <a:srgbClr val="000000"/>
                </a:solidFill>
                <a:latin typeface="Tahoma" pitchFamily="34"/>
                <a:cs typeface="Lucida Sans Unicode" pitchFamily="34"/>
              </a:rPr>
              <a:t>, permet de suivre l’activité de l’utilisateur quelque soit le client/application</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La configuration de ses timeouts contrôle la fréquence des ré-authentifications utilisateurs et clients</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Lorsque la session expire, toutes les sessions client associées expirent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355269"/>
                </a:solidFill>
                <a:latin typeface="Tahoma" pitchFamily="34"/>
                <a:cs typeface="Lucida Sans Unicode" pitchFamily="34"/>
              </a:rPr>
              <a:t>Les sessions cliente</a:t>
            </a:r>
            <a:r>
              <a:rPr lang="fr-FR" sz="3200">
                <a:solidFill>
                  <a:srgbClr val="000000"/>
                </a:solidFill>
                <a:latin typeface="Tahoma" pitchFamily="34"/>
                <a:cs typeface="Lucida Sans Unicode" pitchFamily="34"/>
              </a:rPr>
              <a:t> Sous-sessions associées à chaque client (application) accédé par l’utilisateur. Gère : les jetons (Access, Refresh), les scopes autorisés,les timeouts propres à ce client (si configurés).</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Expire si la session sso expire ou si le refresh token associé expire ou est révoqué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name="page24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Timeout</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La configuration des timeout pour les différentes sessions se fait dans </a:t>
            </a:r>
            <a:br>
              <a:rPr lang="fr-FR"/>
            </a:br>
            <a:r>
              <a:rPr lang="fr-FR" sz="2600" b="1" i="1">
                <a:solidFill>
                  <a:srgbClr val="C9211E"/>
                </a:solidFill>
              </a:rPr>
              <a:t>Realm settings → Sessions</a:t>
            </a:r>
          </a:p>
          <a:p>
            <a:pPr lvl="0"/>
            <a:r>
              <a:rPr lang="fr-FR"/>
              <a:t>On définit principalement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B35A1"/>
                </a:solidFill>
                <a:latin typeface="Tahoma" pitchFamily="34"/>
                <a:cs typeface="Lucida Sans Unicode" pitchFamily="34"/>
              </a:rPr>
              <a:t>Idle timeout</a:t>
            </a:r>
            <a:r>
              <a:rPr lang="fr-FR" sz="3200">
                <a:solidFill>
                  <a:srgbClr val="000000"/>
                </a:solidFill>
                <a:latin typeface="Tahoma" pitchFamily="34"/>
                <a:cs typeface="Lucida Sans Unicode" pitchFamily="34"/>
              </a:rPr>
              <a:t> : La durée faisant expirer la session si il n’y a pas d’activité user ou de rafraîchissement de jeton (par défaut 30mn)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B35A1"/>
                </a:solidFill>
                <a:latin typeface="Tahoma" pitchFamily="34"/>
                <a:cs typeface="Lucida Sans Unicode" pitchFamily="34"/>
              </a:rPr>
              <a:t>Max time</a:t>
            </a:r>
            <a:r>
              <a:rPr lang="fr-FR" sz="3200">
                <a:solidFill>
                  <a:srgbClr val="000000"/>
                </a:solidFill>
                <a:latin typeface="Tahoma" pitchFamily="34"/>
                <a:cs typeface="Lucida Sans Unicode" pitchFamily="34"/>
              </a:rPr>
              <a:t> : La durée maximale d’une session</a:t>
            </a:r>
          </a:p>
          <a:p>
            <a:pPr lvl="0"/>
            <a:r>
              <a:rPr lang="fr-FR"/>
              <a:t>Au niveau d’un client :</a:t>
            </a:r>
            <a:br>
              <a:rPr lang="fr-FR"/>
            </a:br>
            <a:r>
              <a:rPr lang="fr-FR" sz="2600" b="1" i="1">
                <a:solidFill>
                  <a:srgbClr val="C9211E"/>
                </a:solidFill>
              </a:rPr>
              <a:t>Client → Settings → Login Settings</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Apports de oAuth2</a:t>
            </a:r>
          </a:p>
        </p:txBody>
      </p:sp>
      <p:sp>
        <p:nvSpPr>
          <p:cNvPr id="3" name="Espace réservé du texte 2"/>
          <p:cNvSpPr txBox="1">
            <a:spLocks noGrp="1"/>
          </p:cNvSpPr>
          <p:nvPr>
            <p:ph type="body" idx="4294967295"/>
          </p:nvPr>
        </p:nvSpPr>
        <p:spPr/>
        <p:txBody>
          <a:bodyPr vert="horz"/>
          <a:lstStyle/>
          <a:p>
            <a:pPr lvl="0"/>
            <a:r>
              <a:rPr lang="fr-FR"/>
              <a:t>Protocole d'autorisation défini pour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partage de données utilisateur entre applications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contrôle les données partagées.</a:t>
            </a:r>
          </a:p>
          <a:p>
            <a:pPr lvl="0"/>
            <a:r>
              <a:rPr lang="fr-FR"/>
              <a:t>Au départ, orienté applications web grand public, il peut être appliqué aux  applications d’entreprise pour contrôler les accès</a:t>
            </a:r>
            <a:br>
              <a:rPr lang="fr-FR"/>
            </a:b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name="page24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Gestion des sessions actives</a:t>
            </a:r>
          </a:p>
        </p:txBody>
      </p:sp>
      <p:sp>
        <p:nvSpPr>
          <p:cNvPr id="3" name="Espace réservé du texte 2"/>
          <p:cNvSpPr txBox="1">
            <a:spLocks noGrp="1"/>
          </p:cNvSpPr>
          <p:nvPr>
            <p:ph type="body" idx="4294967295"/>
          </p:nvPr>
        </p:nvSpPr>
        <p:spPr/>
        <p:txBody>
          <a:bodyPr vert="horz"/>
          <a:lstStyle/>
          <a:p>
            <a:pPr lvl="0"/>
            <a:r>
              <a:rPr lang="fr-FR"/>
              <a:t>Les administrateurs ont une visibilité des sessions actives au niveau</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Du realm</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D’un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D’un utilisateur</a:t>
            </a:r>
          </a:p>
          <a:p>
            <a:pPr lvl="0"/>
            <a:r>
              <a:rPr lang="fr-FR"/>
              <a:t>Il peut forcer un logout à tous les niveaux</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name="page24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Cookies</a:t>
            </a:r>
          </a:p>
        </p:txBody>
      </p:sp>
      <p:sp>
        <p:nvSpPr>
          <p:cNvPr id="3" name="Espace réservé du texte 2"/>
          <p:cNvSpPr txBox="1">
            <a:spLocks noGrp="1"/>
          </p:cNvSpPr>
          <p:nvPr>
            <p:ph type="body" idx="4294967295"/>
          </p:nvPr>
        </p:nvSpPr>
        <p:spPr/>
        <p:txBody>
          <a:bodyPr vert="horz"/>
          <a:lstStyle/>
          <a:p>
            <a:pPr lvl="0"/>
            <a:r>
              <a:rPr lang="fr-FR"/>
              <a:t>Après une authentification réussie, Keycloak positionne un cookie HttpOnly</a:t>
            </a:r>
            <a:r>
              <a:rPr lang="fr-FR" baseline="30000"/>
              <a:t>1</a:t>
            </a:r>
            <a:r>
              <a:rPr lang="fr-FR"/>
              <a:t> </a:t>
            </a:r>
            <a:r>
              <a:rPr lang="fr-FR" b="1" i="1">
                <a:solidFill>
                  <a:srgbClr val="0B35A1"/>
                </a:solidFill>
              </a:rPr>
              <a:t>KEYCLOAK_IDENTITY</a:t>
            </a:r>
            <a:r>
              <a:rPr lang="fr-FR"/>
              <a:t> avec une expiration correspondant au Max Time d’une session</a:t>
            </a:r>
          </a:p>
          <a:p>
            <a:pPr lvl="0"/>
            <a:r>
              <a:rPr lang="fr-FR"/>
              <a:t>Si https, il positionne également le flag secure sur le cookie empêchant un transfert en clair</a:t>
            </a:r>
          </a:p>
        </p:txBody>
      </p:sp>
      <p:sp>
        <p:nvSpPr>
          <p:cNvPr id="4" name="ZoneTexte 3"/>
          <p:cNvSpPr txBox="1"/>
          <p:nvPr/>
        </p:nvSpPr>
        <p:spPr>
          <a:xfrm>
            <a:off x="343080" y="6648120"/>
            <a:ext cx="9361440" cy="726839"/>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1" u="none" strike="noStrike" baseline="0">
                <a:ln>
                  <a:noFill/>
                </a:ln>
                <a:solidFill>
                  <a:srgbClr val="000000"/>
                </a:solidFill>
                <a:latin typeface="Times New Roman" pitchFamily="18"/>
                <a:ea typeface="Lucida Sans Unicode" pitchFamily="34"/>
                <a:cs typeface="Lucida Sans Unicode" pitchFamily="34"/>
              </a:rPr>
              <a:t>1. Le cookie n’est pas accessible par le javascript du navigateur pour se prévenir </a:t>
            </a:r>
            <a:br>
              <a:rPr lang="fr-FR" sz="2200" b="0" i="1" u="none" strike="noStrike" baseline="0">
                <a:ln>
                  <a:noFill/>
                </a:ln>
                <a:solidFill>
                  <a:srgbClr val="000000"/>
                </a:solidFill>
                <a:latin typeface="Times New Roman" pitchFamily="18"/>
                <a:ea typeface="Lucida Sans Unicode" pitchFamily="34"/>
                <a:cs typeface="Lucida Sans Unicode" pitchFamily="34"/>
              </a:rPr>
            </a:br>
            <a:r>
              <a:rPr lang="fr-FR" sz="2200" b="0" i="1" u="none" strike="noStrike" baseline="0">
                <a:ln>
                  <a:noFill/>
                </a:ln>
                <a:solidFill>
                  <a:srgbClr val="000000"/>
                </a:solidFill>
                <a:latin typeface="Times New Roman" pitchFamily="18"/>
                <a:ea typeface="Lucida Sans Unicode" pitchFamily="34"/>
                <a:cs typeface="Lucida Sans Unicode" pitchFamily="34"/>
              </a:rPr>
              <a:t>des attaques XSS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name="page24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Jetons</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Les jetons sont généralement liés à des sessions. </a:t>
            </a:r>
            <a:br>
              <a:rPr lang="fr-FR"/>
            </a:br>
            <a:r>
              <a:rPr lang="fr-FR"/>
              <a:t>Par conséquent, la validité des jetons  (pas nécessairement leur durée de vie) dépend des sessions.</a:t>
            </a:r>
          </a:p>
          <a:p>
            <a:pPr lvl="0"/>
            <a:r>
              <a:rPr lang="fr-FR"/>
              <a:t>Les jetons ont leur propre durée de vie et la durée pendant laquelle ils sont considérés comme valides dépend de la façon dont ils sont validés</a:t>
            </a:r>
          </a:p>
          <a:p>
            <a:pPr lvl="0"/>
            <a:r>
              <a:rPr lang="fr-FR"/>
              <a:t>Avec JWT, les serveurs de ressources valident indépendamment de Keycloak un jeton</a:t>
            </a:r>
            <a:br>
              <a:rPr lang="fr-FR"/>
            </a:br>
            <a:r>
              <a:rPr lang="fr-FR"/>
              <a:t>=&gt; Pendant sa durée de vie, la session peut avoir expirée</a:t>
            </a:r>
            <a:br>
              <a:rPr lang="fr-FR"/>
            </a:br>
            <a:r>
              <a:rPr lang="fr-FR"/>
              <a:t>=&gt; Si l’on ne veut pas, il faut se rabattre sur une validation en utilisant l’endpoint d’introspection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name="page24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Durée de vie des jetons</a:t>
            </a:r>
          </a:p>
        </p:txBody>
      </p:sp>
      <p:sp>
        <p:nvSpPr>
          <p:cNvPr id="3" name="Espace réservé du texte 2"/>
          <p:cNvSpPr txBox="1">
            <a:spLocks noGrp="1"/>
          </p:cNvSpPr>
          <p:nvPr>
            <p:ph type="body" idx="4294967295"/>
          </p:nvPr>
        </p:nvSpPr>
        <p:spPr/>
        <p:txBody>
          <a:bodyPr vert="horz">
            <a:normAutofit fontScale="92500" lnSpcReduction="10000"/>
          </a:bodyPr>
          <a:lstStyle/>
          <a:p>
            <a:pPr lvl="0"/>
            <a:r>
              <a:rPr lang="fr-FR"/>
              <a:t>Les jetons d’identification et d’accès partagent la même durée de vie, généralement courte car ils sont utilisés par des clients publics et fréquemment échangés</a:t>
            </a:r>
          </a:p>
          <a:p>
            <a:pPr lvl="0"/>
            <a:r>
              <a:rPr lang="fr-FR"/>
              <a:t>Les jetons de rafraîchissement ont une durée plus longue mais leur validité dépend de la durée de vie définie pour les sessions utilisateur et client</a:t>
            </a:r>
            <a:br>
              <a:rPr lang="fr-FR"/>
            </a:br>
            <a:r>
              <a:rPr lang="fr-FR"/>
              <a:t>Dans Keycloak, leur durée de vie suivent la configuration des timeout idle des sessions SSO ou sessions clientes</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name="page24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Configuration des jetons</a:t>
            </a:r>
          </a:p>
        </p:txBody>
      </p:sp>
      <p:sp>
        <p:nvSpPr>
          <p:cNvPr id="3" name="Espace réservé du texte 2"/>
          <p:cNvSpPr txBox="1">
            <a:spLocks noGrp="1"/>
          </p:cNvSpPr>
          <p:nvPr>
            <p:ph type="body" idx="4294967295"/>
          </p:nvPr>
        </p:nvSpPr>
        <p:spPr/>
        <p:txBody>
          <a:bodyPr vert="horz"/>
          <a:lstStyle/>
          <a:p>
            <a:pPr lvl="0"/>
            <a:r>
              <a:rPr lang="fr-FR"/>
              <a:t>La configuration s’effectue dans</a:t>
            </a:r>
          </a:p>
          <a:p>
            <a:pPr lvl="0"/>
            <a:r>
              <a:rPr lang="fr-FR" sz="2400" b="1" i="1">
                <a:solidFill>
                  <a:srgbClr val="C9211E"/>
                </a:solidFill>
              </a:rPr>
              <a:t>Realm Settings → Tokens</a:t>
            </a:r>
          </a:p>
          <a:p>
            <a:pPr lvl="0"/>
            <a:endParaRPr lang="fr-FR"/>
          </a:p>
          <a:p>
            <a:pPr lvl="0"/>
            <a:r>
              <a:rPr lang="fr-FR"/>
              <a:t>Les valeurs par défaut sont 5 minutes pour les jetons d’accès et d’identification</a:t>
            </a:r>
          </a:p>
          <a:p>
            <a:pPr lvl="0"/>
            <a:r>
              <a:rPr lang="fr-FR"/>
              <a:t>On peut configurer globalement ou par clients</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name="page24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Jetons de rafraîchissement</a:t>
            </a:r>
          </a:p>
        </p:txBody>
      </p:sp>
      <p:sp>
        <p:nvSpPr>
          <p:cNvPr id="3" name="Espace réservé du texte 2"/>
          <p:cNvSpPr txBox="1">
            <a:spLocks noGrp="1"/>
          </p:cNvSpPr>
          <p:nvPr>
            <p:ph type="body" idx="4294967295"/>
          </p:nvPr>
        </p:nvSpPr>
        <p:spPr/>
        <p:txBody>
          <a:bodyPr vert="horz">
            <a:normAutofit fontScale="85000" lnSpcReduction="10000"/>
          </a:bodyPr>
          <a:lstStyle/>
          <a:p>
            <a:pPr lvl="0"/>
            <a:r>
              <a:rPr lang="fr-FR"/>
              <a:t>Ils sont toujours liés à une session client</a:t>
            </a:r>
          </a:p>
          <a:p>
            <a:pPr lvl="0"/>
            <a:r>
              <a:rPr lang="fr-FR"/>
              <a:t>Ils sont considérés comme valides si les sessions utilisateur et client auxquelles ils sont liés n'ont pas expiré.</a:t>
            </a:r>
          </a:p>
          <a:p>
            <a:pPr lvl="0"/>
            <a:r>
              <a:rPr lang="fr-FR"/>
              <a:t>Les clients peuvent utiliser des jetons d'actualisation pour obtenir de nouveaux jetons uniquement si leurs sessions client respectives sont toujours actives.</a:t>
            </a:r>
          </a:p>
          <a:p>
            <a:pPr lvl="0"/>
            <a:r>
              <a:rPr lang="fr-FR"/>
              <a:t>Ils offrent une surface plus longue aux attaque</a:t>
            </a:r>
          </a:p>
          <a:p>
            <a:pPr lvl="0"/>
            <a:r>
              <a:rPr lang="fr-FR"/>
              <a:t>=&gt; un client confidentiel a généralement des jetons d'actualisation plus long que les clients publics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name="page24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Rotation des jetons de rafraîchissement</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Stratégie pour empêcher les attaquants de réutiliser les jetons d'actualisation consistant à invalider le jeton avant d’en émettre un nouveau</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Cela permet d'identifier rapidement le moment où le jeton d'actualisation a fuité et forcer l'attaquant ou le client légitime à se ré-authentifier</a:t>
            </a:r>
          </a:p>
          <a:p>
            <a:pPr lvl="0"/>
            <a:r>
              <a:rPr lang="fr-FR"/>
              <a:t>En activant cette stratégie, l’administrateur doit définir également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B35A1"/>
                </a:solidFill>
                <a:latin typeface="Tahoma" pitchFamily="34"/>
                <a:cs typeface="Lucida Sans Unicode" pitchFamily="34"/>
              </a:rPr>
              <a:t>Refresh Token Max Reuse</a:t>
            </a:r>
            <a:r>
              <a:rPr lang="fr-FR" sz="3200">
                <a:solidFill>
                  <a:srgbClr val="000000"/>
                </a:solidFill>
                <a:latin typeface="Tahoma" pitchFamily="34"/>
                <a:cs typeface="Lucida Sans Unicode" pitchFamily="34"/>
              </a:rPr>
              <a:t> : qui définit combien de fois un jeton de rafraîchissement peut être réutilisé. Par défaut 1</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name="page25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Développement serveur</a:t>
            </a:r>
          </a:p>
        </p:txBody>
      </p:sp>
      <p:sp>
        <p:nvSpPr>
          <p:cNvPr id="3" name="Sous-titre 2"/>
          <p:cNvSpPr txBox="1">
            <a:spLocks noGrp="1"/>
          </p:cNvSpPr>
          <p:nvPr>
            <p:ph type="subTitle" idx="4294967295"/>
          </p:nvPr>
        </p:nvSpPr>
        <p:spPr/>
        <p:txBody>
          <a:bodyPr vert="horz" anchor="ctr"/>
          <a:lstStyle/>
          <a:p>
            <a:pPr lvl="0" algn="ctr">
              <a:spcAft>
                <a:spcPts val="0"/>
              </a:spcAft>
            </a:pPr>
            <a:r>
              <a:rPr lang="fr-FR" b="1">
                <a:solidFill>
                  <a:srgbClr val="000080"/>
                </a:solidFill>
              </a:rPr>
              <a:t>Admin API</a:t>
            </a:r>
          </a:p>
          <a:p>
            <a:pPr lvl="0" algn="ctr">
              <a:spcAft>
                <a:spcPts val="0"/>
              </a:spcAft>
            </a:pPr>
            <a:r>
              <a:rPr lang="fr-FR"/>
              <a:t>Thème</a:t>
            </a:r>
          </a:p>
          <a:p>
            <a:pPr lvl="0" algn="ctr">
              <a:spcAft>
                <a:spcPts val="0"/>
              </a:spcAft>
            </a:pPr>
            <a:r>
              <a:rPr lang="fr-FR"/>
              <a:t>SPI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name="page25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92500"/>
          </a:bodyPr>
          <a:lstStyle/>
          <a:p>
            <a:pPr lvl="0"/>
            <a:r>
              <a:rPr lang="fr-FR"/>
              <a:t>Keycloak propose une API Rest d’administration</a:t>
            </a:r>
          </a:p>
          <a:p>
            <a:pPr lvl="0"/>
            <a:r>
              <a:rPr lang="fr-FR"/>
              <a:t>Pour pouvoir l’invoquer, il faut obtenir un jeton avec les permissions adéquates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 utilisant le client </a:t>
            </a:r>
            <a:r>
              <a:rPr lang="fr-FR" sz="3200" b="1" i="1">
                <a:solidFill>
                  <a:srgbClr val="000080"/>
                </a:solidFill>
                <a:latin typeface="Tahoma" pitchFamily="34"/>
                <a:cs typeface="Lucida Sans Unicode" pitchFamily="34"/>
              </a:rPr>
              <a:t>admin-cli</a:t>
            </a:r>
            <a:r>
              <a:rPr lang="fr-FR" sz="3200">
                <a:solidFill>
                  <a:srgbClr val="000000"/>
                </a:solidFill>
                <a:latin typeface="Tahoma" pitchFamily="34"/>
                <a:cs typeface="Lucida Sans Unicode" pitchFamily="34"/>
              </a:rPr>
              <a:t> et le login d’un compte administrateur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 créant, un client spécifique qui inclut dans son token d’accès une audience </a:t>
            </a:r>
            <a:r>
              <a:rPr lang="fr-FR" sz="3200" b="1" i="1">
                <a:solidFill>
                  <a:srgbClr val="000080"/>
                </a:solidFill>
                <a:latin typeface="Tahoma" pitchFamily="34"/>
                <a:cs typeface="Lucida Sans Unicode" pitchFamily="34"/>
              </a:rPr>
              <a:t>security-admin-console </a:t>
            </a:r>
            <a:r>
              <a:rPr lang="fr-FR" sz="3200">
                <a:solidFill>
                  <a:srgbClr val="000000"/>
                </a:solidFill>
                <a:latin typeface="Tahoma" pitchFamily="34"/>
                <a:cs typeface="Lucida Sans Unicode" pitchFamily="34"/>
              </a:rPr>
              <a:t>et un rôle</a:t>
            </a:r>
            <a:r>
              <a:rPr lang="fr-FR" sz="3200" b="1" i="1">
                <a:solidFill>
                  <a:srgbClr val="000080"/>
                </a:solidFill>
                <a:latin typeface="Tahoma" pitchFamily="34"/>
                <a:cs typeface="Lucida Sans Unicode" pitchFamily="34"/>
              </a:rPr>
              <a:t> admin</a:t>
            </a:r>
            <a:r>
              <a:rPr lang="fr-FR" sz="3200" b="1" i="1" baseline="30000">
                <a:solidFill>
                  <a:srgbClr val="000080"/>
                </a:solidFill>
                <a:latin typeface="Tahoma" pitchFamily="34"/>
                <a:cs typeface="Lucida Sans Unicode" pitchFamily="34"/>
              </a:rPr>
              <a:t>1</a:t>
            </a:r>
          </a:p>
        </p:txBody>
      </p:sp>
      <p:sp>
        <p:nvSpPr>
          <p:cNvPr id="4" name="ZoneTexte 3"/>
          <p:cNvSpPr txBox="1"/>
          <p:nvPr/>
        </p:nvSpPr>
        <p:spPr>
          <a:xfrm>
            <a:off x="599760" y="7000559"/>
            <a:ext cx="3987720" cy="43776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0" i="1" u="none" strike="noStrike" baseline="0">
                <a:ln>
                  <a:noFill/>
                </a:ln>
                <a:solidFill>
                  <a:srgbClr val="000000"/>
                </a:solidFill>
                <a:latin typeface="Times New Roman" pitchFamily="18"/>
                <a:ea typeface="Lucida Sans Unicode" pitchFamily="34"/>
                <a:cs typeface="Lucida Sans Unicode" pitchFamily="34"/>
              </a:rPr>
              <a:t>1. Onglet service account roles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name="page25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Obtention du jeton</a:t>
            </a:r>
          </a:p>
        </p:txBody>
      </p:sp>
      <p:sp>
        <p:nvSpPr>
          <p:cNvPr id="3" name="Espace réservé du texte 2"/>
          <p:cNvSpPr txBox="1">
            <a:spLocks noGrp="1"/>
          </p:cNvSpPr>
          <p:nvPr>
            <p:ph type="body" idx="4294967295"/>
          </p:nvPr>
        </p:nvSpPr>
        <p:spPr/>
        <p:txBody>
          <a:bodyPr vert="horz">
            <a:normAutofit fontScale="70000" lnSpcReduction="20000"/>
          </a:bodyPr>
          <a:lstStyle/>
          <a:p>
            <a:pPr lvl="0">
              <a:lnSpc>
                <a:spcPct val="100000"/>
              </a:lnSpc>
              <a:spcAft>
                <a:spcPts val="283"/>
              </a:spcAft>
            </a:pPr>
            <a:r>
              <a:rPr lang="fr-FR"/>
              <a:t>Jeton via l’admin-cli </a:t>
            </a:r>
            <a:br>
              <a:rPr lang="fr-FR"/>
            </a:br>
            <a:r>
              <a:rPr lang="fr-FR" sz="2200">
                <a:latin typeface="Courier New" pitchFamily="49"/>
              </a:rPr>
              <a:t>curl \</a:t>
            </a:r>
          </a:p>
          <a:p>
            <a:pPr lvl="0">
              <a:lnSpc>
                <a:spcPct val="100000"/>
              </a:lnSpc>
              <a:spcAft>
                <a:spcPts val="283"/>
              </a:spcAft>
            </a:pPr>
            <a:r>
              <a:rPr lang="fr-FR" sz="2200">
                <a:latin typeface="Courier New" pitchFamily="49"/>
              </a:rPr>
              <a:t>  -d "client_id=admin-cli" \</a:t>
            </a:r>
          </a:p>
          <a:p>
            <a:pPr lvl="0">
              <a:lnSpc>
                <a:spcPct val="100000"/>
              </a:lnSpc>
              <a:spcAft>
                <a:spcPts val="283"/>
              </a:spcAft>
            </a:pPr>
            <a:r>
              <a:rPr lang="fr-FR" sz="2200">
                <a:latin typeface="Courier New" pitchFamily="49"/>
              </a:rPr>
              <a:t>  -d "username=admin" \</a:t>
            </a:r>
          </a:p>
          <a:p>
            <a:pPr lvl="0">
              <a:lnSpc>
                <a:spcPct val="100000"/>
              </a:lnSpc>
              <a:spcAft>
                <a:spcPts val="283"/>
              </a:spcAft>
            </a:pPr>
            <a:r>
              <a:rPr lang="fr-FR" sz="2200">
                <a:latin typeface="Courier New" pitchFamily="49"/>
              </a:rPr>
              <a:t>  -d "password=password" \</a:t>
            </a:r>
          </a:p>
          <a:p>
            <a:pPr lvl="0">
              <a:lnSpc>
                <a:spcPct val="100000"/>
              </a:lnSpc>
              <a:spcAft>
                <a:spcPts val="283"/>
              </a:spcAft>
            </a:pPr>
            <a:r>
              <a:rPr lang="fr-FR" sz="2200">
                <a:latin typeface="Courier New" pitchFamily="49"/>
              </a:rPr>
              <a:t>  -d "grant_type=password" \</a:t>
            </a:r>
          </a:p>
          <a:p>
            <a:pPr lvl="0">
              <a:lnSpc>
                <a:spcPct val="100000"/>
              </a:lnSpc>
              <a:spcAft>
                <a:spcPts val="283"/>
              </a:spcAft>
            </a:pPr>
            <a:r>
              <a:rPr lang="fr-FR" sz="2200">
                <a:latin typeface="Courier New" pitchFamily="49"/>
              </a:rPr>
              <a:t>  "</a:t>
            </a:r>
            <a:r>
              <a:rPr lang="fr-FR" sz="2200">
                <a:latin typeface="Courier New" pitchFamily="49"/>
                <a:hlinkClick r:id="rId3"/>
              </a:rPr>
              <a:t>http://localhost:8080/realms/master/protocol/openid-connect/token</a:t>
            </a:r>
            <a:r>
              <a:rPr lang="fr-FR" sz="2200">
                <a:latin typeface="Courier New" pitchFamily="49"/>
              </a:rPr>
              <a:t>"</a:t>
            </a:r>
          </a:p>
          <a:p>
            <a:pPr lvl="0"/>
            <a:endParaRPr lang="fr-FR"/>
          </a:p>
          <a:p>
            <a:pPr lvl="0">
              <a:lnSpc>
                <a:spcPct val="100000"/>
              </a:lnSpc>
              <a:spcAft>
                <a:spcPts val="283"/>
              </a:spcAft>
            </a:pPr>
            <a:r>
              <a:rPr lang="fr-FR"/>
              <a:t>Jeton via client credentials après avoir configuré un Audience Mapper </a:t>
            </a:r>
            <a:br>
              <a:rPr lang="fr-FR"/>
            </a:br>
            <a:r>
              <a:rPr lang="fr-FR" sz="2200">
                <a:latin typeface="Courier New" pitchFamily="49"/>
              </a:rPr>
              <a:t>curl \</a:t>
            </a:r>
          </a:p>
          <a:p>
            <a:pPr lvl="0">
              <a:lnSpc>
                <a:spcPct val="100000"/>
              </a:lnSpc>
              <a:spcAft>
                <a:spcPts val="283"/>
              </a:spcAft>
            </a:pPr>
            <a:r>
              <a:rPr lang="fr-FR" sz="2200">
                <a:latin typeface="Courier New" pitchFamily="49"/>
              </a:rPr>
              <a:t>  -d "client_id=&lt;YOUR_CLIENT_ID&gt;" \</a:t>
            </a:r>
          </a:p>
          <a:p>
            <a:pPr lvl="0">
              <a:lnSpc>
                <a:spcPct val="100000"/>
              </a:lnSpc>
              <a:spcAft>
                <a:spcPts val="283"/>
              </a:spcAft>
            </a:pPr>
            <a:r>
              <a:rPr lang="fr-FR" sz="2200">
                <a:latin typeface="Courier New" pitchFamily="49"/>
              </a:rPr>
              <a:t>  -d "client_secret=&lt;YOUR_CLIENT_SECRET&gt;" \</a:t>
            </a:r>
          </a:p>
          <a:p>
            <a:pPr lvl="0">
              <a:lnSpc>
                <a:spcPct val="100000"/>
              </a:lnSpc>
              <a:spcAft>
                <a:spcPts val="283"/>
              </a:spcAft>
            </a:pPr>
            <a:r>
              <a:rPr lang="fr-FR" sz="2200">
                <a:latin typeface="Courier New" pitchFamily="49"/>
              </a:rPr>
              <a:t>  -d "grant_type=client_credentials" \</a:t>
            </a:r>
          </a:p>
          <a:p>
            <a:pPr lvl="0">
              <a:lnSpc>
                <a:spcPct val="100000"/>
              </a:lnSpc>
              <a:spcAft>
                <a:spcPts val="283"/>
              </a:spcAft>
            </a:pPr>
            <a:r>
              <a:rPr lang="fr-FR" sz="2200">
                <a:latin typeface="Courier New" pitchFamily="49"/>
              </a:rPr>
              <a:t>  "http://localhost:8080/realms/master/protocol/openid-connect/token"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Rôles définis dans </a:t>
            </a:r>
            <a:r>
              <a:rPr lang="fr-FR" i="1"/>
              <a:t>oAuth2</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b="1">
                <a:solidFill>
                  <a:srgbClr val="233D98"/>
                </a:solidFill>
              </a:rPr>
              <a:t>Propriétaire de la ressource</a:t>
            </a:r>
            <a:r>
              <a:rPr lang="fr-FR"/>
              <a:t> : il s'agit généralement de l'utilisateur final qui possède les ressources auxquelles l'application veut accéder.</a:t>
            </a:r>
          </a:p>
          <a:p>
            <a:pPr lvl="0"/>
            <a:r>
              <a:rPr lang="fr-FR" b="1">
                <a:solidFill>
                  <a:srgbClr val="233D98"/>
                </a:solidFill>
              </a:rPr>
              <a:t>Serveur</a:t>
            </a:r>
            <a:r>
              <a:rPr lang="fr-FR"/>
              <a:t> </a:t>
            </a:r>
            <a:r>
              <a:rPr lang="fr-FR" b="1">
                <a:solidFill>
                  <a:srgbClr val="233D98"/>
                </a:solidFill>
              </a:rPr>
              <a:t>de</a:t>
            </a:r>
            <a:r>
              <a:rPr lang="fr-FR"/>
              <a:t> </a:t>
            </a:r>
            <a:r>
              <a:rPr lang="fr-FR" b="1">
                <a:solidFill>
                  <a:srgbClr val="233D98"/>
                </a:solidFill>
              </a:rPr>
              <a:t>ressources</a:t>
            </a:r>
            <a:r>
              <a:rPr lang="fr-FR"/>
              <a:t> : C'est le service hébergeant les ressources protégées.</a:t>
            </a:r>
          </a:p>
          <a:p>
            <a:pPr lvl="0"/>
            <a:r>
              <a:rPr lang="fr-FR" b="1">
                <a:solidFill>
                  <a:srgbClr val="233D98"/>
                </a:solidFill>
              </a:rPr>
              <a:t>Client</a:t>
            </a:r>
            <a:r>
              <a:rPr lang="fr-FR"/>
              <a:t> : Il s'agit de l'application qui souhaite accéder à la ressource</a:t>
            </a:r>
          </a:p>
          <a:p>
            <a:pPr lvl="0"/>
            <a:r>
              <a:rPr lang="fr-FR" b="1">
                <a:solidFill>
                  <a:srgbClr val="233D98"/>
                </a:solidFill>
              </a:rPr>
              <a:t>Serveur</a:t>
            </a:r>
            <a:r>
              <a:rPr lang="fr-FR"/>
              <a:t> </a:t>
            </a:r>
            <a:r>
              <a:rPr lang="fr-FR" b="1">
                <a:solidFill>
                  <a:srgbClr val="233D98"/>
                </a:solidFill>
              </a:rPr>
              <a:t>d'autorisation</a:t>
            </a:r>
            <a:r>
              <a:rPr lang="fr-FR"/>
              <a:t> : C'est le serveur qui délivre l'accès au client. (Keycloak)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name="page25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Admin API</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L’API permet de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Manipuler les realms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Manipuler les users / groupes /realm roles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clients/ client scopes / rôles associés aux clients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mappers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Mais également certains endpoint pour détecter des attaques brute force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name="page25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i="1"/>
              <a:t>kcadm.sh</a:t>
            </a:r>
          </a:p>
        </p:txBody>
      </p:sp>
      <p:sp>
        <p:nvSpPr>
          <p:cNvPr id="3" name="Espace réservé du texte 2"/>
          <p:cNvSpPr txBox="1">
            <a:spLocks noGrp="1"/>
          </p:cNvSpPr>
          <p:nvPr>
            <p:ph type="body" idx="4294967295"/>
          </p:nvPr>
        </p:nvSpPr>
        <p:spPr/>
        <p:txBody>
          <a:bodyPr vert="horz">
            <a:normAutofit fontScale="92500" lnSpcReduction="10000"/>
          </a:bodyPr>
          <a:lstStyle/>
          <a:p>
            <a:pPr lvl="0"/>
            <a:r>
              <a:rPr lang="fr-FR" b="1" i="1">
                <a:solidFill>
                  <a:srgbClr val="182F7C"/>
                </a:solidFill>
              </a:rPr>
              <a:t>kcadm.sh</a:t>
            </a:r>
            <a:r>
              <a:rPr lang="fr-FR"/>
              <a:t> est l’outil en ligne de commande officiel pour administrer Keycloak via son API REST.</a:t>
            </a:r>
          </a:p>
          <a:p>
            <a:pPr lvl="0"/>
            <a:r>
              <a:rPr lang="fr-FR"/>
              <a:t>Il permet de gérer les utilisateurs, rôles, clients, groupes, etc.</a:t>
            </a:r>
          </a:p>
          <a:p>
            <a:pPr lvl="0"/>
            <a:r>
              <a:rPr lang="fr-FR"/>
              <a:t>Utile pour automatiser les tâches d’administration dans des scripts ou pipelines CI/CD.</a:t>
            </a:r>
          </a:p>
          <a:p>
            <a:pPr lvl="0"/>
            <a:r>
              <a:rPr lang="fr-FR"/>
              <a:t>Livré avec chaque distribution Keycloak (présent dans /bin).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name="page25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Authentification</a:t>
            </a:r>
          </a:p>
        </p:txBody>
      </p:sp>
      <p:sp>
        <p:nvSpPr>
          <p:cNvPr id="3" name="Espace réservé du texte 2"/>
          <p:cNvSpPr txBox="1">
            <a:spLocks noGrp="1"/>
          </p:cNvSpPr>
          <p:nvPr>
            <p:ph type="body" idx="4294967295"/>
          </p:nvPr>
        </p:nvSpPr>
        <p:spPr/>
        <p:txBody>
          <a:bodyPr vert="horz"/>
          <a:lstStyle/>
          <a:p>
            <a:pPr lvl="0"/>
            <a:r>
              <a:rPr lang="fr-FR"/>
              <a:t>Avant l’utilisation de l’API rest, se connecter à l’instance Keycloak</a:t>
            </a:r>
          </a:p>
          <a:p>
            <a:pPr lvl="0">
              <a:lnSpc>
                <a:spcPct val="100000"/>
              </a:lnSpc>
              <a:spcAft>
                <a:spcPts val="283"/>
              </a:spcAft>
            </a:pPr>
            <a:r>
              <a:rPr lang="fr-FR" sz="2800">
                <a:latin typeface="Courier New" pitchFamily="49"/>
              </a:rPr>
              <a:t>kcadm.sh config credentials \</a:t>
            </a:r>
          </a:p>
          <a:p>
            <a:pPr lvl="0">
              <a:lnSpc>
                <a:spcPct val="100000"/>
              </a:lnSpc>
              <a:spcAft>
                <a:spcPts val="283"/>
              </a:spcAft>
            </a:pPr>
            <a:r>
              <a:rPr lang="fr-FR" sz="2800">
                <a:latin typeface="Courier New" pitchFamily="49"/>
              </a:rPr>
              <a:t>  --server http://localhost:8080 \</a:t>
            </a:r>
          </a:p>
          <a:p>
            <a:pPr lvl="0">
              <a:lnSpc>
                <a:spcPct val="100000"/>
              </a:lnSpc>
              <a:spcAft>
                <a:spcPts val="283"/>
              </a:spcAft>
            </a:pPr>
            <a:r>
              <a:rPr lang="fr-FR" sz="2800">
                <a:latin typeface="Courier New" pitchFamily="49"/>
              </a:rPr>
              <a:t>  --realm master \</a:t>
            </a:r>
          </a:p>
          <a:p>
            <a:pPr lvl="0">
              <a:lnSpc>
                <a:spcPct val="100000"/>
              </a:lnSpc>
              <a:spcAft>
                <a:spcPts val="283"/>
              </a:spcAft>
            </a:pPr>
            <a:r>
              <a:rPr lang="fr-FR" sz="2800">
                <a:latin typeface="Courier New" pitchFamily="49"/>
              </a:rPr>
              <a:t>  --user admin \</a:t>
            </a:r>
          </a:p>
          <a:p>
            <a:pPr lvl="0">
              <a:lnSpc>
                <a:spcPct val="100000"/>
              </a:lnSpc>
              <a:spcAft>
                <a:spcPts val="283"/>
              </a:spcAft>
            </a:pPr>
            <a:r>
              <a:rPr lang="fr-FR" sz="2800">
                <a:latin typeface="Courier New" pitchFamily="49"/>
              </a:rPr>
              <a:t>  --password admin</a:t>
            </a:r>
          </a:p>
          <a:p>
            <a:pPr lvl="0"/>
            <a:endParaRPr lang="fr-F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name="page25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Quelques commandes</a:t>
            </a:r>
          </a:p>
        </p:txBody>
      </p:sp>
      <p:sp>
        <p:nvSpPr>
          <p:cNvPr id="3" name="Espace réservé du texte 2"/>
          <p:cNvSpPr txBox="1">
            <a:spLocks noGrp="1"/>
          </p:cNvSpPr>
          <p:nvPr>
            <p:ph type="body" idx="4294967295"/>
          </p:nvPr>
        </p:nvSpPr>
        <p:spPr/>
        <p:txBody>
          <a:bodyPr vert="horz">
            <a:normAutofit fontScale="70000" lnSpcReduction="20000"/>
          </a:bodyPr>
          <a:lstStyle/>
          <a:p>
            <a:pPr lvl="0">
              <a:lnSpc>
                <a:spcPct val="100000"/>
              </a:lnSpc>
              <a:spcAft>
                <a:spcPts val="283"/>
              </a:spcAft>
            </a:pPr>
            <a:r>
              <a:rPr lang="fr-FR">
                <a:latin typeface="Courier New" pitchFamily="49"/>
              </a:rPr>
              <a:t># Lister les utilisateurs du realm 'myrealm'</a:t>
            </a:r>
          </a:p>
          <a:p>
            <a:pPr lvl="0">
              <a:lnSpc>
                <a:spcPct val="100000"/>
              </a:lnSpc>
              <a:spcAft>
                <a:spcPts val="283"/>
              </a:spcAft>
            </a:pPr>
            <a:r>
              <a:rPr lang="fr-FR">
                <a:latin typeface="Courier New" pitchFamily="49"/>
              </a:rPr>
              <a:t>kcadm.sh get users -r myrealm</a:t>
            </a:r>
          </a:p>
          <a:p>
            <a:pPr lvl="0">
              <a:lnSpc>
                <a:spcPct val="100000"/>
              </a:lnSpc>
              <a:spcAft>
                <a:spcPts val="283"/>
              </a:spcAft>
            </a:pPr>
            <a:endParaRPr lang="fr-FR">
              <a:latin typeface="Courier New" pitchFamily="49"/>
            </a:endParaRPr>
          </a:p>
          <a:p>
            <a:pPr lvl="0">
              <a:lnSpc>
                <a:spcPct val="100000"/>
              </a:lnSpc>
              <a:spcAft>
                <a:spcPts val="283"/>
              </a:spcAft>
            </a:pPr>
            <a:r>
              <a:rPr lang="fr-FR">
                <a:latin typeface="Courier New" pitchFamily="49"/>
              </a:rPr>
              <a:t># Créer un utilisateur</a:t>
            </a:r>
          </a:p>
          <a:p>
            <a:pPr lvl="0">
              <a:lnSpc>
                <a:spcPct val="100000"/>
              </a:lnSpc>
              <a:spcAft>
                <a:spcPts val="283"/>
              </a:spcAft>
            </a:pPr>
            <a:r>
              <a:rPr lang="fr-FR">
                <a:latin typeface="Courier New" pitchFamily="49"/>
              </a:rPr>
              <a:t>kcadm.sh create users -r myrealm \</a:t>
            </a:r>
          </a:p>
          <a:p>
            <a:pPr lvl="0">
              <a:lnSpc>
                <a:spcPct val="100000"/>
              </a:lnSpc>
              <a:spcAft>
                <a:spcPts val="283"/>
              </a:spcAft>
            </a:pPr>
            <a:r>
              <a:rPr lang="fr-FR">
                <a:latin typeface="Courier New" pitchFamily="49"/>
              </a:rPr>
              <a:t>  -s username=testuser -s enabled=true</a:t>
            </a:r>
          </a:p>
          <a:p>
            <a:pPr lvl="0">
              <a:lnSpc>
                <a:spcPct val="100000"/>
              </a:lnSpc>
              <a:spcAft>
                <a:spcPts val="283"/>
              </a:spcAft>
            </a:pPr>
            <a:endParaRPr lang="fr-FR">
              <a:latin typeface="Courier New" pitchFamily="49"/>
            </a:endParaRPr>
          </a:p>
          <a:p>
            <a:pPr lvl="0">
              <a:lnSpc>
                <a:spcPct val="100000"/>
              </a:lnSpc>
              <a:spcAft>
                <a:spcPts val="283"/>
              </a:spcAft>
            </a:pPr>
            <a:r>
              <a:rPr lang="fr-FR">
                <a:latin typeface="Courier New" pitchFamily="49"/>
              </a:rPr>
              <a:t># Ajouter un rôle à un utilisateur</a:t>
            </a:r>
          </a:p>
          <a:p>
            <a:pPr lvl="0">
              <a:lnSpc>
                <a:spcPct val="100000"/>
              </a:lnSpc>
              <a:spcAft>
                <a:spcPts val="283"/>
              </a:spcAft>
            </a:pPr>
            <a:r>
              <a:rPr lang="fr-FR">
                <a:latin typeface="Courier New" pitchFamily="49"/>
              </a:rPr>
              <a:t>kcadm.sh add-roles -r myrealm \</a:t>
            </a:r>
          </a:p>
          <a:p>
            <a:pPr lvl="0">
              <a:lnSpc>
                <a:spcPct val="100000"/>
              </a:lnSpc>
              <a:spcAft>
                <a:spcPts val="283"/>
              </a:spcAft>
            </a:pPr>
            <a:r>
              <a:rPr lang="fr-FR">
                <a:latin typeface="Courier New" pitchFamily="49"/>
              </a:rPr>
              <a:t>  --uusername testuser \</a:t>
            </a:r>
          </a:p>
          <a:p>
            <a:pPr lvl="0">
              <a:lnSpc>
                <a:spcPct val="100000"/>
              </a:lnSpc>
              <a:spcAft>
                <a:spcPts val="283"/>
              </a:spcAft>
            </a:pPr>
            <a:r>
              <a:rPr lang="fr-FR">
                <a:latin typeface="Courier New" pitchFamily="49"/>
              </a:rPr>
              <a:t>  --rolename user</a:t>
            </a:r>
          </a:p>
          <a:p>
            <a:pPr lvl="0">
              <a:lnSpc>
                <a:spcPct val="100000"/>
              </a:lnSpc>
              <a:spcAft>
                <a:spcPts val="283"/>
              </a:spcAft>
            </a:pPr>
            <a:endParaRPr lang="fr-FR">
              <a:latin typeface="Courier New" pitchFamily="49"/>
            </a:endParaRPr>
          </a:p>
          <a:p>
            <a:pPr lvl="0">
              <a:lnSpc>
                <a:spcPct val="100000"/>
              </a:lnSpc>
              <a:spcAft>
                <a:spcPts val="283"/>
              </a:spcAft>
            </a:pPr>
            <a:r>
              <a:rPr lang="fr-FR"/>
              <a:t> Possibilité de chainer des appels et de manipuler des IDs via </a:t>
            </a:r>
            <a:r>
              <a:rPr lang="fr-FR" i="1"/>
              <a:t>jq</a:t>
            </a:r>
            <a:r>
              <a:rPr lang="fr-FR"/>
              <a:t> ou </a:t>
            </a:r>
            <a:r>
              <a:rPr lang="fr-FR" i="1"/>
              <a:t>grep</a:t>
            </a:r>
            <a:r>
              <a:rPr lang="fr-F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name="page25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Fichiers json</a:t>
            </a:r>
          </a:p>
        </p:txBody>
      </p:sp>
      <p:sp>
        <p:nvSpPr>
          <p:cNvPr id="3" name="Espace réservé du texte 2"/>
          <p:cNvSpPr txBox="1">
            <a:spLocks noGrp="1"/>
          </p:cNvSpPr>
          <p:nvPr>
            <p:ph type="body" idx="4294967295"/>
          </p:nvPr>
        </p:nvSpPr>
        <p:spPr/>
        <p:txBody>
          <a:bodyPr vert="horz"/>
          <a:lstStyle/>
          <a:p>
            <a:pPr lvl="0">
              <a:lnSpc>
                <a:spcPct val="100000"/>
              </a:lnSpc>
              <a:spcAft>
                <a:spcPts val="283"/>
              </a:spcAft>
            </a:pPr>
            <a:r>
              <a:rPr lang="fr-FR" sz="2200" b="1">
                <a:solidFill>
                  <a:srgbClr val="1E6A39"/>
                </a:solidFill>
                <a:latin typeface="Courier New" pitchFamily="49"/>
              </a:rPr>
              <a:t># Importation d’un realm</a:t>
            </a:r>
          </a:p>
          <a:p>
            <a:pPr lvl="0">
              <a:lnSpc>
                <a:spcPct val="100000"/>
              </a:lnSpc>
              <a:spcAft>
                <a:spcPts val="283"/>
              </a:spcAft>
            </a:pPr>
            <a:r>
              <a:rPr lang="fr-FR" sz="2200">
                <a:latin typeface="Courier New" pitchFamily="49"/>
              </a:rPr>
              <a:t>kcadm.sh create realms -f realm-export.json</a:t>
            </a:r>
          </a:p>
          <a:p>
            <a:pPr lvl="0">
              <a:lnSpc>
                <a:spcPct val="100000"/>
              </a:lnSpc>
              <a:spcAft>
                <a:spcPts val="283"/>
              </a:spcAft>
            </a:pPr>
            <a:endParaRPr lang="fr-FR" sz="2200">
              <a:latin typeface="Courier New" pitchFamily="49"/>
            </a:endParaRPr>
          </a:p>
          <a:p>
            <a:pPr lvl="0">
              <a:lnSpc>
                <a:spcPct val="100000"/>
              </a:lnSpc>
              <a:spcAft>
                <a:spcPts val="283"/>
              </a:spcAft>
            </a:pPr>
            <a:r>
              <a:rPr lang="fr-FR" sz="2200" b="1">
                <a:solidFill>
                  <a:srgbClr val="1E6A39"/>
                </a:solidFill>
                <a:latin typeface="Courier New" pitchFamily="49"/>
              </a:rPr>
              <a:t># Création d’un user</a:t>
            </a:r>
          </a:p>
          <a:p>
            <a:pPr lvl="0">
              <a:lnSpc>
                <a:spcPct val="100000"/>
              </a:lnSpc>
              <a:spcAft>
                <a:spcPts val="283"/>
              </a:spcAft>
            </a:pPr>
            <a:r>
              <a:rPr lang="fr-FR" sz="2200">
                <a:latin typeface="Courier New" pitchFamily="49"/>
              </a:rPr>
              <a:t>kcadm.sh create users -r monrealm -f user.json</a:t>
            </a:r>
          </a:p>
          <a:p>
            <a:pPr lvl="0">
              <a:lnSpc>
                <a:spcPct val="100000"/>
              </a:lnSpc>
              <a:spcAft>
                <a:spcPts val="283"/>
              </a:spcAft>
            </a:pPr>
            <a:r>
              <a:rPr lang="fr-FR" sz="2200">
                <a:latin typeface="Courier New" pitchFamily="49"/>
              </a:rPr>
              <a:t>kcadm.sh set-password -r monrealm --userid $USER_ID --new-password monpass123</a:t>
            </a:r>
          </a:p>
          <a:p>
            <a:pPr lvl="0">
              <a:lnSpc>
                <a:spcPct val="100000"/>
              </a:lnSpc>
              <a:spcAft>
                <a:spcPts val="283"/>
              </a:spcAft>
            </a:pPr>
            <a:endParaRPr lang="fr-FR" sz="2200">
              <a:latin typeface="Courier New" pitchFamily="49"/>
            </a:endParaRPr>
          </a:p>
          <a:p>
            <a:pPr lvl="0">
              <a:lnSpc>
                <a:spcPct val="100000"/>
              </a:lnSpc>
              <a:spcAft>
                <a:spcPts val="283"/>
              </a:spcAft>
            </a:pPr>
            <a:r>
              <a:rPr lang="fr-FR" sz="2200" b="1">
                <a:solidFill>
                  <a:srgbClr val="1E6A39"/>
                </a:solidFill>
                <a:latin typeface="Courier New" pitchFamily="49"/>
              </a:rPr>
              <a:t># Création d’un client</a:t>
            </a:r>
          </a:p>
          <a:p>
            <a:pPr lvl="0">
              <a:lnSpc>
                <a:spcPct val="100000"/>
              </a:lnSpc>
              <a:spcAft>
                <a:spcPts val="283"/>
              </a:spcAft>
            </a:pPr>
            <a:r>
              <a:rPr lang="fr-FR" sz="2200">
                <a:latin typeface="Courier New" pitchFamily="49"/>
              </a:rPr>
              <a:t>kcadm.sh create clients -r monrealm -f client.json</a:t>
            </a:r>
          </a:p>
          <a:p>
            <a:pPr lvl="0">
              <a:lnSpc>
                <a:spcPct val="100000"/>
              </a:lnSpc>
              <a:spcAft>
                <a:spcPts val="283"/>
              </a:spcAft>
            </a:pPr>
            <a:endParaRPr lang="fr-FR">
              <a:latin typeface="Courier New" pitchFamily="49"/>
            </a:endParaRPr>
          </a:p>
        </p:txBody>
      </p:sp>
      <p:grpSp>
        <p:nvGrpSpPr>
          <p:cNvPr id="4" name="Group 4_ 4"/>
          <p:cNvGrpSpPr/>
          <p:nvPr/>
        </p:nvGrpSpPr>
        <p:grpSpPr>
          <a:xfrm>
            <a:off x="8143920" y="6352920"/>
            <a:ext cx="1486800" cy="1141200"/>
            <a:chOff x="8143920" y="6352920"/>
            <a:chExt cx="1486800" cy="1141200"/>
          </a:xfrm>
        </p:grpSpPr>
        <p:pic>
          <p:nvPicPr>
            <p:cNvPr id="5" name="Picture 5_ 17">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143920" y="6352920"/>
              <a:ext cx="1486800" cy="1141200"/>
            </a:xfrm>
            <a:prstGeom prst="rect">
              <a:avLst/>
            </a:prstGeom>
            <a:noFill/>
            <a:ln>
              <a:noFill/>
            </a:ln>
          </p:spPr>
        </p:pic>
        <p:sp>
          <p:nvSpPr>
            <p:cNvPr id="6" name="Text Box 6_ 17"/>
            <p:cNvSpPr/>
            <p:nvPr/>
          </p:nvSpPr>
          <p:spPr>
            <a:xfrm>
              <a:off x="8374319" y="6732719"/>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9.1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name="page25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Développement serveur</a:t>
            </a:r>
          </a:p>
        </p:txBody>
      </p:sp>
      <p:sp>
        <p:nvSpPr>
          <p:cNvPr id="3" name="Sous-titre 2"/>
          <p:cNvSpPr txBox="1">
            <a:spLocks noGrp="1"/>
          </p:cNvSpPr>
          <p:nvPr>
            <p:ph type="subTitle" idx="4294967295"/>
          </p:nvPr>
        </p:nvSpPr>
        <p:spPr/>
        <p:txBody>
          <a:bodyPr vert="horz" anchor="ctr"/>
          <a:lstStyle/>
          <a:p>
            <a:pPr lvl="0" algn="ctr">
              <a:spcAft>
                <a:spcPts val="0"/>
              </a:spcAft>
            </a:pPr>
            <a:r>
              <a:rPr lang="fr-FR"/>
              <a:t>Admin API</a:t>
            </a:r>
          </a:p>
          <a:p>
            <a:pPr lvl="0" algn="ctr">
              <a:spcAft>
                <a:spcPts val="0"/>
              </a:spcAft>
            </a:pPr>
            <a:r>
              <a:rPr lang="fr-FR" b="1">
                <a:solidFill>
                  <a:srgbClr val="000080"/>
                </a:solidFill>
              </a:rPr>
              <a:t>Thème</a:t>
            </a:r>
          </a:p>
          <a:p>
            <a:pPr lvl="0" algn="ctr">
              <a:spcAft>
                <a:spcPts val="0"/>
              </a:spcAft>
            </a:pPr>
            <a:r>
              <a:rPr lang="fr-FR"/>
              <a:t>SPI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name="page25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Keycloak permet de personnaliser les pages utilisés par les utilisateurs via des thèmes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Formulaires de login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Pages de l’application account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Email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Pages d’accueil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Console d’administration</a:t>
            </a:r>
          </a:p>
          <a:p>
            <a:pPr lvl="0"/>
            <a:r>
              <a:rPr lang="fr-FR"/>
              <a:t>Il existe des thèmes prédéfinis et il est possible de développer son propre thème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name="page26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Configuration</a:t>
            </a:r>
          </a:p>
        </p:txBody>
      </p:sp>
      <p:sp>
        <p:nvSpPr>
          <p:cNvPr id="3" name="Espace réservé du texte 2"/>
          <p:cNvSpPr txBox="1">
            <a:spLocks noGrp="1"/>
          </p:cNvSpPr>
          <p:nvPr>
            <p:ph type="body" idx="4294967295"/>
          </p:nvPr>
        </p:nvSpPr>
        <p:spPr/>
        <p:txBody>
          <a:bodyPr vert="horz"/>
          <a:lstStyle/>
          <a:p>
            <a:pPr lvl="0"/>
            <a:r>
              <a:rPr lang="fr-FR"/>
              <a:t>La configuration s’effectue via la console d’admin</a:t>
            </a:r>
            <a:br>
              <a:rPr lang="fr-FR"/>
            </a:br>
            <a:r>
              <a:rPr lang="fr-FR" b="1" i="1">
                <a:solidFill>
                  <a:srgbClr val="C9211E"/>
                </a:solidFill>
              </a:rPr>
              <a:t>Realm Settings → Theme</a:t>
            </a:r>
          </a:p>
          <a:p>
            <a:pPr lvl="0"/>
            <a:endParaRPr lang="fr-FR"/>
          </a:p>
          <a:p>
            <a:pPr lvl="0"/>
            <a:r>
              <a:rPr lang="fr-FR"/>
              <a:t>Un thème peut également être précisé au démarrage du serveur :</a:t>
            </a:r>
            <a:br>
              <a:rPr lang="fr-FR"/>
            </a:br>
            <a:r>
              <a:rPr lang="fr-FR" sz="2200">
                <a:latin typeface="Courier" pitchFamily="49"/>
              </a:rPr>
              <a:t>bin/kc.[sh|bat] start --spi-theme-welcome-theme=custom-theme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name="page26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Eléments d’un thème</a:t>
            </a:r>
          </a:p>
        </p:txBody>
      </p:sp>
      <p:sp>
        <p:nvSpPr>
          <p:cNvPr id="3" name="Espace réservé du texte 2"/>
          <p:cNvSpPr txBox="1">
            <a:spLocks noGrp="1"/>
          </p:cNvSpPr>
          <p:nvPr>
            <p:ph type="body" idx="4294967295"/>
          </p:nvPr>
        </p:nvSpPr>
        <p:spPr/>
        <p:txBody>
          <a:bodyPr vert="horz"/>
          <a:lstStyle/>
          <a:p>
            <a:pPr lvl="0"/>
            <a:r>
              <a:rPr lang="fr-FR"/>
              <a:t>Un thème est constitué de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 gabarits freemarker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D’images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 messages localisés (bundle)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 feuilles de style css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 script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 propriétés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name="page26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Héritage</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La création s’effectue généralement en étendant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thème </a:t>
            </a:r>
            <a:r>
              <a:rPr lang="fr-FR" sz="3200" b="1" i="1">
                <a:solidFill>
                  <a:srgbClr val="000080"/>
                </a:solidFill>
                <a:latin typeface="Tahoma" pitchFamily="34"/>
                <a:cs typeface="Lucida Sans Unicode" pitchFamily="34"/>
              </a:rPr>
              <a:t>Keycloak</a:t>
            </a:r>
            <a:r>
              <a:rPr lang="fr-FR" sz="3200">
                <a:solidFill>
                  <a:srgbClr val="000000"/>
                </a:solidFill>
                <a:latin typeface="Tahoma" pitchFamily="34"/>
                <a:cs typeface="Lucida Sans Unicode" pitchFamily="34"/>
              </a:rPr>
              <a:t> qui contient des images et les feuilles de style si l’on veut modifier les gabarits (ajout de lien par exemple)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Ou le thème </a:t>
            </a:r>
            <a:r>
              <a:rPr lang="fr-FR" sz="3200" b="1" i="1">
                <a:solidFill>
                  <a:srgbClr val="000080"/>
                </a:solidFill>
                <a:latin typeface="Tahoma" pitchFamily="34"/>
                <a:cs typeface="Lucida Sans Unicode" pitchFamily="34"/>
              </a:rPr>
              <a:t>base</a:t>
            </a:r>
            <a:r>
              <a:rPr lang="fr-FR" sz="3200">
                <a:solidFill>
                  <a:srgbClr val="000000"/>
                </a:solidFill>
                <a:latin typeface="Tahoma" pitchFamily="34"/>
                <a:cs typeface="Lucida Sans Unicode" pitchFamily="34"/>
              </a:rPr>
              <a:t> qui contient les gabarits et les messages si l’on veut travailler le look and feel</a:t>
            </a:r>
          </a:p>
          <a:p>
            <a:pPr lvl="0"/>
            <a:r>
              <a:rPr lang="fr-FR"/>
              <a:t>Après avoir étendu un thème on peut surcharger ses éléments</a:t>
            </a:r>
          </a:p>
          <a:p>
            <a:pPr lvl="0"/>
            <a:r>
              <a:rPr lang="fr-FR"/>
              <a:t>Lors de la création de thème, il est recommandé de désactiver la fonctionnalité de cache pour éviter de redémarrer le serveur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Étapes du protocole</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308960" y="2314440"/>
            <a:ext cx="7392960" cy="41961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name="page26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Procédure</a:t>
            </a:r>
          </a:p>
        </p:txBody>
      </p:sp>
      <p:sp>
        <p:nvSpPr>
          <p:cNvPr id="3" name="Espace réservé du texte 2"/>
          <p:cNvSpPr txBox="1">
            <a:spLocks noGrp="1"/>
          </p:cNvSpPr>
          <p:nvPr>
            <p:ph type="body" idx="4294967295"/>
          </p:nvPr>
        </p:nvSpPr>
        <p:spPr/>
        <p:txBody>
          <a:bodyPr vert="horz">
            <a:normAutofit fontScale="92500" lnSpcReduction="20000"/>
          </a:bodyPr>
          <a:lstStyle/>
          <a:p>
            <a:pPr lvl="0">
              <a:buSzPct val="100000"/>
              <a:buAutoNum type="arabicParenR"/>
            </a:pPr>
            <a:r>
              <a:rPr lang="fr-FR"/>
              <a:t> Désactivation du cache :</a:t>
            </a:r>
            <a:br>
              <a:rPr lang="fr-FR"/>
            </a:br>
            <a:r>
              <a:rPr lang="fr-FR" sz="2600">
                <a:latin typeface="Courier New" pitchFamily="49"/>
              </a:rPr>
              <a:t>bin/kc.[sh|bat] start --spi-theme-static-max-age=-1 --spi-theme-cache-themes=false –spi-theme-cache-templates=false</a:t>
            </a:r>
          </a:p>
          <a:p>
            <a:pPr lvl="0">
              <a:buSzPct val="100000"/>
              <a:buAutoNum type="arabicParenR"/>
            </a:pPr>
            <a:r>
              <a:rPr lang="fr-FR"/>
              <a:t> Création d’un sous-répertoire dans le répertoire </a:t>
            </a:r>
            <a:r>
              <a:rPr lang="fr-FR" b="1" i="1">
                <a:solidFill>
                  <a:srgbClr val="000080"/>
                </a:solidFill>
              </a:rPr>
              <a:t>themes</a:t>
            </a:r>
          </a:p>
          <a:p>
            <a:pPr lvl="0">
              <a:buSzPct val="100000"/>
              <a:buAutoNum type="arabicParenR"/>
            </a:pPr>
            <a:r>
              <a:rPr lang="fr-FR"/>
              <a:t> Puis création de répertoire pour chaque type de théme (ex. /login pour la page de login)</a:t>
            </a:r>
          </a:p>
          <a:p>
            <a:pPr lvl="0">
              <a:buSzPct val="100000"/>
              <a:buAutoNum type="arabicParenR"/>
            </a:pPr>
            <a:r>
              <a:rPr lang="fr-FR"/>
              <a:t> Pour chaque type créer un fichier </a:t>
            </a:r>
            <a:r>
              <a:rPr lang="fr-FR" b="1" i="1">
                <a:solidFill>
                  <a:srgbClr val="000080"/>
                </a:solidFill>
              </a:rPr>
              <a:t>theme.properties</a:t>
            </a:r>
            <a:r>
              <a:rPr lang="fr-FR"/>
              <a:t> </a:t>
            </a:r>
            <a:br>
              <a:rPr lang="fr-FR"/>
            </a:br>
            <a:endParaRPr lang="fr-F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name="page26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Propriétés de thème</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b="1" i="1">
                <a:solidFill>
                  <a:srgbClr val="000080"/>
                </a:solidFill>
              </a:rPr>
              <a:t>parent </a:t>
            </a:r>
            <a:r>
              <a:rPr lang="fr-FR"/>
              <a:t>: Le thème parent à étendre</a:t>
            </a:r>
          </a:p>
          <a:p>
            <a:pPr lvl="0"/>
            <a:r>
              <a:rPr lang="fr-FR" b="1" i="1">
                <a:solidFill>
                  <a:srgbClr val="000080"/>
                </a:solidFill>
              </a:rPr>
              <a:t>import</a:t>
            </a:r>
            <a:r>
              <a:rPr lang="fr-FR"/>
              <a:t> : Importer des ressources d’un autre thème</a:t>
            </a:r>
          </a:p>
          <a:p>
            <a:pPr lvl="0"/>
            <a:r>
              <a:rPr lang="fr-FR" b="1" i="1">
                <a:solidFill>
                  <a:srgbClr val="000080"/>
                </a:solidFill>
              </a:rPr>
              <a:t>common</a:t>
            </a:r>
            <a:r>
              <a:rPr lang="fr-FR"/>
              <a:t> : Surcharge le chemin vers les ressources communes. (par défaut est </a:t>
            </a:r>
            <a:r>
              <a:rPr lang="fr-FR" i="1"/>
              <a:t>common/keycloak</a:t>
            </a:r>
            <a:r>
              <a:rPr lang="fr-FR"/>
              <a:t>) Utilisé dans les gabarits </a:t>
            </a:r>
            <a:r>
              <a:rPr lang="fr-FR" i="1"/>
              <a:t>Freemarker</a:t>
            </a:r>
            <a:r>
              <a:rPr lang="fr-FR"/>
              <a:t> via ${url.resourcesCommonPath}</a:t>
            </a:r>
          </a:p>
          <a:p>
            <a:pPr lvl="0"/>
            <a:r>
              <a:rPr lang="fr-FR" b="1" i="1">
                <a:solidFill>
                  <a:srgbClr val="000080"/>
                </a:solidFill>
              </a:rPr>
              <a:t>styles/scripts</a:t>
            </a:r>
            <a:r>
              <a:rPr lang="fr-FR"/>
              <a:t> : Listes de styles/script à inclure. Les fichiers sont placés dans </a:t>
            </a:r>
            <a:r>
              <a:rPr lang="fr-FR" i="1"/>
              <a:t>/resources/css</a:t>
            </a:r>
            <a:r>
              <a:rPr lang="fr-FR"/>
              <a:t> | </a:t>
            </a:r>
            <a:r>
              <a:rPr lang="fr-FR" i="1"/>
              <a:t>/resources/js</a:t>
            </a:r>
            <a:r>
              <a:rPr lang="fr-FR"/>
              <a:t> du répertoire du thème</a:t>
            </a:r>
          </a:p>
          <a:p>
            <a:pPr lvl="0"/>
            <a:r>
              <a:rPr lang="fr-FR" b="1" i="1">
                <a:solidFill>
                  <a:srgbClr val="000080"/>
                </a:solidFill>
              </a:rPr>
              <a:t>locales</a:t>
            </a:r>
            <a:r>
              <a:rPr lang="fr-FR"/>
              <a:t> : Liste des langues supportés</a:t>
            </a:r>
          </a:p>
          <a:p>
            <a:pPr lvl="0"/>
            <a:endParaRPr lang="fr-FR"/>
          </a:p>
          <a:p>
            <a:pPr lvl="0"/>
            <a:r>
              <a:rPr lang="fr-FR"/>
              <a:t>Des propriétés sont également utilisées pour changer les classes css de certains éléments</a:t>
            </a:r>
          </a:p>
          <a:p>
            <a:pPr lvl="0"/>
            <a:r>
              <a:rPr lang="fr-FR"/>
              <a:t>Il est également possible de définir des propriétés custom qui seront utilisées dans les gabarits et d’utiliser des propriétés JVM ou de l’environnement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name="page26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Création de gabarit</a:t>
            </a:r>
          </a:p>
        </p:txBody>
      </p:sp>
      <p:sp>
        <p:nvSpPr>
          <p:cNvPr id="3" name="Espace réservé du texte 2"/>
          <p:cNvSpPr txBox="1">
            <a:spLocks noGrp="1"/>
          </p:cNvSpPr>
          <p:nvPr>
            <p:ph type="body" idx="4294967295"/>
          </p:nvPr>
        </p:nvSpPr>
        <p:spPr/>
        <p:txBody>
          <a:bodyPr vert="horz"/>
          <a:lstStyle/>
          <a:p>
            <a:pPr lvl="0"/>
            <a:r>
              <a:rPr lang="fr-FR"/>
              <a:t>Il est possible de surcharger un gabarit du parent en plaçant un gabarit freemarker à la racine du répertoire</a:t>
            </a:r>
          </a:p>
          <a:p>
            <a:pPr lvl="0"/>
            <a:r>
              <a:rPr lang="fr-FR"/>
              <a:t>La liste des gabarits que l’on peut surcharger est visible en ouvrant le jar </a:t>
            </a:r>
            <a:r>
              <a:rPr lang="fr-FR" sz="2000">
                <a:latin typeface="Courier New" pitchFamily="49"/>
              </a:rPr>
              <a:t>lib/lib/main/org.keycloak.keycloak-themes-22.0.5.jar </a:t>
            </a:r>
            <a:r>
              <a:rPr lang="fr-FR"/>
              <a:t/>
            </a:r>
            <a:br>
              <a:rPr lang="fr-FR"/>
            </a:br>
            <a:r>
              <a:rPr lang="fr-FR"/>
              <a:t>présent dans la distribution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name="page26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Déploiement du thème</a:t>
            </a:r>
          </a:p>
        </p:txBody>
      </p:sp>
      <p:sp>
        <p:nvSpPr>
          <p:cNvPr id="3" name="Espace réservé du texte 2"/>
          <p:cNvSpPr txBox="1">
            <a:spLocks noGrp="1"/>
          </p:cNvSpPr>
          <p:nvPr>
            <p:ph type="body" idx="4294967295"/>
          </p:nvPr>
        </p:nvSpPr>
        <p:spPr/>
        <p:txBody>
          <a:bodyPr vert="horz">
            <a:normAutofit lnSpcReduction="10000"/>
          </a:bodyPr>
          <a:lstStyle/>
          <a:p>
            <a:pPr lvl="0"/>
            <a:r>
              <a:rPr lang="fr-FR"/>
              <a:t>Les thèmes peuvent être déployés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 copiant le répertoire de thème dans le répertoire </a:t>
            </a:r>
            <a:r>
              <a:rPr lang="fr-FR" sz="3200" i="1">
                <a:solidFill>
                  <a:srgbClr val="000000"/>
                </a:solidFill>
                <a:latin typeface="Tahoma" pitchFamily="34"/>
                <a:cs typeface="Lucida Sans Unicode" pitchFamily="34"/>
              </a:rPr>
              <a:t>themes</a:t>
            </a:r>
            <a:r>
              <a:rPr lang="fr-FR" sz="3200">
                <a:solidFill>
                  <a:srgbClr val="000000"/>
                </a:solidFill>
                <a:latin typeface="Tahoma" pitchFamily="34"/>
                <a:cs typeface="Lucida Sans Unicode" pitchFamily="34"/>
              </a:rPr>
              <a:t> de la distribution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 créant une archive qui contient les ressources + un fichier </a:t>
            </a:r>
            <a:r>
              <a:rPr lang="fr-FR" sz="3200" i="1">
                <a:solidFill>
                  <a:srgbClr val="000000"/>
                </a:solidFill>
                <a:latin typeface="Tahoma" pitchFamily="34"/>
                <a:cs typeface="Lucida Sans Unicode" pitchFamily="34"/>
              </a:rPr>
              <a:t>META-INF/keycloak-themes.json</a:t>
            </a:r>
            <a:r>
              <a:rPr lang="fr-FR" sz="3200">
                <a:solidFill>
                  <a:srgbClr val="000000"/>
                </a:solidFill>
                <a:latin typeface="Tahoma" pitchFamily="34"/>
                <a:cs typeface="Lucida Sans Unicode" pitchFamily="34"/>
              </a:rPr>
              <a:t> listant les fichiers ressources du jar</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et en plaçant l’archive dans le répertoire </a:t>
            </a:r>
            <a:r>
              <a:rPr lang="fr-FR" sz="3200" i="1">
                <a:solidFill>
                  <a:srgbClr val="000000"/>
                </a:solidFill>
                <a:latin typeface="Tahoma" pitchFamily="34"/>
                <a:cs typeface="Lucida Sans Unicode" pitchFamily="34"/>
              </a:rPr>
              <a:t>providers</a:t>
            </a:r>
            <a:r>
              <a:rPr lang="fr-FR" sz="3200">
                <a:solidFill>
                  <a:srgbClr val="000000"/>
                </a:solidFill>
                <a:latin typeface="Tahoma" pitchFamily="34"/>
                <a:cs typeface="Lucida Sans Unicode" pitchFamily="34"/>
              </a:rPr>
              <a:t> de la distribution</a:t>
            </a:r>
          </a:p>
        </p:txBody>
      </p:sp>
      <p:grpSp>
        <p:nvGrpSpPr>
          <p:cNvPr id="4" name="Group 4_ 5"/>
          <p:cNvGrpSpPr/>
          <p:nvPr/>
        </p:nvGrpSpPr>
        <p:grpSpPr>
          <a:xfrm>
            <a:off x="8143920" y="6352920"/>
            <a:ext cx="1486800" cy="1141200"/>
            <a:chOff x="8143920" y="6352920"/>
            <a:chExt cx="1486800" cy="1141200"/>
          </a:xfrm>
        </p:grpSpPr>
        <p:pic>
          <p:nvPicPr>
            <p:cNvPr id="5" name="Picture 5_ 11">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143920" y="6352920"/>
              <a:ext cx="1486800" cy="1141200"/>
            </a:xfrm>
            <a:prstGeom prst="rect">
              <a:avLst/>
            </a:prstGeom>
            <a:noFill/>
            <a:ln>
              <a:noFill/>
            </a:ln>
          </p:spPr>
        </p:pic>
        <p:sp>
          <p:nvSpPr>
            <p:cNvPr id="6" name="Text Box 6_ 11"/>
            <p:cNvSpPr/>
            <p:nvPr/>
          </p:nvSpPr>
          <p:spPr>
            <a:xfrm>
              <a:off x="8374319" y="6732719"/>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9.2</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name="page26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Développement serveur</a:t>
            </a:r>
          </a:p>
        </p:txBody>
      </p:sp>
      <p:sp>
        <p:nvSpPr>
          <p:cNvPr id="3" name="Sous-titre 2"/>
          <p:cNvSpPr txBox="1">
            <a:spLocks noGrp="1"/>
          </p:cNvSpPr>
          <p:nvPr>
            <p:ph type="subTitle" idx="4294967295"/>
          </p:nvPr>
        </p:nvSpPr>
        <p:spPr/>
        <p:txBody>
          <a:bodyPr vert="horz" anchor="ctr"/>
          <a:lstStyle/>
          <a:p>
            <a:pPr lvl="0" algn="ctr">
              <a:spcAft>
                <a:spcPts val="0"/>
              </a:spcAft>
            </a:pPr>
            <a:r>
              <a:rPr lang="fr-FR"/>
              <a:t>Admin API</a:t>
            </a:r>
          </a:p>
          <a:p>
            <a:pPr lvl="0" algn="ctr">
              <a:spcAft>
                <a:spcPts val="0"/>
              </a:spcAft>
            </a:pPr>
            <a:r>
              <a:rPr lang="fr-FR"/>
              <a:t>Thème</a:t>
            </a:r>
          </a:p>
          <a:p>
            <a:pPr lvl="0" algn="ctr">
              <a:spcAft>
                <a:spcPts val="0"/>
              </a:spcAft>
            </a:pPr>
            <a:r>
              <a:rPr lang="fr-FR" b="1">
                <a:solidFill>
                  <a:srgbClr val="000080"/>
                </a:solidFill>
              </a:rPr>
              <a:t>SPI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name="page26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lstStyle/>
          <a:p>
            <a:pPr lvl="0"/>
            <a:r>
              <a:rPr lang="fr-FR"/>
              <a:t>Les </a:t>
            </a:r>
            <a:r>
              <a:rPr lang="fr-FR" b="1" i="1">
                <a:solidFill>
                  <a:srgbClr val="142D89"/>
                </a:solidFill>
              </a:rPr>
              <a:t>SPI (Service Provider Interfaces)</a:t>
            </a:r>
            <a:r>
              <a:rPr lang="fr-FR"/>
              <a:t>   sont des extensions personnalisées qui permettent aux développeurs d'étendre, de personnaliser et d'intégrer Keycloak avec d'autres systèmes ou services.</a:t>
            </a:r>
          </a:p>
          <a:p>
            <a:pPr lvl="0"/>
            <a:r>
              <a:rPr lang="fr-FR"/>
              <a:t>Les SPI offrent une flexibilité et une extensibilité considérables pour adapter Keycloak à des cas d'utilisation spécifiques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name="page26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SPIs disponibles</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a:t>Les principales SPIs sont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00080"/>
                </a:solidFill>
                <a:latin typeface="Tahoma" pitchFamily="34"/>
                <a:cs typeface="Lucida Sans Unicode" pitchFamily="34"/>
              </a:rPr>
              <a:t>Authenticator SPI</a:t>
            </a:r>
            <a:r>
              <a:rPr lang="fr-FR" sz="3200">
                <a:solidFill>
                  <a:srgbClr val="000000"/>
                </a:solidFill>
                <a:latin typeface="Tahoma" pitchFamily="34"/>
                <a:cs typeface="Lucida Sans Unicode" pitchFamily="34"/>
              </a:rPr>
              <a:t> : Étendre les flows d’authentification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00080"/>
                </a:solidFill>
                <a:latin typeface="Tahoma" pitchFamily="34"/>
                <a:cs typeface="Lucida Sans Unicode" pitchFamily="34"/>
              </a:rPr>
              <a:t>User</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Storage</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SPI</a:t>
            </a:r>
            <a:r>
              <a:rPr lang="fr-FR" sz="3200">
                <a:solidFill>
                  <a:srgbClr val="000000"/>
                </a:solidFill>
                <a:latin typeface="Tahoma" pitchFamily="34"/>
                <a:cs typeface="Lucida Sans Unicode" pitchFamily="34"/>
              </a:rPr>
              <a:t> : Stocker les utilisateurs dans un système de persistance personnalisé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00080"/>
                </a:solidFill>
                <a:latin typeface="Tahoma" pitchFamily="34"/>
                <a:cs typeface="Lucida Sans Unicode" pitchFamily="34"/>
              </a:rPr>
              <a:t>Federated</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Identity</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Provider</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SPI</a:t>
            </a:r>
            <a:r>
              <a:rPr lang="fr-FR" sz="3200">
                <a:solidFill>
                  <a:srgbClr val="000000"/>
                </a:solidFill>
                <a:latin typeface="Tahoma" pitchFamily="34"/>
                <a:cs typeface="Lucida Sans Unicode" pitchFamily="34"/>
              </a:rPr>
              <a:t> : Pour intégrer des fournisseurs d’identité externes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00080"/>
                </a:solidFill>
                <a:latin typeface="Tahoma" pitchFamily="34"/>
                <a:cs typeface="Lucida Sans Unicode" pitchFamily="34"/>
              </a:rPr>
              <a:t>Protocol</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Mapper</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SPI</a:t>
            </a:r>
            <a:r>
              <a:rPr lang="fr-FR" sz="3200">
                <a:solidFill>
                  <a:srgbClr val="000000"/>
                </a:solidFill>
                <a:latin typeface="Tahoma" pitchFamily="34"/>
                <a:cs typeface="Lucida Sans Unicode" pitchFamily="34"/>
              </a:rPr>
              <a:t> : Pour ajouter des informations personnalisés dans les jetons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00080"/>
                </a:solidFill>
                <a:latin typeface="Tahoma" pitchFamily="34"/>
                <a:cs typeface="Lucida Sans Unicode" pitchFamily="34"/>
              </a:rPr>
              <a:t>Event</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Listener</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SPI</a:t>
            </a:r>
            <a:r>
              <a:rPr lang="fr-FR" sz="3200">
                <a:solidFill>
                  <a:srgbClr val="000000"/>
                </a:solidFill>
                <a:latin typeface="Tahoma" pitchFamily="34"/>
                <a:cs typeface="Lucida Sans Unicode" pitchFamily="34"/>
              </a:rPr>
              <a:t> : Pour intégrer des listeners des événements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00080"/>
                </a:solidFill>
                <a:latin typeface="Tahoma" pitchFamily="34"/>
                <a:cs typeface="Lucida Sans Unicode" pitchFamily="34"/>
              </a:rPr>
              <a:t>Action</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Token</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Handler</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SPI</a:t>
            </a:r>
            <a:r>
              <a:rPr lang="fr-FR" sz="3200">
                <a:solidFill>
                  <a:srgbClr val="000000"/>
                </a:solidFill>
                <a:latin typeface="Tahoma" pitchFamily="34"/>
                <a:cs typeface="Lucida Sans Unicode" pitchFamily="34"/>
              </a:rPr>
              <a:t> : Des jetons permettant des actions côté Keycloak (Réintialiser les mots de passe, Confirmer une adresse e-mail, Executer des required action(s))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00080"/>
                </a:solidFill>
                <a:latin typeface="Tahoma" pitchFamily="34"/>
                <a:cs typeface="Lucida Sans Unicode" pitchFamily="34"/>
              </a:rPr>
              <a:t>Vault</a:t>
            </a:r>
            <a:r>
              <a:rPr lang="fr-FR" sz="3200">
                <a:solidFill>
                  <a:srgbClr val="000000"/>
                </a:solidFill>
                <a:latin typeface="Tahoma" pitchFamily="34"/>
                <a:cs typeface="Lucida Sans Unicode" pitchFamily="34"/>
              </a:rPr>
              <a:t> </a:t>
            </a:r>
            <a:r>
              <a:rPr lang="fr-FR" sz="3200" b="1" i="1">
                <a:solidFill>
                  <a:srgbClr val="000080"/>
                </a:solidFill>
                <a:latin typeface="Tahoma" pitchFamily="34"/>
                <a:cs typeface="Lucida Sans Unicode" pitchFamily="34"/>
              </a:rPr>
              <a:t>SPI : </a:t>
            </a:r>
            <a:r>
              <a:rPr lang="fr-FR" sz="3200">
                <a:solidFill>
                  <a:srgbClr val="000000"/>
                </a:solidFill>
                <a:latin typeface="Tahoma" pitchFamily="34"/>
                <a:cs typeface="Lucida Sans Unicode" pitchFamily="34"/>
              </a:rPr>
              <a:t>Connexion à une implémentation Vault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t>
            </a:r>
          </a:p>
        </p:txBody>
      </p:sp>
      <p:sp>
        <p:nvSpPr>
          <p:cNvPr id="4" name="ZoneTexte 3"/>
          <p:cNvSpPr txBox="1"/>
          <p:nvPr/>
        </p:nvSpPr>
        <p:spPr>
          <a:xfrm>
            <a:off x="476280" y="7105320"/>
            <a:ext cx="9832320" cy="35100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800" b="0" i="1" u="none" strike="noStrike" baseline="0">
                <a:ln>
                  <a:noFill/>
                </a:ln>
                <a:solidFill>
                  <a:srgbClr val="000000"/>
                </a:solidFill>
                <a:latin typeface="Times New Roman" pitchFamily="18"/>
                <a:ea typeface="Lucida Sans Unicode" pitchFamily="34"/>
                <a:cs typeface="Lucida Sans Unicode" pitchFamily="34"/>
              </a:rPr>
              <a:t>1. Des exemples sont disponibles à https://github.com/keycloak/keycloak-quickstarts/tree/latest/extension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name="page27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Implémentation</a:t>
            </a:r>
          </a:p>
        </p:txBody>
      </p:sp>
      <p:sp>
        <p:nvSpPr>
          <p:cNvPr id="3" name="Espace réservé du texte 2"/>
          <p:cNvSpPr txBox="1">
            <a:spLocks noGrp="1"/>
          </p:cNvSpPr>
          <p:nvPr>
            <p:ph type="body" idx="4294967295"/>
          </p:nvPr>
        </p:nvSpPr>
        <p:spPr/>
        <p:txBody>
          <a:bodyPr vert="horz"/>
          <a:lstStyle/>
          <a:p>
            <a:pPr lvl="0"/>
            <a:r>
              <a:rPr lang="fr-FR"/>
              <a:t>Pour implémenter une SPI, il faut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Implémenter 2 interfaces </a:t>
            </a:r>
            <a:r>
              <a:rPr lang="fr-FR" sz="3200" b="1" i="1">
                <a:solidFill>
                  <a:srgbClr val="142D89"/>
                </a:solidFill>
                <a:latin typeface="Tahoma" pitchFamily="34"/>
                <a:cs typeface="Lucida Sans Unicode" pitchFamily="34"/>
              </a:rPr>
              <a:t>ProviderFactory</a:t>
            </a:r>
            <a:r>
              <a:rPr lang="fr-FR" sz="3200">
                <a:solidFill>
                  <a:srgbClr val="000000"/>
                </a:solidFill>
                <a:latin typeface="Tahoma" pitchFamily="34"/>
                <a:cs typeface="Lucida Sans Unicode" pitchFamily="34"/>
              </a:rPr>
              <a:t> et </a:t>
            </a:r>
            <a:r>
              <a:rPr lang="fr-FR" sz="3200" b="1" i="1">
                <a:solidFill>
                  <a:srgbClr val="142D89"/>
                </a:solidFill>
                <a:latin typeface="Tahoma" pitchFamily="34"/>
                <a:cs typeface="Lucida Sans Unicode" pitchFamily="34"/>
              </a:rPr>
              <a:t>Provider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Créer un fichier de configuration du service qui référence la factory</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endParaRPr lang="fr-FR" sz="3200">
              <a:solidFill>
                <a:srgbClr val="000000"/>
              </a:solidFill>
              <a:latin typeface="Tahoma" pitchFamily="34"/>
              <a:cs typeface="Lucida Sans Unicode" pitchFamily="3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name="page27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Interface factory</a:t>
            </a:r>
          </a:p>
        </p:txBody>
      </p:sp>
      <p:sp>
        <p:nvSpPr>
          <p:cNvPr id="3" name="Espace réservé du texte 2"/>
          <p:cNvSpPr txBox="1">
            <a:spLocks noGrp="1"/>
          </p:cNvSpPr>
          <p:nvPr>
            <p:ph type="body" idx="4294967295"/>
          </p:nvPr>
        </p:nvSpPr>
        <p:spPr/>
        <p:txBody>
          <a:bodyPr vert="horz">
            <a:normAutofit lnSpcReduction="10000"/>
          </a:bodyPr>
          <a:lstStyle/>
          <a:p>
            <a:pPr lvl="0"/>
            <a:r>
              <a:rPr lang="fr-FR"/>
              <a:t>Le serveur </a:t>
            </a:r>
            <a:r>
              <a:rPr lang="fr-FR" i="1"/>
              <a:t>Keycloak</a:t>
            </a:r>
            <a:r>
              <a:rPr lang="fr-FR"/>
              <a:t> instancie la factory comme singleton et appelle ses méthodes de callback </a:t>
            </a:r>
            <a:r>
              <a:rPr lang="fr-FR" i="1"/>
              <a:t>init()</a:t>
            </a:r>
            <a:r>
              <a:rPr lang="fr-FR"/>
              <a:t>, </a:t>
            </a:r>
            <a:r>
              <a:rPr lang="fr-FR" i="1"/>
              <a:t>postInit()</a:t>
            </a:r>
            <a:r>
              <a:rPr lang="fr-FR"/>
              <a:t>, </a:t>
            </a:r>
            <a:r>
              <a:rPr lang="fr-FR" i="1"/>
              <a:t>close()</a:t>
            </a:r>
            <a:r>
              <a:rPr lang="fr-FR"/>
              <a:t>.</a:t>
            </a:r>
          </a:p>
          <a:p>
            <a:pPr lvl="0"/>
            <a:r>
              <a:rPr lang="fr-FR"/>
              <a:t>La responsabilité de la factory est de créer l’implémentation du provider lors de sa méthode </a:t>
            </a:r>
            <a:r>
              <a:rPr lang="fr-FR" i="1"/>
              <a:t>create()</a:t>
            </a:r>
            <a:r>
              <a:rPr lang="fr-FR"/>
              <a:t> et de fournir un identifiant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Unique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Ou surchargeant un service existant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name="page27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Exemple </a:t>
            </a:r>
            <a:r>
              <a:rPr lang="fr-FR" sz="4200" i="1"/>
              <a:t>ThemeSelectorProviderFactory</a:t>
            </a:r>
          </a:p>
        </p:txBody>
      </p:sp>
      <p:sp>
        <p:nvSpPr>
          <p:cNvPr id="3" name="Espace réservé du texte 2"/>
          <p:cNvSpPr txBox="1">
            <a:spLocks noGrp="1"/>
          </p:cNvSpPr>
          <p:nvPr>
            <p:ph type="body" idx="4294967295"/>
          </p:nvPr>
        </p:nvSpPr>
        <p:spPr/>
        <p:txBody>
          <a:bodyPr vert="horz">
            <a:normAutofit fontScale="40000" lnSpcReduction="20000"/>
          </a:bodyPr>
          <a:lstStyle/>
          <a:p>
            <a:pPr lvl="0">
              <a:lnSpc>
                <a:spcPct val="100000"/>
              </a:lnSpc>
              <a:spcAft>
                <a:spcPts val="283"/>
              </a:spcAft>
            </a:pPr>
            <a:r>
              <a:rPr lang="fr-FR" sz="2800">
                <a:latin typeface="Courier New" pitchFamily="49"/>
              </a:rPr>
              <a:t>public class MyThemeSelectorProviderFactory implements ThemeSelectorProviderFactory {</a:t>
            </a:r>
          </a:p>
          <a:p>
            <a:pPr lvl="0">
              <a:lnSpc>
                <a:spcPct val="100000"/>
              </a:lnSpc>
              <a:spcAft>
                <a:spcPts val="283"/>
              </a:spcAft>
            </a:pPr>
            <a:endParaRPr lang="fr-FR">
              <a:latin typeface="Courier New" pitchFamily="49"/>
            </a:endParaRPr>
          </a:p>
          <a:p>
            <a:pPr lvl="0">
              <a:lnSpc>
                <a:spcPct val="100000"/>
              </a:lnSpc>
              <a:spcAft>
                <a:spcPts val="283"/>
              </a:spcAft>
            </a:pPr>
            <a:r>
              <a:rPr lang="fr-FR" sz="2800">
                <a:latin typeface="Courier New" pitchFamily="49"/>
              </a:rPr>
              <a:t>    @Override</a:t>
            </a:r>
          </a:p>
          <a:p>
            <a:pPr lvl="0">
              <a:lnSpc>
                <a:spcPct val="100000"/>
              </a:lnSpc>
              <a:spcAft>
                <a:spcPts val="283"/>
              </a:spcAft>
            </a:pPr>
            <a:r>
              <a:rPr lang="fr-FR" sz="2800">
                <a:latin typeface="Courier New" pitchFamily="49"/>
              </a:rPr>
              <a:t>    public ThemeSelectorProvider </a:t>
            </a:r>
            <a:r>
              <a:rPr lang="fr-FR" sz="2800" b="1">
                <a:solidFill>
                  <a:srgbClr val="000080"/>
                </a:solidFill>
                <a:latin typeface="Courier New" pitchFamily="49"/>
              </a:rPr>
              <a:t>create</a:t>
            </a:r>
            <a:r>
              <a:rPr lang="fr-FR" sz="2800">
                <a:latin typeface="Courier New" pitchFamily="49"/>
              </a:rPr>
              <a:t>(KeycloakSession session) {</a:t>
            </a:r>
          </a:p>
          <a:p>
            <a:pPr lvl="0">
              <a:lnSpc>
                <a:spcPct val="100000"/>
              </a:lnSpc>
              <a:spcAft>
                <a:spcPts val="283"/>
              </a:spcAft>
            </a:pPr>
            <a:r>
              <a:rPr lang="fr-FR" sz="2800">
                <a:latin typeface="Courier New" pitchFamily="49"/>
              </a:rPr>
              <a:t>        return new MyThemeSelectorProvider(session);</a:t>
            </a:r>
          </a:p>
          <a:p>
            <a:pPr lvl="0">
              <a:lnSpc>
                <a:spcPct val="100000"/>
              </a:lnSpc>
              <a:spcAft>
                <a:spcPts val="283"/>
              </a:spcAft>
            </a:pPr>
            <a:r>
              <a:rPr lang="fr-FR" sz="2800">
                <a:latin typeface="Courier New" pitchFamily="49"/>
              </a:rPr>
              <a:t>    }</a:t>
            </a:r>
          </a:p>
          <a:p>
            <a:pPr lvl="0">
              <a:lnSpc>
                <a:spcPct val="100000"/>
              </a:lnSpc>
              <a:spcAft>
                <a:spcPts val="283"/>
              </a:spcAft>
            </a:pPr>
            <a:endParaRPr lang="fr-FR">
              <a:latin typeface="Courier New" pitchFamily="49"/>
            </a:endParaRPr>
          </a:p>
          <a:p>
            <a:pPr lvl="0">
              <a:lnSpc>
                <a:spcPct val="100000"/>
              </a:lnSpc>
              <a:spcAft>
                <a:spcPts val="283"/>
              </a:spcAft>
            </a:pPr>
            <a:r>
              <a:rPr lang="fr-FR" sz="2800">
                <a:latin typeface="Courier New" pitchFamily="49"/>
              </a:rPr>
              <a:t>    @Override</a:t>
            </a:r>
          </a:p>
          <a:p>
            <a:pPr lvl="0">
              <a:lnSpc>
                <a:spcPct val="100000"/>
              </a:lnSpc>
              <a:spcAft>
                <a:spcPts val="283"/>
              </a:spcAft>
            </a:pPr>
            <a:r>
              <a:rPr lang="fr-FR" sz="2800">
                <a:latin typeface="Courier New" pitchFamily="49"/>
              </a:rPr>
              <a:t>    public void init(Config.Scope config) {</a:t>
            </a:r>
          </a:p>
          <a:p>
            <a:pPr lvl="0">
              <a:lnSpc>
                <a:spcPct val="100000"/>
              </a:lnSpc>
              <a:spcAft>
                <a:spcPts val="283"/>
              </a:spcAft>
            </a:pPr>
            <a:r>
              <a:rPr lang="fr-FR" sz="2800">
                <a:latin typeface="Courier New" pitchFamily="49"/>
              </a:rPr>
              <a:t>    }</a:t>
            </a:r>
          </a:p>
          <a:p>
            <a:pPr lvl="0">
              <a:lnSpc>
                <a:spcPct val="100000"/>
              </a:lnSpc>
              <a:spcAft>
                <a:spcPts val="283"/>
              </a:spcAft>
            </a:pPr>
            <a:endParaRPr lang="fr-FR">
              <a:latin typeface="Courier New" pitchFamily="49"/>
            </a:endParaRPr>
          </a:p>
          <a:p>
            <a:pPr lvl="0">
              <a:lnSpc>
                <a:spcPct val="100000"/>
              </a:lnSpc>
              <a:spcAft>
                <a:spcPts val="283"/>
              </a:spcAft>
            </a:pPr>
            <a:r>
              <a:rPr lang="fr-FR" sz="2800">
                <a:latin typeface="Courier New" pitchFamily="49"/>
              </a:rPr>
              <a:t>    @Override</a:t>
            </a:r>
          </a:p>
          <a:p>
            <a:pPr lvl="0">
              <a:lnSpc>
                <a:spcPct val="100000"/>
              </a:lnSpc>
              <a:spcAft>
                <a:spcPts val="283"/>
              </a:spcAft>
            </a:pPr>
            <a:r>
              <a:rPr lang="fr-FR" sz="2800">
                <a:latin typeface="Courier New" pitchFamily="49"/>
              </a:rPr>
              <a:t>    public void postInit(KeycloakSessionFactory factory) {</a:t>
            </a:r>
          </a:p>
          <a:p>
            <a:pPr lvl="0">
              <a:lnSpc>
                <a:spcPct val="100000"/>
              </a:lnSpc>
              <a:spcAft>
                <a:spcPts val="283"/>
              </a:spcAft>
            </a:pPr>
            <a:r>
              <a:rPr lang="fr-FR" sz="2800">
                <a:latin typeface="Courier New" pitchFamily="49"/>
              </a:rPr>
              <a:t>    }</a:t>
            </a:r>
          </a:p>
          <a:p>
            <a:pPr lvl="0">
              <a:lnSpc>
                <a:spcPct val="100000"/>
              </a:lnSpc>
              <a:spcAft>
                <a:spcPts val="283"/>
              </a:spcAft>
            </a:pPr>
            <a:endParaRPr lang="fr-FR">
              <a:latin typeface="Courier New" pitchFamily="49"/>
            </a:endParaRPr>
          </a:p>
          <a:p>
            <a:pPr lvl="0">
              <a:lnSpc>
                <a:spcPct val="100000"/>
              </a:lnSpc>
              <a:spcAft>
                <a:spcPts val="283"/>
              </a:spcAft>
            </a:pPr>
            <a:r>
              <a:rPr lang="fr-FR" sz="2800">
                <a:latin typeface="Courier New" pitchFamily="49"/>
              </a:rPr>
              <a:t>    @Override</a:t>
            </a:r>
          </a:p>
          <a:p>
            <a:pPr lvl="0">
              <a:lnSpc>
                <a:spcPct val="100000"/>
              </a:lnSpc>
              <a:spcAft>
                <a:spcPts val="283"/>
              </a:spcAft>
            </a:pPr>
            <a:r>
              <a:rPr lang="fr-FR" sz="2800">
                <a:latin typeface="Courier New" pitchFamily="49"/>
              </a:rPr>
              <a:t>    public void close() {</a:t>
            </a:r>
          </a:p>
          <a:p>
            <a:pPr lvl="0">
              <a:lnSpc>
                <a:spcPct val="100000"/>
              </a:lnSpc>
              <a:spcAft>
                <a:spcPts val="283"/>
              </a:spcAft>
            </a:pPr>
            <a:r>
              <a:rPr lang="fr-FR" sz="2800">
                <a:latin typeface="Courier New" pitchFamily="49"/>
              </a:rPr>
              <a:t>    }</a:t>
            </a:r>
          </a:p>
          <a:p>
            <a:pPr lvl="0">
              <a:lnSpc>
                <a:spcPct val="100000"/>
              </a:lnSpc>
              <a:spcAft>
                <a:spcPts val="283"/>
              </a:spcAft>
            </a:pPr>
            <a:endParaRPr lang="fr-FR">
              <a:latin typeface="Courier New" pitchFamily="49"/>
            </a:endParaRPr>
          </a:p>
          <a:p>
            <a:pPr lvl="0">
              <a:lnSpc>
                <a:spcPct val="100000"/>
              </a:lnSpc>
              <a:spcAft>
                <a:spcPts val="283"/>
              </a:spcAft>
            </a:pPr>
            <a:r>
              <a:rPr lang="fr-FR" sz="2800">
                <a:latin typeface="Courier New" pitchFamily="49"/>
              </a:rPr>
              <a:t>    @Override</a:t>
            </a:r>
          </a:p>
          <a:p>
            <a:pPr lvl="0">
              <a:lnSpc>
                <a:spcPct val="100000"/>
              </a:lnSpc>
              <a:spcAft>
                <a:spcPts val="283"/>
              </a:spcAft>
            </a:pPr>
            <a:r>
              <a:rPr lang="fr-FR" sz="2800">
                <a:latin typeface="Courier New" pitchFamily="49"/>
              </a:rPr>
              <a:t>    public String </a:t>
            </a:r>
            <a:r>
              <a:rPr lang="fr-FR" sz="2800" b="1">
                <a:solidFill>
                  <a:srgbClr val="000080"/>
                </a:solidFill>
                <a:latin typeface="Courier New" pitchFamily="49"/>
              </a:rPr>
              <a:t>getId</a:t>
            </a:r>
            <a:r>
              <a:rPr lang="fr-FR" sz="2800">
                <a:latin typeface="Courier New" pitchFamily="49"/>
              </a:rPr>
              <a:t>() {</a:t>
            </a:r>
          </a:p>
          <a:p>
            <a:pPr lvl="0">
              <a:lnSpc>
                <a:spcPct val="100000"/>
              </a:lnSpc>
              <a:spcAft>
                <a:spcPts val="283"/>
              </a:spcAft>
            </a:pPr>
            <a:r>
              <a:rPr lang="fr-FR" sz="2800">
                <a:latin typeface="Courier New" pitchFamily="49"/>
              </a:rPr>
              <a:t>        return "myThemeSelector";</a:t>
            </a:r>
          </a:p>
          <a:p>
            <a:pPr lvl="0">
              <a:lnSpc>
                <a:spcPct val="100000"/>
              </a:lnSpc>
              <a:spcAft>
                <a:spcPts val="283"/>
              </a:spcAft>
            </a:pPr>
            <a:r>
              <a:rPr lang="fr-FR" sz="2800">
                <a:latin typeface="Courier New" pitchFamily="49"/>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sz="4200"/>
              <a:t>Obtention de jetons </a:t>
            </a:r>
            <a:r>
              <a:rPr lang="fr-FR" sz="3600"/>
              <a:t/>
            </a:r>
            <a:br>
              <a:rPr lang="fr-FR" sz="3600"/>
            </a:br>
            <a:r>
              <a:rPr lang="fr-FR" sz="3600"/>
              <a:t>les différents flux ou Grant type</a:t>
            </a:r>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a:t>Selon le type d'application et le contexte d'usage, différents flows OAuth 2.0 permettent d'obtenir un jeton d'accès. Certains sont recommandés, d'autres à éviter.: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Authorization</a:t>
            </a:r>
            <a:r>
              <a:rPr lang="fr-FR" sz="3200" b="1" i="1">
                <a:solidFill>
                  <a:srgbClr val="000000"/>
                </a:solidFill>
                <a:latin typeface="Tahoma" pitchFamily="34"/>
                <a:cs typeface="Lucida Sans Unicode" pitchFamily="34"/>
              </a:rPr>
              <a:t> </a:t>
            </a:r>
            <a:r>
              <a:rPr lang="fr-FR" sz="3200" b="1" i="1">
                <a:solidFill>
                  <a:srgbClr val="233D98"/>
                </a:solidFill>
                <a:latin typeface="Tahoma" pitchFamily="34"/>
                <a:cs typeface="Lucida Sans Unicode" pitchFamily="34"/>
              </a:rPr>
              <a:t>Code</a:t>
            </a:r>
            <a:r>
              <a:rPr lang="fr-FR" sz="3200">
                <a:solidFill>
                  <a:srgbClr val="000000"/>
                </a:solidFill>
                <a:latin typeface="Tahoma" pitchFamily="34"/>
                <a:cs typeface="Lucida Sans Unicode" pitchFamily="34"/>
              </a:rPr>
              <a:t> : Le plus utilisé, l’utilisateur consent et est authentifié chez le fournisseur de jeton. Un code est alors renvoyé à l’application client qui l’utilise pour obtenir le jeton</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Adapté aux applications web, mobiles, SPA (avec PKCE).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Client Credentials : </a:t>
            </a:r>
            <a:r>
              <a:rPr lang="fr-FR" sz="3200">
                <a:solidFill>
                  <a:srgbClr val="000000"/>
                </a:solidFill>
                <a:latin typeface="Tahoma" pitchFamily="34"/>
                <a:cs typeface="Lucida Sans Unicode" pitchFamily="34"/>
              </a:rPr>
              <a:t>L’application cliente détient un secret qui lui suffit pour obtenir le jeton.</a:t>
            </a:r>
            <a:r>
              <a:rPr lang="fr-FR" sz="3200" b="1" i="1">
                <a:solidFill>
                  <a:srgbClr val="233D98"/>
                </a:solidFill>
                <a:latin typeface="Tahoma" pitchFamily="34"/>
                <a:cs typeface="Lucida Sans Unicode" pitchFamily="34"/>
              </a:rPr>
              <a:t> </a:t>
            </a:r>
            <a:r>
              <a:rPr lang="fr-FR" sz="3200">
                <a:solidFill>
                  <a:srgbClr val="000000"/>
                </a:solidFill>
                <a:latin typeface="Tahoma" pitchFamily="34"/>
                <a:cs typeface="Lucida Sans Unicode" pitchFamily="34"/>
              </a:rPr>
              <a:t>L'application accède à la ressource en son propre nom (l'application est le détenteur de la ressource).</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Adapté aux backend consommant des APIs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Device</a:t>
            </a:r>
            <a:r>
              <a:rPr lang="fr-FR" sz="3200">
                <a:solidFill>
                  <a:srgbClr val="000000"/>
                </a:solidFill>
                <a:latin typeface="Tahoma" pitchFamily="34"/>
                <a:cs typeface="Lucida Sans Unicode" pitchFamily="34"/>
              </a:rPr>
              <a:t> </a:t>
            </a:r>
            <a:r>
              <a:rPr lang="fr-FR" sz="3200" b="1" i="1">
                <a:solidFill>
                  <a:srgbClr val="233D98"/>
                </a:solidFill>
                <a:latin typeface="Tahoma" pitchFamily="34"/>
                <a:cs typeface="Lucida Sans Unicode" pitchFamily="34"/>
              </a:rPr>
              <a:t>Flow : </a:t>
            </a:r>
            <a:r>
              <a:rPr lang="fr-FR" sz="3200">
                <a:solidFill>
                  <a:srgbClr val="000000"/>
                </a:solidFill>
                <a:latin typeface="Tahoma" pitchFamily="34"/>
                <a:cs typeface="Lucida Sans Unicode" pitchFamily="34"/>
              </a:rPr>
              <a:t>L'application s'exécute sur un appareil sans browser et ne peut pas détenir un secret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Recommandé pour les cas "sans navigateur" et clients publics</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2800">
                <a:solidFill>
                  <a:srgbClr val="000000"/>
                </a:solidFill>
                <a:latin typeface="Tahoma" pitchFamily="34"/>
                <a:cs typeface="Lucida Sans Unicode" pitchFamily="34"/>
              </a:rPr>
              <a:t>Le </a:t>
            </a:r>
            <a:r>
              <a:rPr lang="fr-FR" sz="2800" b="1" i="1">
                <a:solidFill>
                  <a:srgbClr val="233D98"/>
                </a:solidFill>
                <a:latin typeface="Tahoma" pitchFamily="34"/>
                <a:cs typeface="Lucida Sans Unicode" pitchFamily="34"/>
              </a:rPr>
              <a:t>Password</a:t>
            </a:r>
            <a:r>
              <a:rPr lang="fr-FR" sz="2800">
                <a:solidFill>
                  <a:srgbClr val="000000"/>
                </a:solidFill>
                <a:latin typeface="Tahoma" pitchFamily="34"/>
                <a:cs typeface="Lucida Sans Unicode" pitchFamily="34"/>
              </a:rPr>
              <a:t> </a:t>
            </a:r>
            <a:r>
              <a:rPr lang="fr-FR" sz="2800" b="1" i="1">
                <a:solidFill>
                  <a:srgbClr val="233D98"/>
                </a:solidFill>
                <a:latin typeface="Tahoma" pitchFamily="34"/>
                <a:cs typeface="Lucida Sans Unicode" pitchFamily="34"/>
              </a:rPr>
              <a:t>flow</a:t>
            </a:r>
            <a:r>
              <a:rPr lang="fr-FR" sz="2800">
                <a:solidFill>
                  <a:srgbClr val="000000"/>
                </a:solidFill>
                <a:latin typeface="Tahoma" pitchFamily="34"/>
                <a:cs typeface="Lucida Sans Unicode" pitchFamily="34"/>
              </a:rPr>
              <a:t> implique que l’application client obtienne les mots de passe de l’utilisateur</a:t>
            </a:r>
            <a:br>
              <a:rPr lang="fr-FR" sz="2800">
                <a:solidFill>
                  <a:srgbClr val="000000"/>
                </a:solidFill>
                <a:latin typeface="Tahoma" pitchFamily="34"/>
                <a:cs typeface="Lucida Sans Unicode" pitchFamily="34"/>
              </a:rPr>
            </a:br>
            <a:r>
              <a:rPr lang="fr-FR" sz="2800">
                <a:solidFill>
                  <a:srgbClr val="000000"/>
                </a:solidFill>
                <a:latin typeface="Tahoma" pitchFamily="34"/>
                <a:cs typeface="Lucida Sans Unicode" pitchFamily="34"/>
              </a:rPr>
              <a:t>D</a:t>
            </a:r>
            <a:r>
              <a:rPr lang="fr-FR" sz="3200">
                <a:solidFill>
                  <a:srgbClr val="000000"/>
                </a:solidFill>
                <a:latin typeface="Tahoma" pitchFamily="34"/>
                <a:cs typeface="Lucida Sans Unicode" pitchFamily="34"/>
              </a:rPr>
              <a:t>éprécié , à éviter.</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2800" b="1" i="1">
                <a:solidFill>
                  <a:srgbClr val="233D98"/>
                </a:solidFill>
                <a:latin typeface="Tahoma" pitchFamily="34"/>
                <a:cs typeface="Lucida Sans Unicode" pitchFamily="34"/>
              </a:rPr>
              <a:t>L’Implicit</a:t>
            </a:r>
            <a:r>
              <a:rPr lang="fr-FR" sz="2800" b="1" i="1">
                <a:solidFill>
                  <a:srgbClr val="000000"/>
                </a:solidFill>
                <a:latin typeface="Tahoma" pitchFamily="34"/>
                <a:cs typeface="Lucida Sans Unicode" pitchFamily="34"/>
              </a:rPr>
              <a:t> </a:t>
            </a:r>
            <a:r>
              <a:rPr lang="fr-FR" sz="2800" b="1" i="1">
                <a:solidFill>
                  <a:srgbClr val="233D98"/>
                </a:solidFill>
                <a:latin typeface="Tahoma" pitchFamily="34"/>
                <a:cs typeface="Lucida Sans Unicode" pitchFamily="34"/>
              </a:rPr>
              <a:t>flow</a:t>
            </a:r>
            <a:r>
              <a:rPr lang="fr-FR" sz="2800">
                <a:solidFill>
                  <a:srgbClr val="000000"/>
                </a:solidFill>
                <a:latin typeface="Tahoma" pitchFamily="34"/>
                <a:cs typeface="Lucida Sans Unicode" pitchFamily="34"/>
              </a:rPr>
              <a:t> défini dans la spéc est à éviter car il expose le jeton. Identique à Authorization Code Flow mais sans code d’autorisation, retour direct du jeton.</a:t>
            </a:r>
            <a:br>
              <a:rPr lang="fr-FR" sz="2800">
                <a:solidFill>
                  <a:srgbClr val="000000"/>
                </a:solidFill>
                <a:latin typeface="Tahoma" pitchFamily="34"/>
                <a:cs typeface="Lucida Sans Unicode" pitchFamily="34"/>
              </a:rPr>
            </a:br>
            <a:r>
              <a:rPr lang="fr-FR" sz="2800">
                <a:solidFill>
                  <a:srgbClr val="000000"/>
                </a:solidFill>
                <a:latin typeface="Tahoma" pitchFamily="34"/>
                <a:cs typeface="Lucida Sans Unicode" pitchFamily="34"/>
              </a:rPr>
              <a:t>D</a:t>
            </a:r>
            <a:r>
              <a:rPr lang="fr-FR" sz="3200">
                <a:solidFill>
                  <a:srgbClr val="000000"/>
                </a:solidFill>
                <a:latin typeface="Tahoma" pitchFamily="34"/>
                <a:cs typeface="Lucida Sans Unicode" pitchFamily="34"/>
              </a:rPr>
              <a:t>éprécié, à éviter.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name="page27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Exemple </a:t>
            </a:r>
            <a:br>
              <a:rPr lang="fr-FR"/>
            </a:br>
            <a:r>
              <a:rPr lang="fr-FR" sz="4200" i="1"/>
              <a:t>ThemeSelectorProvider</a:t>
            </a:r>
          </a:p>
        </p:txBody>
      </p:sp>
      <p:sp>
        <p:nvSpPr>
          <p:cNvPr id="3" name="Espace réservé du texte 2"/>
          <p:cNvSpPr txBox="1">
            <a:spLocks noGrp="1"/>
          </p:cNvSpPr>
          <p:nvPr>
            <p:ph type="body" idx="4294967295"/>
          </p:nvPr>
        </p:nvSpPr>
        <p:spPr/>
        <p:txBody>
          <a:bodyPr vert="horz">
            <a:normAutofit fontScale="62500" lnSpcReduction="20000"/>
          </a:bodyPr>
          <a:lstStyle/>
          <a:p>
            <a:pPr lvl="0">
              <a:lnSpc>
                <a:spcPct val="100000"/>
              </a:lnSpc>
              <a:spcAft>
                <a:spcPts val="283"/>
              </a:spcAft>
            </a:pPr>
            <a:r>
              <a:rPr lang="fr-FR" sz="2800">
                <a:latin typeface="Courier New" pitchFamily="49"/>
              </a:rPr>
              <a:t>public class MyThemeSelectorProvider implements ThemeSelectorProvider {</a:t>
            </a:r>
          </a:p>
          <a:p>
            <a:pPr lvl="0">
              <a:lnSpc>
                <a:spcPct val="100000"/>
              </a:lnSpc>
              <a:spcAft>
                <a:spcPts val="283"/>
              </a:spcAft>
            </a:pPr>
            <a:endParaRPr lang="fr-FR">
              <a:latin typeface="Courier New" pitchFamily="49"/>
            </a:endParaRPr>
          </a:p>
          <a:p>
            <a:pPr lvl="0">
              <a:lnSpc>
                <a:spcPct val="100000"/>
              </a:lnSpc>
              <a:spcAft>
                <a:spcPts val="283"/>
              </a:spcAft>
            </a:pPr>
            <a:r>
              <a:rPr lang="fr-FR" sz="2800">
                <a:latin typeface="Courier New" pitchFamily="49"/>
              </a:rPr>
              <a:t>    private KeycloakSession session;</a:t>
            </a:r>
          </a:p>
          <a:p>
            <a:pPr lvl="0">
              <a:lnSpc>
                <a:spcPct val="100000"/>
              </a:lnSpc>
              <a:spcAft>
                <a:spcPts val="283"/>
              </a:spcAft>
            </a:pPr>
            <a:endParaRPr lang="fr-FR">
              <a:latin typeface="Courier New" pitchFamily="49"/>
            </a:endParaRPr>
          </a:p>
          <a:p>
            <a:pPr lvl="0">
              <a:lnSpc>
                <a:spcPct val="100000"/>
              </a:lnSpc>
              <a:spcAft>
                <a:spcPts val="283"/>
              </a:spcAft>
            </a:pPr>
            <a:r>
              <a:rPr lang="fr-FR" sz="2800">
                <a:latin typeface="Courier New" pitchFamily="49"/>
              </a:rPr>
              <a:t>    public MyThemeSelectorProvider(KeycloakSession session) {</a:t>
            </a:r>
          </a:p>
          <a:p>
            <a:pPr lvl="0">
              <a:lnSpc>
                <a:spcPct val="100000"/>
              </a:lnSpc>
              <a:spcAft>
                <a:spcPts val="283"/>
              </a:spcAft>
            </a:pPr>
            <a:r>
              <a:rPr lang="fr-FR" sz="2800">
                <a:latin typeface="Courier New" pitchFamily="49"/>
              </a:rPr>
              <a:t>        this.session = session;</a:t>
            </a:r>
          </a:p>
          <a:p>
            <a:pPr lvl="0">
              <a:lnSpc>
                <a:spcPct val="100000"/>
              </a:lnSpc>
              <a:spcAft>
                <a:spcPts val="283"/>
              </a:spcAft>
            </a:pPr>
            <a:r>
              <a:rPr lang="fr-FR" sz="2800">
                <a:latin typeface="Courier New" pitchFamily="49"/>
              </a:rPr>
              <a:t>    }</a:t>
            </a:r>
          </a:p>
          <a:p>
            <a:pPr lvl="0">
              <a:lnSpc>
                <a:spcPct val="100000"/>
              </a:lnSpc>
              <a:spcAft>
                <a:spcPts val="283"/>
              </a:spcAft>
            </a:pPr>
            <a:endParaRPr lang="fr-FR">
              <a:latin typeface="Courier New" pitchFamily="49"/>
            </a:endParaRPr>
          </a:p>
          <a:p>
            <a:pPr lvl="0">
              <a:lnSpc>
                <a:spcPct val="100000"/>
              </a:lnSpc>
              <a:spcAft>
                <a:spcPts val="283"/>
              </a:spcAft>
            </a:pPr>
            <a:r>
              <a:rPr lang="fr-FR" sz="2800">
                <a:latin typeface="Courier New" pitchFamily="49"/>
              </a:rPr>
              <a:t>    @Override</a:t>
            </a:r>
          </a:p>
          <a:p>
            <a:pPr lvl="0">
              <a:lnSpc>
                <a:spcPct val="100000"/>
              </a:lnSpc>
              <a:spcAft>
                <a:spcPts val="283"/>
              </a:spcAft>
            </a:pPr>
            <a:r>
              <a:rPr lang="fr-FR" sz="2800">
                <a:latin typeface="Courier New" pitchFamily="49"/>
              </a:rPr>
              <a:t>    public String getThemeName(Theme.Type type) {</a:t>
            </a:r>
          </a:p>
          <a:p>
            <a:pPr lvl="0">
              <a:lnSpc>
                <a:spcPct val="100000"/>
              </a:lnSpc>
              <a:spcAft>
                <a:spcPts val="283"/>
              </a:spcAft>
            </a:pPr>
            <a:r>
              <a:rPr lang="fr-FR" sz="2800">
                <a:latin typeface="Courier New" pitchFamily="49"/>
              </a:rPr>
              <a:t>        return session.getContext().getRealm().getLoginTheme();</a:t>
            </a:r>
          </a:p>
          <a:p>
            <a:pPr lvl="0">
              <a:lnSpc>
                <a:spcPct val="100000"/>
              </a:lnSpc>
              <a:spcAft>
                <a:spcPts val="283"/>
              </a:spcAft>
            </a:pPr>
            <a:r>
              <a:rPr lang="fr-FR" sz="2800">
                <a:latin typeface="Courier New" pitchFamily="49"/>
              </a:rPr>
              <a:t>    }</a:t>
            </a:r>
          </a:p>
          <a:p>
            <a:pPr lvl="0">
              <a:lnSpc>
                <a:spcPct val="100000"/>
              </a:lnSpc>
              <a:spcAft>
                <a:spcPts val="283"/>
              </a:spcAft>
            </a:pPr>
            <a:r>
              <a:rPr lang="fr-FR" sz="2800">
                <a:latin typeface="Courier New" pitchFamily="49"/>
              </a:rPr>
              <a: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name="page27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Fichier de configuration</a:t>
            </a:r>
          </a:p>
        </p:txBody>
      </p:sp>
      <p:sp>
        <p:nvSpPr>
          <p:cNvPr id="3" name="Espace réservé du texte 2"/>
          <p:cNvSpPr txBox="1">
            <a:spLocks noGrp="1"/>
          </p:cNvSpPr>
          <p:nvPr>
            <p:ph type="body" idx="4294967295"/>
          </p:nvPr>
        </p:nvSpPr>
        <p:spPr/>
        <p:txBody>
          <a:bodyPr vert="horz"/>
          <a:lstStyle/>
          <a:p>
            <a:pPr lvl="0"/>
            <a:r>
              <a:rPr lang="fr-FR"/>
              <a:t>Le fichier de configuration se place </a:t>
            </a:r>
            <a:r>
              <a:rPr lang="fr-FR" b="1" i="1">
                <a:solidFill>
                  <a:srgbClr val="142D89"/>
                </a:solidFill>
              </a:rPr>
              <a:t>META-INF/services/</a:t>
            </a:r>
            <a:r>
              <a:rPr lang="fr-FR"/>
              <a:t> et se nomme en fonction de la SPI</a:t>
            </a:r>
            <a:br>
              <a:rPr lang="fr-FR"/>
            </a:br>
            <a:r>
              <a:rPr lang="fr-FR"/>
              <a:t>Par ex : </a:t>
            </a:r>
            <a:br>
              <a:rPr lang="fr-FR"/>
            </a:br>
            <a:r>
              <a:rPr lang="fr-FR" sz="2000">
                <a:latin typeface="Courier New" pitchFamily="49"/>
              </a:rPr>
              <a:t>META-INF/services/org.keycloak.theme.ThemeSelectorProviderFactory</a:t>
            </a:r>
          </a:p>
          <a:p>
            <a:pPr lvl="0"/>
            <a:r>
              <a:rPr lang="fr-FR"/>
              <a:t>Il référence l’implémentation :</a:t>
            </a:r>
            <a:br>
              <a:rPr lang="fr-FR"/>
            </a:br>
            <a:r>
              <a:rPr lang="fr-FR" sz="2000">
                <a:latin typeface="Courier New" pitchFamily="49"/>
              </a:rPr>
              <a:t>com.acme.provider.MyThemeSelectorProviderFactory</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name="page27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Déploiement</a:t>
            </a:r>
          </a:p>
        </p:txBody>
      </p:sp>
      <p:sp>
        <p:nvSpPr>
          <p:cNvPr id="3" name="Espace réservé du texte 2"/>
          <p:cNvSpPr txBox="1">
            <a:spLocks noGrp="1"/>
          </p:cNvSpPr>
          <p:nvPr>
            <p:ph type="body" idx="4294967295"/>
          </p:nvPr>
        </p:nvSpPr>
        <p:spPr/>
        <p:txBody>
          <a:bodyPr vert="horz"/>
          <a:lstStyle/>
          <a:p>
            <a:pPr lvl="0"/>
            <a:r>
              <a:rPr lang="fr-FR"/>
              <a:t>Dans la version </a:t>
            </a:r>
            <a:r>
              <a:rPr lang="fr-FR" i="1"/>
              <a:t>Jboss</a:t>
            </a:r>
            <a:r>
              <a:rPr lang="fr-FR"/>
              <a:t>, déployer le jar dans </a:t>
            </a:r>
            <a:r>
              <a:rPr lang="fr-FR" i="1"/>
              <a:t>standalone/deployments</a:t>
            </a:r>
          </a:p>
          <a:p>
            <a:pPr lvl="0"/>
            <a:r>
              <a:rPr lang="fr-FR"/>
              <a:t>Dans la version quarkus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Placer le jar dans le répertoire </a:t>
            </a:r>
            <a:r>
              <a:rPr lang="fr-FR" sz="3200" i="1">
                <a:solidFill>
                  <a:srgbClr val="000000"/>
                </a:solidFill>
                <a:latin typeface="Tahoma" pitchFamily="34"/>
                <a:cs typeface="Lucida Sans Unicode" pitchFamily="34"/>
              </a:rPr>
              <a:t>provider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Puis effectuer une commande build :</a:t>
            </a:r>
            <a:br>
              <a:rPr lang="fr-FR" sz="3200">
                <a:solidFill>
                  <a:srgbClr val="000000"/>
                </a:solidFill>
                <a:latin typeface="Tahoma" pitchFamily="34"/>
                <a:cs typeface="Lucida Sans Unicode" pitchFamily="34"/>
              </a:rPr>
            </a:br>
            <a:r>
              <a:rPr lang="fr-FR" sz="3200" i="1">
                <a:solidFill>
                  <a:srgbClr val="000000"/>
                </a:solidFill>
                <a:latin typeface="Tahoma" pitchFamily="34"/>
                <a:cs typeface="Lucida Sans Unicode" pitchFamily="34"/>
              </a:rPr>
              <a:t>./bin/kc.sh build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name="page27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Affichage dans la console</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Afin que la SPI développée s’affiche dans la page server info de la console d’administration, il faut implémenter l’interface </a:t>
            </a:r>
            <a:r>
              <a:rPr lang="fr-FR" b="1" i="1">
                <a:solidFill>
                  <a:srgbClr val="000080"/>
                </a:solidFill>
              </a:rPr>
              <a:t>ServerInfoAwareProviderFactory</a:t>
            </a:r>
            <a:r>
              <a:rPr lang="fr-FR"/>
              <a:t> dans la classe factory</a:t>
            </a:r>
          </a:p>
          <a:p>
            <a:pPr lvl="0">
              <a:lnSpc>
                <a:spcPct val="100000"/>
              </a:lnSpc>
              <a:spcAft>
                <a:spcPts val="283"/>
              </a:spcAft>
            </a:pPr>
            <a:r>
              <a:rPr lang="fr-FR"/>
              <a:t/>
            </a:r>
            <a:br>
              <a:rPr lang="fr-FR"/>
            </a:br>
            <a:r>
              <a:rPr lang="fr-FR" sz="2100">
                <a:latin typeface="Courier New" pitchFamily="49"/>
              </a:rPr>
              <a:t>public class MyThemeSelectorProviderFactory implements ThemeSelectorProviderFactory, ServerInfoAwareProviderFactory {</a:t>
            </a:r>
          </a:p>
          <a:p>
            <a:pPr lvl="0">
              <a:lnSpc>
                <a:spcPct val="100000"/>
              </a:lnSpc>
              <a:spcAft>
                <a:spcPts val="283"/>
              </a:spcAft>
            </a:pPr>
            <a:r>
              <a:rPr lang="fr-FR" sz="2100">
                <a:latin typeface="Courier New" pitchFamily="49"/>
              </a:rPr>
              <a:t>    ...</a:t>
            </a:r>
          </a:p>
          <a:p>
            <a:pPr lvl="0">
              <a:lnSpc>
                <a:spcPct val="100000"/>
              </a:lnSpc>
              <a:spcAft>
                <a:spcPts val="283"/>
              </a:spcAft>
            </a:pPr>
            <a:endParaRPr lang="fr-FR">
              <a:latin typeface="Courier New" pitchFamily="49"/>
            </a:endParaRPr>
          </a:p>
          <a:p>
            <a:pPr lvl="0">
              <a:lnSpc>
                <a:spcPct val="100000"/>
              </a:lnSpc>
              <a:spcAft>
                <a:spcPts val="283"/>
              </a:spcAft>
            </a:pPr>
            <a:r>
              <a:rPr lang="fr-FR" sz="2100">
                <a:latin typeface="Courier New" pitchFamily="49"/>
              </a:rPr>
              <a:t>    @Override</a:t>
            </a:r>
          </a:p>
          <a:p>
            <a:pPr lvl="0">
              <a:lnSpc>
                <a:spcPct val="100000"/>
              </a:lnSpc>
              <a:spcAft>
                <a:spcPts val="283"/>
              </a:spcAft>
            </a:pPr>
            <a:r>
              <a:rPr lang="fr-FR" sz="2100">
                <a:latin typeface="Courier New" pitchFamily="49"/>
              </a:rPr>
              <a:t>    public Map&lt;String, String&gt; getOperationalInfo() {</a:t>
            </a:r>
          </a:p>
          <a:p>
            <a:pPr lvl="0">
              <a:lnSpc>
                <a:spcPct val="100000"/>
              </a:lnSpc>
              <a:spcAft>
                <a:spcPts val="283"/>
              </a:spcAft>
            </a:pPr>
            <a:r>
              <a:rPr lang="fr-FR" sz="2100">
                <a:latin typeface="Courier New" pitchFamily="49"/>
              </a:rPr>
              <a:t>        Map&lt;String, String&gt; ret = new LinkedHashMap&lt;&gt;();</a:t>
            </a:r>
          </a:p>
          <a:p>
            <a:pPr lvl="0">
              <a:lnSpc>
                <a:spcPct val="100000"/>
              </a:lnSpc>
              <a:spcAft>
                <a:spcPts val="283"/>
              </a:spcAft>
            </a:pPr>
            <a:r>
              <a:rPr lang="fr-FR" sz="2100">
                <a:latin typeface="Courier New" pitchFamily="49"/>
              </a:rPr>
              <a:t>        ret.put("theme-name", "my-theme");</a:t>
            </a:r>
          </a:p>
          <a:p>
            <a:pPr lvl="0">
              <a:lnSpc>
                <a:spcPct val="100000"/>
              </a:lnSpc>
              <a:spcAft>
                <a:spcPts val="283"/>
              </a:spcAft>
            </a:pPr>
            <a:r>
              <a:rPr lang="fr-FR" sz="2100">
                <a:latin typeface="Courier New" pitchFamily="49"/>
              </a:rPr>
              <a:t>        return ret;</a:t>
            </a:r>
          </a:p>
          <a:p>
            <a:pPr lvl="0">
              <a:lnSpc>
                <a:spcPct val="100000"/>
              </a:lnSpc>
              <a:spcAft>
                <a:spcPts val="283"/>
              </a:spcAft>
            </a:pPr>
            <a:r>
              <a:rPr lang="fr-FR" sz="2100">
                <a:latin typeface="Courier New" pitchFamily="49"/>
              </a:rPr>
              <a:t>    }</a:t>
            </a:r>
          </a:p>
          <a:p>
            <a:pPr lvl="0">
              <a:lnSpc>
                <a:spcPct val="100000"/>
              </a:lnSpc>
              <a:spcAft>
                <a:spcPts val="283"/>
              </a:spcAft>
            </a:pPr>
            <a:r>
              <a:rPr lang="fr-FR" sz="2100">
                <a:latin typeface="Courier New" pitchFamily="49"/>
              </a:rPr>
              <a:t>}</a:t>
            </a:r>
          </a:p>
        </p:txBody>
      </p:sp>
      <p:grpSp>
        <p:nvGrpSpPr>
          <p:cNvPr id="4" name="Group 4_ 6"/>
          <p:cNvGrpSpPr/>
          <p:nvPr/>
        </p:nvGrpSpPr>
        <p:grpSpPr>
          <a:xfrm>
            <a:off x="8143920" y="6352920"/>
            <a:ext cx="1486800" cy="1141200"/>
            <a:chOff x="8143920" y="6352920"/>
            <a:chExt cx="1486800" cy="1141200"/>
          </a:xfrm>
        </p:grpSpPr>
        <p:pic>
          <p:nvPicPr>
            <p:cNvPr id="5" name="Picture 5_ 12">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143920" y="6352920"/>
              <a:ext cx="1486800" cy="1141200"/>
            </a:xfrm>
            <a:prstGeom prst="rect">
              <a:avLst/>
            </a:prstGeom>
            <a:noFill/>
            <a:ln>
              <a:noFill/>
            </a:ln>
          </p:spPr>
        </p:pic>
        <p:sp>
          <p:nvSpPr>
            <p:cNvPr id="6" name="Text Box 6_ 12"/>
            <p:cNvSpPr/>
            <p:nvPr/>
          </p:nvSpPr>
          <p:spPr>
            <a:xfrm>
              <a:off x="8374319" y="6732719"/>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9.3</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name="page27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Vers la production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b="1">
                <a:solidFill>
                  <a:srgbClr val="0D1F63"/>
                </a:solidFill>
              </a:rPr>
              <a:t>Configuration et optimisation du démarrage</a:t>
            </a:r>
          </a:p>
          <a:p>
            <a:pPr lvl="0" indent="-311040" algn="ctr">
              <a:lnSpc>
                <a:spcPct val="95000"/>
              </a:lnSpc>
              <a:spcAft>
                <a:spcPts val="0"/>
              </a:spcAft>
            </a:pPr>
            <a:r>
              <a:rPr lang="fr-FR"/>
              <a:t>Configuration de production</a:t>
            </a:r>
          </a:p>
          <a:p>
            <a:pPr lvl="0" indent="-311040" algn="ctr">
              <a:lnSpc>
                <a:spcPct val="95000"/>
              </a:lnSpc>
              <a:spcAft>
                <a:spcPts val="0"/>
              </a:spcAft>
            </a:pPr>
            <a:r>
              <a:rPr lang="fr-FR"/>
              <a:t>Sécurisation Keycloak</a:t>
            </a: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name="page27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Sources de configuration</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Keycloak charge sa configuration à partir de quatre sources, par ordre de précédence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Paramètres de ligne de commande</a:t>
            </a:r>
            <a:br>
              <a:rPr lang="fr-FR" sz="3200">
                <a:solidFill>
                  <a:srgbClr val="000000"/>
                </a:solidFill>
                <a:latin typeface="Tahoma" pitchFamily="34"/>
                <a:cs typeface="Lucida Sans Unicode" pitchFamily="34"/>
              </a:rPr>
            </a:br>
            <a:r>
              <a:rPr lang="fr-FR">
                <a:solidFill>
                  <a:srgbClr val="000000"/>
                </a:solidFill>
                <a:latin typeface="Courier New" pitchFamily="49"/>
                <a:cs typeface="Lucida Sans Unicode" pitchFamily="34"/>
              </a:rPr>
              <a:t>--&lt;key-with-dashes&gt;=&lt;value&gt;</a:t>
            </a:r>
            <a:r>
              <a:rPr lang="fr-FR">
                <a:solidFill>
                  <a:srgbClr val="000000"/>
                </a:solidFill>
                <a:latin typeface="Tahoma" pitchFamily="34"/>
                <a:cs typeface="Lucida Sans Unicode" pitchFamily="34"/>
              </a:rPr>
              <a:t/>
            </a:r>
            <a:br>
              <a:rPr lang="fr-FR">
                <a:solidFill>
                  <a:srgbClr val="000000"/>
                </a:solidFill>
                <a:latin typeface="Tahoma" pitchFamily="34"/>
                <a:cs typeface="Lucida Sans Unicode" pitchFamily="34"/>
              </a:rPr>
            </a:br>
            <a:r>
              <a:rPr lang="fr-FR">
                <a:solidFill>
                  <a:srgbClr val="000000"/>
                </a:solidFill>
                <a:latin typeface="Tahoma" pitchFamily="34"/>
                <a:cs typeface="Lucida Sans Unicode" pitchFamily="34"/>
              </a:rPr>
              <a:t>ex : </a:t>
            </a:r>
            <a:r>
              <a:rPr lang="fr-FR">
                <a:solidFill>
                  <a:srgbClr val="000000"/>
                </a:solidFill>
                <a:latin typeface="Courier New" pitchFamily="49"/>
                <a:cs typeface="Lucida Sans Unicode" pitchFamily="34"/>
              </a:rPr>
              <a:t>--db-url=&lt;value&gt;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Variables d'environnement</a:t>
            </a:r>
            <a:br>
              <a:rPr lang="fr-FR" sz="3200">
                <a:solidFill>
                  <a:srgbClr val="000000"/>
                </a:solidFill>
                <a:latin typeface="Tahoma" pitchFamily="34"/>
                <a:cs typeface="Lucida Sans Unicode" pitchFamily="34"/>
              </a:rPr>
            </a:br>
            <a:r>
              <a:rPr lang="fr-FR">
                <a:solidFill>
                  <a:srgbClr val="000000"/>
                </a:solidFill>
                <a:latin typeface="Courier New" pitchFamily="49"/>
                <a:cs typeface="Lucida Sans Unicode" pitchFamily="34"/>
              </a:rPr>
              <a:t>KC_&lt;key_with_underscores&gt;=&lt;value&gt;</a:t>
            </a:r>
            <a:r>
              <a:rPr lang="fr-FR">
                <a:solidFill>
                  <a:srgbClr val="000000"/>
                </a:solidFill>
                <a:latin typeface="Tahoma" pitchFamily="34"/>
                <a:cs typeface="Lucida Sans Unicode" pitchFamily="34"/>
              </a:rPr>
              <a:t/>
            </a:r>
            <a:br>
              <a:rPr lang="fr-FR">
                <a:solidFill>
                  <a:srgbClr val="000000"/>
                </a:solidFill>
                <a:latin typeface="Tahoma" pitchFamily="34"/>
                <a:cs typeface="Lucida Sans Unicode" pitchFamily="34"/>
              </a:rPr>
            </a:br>
            <a:r>
              <a:rPr lang="fr-FR">
                <a:solidFill>
                  <a:srgbClr val="000000"/>
                </a:solidFill>
                <a:latin typeface="Tahoma" pitchFamily="34"/>
                <a:cs typeface="Lucida Sans Unicode" pitchFamily="34"/>
              </a:rPr>
              <a:t>ex : </a:t>
            </a:r>
            <a:r>
              <a:rPr lang="fr-FR">
                <a:solidFill>
                  <a:srgbClr val="000000"/>
                </a:solidFill>
                <a:latin typeface="Courier New" pitchFamily="49"/>
                <a:cs typeface="Lucida Sans Unicode" pitchFamily="34"/>
              </a:rPr>
              <a:t>KC_DB_URL=&lt;value&gt;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Fichier </a:t>
            </a:r>
            <a:r>
              <a:rPr lang="fr-FR" sz="3200" i="1">
                <a:solidFill>
                  <a:srgbClr val="000000"/>
                </a:solidFill>
                <a:latin typeface="Tahoma" pitchFamily="34"/>
                <a:cs typeface="Lucida Sans Unicode" pitchFamily="34"/>
              </a:rPr>
              <a:t>.conf</a:t>
            </a:r>
            <a:r>
              <a:rPr lang="fr-FR" sz="3200">
                <a:solidFill>
                  <a:srgbClr val="000000"/>
                </a:solidFill>
                <a:latin typeface="Tahoma" pitchFamily="34"/>
                <a:cs typeface="Lucida Sans Unicode" pitchFamily="34"/>
              </a:rPr>
              <a:t> créé par l'utilisateur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Fichier </a:t>
            </a:r>
            <a:r>
              <a:rPr lang="fr-FR" sz="3200" i="1">
                <a:solidFill>
                  <a:srgbClr val="000000"/>
                </a:solidFill>
                <a:latin typeface="Tahoma" pitchFamily="34"/>
                <a:cs typeface="Lucida Sans Unicode" pitchFamily="34"/>
              </a:rPr>
              <a:t>keycloak.conf</a:t>
            </a:r>
            <a:r>
              <a:rPr lang="fr-FR" sz="3200">
                <a:solidFill>
                  <a:srgbClr val="000000"/>
                </a:solidFill>
                <a:latin typeface="Tahoma" pitchFamily="34"/>
                <a:cs typeface="Lucida Sans Unicode" pitchFamily="34"/>
              </a:rPr>
              <a:t> situé dans le répertoire conf.</a:t>
            </a:r>
            <a:br>
              <a:rPr lang="fr-FR" sz="3200">
                <a:solidFill>
                  <a:srgbClr val="000000"/>
                </a:solidFill>
                <a:latin typeface="Tahoma" pitchFamily="34"/>
                <a:cs typeface="Lucida Sans Unicode" pitchFamily="34"/>
              </a:rPr>
            </a:br>
            <a:r>
              <a:rPr lang="fr-FR">
                <a:solidFill>
                  <a:srgbClr val="000000"/>
                </a:solidFill>
                <a:latin typeface="Courier New" pitchFamily="49"/>
                <a:cs typeface="Lucida Sans Unicode" pitchFamily="34"/>
              </a:rPr>
              <a:t>&lt;key-with-dashes&gt;=&lt;value&gt;</a:t>
            </a:r>
            <a:r>
              <a:rPr lang="fr-FR">
                <a:solidFill>
                  <a:srgbClr val="000000"/>
                </a:solidFill>
                <a:latin typeface="Tahoma" pitchFamily="34"/>
                <a:cs typeface="Lucida Sans Unicode" pitchFamily="34"/>
              </a:rPr>
              <a:t/>
            </a:r>
            <a:br>
              <a:rPr lang="fr-FR">
                <a:solidFill>
                  <a:srgbClr val="000000"/>
                </a:solidFill>
                <a:latin typeface="Tahoma" pitchFamily="34"/>
                <a:cs typeface="Lucida Sans Unicode" pitchFamily="34"/>
              </a:rPr>
            </a:br>
            <a:r>
              <a:rPr lang="fr-FR">
                <a:solidFill>
                  <a:srgbClr val="000000"/>
                </a:solidFill>
                <a:latin typeface="Tahoma" pitchFamily="34"/>
                <a:cs typeface="Lucida Sans Unicode" pitchFamily="34"/>
              </a:rPr>
              <a:t>ex : </a:t>
            </a:r>
            <a:r>
              <a:rPr lang="fr-FR">
                <a:solidFill>
                  <a:srgbClr val="000000"/>
                </a:solidFill>
                <a:latin typeface="Courier New" pitchFamily="49"/>
                <a:cs typeface="Lucida Sans Unicode" pitchFamily="34"/>
              </a:rPr>
              <a:t>db-url=&lt;value&gt;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name="page27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Fichiers de configuration</a:t>
            </a:r>
          </a:p>
        </p:txBody>
      </p:sp>
      <p:sp>
        <p:nvSpPr>
          <p:cNvPr id="3" name="Espace réservé du texte 2"/>
          <p:cNvSpPr txBox="1">
            <a:spLocks noGrp="1"/>
          </p:cNvSpPr>
          <p:nvPr>
            <p:ph type="body" idx="4294967295"/>
          </p:nvPr>
        </p:nvSpPr>
        <p:spPr/>
        <p:txBody>
          <a:bodyPr vert="horz"/>
          <a:lstStyle/>
          <a:p>
            <a:pPr lvl="0"/>
            <a:r>
              <a:rPr lang="fr-FR"/>
              <a:t>Les fichiers de configuration peuvent faire référence à des variables d’environnement et à des valeurs par défaut :</a:t>
            </a:r>
            <a:br>
              <a:rPr lang="fr-FR"/>
            </a:br>
            <a:r>
              <a:rPr lang="fr-FR" sz="2200">
                <a:latin typeface="Courier New" pitchFamily="49"/>
              </a:rPr>
              <a:t>db-url-host=${MY_DB_HOST:mydb}</a:t>
            </a:r>
          </a:p>
          <a:p>
            <a:pPr lvl="0"/>
            <a:endParaRPr lang="fr-FR" sz="2200">
              <a:latin typeface="Courier New" pitchFamily="49"/>
            </a:endParaRPr>
          </a:p>
          <a:p>
            <a:pPr lvl="0"/>
            <a:r>
              <a:rPr lang="fr-FR"/>
              <a:t>Un fichier de configuration dédié peut être fourni au démarrage :</a:t>
            </a:r>
            <a:br>
              <a:rPr lang="fr-FR"/>
            </a:br>
            <a:r>
              <a:rPr lang="fr-FR" sz="1800">
                <a:latin typeface="Courier New" pitchFamily="49"/>
              </a:rPr>
              <a:t>bin/kc.[sh|bat] --config-file=/path/to/myconfig.conf start</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name="page28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Démarrage</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Keycloak peut être démarré en 2 modes :</a:t>
            </a:r>
          </a:p>
          <a:p>
            <a:pPr lvl="0"/>
            <a:r>
              <a:rPr lang="fr-FR" u="sng"/>
              <a:t>Démarrage en mode dev </a:t>
            </a:r>
            <a:r>
              <a:rPr lang="fr-FR"/>
              <a:t/>
            </a:r>
            <a:br>
              <a:rPr lang="fr-FR"/>
            </a:br>
            <a:r>
              <a:rPr lang="fr-FR" sz="2800">
                <a:latin typeface="Courier New" pitchFamily="49"/>
              </a:rPr>
              <a:t>bin/kc.[sh|bat] start-dev</a:t>
            </a:r>
            <a:r>
              <a:rPr lang="fr-FR"/>
              <a:t/>
            </a:r>
            <a:br>
              <a:rPr lang="fr-FR"/>
            </a:br>
            <a:r>
              <a:rPr lang="fr-FR"/>
              <a:t>HTTP est activé</a:t>
            </a:r>
            <a:br>
              <a:rPr lang="fr-FR"/>
            </a:br>
            <a:r>
              <a:rPr lang="fr-FR"/>
              <a:t>La résolution stricte du nom d'hôte est désactivée</a:t>
            </a:r>
            <a:br>
              <a:rPr lang="fr-FR"/>
            </a:br>
            <a:r>
              <a:rPr lang="fr-FR"/>
              <a:t>Le cache est défini sur </a:t>
            </a:r>
            <a:r>
              <a:rPr lang="fr-FR" i="1"/>
              <a:t>local</a:t>
            </a:r>
            <a:r>
              <a:rPr lang="fr-FR"/>
              <a:t> </a:t>
            </a:r>
            <a:br>
              <a:rPr lang="fr-FR"/>
            </a:br>
            <a:r>
              <a:rPr lang="fr-FR"/>
              <a:t>La mise en cache des thèmes et des modèles est désactivée (utile pour le développement de thème)</a:t>
            </a:r>
          </a:p>
          <a:p>
            <a:pPr lvl="0"/>
            <a:endParaRPr lang="fr-FR"/>
          </a:p>
          <a:p>
            <a:pPr lvl="0"/>
            <a:r>
              <a:rPr lang="fr-FR" u="sng"/>
              <a:t>Démarrage en mode production</a:t>
            </a:r>
            <a:r>
              <a:rPr lang="fr-FR"/>
              <a:t/>
            </a:r>
            <a:br>
              <a:rPr lang="fr-FR"/>
            </a:br>
            <a:r>
              <a:rPr lang="fr-FR" sz="2800">
                <a:latin typeface="Courier New" pitchFamily="49"/>
              </a:rPr>
              <a:t>bin/kc.[sh|bat] start</a:t>
            </a:r>
            <a:r>
              <a:rPr lang="fr-FR"/>
              <a:t/>
            </a:r>
            <a:br>
              <a:rPr lang="fr-FR"/>
            </a:br>
            <a:r>
              <a:rPr lang="fr-FR"/>
              <a:t>HTTP est désactivé</a:t>
            </a:r>
            <a:br>
              <a:rPr lang="fr-FR"/>
            </a:br>
            <a:r>
              <a:rPr lang="fr-FR"/>
              <a:t>Configuration du Hostname requise</a:t>
            </a:r>
            <a:br>
              <a:rPr lang="fr-FR"/>
            </a:br>
            <a:r>
              <a:rPr lang="fr-FR"/>
              <a:t>HTTPS/TLS requis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name="page28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Utilisateurs admin</a:t>
            </a:r>
          </a:p>
        </p:txBody>
      </p:sp>
      <p:sp>
        <p:nvSpPr>
          <p:cNvPr id="3" name="Espace réservé du texte 2"/>
          <p:cNvSpPr txBox="1">
            <a:spLocks noGrp="1"/>
          </p:cNvSpPr>
          <p:nvPr>
            <p:ph type="body" idx="4294967295"/>
          </p:nvPr>
        </p:nvSpPr>
        <p:spPr/>
        <p:txBody>
          <a:bodyPr vert="horz">
            <a:normAutofit fontScale="92500"/>
          </a:bodyPr>
          <a:lstStyle/>
          <a:p>
            <a:pPr lvl="0"/>
            <a:r>
              <a:rPr lang="fr-FR"/>
              <a:t>Lors du 1</a:t>
            </a:r>
            <a:r>
              <a:rPr lang="fr-FR" baseline="30000"/>
              <a:t>er</a:t>
            </a:r>
            <a:r>
              <a:rPr lang="fr-FR"/>
              <a:t> démarrage, Keycloak utilise les variables d’environnement KEYCLAOK_ADMIN et KEYCLOAK_ADMIN_PASSWORD pour créer un utilisateur avec les droits d’administration.</a:t>
            </a:r>
          </a:p>
          <a:p>
            <a:pPr lvl="0"/>
            <a:endParaRPr lang="fr-FR"/>
          </a:p>
          <a:p>
            <a:pPr lvl="0"/>
            <a:r>
              <a:rPr lang="fr-FR"/>
              <a:t>Ensuite, on peut utiliser la console d’administration ou le script </a:t>
            </a:r>
            <a:r>
              <a:rPr lang="fr-FR" i="1"/>
              <a:t>kcadm</a:t>
            </a:r>
            <a:r>
              <a:rPr lang="fr-FR"/>
              <a:t> pour créer des utilisateurs supplémentaires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name="page28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Optimisation du démarrage</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Il est recommandé d'optimiser Keycloak pour de meilleurs temps de démarrage et une meilleure consommation de mémoire avant de déployer dans des environnements de production.</a:t>
            </a:r>
          </a:p>
          <a:p>
            <a:pPr lvl="0"/>
            <a:r>
              <a:rPr lang="fr-FR"/>
              <a:t>Lors de l’utilisation des commandes </a:t>
            </a:r>
            <a:r>
              <a:rPr lang="fr-FR" i="1"/>
              <a:t>start</a:t>
            </a:r>
            <a:r>
              <a:rPr lang="fr-FR"/>
              <a:t> ou </a:t>
            </a:r>
            <a:r>
              <a:rPr lang="fr-FR" i="1"/>
              <a:t>start-dev</a:t>
            </a:r>
            <a:r>
              <a:rPr lang="fr-FR"/>
              <a:t>, Keycloak</a:t>
            </a:r>
            <a:r>
              <a:rPr lang="fr-FR" baseline="30000"/>
              <a:t>1</a:t>
            </a:r>
            <a:r>
              <a:rPr lang="fr-FR"/>
              <a:t> exécute une commande de </a:t>
            </a:r>
            <a:r>
              <a:rPr lang="fr-FR" b="1">
                <a:solidFill>
                  <a:srgbClr val="0F2BAF"/>
                </a:solidFill>
              </a:rPr>
              <a:t>build</a:t>
            </a:r>
            <a:r>
              <a:rPr lang="fr-FR"/>
              <a:t> qui peut prendre du temps. </a:t>
            </a:r>
            <a:br>
              <a:rPr lang="fr-FR"/>
            </a:br>
            <a:r>
              <a:rPr lang="fr-FR"/>
              <a:t>=&gt; Pour optimiser, exécuter cette commande de build avant le démarrage en fixant la plupart des valeurs de configuration, mettre au point un fichier </a:t>
            </a:r>
            <a:r>
              <a:rPr lang="fr-FR" i="1"/>
              <a:t>keycloak.conf</a:t>
            </a:r>
            <a:r>
              <a:rPr lang="fr-FR"/>
              <a:t> contenant les clé de configuration définies au runtime puis démarrer avec l’option </a:t>
            </a:r>
            <a:r>
              <a:rPr lang="fr-FR" b="1" i="1">
                <a:solidFill>
                  <a:srgbClr val="0F2BAF"/>
                </a:solidFill>
              </a:rPr>
              <a:t>optimized</a:t>
            </a:r>
            <a:r>
              <a:rPr lang="fr-FR"/>
              <a:t>. </a:t>
            </a:r>
            <a:br>
              <a:rPr lang="fr-FR"/>
            </a:br>
            <a:endParaRPr lang="fr-FR"/>
          </a:p>
        </p:txBody>
      </p:sp>
      <p:sp>
        <p:nvSpPr>
          <p:cNvPr id="4" name="ZoneTexte 3"/>
          <p:cNvSpPr txBox="1"/>
          <p:nvPr/>
        </p:nvSpPr>
        <p:spPr>
          <a:xfrm>
            <a:off x="162000" y="6886440"/>
            <a:ext cx="9242280" cy="61164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800" b="0" i="1" u="none" strike="noStrike" baseline="0">
                <a:ln>
                  <a:noFill/>
                </a:ln>
                <a:solidFill>
                  <a:srgbClr val="000000"/>
                </a:solidFill>
                <a:latin typeface="Times New Roman" pitchFamily="18"/>
                <a:ea typeface="Lucida Sans Unicode" pitchFamily="34"/>
                <a:cs typeface="Lucida Sans Unicode" pitchFamily="34"/>
              </a:rPr>
              <a:t>1. Fonctionnement du framework Quarkus : la configuration est résolue lors d’une phase de build </a:t>
            </a:r>
            <a:br>
              <a:rPr lang="fr-FR" sz="1800" b="0" i="1" u="none" strike="noStrike" baseline="0">
                <a:ln>
                  <a:noFill/>
                </a:ln>
                <a:solidFill>
                  <a:srgbClr val="000000"/>
                </a:solidFill>
                <a:latin typeface="Times New Roman" pitchFamily="18"/>
                <a:ea typeface="Lucida Sans Unicode" pitchFamily="34"/>
                <a:cs typeface="Lucida Sans Unicode" pitchFamily="34"/>
              </a:rPr>
            </a:br>
            <a:r>
              <a:rPr lang="fr-FR" sz="1800" b="0" i="1" u="none" strike="noStrike" baseline="0">
                <a:ln>
                  <a:noFill/>
                </a:ln>
                <a:solidFill>
                  <a:srgbClr val="000000"/>
                </a:solidFill>
                <a:latin typeface="Times New Roman" pitchFamily="18"/>
                <a:ea typeface="Lucida Sans Unicode" pitchFamily="34"/>
                <a:cs typeface="Lucida Sans Unicode" pitchFamily="34"/>
              </a:rPr>
              <a:t>nommé augmentation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Types de clients</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Les flux sont donc choisis en fonction du type de client.</a:t>
            </a:r>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clients </a:t>
            </a:r>
            <a:r>
              <a:rPr lang="fr-FR" sz="3200" b="1">
                <a:solidFill>
                  <a:srgbClr val="233D98"/>
                </a:solidFill>
                <a:latin typeface="Tahoma" pitchFamily="34"/>
                <a:cs typeface="Lucida Sans Unicode" pitchFamily="34"/>
              </a:rPr>
              <a:t>confidentiels </a:t>
            </a:r>
            <a:r>
              <a:rPr lang="fr-FR" sz="3200">
                <a:solidFill>
                  <a:srgbClr val="000000"/>
                </a:solidFill>
                <a:latin typeface="Tahoma" pitchFamily="34"/>
                <a:cs typeface="Lucida Sans Unicode" pitchFamily="34"/>
              </a:rPr>
              <a:t>sont des applications pouvant stocker des crédentiels en toute sécurité.</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EX : Application back-end</a:t>
            </a:r>
            <a:br>
              <a:rPr lang="fr-FR" sz="3200">
                <a:solidFill>
                  <a:srgbClr val="000000"/>
                </a:solidFill>
                <a:latin typeface="Tahoma" pitchFamily="34"/>
                <a:cs typeface="Lucida Sans Unicode" pitchFamily="34"/>
              </a:rPr>
            </a:br>
            <a:endParaRPr lang="fr-FR" sz="3200">
              <a:solidFill>
                <a:srgbClr val="000000"/>
              </a:solidFill>
              <a:latin typeface="Tahoma" pitchFamily="34"/>
              <a:cs typeface="Lucida Sans Unicode" pitchFamily="34"/>
            </a:endParaRPr>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clients </a:t>
            </a:r>
            <a:r>
              <a:rPr lang="fr-FR" sz="3200" b="1">
                <a:solidFill>
                  <a:srgbClr val="233D98"/>
                </a:solidFill>
                <a:latin typeface="Tahoma" pitchFamily="34"/>
                <a:cs typeface="Lucida Sans Unicode" pitchFamily="34"/>
              </a:rPr>
              <a:t>publics</a:t>
            </a:r>
            <a:r>
              <a:rPr lang="fr-FR" sz="3200">
                <a:solidFill>
                  <a:srgbClr val="000000"/>
                </a:solidFill>
                <a:latin typeface="Tahoma" pitchFamily="34"/>
                <a:cs typeface="Lucida Sans Unicode" pitchFamily="34"/>
              </a:rPr>
              <a:t>, en revanche, sont des applications exécutées côté client qui ne sont pas en mesure de stocker des crédentiels.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En général, ils s’exécutent dans le navigateur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name="page28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Exemple optimisation</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Phase de build</a:t>
            </a:r>
          </a:p>
          <a:p>
            <a:pPr lvl="0"/>
            <a:r>
              <a:rPr lang="fr-FR" sz="2600">
                <a:latin typeface="Courier New" pitchFamily="49"/>
              </a:rPr>
              <a:t>bin/kc.[sh|bat] build --db=postgres</a:t>
            </a:r>
          </a:p>
          <a:p>
            <a:pPr lvl="0"/>
            <a:endParaRPr lang="fr-FR"/>
          </a:p>
          <a:p>
            <a:pPr lvl="0"/>
            <a:r>
              <a:rPr lang="fr-FR"/>
              <a:t>Keycloak.conf :</a:t>
            </a:r>
          </a:p>
          <a:p>
            <a:pPr lvl="0">
              <a:lnSpc>
                <a:spcPct val="100000"/>
              </a:lnSpc>
              <a:spcAft>
                <a:spcPts val="283"/>
              </a:spcAft>
            </a:pPr>
            <a:r>
              <a:rPr lang="fr-FR" sz="2600">
                <a:latin typeface="Courier New" pitchFamily="49"/>
              </a:rPr>
              <a:t>db-url-host=keycloak-postgres</a:t>
            </a:r>
          </a:p>
          <a:p>
            <a:pPr lvl="0">
              <a:lnSpc>
                <a:spcPct val="100000"/>
              </a:lnSpc>
              <a:spcAft>
                <a:spcPts val="283"/>
              </a:spcAft>
            </a:pPr>
            <a:r>
              <a:rPr lang="fr-FR" sz="2600">
                <a:latin typeface="Courier New" pitchFamily="49"/>
              </a:rPr>
              <a:t>db-username=keycloak</a:t>
            </a:r>
          </a:p>
          <a:p>
            <a:pPr lvl="0">
              <a:lnSpc>
                <a:spcPct val="100000"/>
              </a:lnSpc>
              <a:spcAft>
                <a:spcPts val="283"/>
              </a:spcAft>
            </a:pPr>
            <a:r>
              <a:rPr lang="fr-FR" sz="2600">
                <a:latin typeface="Courier New" pitchFamily="49"/>
              </a:rPr>
              <a:t>db-password=change_me</a:t>
            </a:r>
          </a:p>
          <a:p>
            <a:pPr lvl="0">
              <a:lnSpc>
                <a:spcPct val="100000"/>
              </a:lnSpc>
              <a:spcAft>
                <a:spcPts val="283"/>
              </a:spcAft>
            </a:pPr>
            <a:r>
              <a:rPr lang="fr-FR" sz="2600">
                <a:latin typeface="Courier New" pitchFamily="49"/>
              </a:rPr>
              <a:t>hostname=mykeycloak.acme.com</a:t>
            </a:r>
          </a:p>
          <a:p>
            <a:pPr lvl="0">
              <a:lnSpc>
                <a:spcPct val="100000"/>
              </a:lnSpc>
              <a:spcAft>
                <a:spcPts val="283"/>
              </a:spcAft>
            </a:pPr>
            <a:r>
              <a:rPr lang="fr-FR" sz="2600">
                <a:latin typeface="Courier New" pitchFamily="49"/>
              </a:rPr>
              <a:t>https-certificate-file</a:t>
            </a:r>
          </a:p>
          <a:p>
            <a:pPr lvl="0"/>
            <a:endParaRPr lang="fr-FR"/>
          </a:p>
          <a:p>
            <a:pPr lvl="0"/>
            <a:r>
              <a:rPr lang="fr-FR"/>
              <a:t>Démarrage du serveur</a:t>
            </a:r>
          </a:p>
          <a:p>
            <a:pPr lvl="0"/>
            <a:r>
              <a:rPr lang="fr-FR" sz="2600">
                <a:latin typeface="Courier New" pitchFamily="49"/>
              </a:rPr>
              <a:t>bin/kc.[sh|bat] start --optimized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name="page28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Cas d’un container</a:t>
            </a:r>
          </a:p>
        </p:txBody>
      </p:sp>
      <p:sp>
        <p:nvSpPr>
          <p:cNvPr id="3" name="Espace réservé du texte 2"/>
          <p:cNvSpPr txBox="1">
            <a:spLocks noGrp="1"/>
          </p:cNvSpPr>
          <p:nvPr>
            <p:ph type="body" idx="4294967295"/>
          </p:nvPr>
        </p:nvSpPr>
        <p:spPr/>
        <p:txBody>
          <a:bodyPr vert="horz"/>
          <a:lstStyle/>
          <a:p>
            <a:pPr lvl="0"/>
            <a:r>
              <a:rPr lang="fr-FR"/>
              <a:t>L'image du conteneur Keycloak par défaut est livrée prête à être configurée et optimisée.</a:t>
            </a:r>
          </a:p>
          <a:p>
            <a:pPr lvl="0"/>
            <a:r>
              <a:rPr lang="fr-FR"/>
              <a:t>On peut donc inclure la phase de build de Keycloak durant la construction du conteneur</a:t>
            </a:r>
          </a:p>
          <a:p>
            <a:pPr lvl="0"/>
            <a:r>
              <a:rPr lang="fr-F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name="page28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Exemple Dockerfile</a:t>
            </a:r>
          </a:p>
        </p:txBody>
      </p:sp>
      <p:sp>
        <p:nvSpPr>
          <p:cNvPr id="3" name="Espace réservé du texte 2"/>
          <p:cNvSpPr txBox="1">
            <a:spLocks noGrp="1"/>
          </p:cNvSpPr>
          <p:nvPr>
            <p:ph type="body" idx="4294967295"/>
          </p:nvPr>
        </p:nvSpPr>
        <p:spPr/>
        <p:txBody>
          <a:bodyPr vert="horz">
            <a:normAutofit fontScale="32500" lnSpcReduction="20000"/>
          </a:bodyPr>
          <a:lstStyle/>
          <a:p>
            <a:pPr lvl="0">
              <a:lnSpc>
                <a:spcPct val="100000"/>
              </a:lnSpc>
              <a:spcAft>
                <a:spcPts val="283"/>
              </a:spcAft>
            </a:pPr>
            <a:r>
              <a:rPr lang="fr-FR">
                <a:latin typeface="Courier New" pitchFamily="49"/>
              </a:rPr>
              <a:t>FROM quay.io/keycloak/keycloak:latest as builder</a:t>
            </a:r>
          </a:p>
          <a:p>
            <a:pPr lvl="0">
              <a:lnSpc>
                <a:spcPct val="100000"/>
              </a:lnSpc>
              <a:spcAft>
                <a:spcPts val="283"/>
              </a:spcAft>
            </a:pPr>
            <a:endParaRPr lang="fr-FR">
              <a:latin typeface="Courier New" pitchFamily="49"/>
            </a:endParaRPr>
          </a:p>
          <a:p>
            <a:pPr lvl="0">
              <a:lnSpc>
                <a:spcPct val="100000"/>
              </a:lnSpc>
              <a:spcAft>
                <a:spcPts val="283"/>
              </a:spcAft>
            </a:pPr>
            <a:r>
              <a:rPr lang="fr-FR">
                <a:latin typeface="Courier New" pitchFamily="49"/>
              </a:rPr>
              <a:t># Enable health and metrics support</a:t>
            </a:r>
          </a:p>
          <a:p>
            <a:pPr lvl="0">
              <a:lnSpc>
                <a:spcPct val="100000"/>
              </a:lnSpc>
              <a:spcAft>
                <a:spcPts val="283"/>
              </a:spcAft>
            </a:pPr>
            <a:r>
              <a:rPr lang="fr-FR">
                <a:latin typeface="Courier New" pitchFamily="49"/>
              </a:rPr>
              <a:t>ENV KC_HEALTH_ENABLED=true</a:t>
            </a:r>
          </a:p>
          <a:p>
            <a:pPr lvl="0">
              <a:lnSpc>
                <a:spcPct val="100000"/>
              </a:lnSpc>
              <a:spcAft>
                <a:spcPts val="283"/>
              </a:spcAft>
            </a:pPr>
            <a:r>
              <a:rPr lang="fr-FR">
                <a:latin typeface="Courier New" pitchFamily="49"/>
              </a:rPr>
              <a:t>ENV KC_METRICS_ENABLED=true</a:t>
            </a:r>
          </a:p>
          <a:p>
            <a:pPr lvl="0">
              <a:lnSpc>
                <a:spcPct val="100000"/>
              </a:lnSpc>
              <a:spcAft>
                <a:spcPts val="283"/>
              </a:spcAft>
            </a:pPr>
            <a:endParaRPr lang="fr-FR">
              <a:latin typeface="Courier New" pitchFamily="49"/>
            </a:endParaRPr>
          </a:p>
          <a:p>
            <a:pPr lvl="0">
              <a:lnSpc>
                <a:spcPct val="100000"/>
              </a:lnSpc>
              <a:spcAft>
                <a:spcPts val="283"/>
              </a:spcAft>
            </a:pPr>
            <a:r>
              <a:rPr lang="fr-FR">
                <a:latin typeface="Courier New" pitchFamily="49"/>
              </a:rPr>
              <a:t># Configure a database vendor</a:t>
            </a:r>
          </a:p>
          <a:p>
            <a:pPr lvl="0">
              <a:lnSpc>
                <a:spcPct val="100000"/>
              </a:lnSpc>
              <a:spcAft>
                <a:spcPts val="283"/>
              </a:spcAft>
            </a:pPr>
            <a:r>
              <a:rPr lang="fr-FR">
                <a:latin typeface="Courier New" pitchFamily="49"/>
              </a:rPr>
              <a:t>ENV KC_DB=postgres</a:t>
            </a:r>
          </a:p>
          <a:p>
            <a:pPr lvl="0">
              <a:lnSpc>
                <a:spcPct val="100000"/>
              </a:lnSpc>
              <a:spcAft>
                <a:spcPts val="283"/>
              </a:spcAft>
            </a:pPr>
            <a:endParaRPr lang="fr-FR">
              <a:latin typeface="Courier New" pitchFamily="49"/>
            </a:endParaRPr>
          </a:p>
          <a:p>
            <a:pPr lvl="0">
              <a:lnSpc>
                <a:spcPct val="100000"/>
              </a:lnSpc>
              <a:spcAft>
                <a:spcPts val="283"/>
              </a:spcAft>
            </a:pPr>
            <a:r>
              <a:rPr lang="fr-FR">
                <a:latin typeface="Courier New" pitchFamily="49"/>
              </a:rPr>
              <a:t>WORKDIR /opt/keycloak</a:t>
            </a:r>
          </a:p>
          <a:p>
            <a:pPr lvl="0">
              <a:lnSpc>
                <a:spcPct val="100000"/>
              </a:lnSpc>
              <a:spcAft>
                <a:spcPts val="283"/>
              </a:spcAft>
            </a:pPr>
            <a:r>
              <a:rPr lang="fr-FR">
                <a:latin typeface="Courier New" pitchFamily="49"/>
              </a:rPr>
              <a:t># for demonstration purposes only, please make sure to use proper certificates in production instead</a:t>
            </a:r>
          </a:p>
          <a:p>
            <a:pPr lvl="0">
              <a:lnSpc>
                <a:spcPct val="100000"/>
              </a:lnSpc>
              <a:spcAft>
                <a:spcPts val="283"/>
              </a:spcAft>
            </a:pPr>
            <a:r>
              <a:rPr lang="fr-FR">
                <a:latin typeface="Courier New" pitchFamily="49"/>
              </a:rPr>
              <a:t>RUN keytool -genkeypair -storepass password -storetype PKCS12 -keyalg RSA -keysize 2048 -dname "CN=server" -alias server -ext "SAN:c=DNS:localhost,IP:127.0.0.1" -keystore conf/server.keystore</a:t>
            </a:r>
          </a:p>
          <a:p>
            <a:pPr lvl="0">
              <a:lnSpc>
                <a:spcPct val="100000"/>
              </a:lnSpc>
              <a:spcAft>
                <a:spcPts val="283"/>
              </a:spcAft>
            </a:pPr>
            <a:r>
              <a:rPr lang="fr-FR">
                <a:latin typeface="Courier New" pitchFamily="49"/>
              </a:rPr>
              <a:t>RUN /opt/keycloak/bin/kc.sh build</a:t>
            </a:r>
          </a:p>
          <a:p>
            <a:pPr lvl="0">
              <a:lnSpc>
                <a:spcPct val="100000"/>
              </a:lnSpc>
              <a:spcAft>
                <a:spcPts val="283"/>
              </a:spcAft>
            </a:pPr>
            <a:endParaRPr lang="fr-FR">
              <a:latin typeface="Courier New" pitchFamily="49"/>
            </a:endParaRPr>
          </a:p>
          <a:p>
            <a:pPr lvl="0">
              <a:lnSpc>
                <a:spcPct val="100000"/>
              </a:lnSpc>
              <a:spcAft>
                <a:spcPts val="283"/>
              </a:spcAft>
            </a:pPr>
            <a:r>
              <a:rPr lang="fr-FR">
                <a:latin typeface="Courier New" pitchFamily="49"/>
              </a:rPr>
              <a:t>FROM quay.io/keycloak/keycloak:latest</a:t>
            </a:r>
          </a:p>
          <a:p>
            <a:pPr lvl="0">
              <a:lnSpc>
                <a:spcPct val="100000"/>
              </a:lnSpc>
              <a:spcAft>
                <a:spcPts val="283"/>
              </a:spcAft>
            </a:pPr>
            <a:r>
              <a:rPr lang="fr-FR">
                <a:latin typeface="Courier New" pitchFamily="49"/>
              </a:rPr>
              <a:t>COPY --from=builder /opt/keycloak/ /opt/keycloak/</a:t>
            </a:r>
          </a:p>
          <a:p>
            <a:pPr lvl="0">
              <a:lnSpc>
                <a:spcPct val="100000"/>
              </a:lnSpc>
              <a:spcAft>
                <a:spcPts val="283"/>
              </a:spcAft>
            </a:pPr>
            <a:endParaRPr lang="fr-FR">
              <a:latin typeface="Courier New" pitchFamily="49"/>
            </a:endParaRPr>
          </a:p>
          <a:p>
            <a:pPr lvl="0">
              <a:lnSpc>
                <a:spcPct val="100000"/>
              </a:lnSpc>
              <a:spcAft>
                <a:spcPts val="283"/>
              </a:spcAft>
            </a:pPr>
            <a:r>
              <a:rPr lang="fr-FR">
                <a:latin typeface="Courier New" pitchFamily="49"/>
              </a:rPr>
              <a:t># change these values to point to a running postgres instance</a:t>
            </a:r>
          </a:p>
          <a:p>
            <a:pPr lvl="0">
              <a:lnSpc>
                <a:spcPct val="100000"/>
              </a:lnSpc>
              <a:spcAft>
                <a:spcPts val="283"/>
              </a:spcAft>
            </a:pPr>
            <a:r>
              <a:rPr lang="fr-FR">
                <a:latin typeface="Courier New" pitchFamily="49"/>
              </a:rPr>
              <a:t>ENV KC_DB_URL=&lt;DBURL&gt;</a:t>
            </a:r>
          </a:p>
          <a:p>
            <a:pPr lvl="0">
              <a:lnSpc>
                <a:spcPct val="100000"/>
              </a:lnSpc>
              <a:spcAft>
                <a:spcPts val="283"/>
              </a:spcAft>
            </a:pPr>
            <a:r>
              <a:rPr lang="fr-FR">
                <a:latin typeface="Courier New" pitchFamily="49"/>
              </a:rPr>
              <a:t>ENV KC_DB_USERNAME=&lt;DBUSERNAME&gt;</a:t>
            </a:r>
          </a:p>
          <a:p>
            <a:pPr lvl="0">
              <a:lnSpc>
                <a:spcPct val="100000"/>
              </a:lnSpc>
              <a:spcAft>
                <a:spcPts val="283"/>
              </a:spcAft>
            </a:pPr>
            <a:r>
              <a:rPr lang="fr-FR">
                <a:latin typeface="Courier New" pitchFamily="49"/>
              </a:rPr>
              <a:t>ENV KC_DB_PASSWORD=&lt;DBPASSWORD&gt;</a:t>
            </a:r>
          </a:p>
          <a:p>
            <a:pPr lvl="0">
              <a:lnSpc>
                <a:spcPct val="100000"/>
              </a:lnSpc>
              <a:spcAft>
                <a:spcPts val="283"/>
              </a:spcAft>
            </a:pPr>
            <a:r>
              <a:rPr lang="fr-FR">
                <a:latin typeface="Courier New" pitchFamily="49"/>
              </a:rPr>
              <a:t>ENV KC_HOSTNAME=localhost</a:t>
            </a:r>
          </a:p>
          <a:p>
            <a:pPr lvl="0">
              <a:lnSpc>
                <a:spcPct val="100000"/>
              </a:lnSpc>
              <a:spcAft>
                <a:spcPts val="283"/>
              </a:spcAft>
            </a:pPr>
            <a:r>
              <a:rPr lang="fr-FR">
                <a:latin typeface="Courier New" pitchFamily="49"/>
              </a:rPr>
              <a:t>ENTRYPOINT ["/opt/keycloak/bin/kc.sh"]</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name="page28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Build et démarrage</a:t>
            </a:r>
          </a:p>
        </p:txBody>
      </p:sp>
      <p:sp>
        <p:nvSpPr>
          <p:cNvPr id="3" name="Espace réservé du texte 2"/>
          <p:cNvSpPr txBox="1">
            <a:spLocks noGrp="1"/>
          </p:cNvSpPr>
          <p:nvPr>
            <p:ph type="body" idx="4294967295"/>
          </p:nvPr>
        </p:nvSpPr>
        <p:spPr/>
        <p:txBody>
          <a:bodyPr vert="horz"/>
          <a:lstStyle/>
          <a:p>
            <a:pPr lvl="0"/>
            <a:r>
              <a:rPr lang="fr-FR"/>
              <a:t>Après avoir mis au point le fichier </a:t>
            </a:r>
            <a:r>
              <a:rPr lang="fr-FR" i="1"/>
              <a:t>Dockerfile</a:t>
            </a:r>
          </a:p>
          <a:p>
            <a:pPr lvl="0"/>
            <a:endParaRPr lang="fr-FR"/>
          </a:p>
          <a:p>
            <a:pPr lvl="0">
              <a:lnSpc>
                <a:spcPct val="100000"/>
              </a:lnSpc>
              <a:spcAft>
                <a:spcPts val="283"/>
              </a:spcAft>
            </a:pPr>
            <a:r>
              <a:rPr lang="fr-FR" sz="1600">
                <a:latin typeface="Courier New" pitchFamily="49"/>
              </a:rPr>
              <a:t>podman|docker build . -t mykeycloak</a:t>
            </a:r>
          </a:p>
          <a:p>
            <a:pPr lvl="0"/>
            <a:endParaRPr lang="fr-FR">
              <a:latin typeface="Courier New" pitchFamily="49"/>
            </a:endParaRPr>
          </a:p>
          <a:p>
            <a:pPr lvl="0">
              <a:lnSpc>
                <a:spcPct val="100000"/>
              </a:lnSpc>
              <a:spcAft>
                <a:spcPts val="283"/>
              </a:spcAft>
            </a:pPr>
            <a:r>
              <a:rPr lang="fr-FR" sz="1600">
                <a:latin typeface="Courier New" pitchFamily="49"/>
              </a:rPr>
              <a:t>podman|docker run --name mykeycloak -p 8443:8443 \</a:t>
            </a:r>
          </a:p>
          <a:p>
            <a:pPr lvl="0">
              <a:lnSpc>
                <a:spcPct val="100000"/>
              </a:lnSpc>
              <a:spcAft>
                <a:spcPts val="283"/>
              </a:spcAft>
            </a:pPr>
            <a:r>
              <a:rPr lang="fr-FR" sz="1600">
                <a:latin typeface="Courier New" pitchFamily="49"/>
              </a:rPr>
              <a:t>  -e KEYCLOAK_ADMIN=admin -e KEYCLOAK_ADMIN_PASSWORD=change_me \</a:t>
            </a:r>
          </a:p>
          <a:p>
            <a:pPr lvl="0">
              <a:lnSpc>
                <a:spcPct val="100000"/>
              </a:lnSpc>
              <a:spcAft>
                <a:spcPts val="283"/>
              </a:spcAft>
            </a:pPr>
            <a:r>
              <a:rPr lang="fr-FR" sz="1600">
                <a:latin typeface="Courier New" pitchFamily="49"/>
              </a:rPr>
              <a:t>        mykeycloak \</a:t>
            </a:r>
          </a:p>
          <a:p>
            <a:pPr lvl="0">
              <a:lnSpc>
                <a:spcPct val="100000"/>
              </a:lnSpc>
              <a:spcAft>
                <a:spcPts val="283"/>
              </a:spcAft>
            </a:pPr>
            <a:r>
              <a:rPr lang="fr-FR" sz="1600">
                <a:latin typeface="Courier New" pitchFamily="49"/>
              </a:rPr>
              <a:t>        start --optimized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name="page28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Vers la production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Configuration et optimisation du démarrage</a:t>
            </a:r>
          </a:p>
          <a:p>
            <a:pPr lvl="0" indent="-311040" algn="ctr">
              <a:lnSpc>
                <a:spcPct val="95000"/>
              </a:lnSpc>
              <a:spcAft>
                <a:spcPts val="0"/>
              </a:spcAft>
            </a:pPr>
            <a:r>
              <a:rPr lang="fr-FR" b="1">
                <a:solidFill>
                  <a:srgbClr val="0D1F63"/>
                </a:solidFill>
              </a:rPr>
              <a:t>Configuration de production</a:t>
            </a:r>
          </a:p>
          <a:p>
            <a:pPr lvl="0" indent="-311040" algn="ctr">
              <a:lnSpc>
                <a:spcPct val="95000"/>
              </a:lnSpc>
              <a:spcAft>
                <a:spcPts val="0"/>
              </a:spcAft>
            </a:pPr>
            <a:r>
              <a:rPr lang="fr-FR"/>
              <a:t>Sécurisation Keycloak</a:t>
            </a:r>
          </a:p>
          <a:p>
            <a:pPr lvl="0" indent="-311040" algn="ctr">
              <a:lnSpc>
                <a:spcPct val="95000"/>
              </a:lnSpc>
              <a:spcAft>
                <a:spcPts val="0"/>
              </a:spcAft>
            </a:pPr>
            <a:endParaRPr lang="fr-F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name="page28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Configuration de production</a:t>
            </a:r>
          </a:p>
        </p:txBody>
      </p:sp>
      <p:sp>
        <p:nvSpPr>
          <p:cNvPr id="3" name="Espace réservé du texte 2"/>
          <p:cNvSpPr txBox="1">
            <a:spLocks noGrp="1"/>
          </p:cNvSpPr>
          <p:nvPr>
            <p:ph type="body" idx="4294967295"/>
          </p:nvPr>
        </p:nvSpPr>
        <p:spPr/>
        <p:txBody>
          <a:bodyPr vert="horz">
            <a:normAutofit lnSpcReduction="10000"/>
          </a:bodyPr>
          <a:lstStyle/>
          <a:p>
            <a:pPr lvl="0"/>
            <a:r>
              <a:rPr lang="fr-FR"/>
              <a:t>La configuration de production nécessite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 configurer </a:t>
            </a:r>
            <a:r>
              <a:rPr lang="fr-FR" sz="3200" b="1">
                <a:solidFill>
                  <a:srgbClr val="0A3FB0"/>
                </a:solidFill>
                <a:latin typeface="Tahoma" pitchFamily="34"/>
                <a:cs typeface="Lucida Sans Unicode" pitchFamily="34"/>
              </a:rPr>
              <a:t>TLS</a:t>
            </a:r>
            <a:r>
              <a:rPr lang="fr-FR" sz="3200">
                <a:solidFill>
                  <a:srgbClr val="000000"/>
                </a:solidFill>
                <a:latin typeface="Tahoma" pitchFamily="34"/>
                <a:cs typeface="Lucida Sans Unicode" pitchFamily="34"/>
              </a:rPr>
              <a:t> pour les communications http</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Configurer le </a:t>
            </a:r>
            <a:r>
              <a:rPr lang="fr-FR" sz="3200" b="1">
                <a:solidFill>
                  <a:srgbClr val="0A3FB0"/>
                </a:solidFill>
                <a:latin typeface="Tahoma" pitchFamily="34"/>
                <a:cs typeface="Lucida Sans Unicode" pitchFamily="34"/>
              </a:rPr>
              <a:t>hostname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Mettre en place un </a:t>
            </a:r>
            <a:r>
              <a:rPr lang="fr-FR" sz="3200" b="1">
                <a:solidFill>
                  <a:srgbClr val="0A3FB0"/>
                </a:solidFill>
                <a:latin typeface="Tahoma" pitchFamily="34"/>
                <a:cs typeface="Lucida Sans Unicode" pitchFamily="34"/>
              </a:rPr>
              <a:t>reverse proxy</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Mettre en place le </a:t>
            </a:r>
            <a:r>
              <a:rPr lang="fr-FR" sz="3200" b="1">
                <a:solidFill>
                  <a:srgbClr val="0A3FB0"/>
                </a:solidFill>
                <a:latin typeface="Tahoma" pitchFamily="34"/>
                <a:cs typeface="Lucida Sans Unicode" pitchFamily="34"/>
              </a:rPr>
              <a:t>clustering</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Configurer une </a:t>
            </a:r>
            <a:r>
              <a:rPr lang="fr-FR" sz="3200" b="1">
                <a:solidFill>
                  <a:srgbClr val="0A3FB0"/>
                </a:solidFill>
                <a:latin typeface="Tahoma" pitchFamily="34"/>
                <a:cs typeface="Lucida Sans Unicode" pitchFamily="34"/>
              </a:rPr>
              <a:t>base de données de production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name="page28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TLS</a:t>
            </a:r>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a:t>Pour charger les certificat, Keycloak s’appuie sur des fichiers PEM ou des keystore</a:t>
            </a:r>
          </a:p>
          <a:p>
            <a:pPr lvl="0"/>
            <a:r>
              <a:rPr lang="fr-FR" u="sng"/>
              <a:t>PEM</a:t>
            </a:r>
          </a:p>
          <a:p>
            <a:pPr lvl="0"/>
            <a:r>
              <a:rPr lang="fr-FR" sz="2800">
                <a:latin typeface="Courier New" pitchFamily="49"/>
              </a:rPr>
              <a:t>bin/kc.[sh|bat] start --https-certificate-file=/path/to/certfile.pem --https-certificate-key-file=/path/to/keyfile.pem</a:t>
            </a:r>
          </a:p>
          <a:p>
            <a:pPr lvl="0"/>
            <a:r>
              <a:rPr lang="fr-FR" u="sng"/>
              <a:t>Keystore</a:t>
            </a:r>
            <a:r>
              <a:rPr lang="fr-FR"/>
              <a:t/>
            </a:r>
            <a:br>
              <a:rPr lang="fr-FR"/>
            </a:br>
            <a:r>
              <a:rPr lang="fr-FR"/>
              <a:t>L’emplacement par défaut est conf/keystore</a:t>
            </a:r>
          </a:p>
          <a:p>
            <a:pPr lvl="0"/>
            <a:r>
              <a:rPr lang="fr-FR" sz="2800">
                <a:latin typeface="Courier New" pitchFamily="49"/>
              </a:rPr>
              <a:t>bin/kc.[sh|bat] start –https-key-store-password=&lt;value&gt;</a:t>
            </a:r>
          </a:p>
          <a:p>
            <a:pPr lvl="0"/>
            <a:endParaRPr lang="fr-FR"/>
          </a:p>
          <a:p>
            <a:pPr lvl="0"/>
            <a:r>
              <a:rPr lang="fr-FR"/>
              <a:t>Keycloak utilise le port 8443, cela peut être changé avec :</a:t>
            </a:r>
          </a:p>
          <a:p>
            <a:pPr lvl="0"/>
            <a:r>
              <a:rPr lang="fr-FR" sz="2800">
                <a:latin typeface="Courier New" pitchFamily="49"/>
              </a:rPr>
              <a:t>bin/kc.[sh|bat] start –https-port=&lt;port&gt;</a:t>
            </a:r>
          </a:p>
          <a:p>
            <a:pPr lvl="0"/>
            <a:endParaRPr lang="fr-FR"/>
          </a:p>
          <a:p>
            <a:pPr lvl="0"/>
            <a:r>
              <a:rPr lang="fr-FR"/>
              <a:t>L’authentification du client est également supportée :</a:t>
            </a:r>
          </a:p>
          <a:p>
            <a:pPr lvl="0"/>
            <a:r>
              <a:rPr lang="fr-FR" sz="2800">
                <a:latin typeface="Courier New" pitchFamily="49"/>
              </a:rPr>
              <a:t>bin/kc.[sh|bat] start --https-trust-store-file=/path/to/file </a:t>
            </a:r>
            <a:br>
              <a:rPr lang="fr-FR" sz="2800">
                <a:latin typeface="Courier New" pitchFamily="49"/>
              </a:rPr>
            </a:br>
            <a:r>
              <a:rPr lang="fr-FR" sz="2800">
                <a:latin typeface="Courier New" pitchFamily="49"/>
              </a:rPr>
              <a:t>--https-trust-store-password=&lt;value&gt;</a:t>
            </a:r>
            <a:br>
              <a:rPr lang="fr-FR" sz="2800">
                <a:latin typeface="Courier New" pitchFamily="49"/>
              </a:rPr>
            </a:br>
            <a:r>
              <a:rPr lang="fr-FR" sz="2800">
                <a:latin typeface="Courier New" pitchFamily="49"/>
              </a:rPr>
              <a:t>--https-client-auth=&lt;none|request|required&gt;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name="page29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Types d’endpoints et hostname</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Keycloak expose différents type d’endpoints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1A24A6"/>
                </a:solidFill>
                <a:latin typeface="Tahoma" pitchFamily="34"/>
                <a:cs typeface="Lucida Sans Unicode" pitchFamily="34"/>
              </a:rPr>
              <a:t>Frontend </a:t>
            </a:r>
            <a:r>
              <a:rPr lang="fr-FR" sz="3200">
                <a:solidFill>
                  <a:srgbClr val="000000"/>
                </a:solidFill>
                <a:latin typeface="Tahoma" pitchFamily="34"/>
                <a:cs typeface="Lucida Sans Unicode" pitchFamily="34"/>
              </a:rPr>
              <a:t>: Accessibles via un domaine public et généralement liés aux flux qui passent par le canal front.</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Par exemple, le </a:t>
            </a:r>
            <a:r>
              <a:rPr lang="fr-FR" sz="3200" i="1">
                <a:solidFill>
                  <a:srgbClr val="000000"/>
                </a:solidFill>
                <a:latin typeface="Tahoma" pitchFamily="34"/>
                <a:cs typeface="Lucida Sans Unicode" pitchFamily="34"/>
              </a:rPr>
              <a:t>authorization_endpoint</a:t>
            </a:r>
            <a:r>
              <a:rPr lang="fr-FR" sz="3200">
                <a:solidFill>
                  <a:srgbClr val="000000"/>
                </a:solidFill>
                <a:latin typeface="Tahoma" pitchFamily="34"/>
                <a:cs typeface="Lucida Sans Unicode" pitchFamily="34"/>
              </a:rPr>
              <a:t>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Clé de configuration : </a:t>
            </a:r>
            <a:r>
              <a:rPr lang="fr-FR" sz="3200" b="1" i="1">
                <a:solidFill>
                  <a:srgbClr val="1A24A6"/>
                </a:solidFill>
                <a:latin typeface="Tahoma" pitchFamily="34"/>
                <a:cs typeface="Lucida Sans Unicode" pitchFamily="34"/>
              </a:rPr>
              <a:t>hostname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1A24A6"/>
                </a:solidFill>
                <a:latin typeface="Tahoma" pitchFamily="34"/>
                <a:cs typeface="Lucida Sans Unicode" pitchFamily="34"/>
              </a:rPr>
              <a:t>Backend</a:t>
            </a:r>
            <a:r>
              <a:rPr lang="fr-FR" sz="3200">
                <a:solidFill>
                  <a:srgbClr val="000000"/>
                </a:solidFill>
                <a:latin typeface="Tahoma" pitchFamily="34"/>
                <a:cs typeface="Lucida Sans Unicode" pitchFamily="34"/>
              </a:rPr>
              <a:t> : Accessible via un domaine public ou un réseau privé. Ils sont utilisés pour une communication directe entre le serveur et les clients.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Par exemple : </a:t>
            </a:r>
            <a:r>
              <a:rPr lang="fr-FR" sz="3200" i="1">
                <a:solidFill>
                  <a:srgbClr val="000000"/>
                </a:solidFill>
                <a:latin typeface="Tahoma" pitchFamily="34"/>
                <a:cs typeface="Lucida Sans Unicode" pitchFamily="34"/>
              </a:rPr>
              <a:t>Token introspection, User info, Token endpoint, JWKS</a:t>
            </a:r>
            <a:r>
              <a:rPr lang="fr-FR" sz="3200">
                <a:solidFill>
                  <a:srgbClr val="000000"/>
                </a:solidFill>
                <a:latin typeface="Tahoma" pitchFamily="34"/>
                <a:cs typeface="Lucida Sans Unicode" pitchFamily="34"/>
              </a:rPr>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Clé de configuration : </a:t>
            </a:r>
            <a:r>
              <a:rPr lang="fr-FR" sz="3200" b="1" i="1">
                <a:solidFill>
                  <a:srgbClr val="1A24A6"/>
                </a:solidFill>
                <a:latin typeface="Tahoma" pitchFamily="34"/>
                <a:cs typeface="Lucida Sans Unicode" pitchFamily="34"/>
              </a:rPr>
              <a:t>hostname-strict-backchannel</a:t>
            </a:r>
            <a:r>
              <a:rPr lang="fr-FR" sz="3200">
                <a:solidFill>
                  <a:srgbClr val="000000"/>
                </a:solidFill>
                <a:latin typeface="Tahoma" pitchFamily="34"/>
                <a:cs typeface="Lucida Sans Unicode" pitchFamily="34"/>
              </a:rPr>
              <a:t> :</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A3FB0"/>
                </a:solidFill>
                <a:latin typeface="Tahoma" pitchFamily="34"/>
                <a:cs typeface="Lucida Sans Unicode" pitchFamily="34"/>
              </a:rPr>
              <a:t>true : </a:t>
            </a:r>
            <a:r>
              <a:rPr lang="fr-FR" sz="3200">
                <a:solidFill>
                  <a:srgbClr val="000000"/>
                </a:solidFill>
                <a:latin typeface="Tahoma" pitchFamily="34"/>
                <a:cs typeface="Lucida Sans Unicode" pitchFamily="34"/>
              </a:rPr>
              <a:t>Ces endpoints utiliseront l’adresse public</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A3FB0"/>
                </a:solidFill>
                <a:latin typeface="Tahoma" pitchFamily="34"/>
                <a:cs typeface="Lucida Sans Unicode" pitchFamily="34"/>
              </a:rPr>
              <a:t>false : </a:t>
            </a:r>
            <a:r>
              <a:rPr lang="fr-FR" sz="3200">
                <a:solidFill>
                  <a:srgbClr val="000000"/>
                </a:solidFill>
                <a:latin typeface="Tahoma" pitchFamily="34"/>
                <a:cs typeface="Lucida Sans Unicode" pitchFamily="34"/>
              </a:rPr>
              <a:t>Ces endpoints utilisent l’adresse privé d’écoute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a:solidFill>
                  <a:srgbClr val="1A24A6"/>
                </a:solidFill>
                <a:latin typeface="Tahoma" pitchFamily="34"/>
                <a:cs typeface="Lucida Sans Unicode" pitchFamily="34"/>
              </a:rPr>
              <a:t>Console d'administration</a:t>
            </a:r>
            <a:r>
              <a:rPr lang="fr-FR" sz="3200">
                <a:solidFill>
                  <a:srgbClr val="000000"/>
                </a:solidFill>
                <a:latin typeface="Tahoma" pitchFamily="34"/>
                <a:cs typeface="Lucida Sans Unicode" pitchFamily="34"/>
              </a:rPr>
              <a:t> : Généralement la console d’administration n’est pas accessible publiquement.</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Clé de configuration : </a:t>
            </a:r>
            <a:r>
              <a:rPr lang="fr-FR" sz="3200" b="1" i="1">
                <a:solidFill>
                  <a:srgbClr val="1A24A6"/>
                </a:solidFill>
                <a:latin typeface="Tahoma" pitchFamily="34"/>
                <a:cs typeface="Lucida Sans Unicode" pitchFamily="34"/>
              </a:rPr>
              <a:t>hostname-admin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name="page29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Reverse proxy</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Avec un proxy, la clé de configuration proxy doit être renseignée au démarrage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A3FB0"/>
                </a:solidFill>
                <a:latin typeface="Tahoma" pitchFamily="34"/>
                <a:cs typeface="Lucida Sans Unicode" pitchFamily="34"/>
              </a:rPr>
              <a:t>edge </a:t>
            </a:r>
            <a:r>
              <a:rPr lang="fr-FR" sz="3200">
                <a:solidFill>
                  <a:srgbClr val="000000"/>
                </a:solidFill>
                <a:latin typeface="Tahoma" pitchFamily="34"/>
                <a:cs typeface="Lucida Sans Unicode" pitchFamily="34"/>
              </a:rPr>
              <a:t>: Autorise la communication via HTTP entre le proxy et Keycloak.</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=&gt; réseau interne hautement sécurisé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A3FB0"/>
                </a:solidFill>
                <a:latin typeface="Tahoma" pitchFamily="34"/>
                <a:cs typeface="Lucida Sans Unicode" pitchFamily="34"/>
              </a:rPr>
              <a:t>reencrypt</a:t>
            </a:r>
            <a:r>
              <a:rPr lang="fr-FR" sz="3200">
                <a:solidFill>
                  <a:srgbClr val="000000"/>
                </a:solidFill>
                <a:latin typeface="Tahoma" pitchFamily="34"/>
                <a:cs typeface="Lucida Sans Unicode" pitchFamily="34"/>
              </a:rPr>
              <a:t> : Communication https entre proxy et Keycloak. Différentes clés et certificats sont utilisés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A3FB0"/>
                </a:solidFill>
                <a:latin typeface="Tahoma" pitchFamily="34"/>
                <a:cs typeface="Lucida Sans Unicode" pitchFamily="34"/>
              </a:rPr>
              <a:t>passthrough</a:t>
            </a:r>
            <a:r>
              <a:rPr lang="fr-FR" sz="3200">
                <a:solidFill>
                  <a:srgbClr val="000000"/>
                </a:solidFill>
                <a:latin typeface="Tahoma" pitchFamily="34"/>
                <a:cs typeface="Lucida Sans Unicode" pitchFamily="34"/>
              </a:rPr>
              <a:t> : le proxy transmet les requêtes à  Keycloak. Les connexions sécurisées entre le serveur et les clients sont basées sur les clés et les certificats de Keycloak.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name="page29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Configuration BD</a:t>
            </a:r>
          </a:p>
        </p:txBody>
      </p:sp>
      <p:sp>
        <p:nvSpPr>
          <p:cNvPr id="3" name="Espace réservé du texte 2"/>
          <p:cNvSpPr txBox="1">
            <a:spLocks noGrp="1"/>
          </p:cNvSpPr>
          <p:nvPr>
            <p:ph type="body" idx="4294967295"/>
          </p:nvPr>
        </p:nvSpPr>
        <p:spPr/>
        <p:txBody>
          <a:bodyPr vert="horz">
            <a:normAutofit fontScale="92500" lnSpcReduction="10000"/>
          </a:bodyPr>
          <a:lstStyle/>
          <a:p>
            <a:pPr lvl="0"/>
            <a:r>
              <a:rPr lang="fr-FR"/>
              <a:t>Options basiques :</a:t>
            </a:r>
            <a:br>
              <a:rPr lang="fr-FR"/>
            </a:br>
            <a:r>
              <a:rPr lang="fr-FR" sz="2400">
                <a:latin typeface="Courier New" pitchFamily="49"/>
              </a:rPr>
              <a:t>bin/kc.[sh|bat] start </a:t>
            </a:r>
            <a:br>
              <a:rPr lang="fr-FR" sz="2400">
                <a:latin typeface="Courier New" pitchFamily="49"/>
              </a:rPr>
            </a:br>
            <a:r>
              <a:rPr lang="fr-FR" sz="2400" b="1">
                <a:solidFill>
                  <a:srgbClr val="0A3FB0"/>
                </a:solidFill>
                <a:latin typeface="Courier New" pitchFamily="49"/>
              </a:rPr>
              <a:t>--db</a:t>
            </a:r>
            <a:r>
              <a:rPr lang="fr-FR" sz="2400">
                <a:latin typeface="Courier New" pitchFamily="49"/>
              </a:rPr>
              <a:t> postgres </a:t>
            </a:r>
            <a:r>
              <a:rPr lang="fr-FR" sz="2400" b="1">
                <a:solidFill>
                  <a:srgbClr val="0A3FB0"/>
                </a:solidFill>
                <a:latin typeface="Courier New" pitchFamily="49"/>
              </a:rPr>
              <a:t>--db-url-host</a:t>
            </a:r>
            <a:r>
              <a:rPr lang="fr-FR" sz="2400">
                <a:latin typeface="Courier New" pitchFamily="49"/>
              </a:rPr>
              <a:t> mypostgres </a:t>
            </a:r>
            <a:br>
              <a:rPr lang="fr-FR" sz="2400">
                <a:latin typeface="Courier New" pitchFamily="49"/>
              </a:rPr>
            </a:br>
            <a:r>
              <a:rPr lang="fr-FR" sz="2400" b="1">
                <a:solidFill>
                  <a:srgbClr val="0A3FB0"/>
                </a:solidFill>
                <a:latin typeface="Courier New" pitchFamily="49"/>
              </a:rPr>
              <a:t>--db-username</a:t>
            </a:r>
            <a:r>
              <a:rPr lang="fr-FR" sz="2400">
                <a:latin typeface="Courier New" pitchFamily="49"/>
              </a:rPr>
              <a:t> myuser </a:t>
            </a:r>
            <a:r>
              <a:rPr lang="fr-FR" sz="2400" b="1">
                <a:solidFill>
                  <a:srgbClr val="0A3FB0"/>
                </a:solidFill>
                <a:latin typeface="Courier New" pitchFamily="49"/>
              </a:rPr>
              <a:t>--db-password</a:t>
            </a:r>
            <a:r>
              <a:rPr lang="fr-FR" sz="2400">
                <a:latin typeface="Courier New" pitchFamily="49"/>
              </a:rPr>
              <a:t> change_me</a:t>
            </a:r>
          </a:p>
          <a:p>
            <a:pPr lvl="0"/>
            <a:endParaRPr lang="fr-FR"/>
          </a:p>
          <a:p>
            <a:pPr lvl="0"/>
            <a:r>
              <a:rPr lang="fr-FR"/>
              <a:t>Le schéma par défaut est </a:t>
            </a:r>
            <a:r>
              <a:rPr lang="fr-FR" i="1"/>
              <a:t>keycloak</a:t>
            </a:r>
            <a:r>
              <a:rPr lang="fr-FR"/>
              <a:t>, peut être modifié via </a:t>
            </a:r>
            <a:r>
              <a:rPr lang="fr-FR" i="1"/>
              <a:t>db-schema</a:t>
            </a:r>
            <a:r>
              <a:rPr lang="fr-FR"/>
              <a:t>.</a:t>
            </a:r>
          </a:p>
          <a:p>
            <a:pPr lvl="0"/>
            <a:endParaRPr lang="fr-FR"/>
          </a:p>
          <a:p>
            <a:pPr lvl="0"/>
            <a:r>
              <a:rPr lang="fr-FR"/>
              <a:t>Bases supportées : </a:t>
            </a:r>
            <a:r>
              <a:rPr lang="fr-FR" i="1"/>
              <a:t>mariadb, mssql, mysql, oracle, postgres</a:t>
            </a:r>
          </a:p>
        </p:txBody>
      </p:sp>
      <p:grpSp>
        <p:nvGrpSpPr>
          <p:cNvPr id="4" name="Group 4_0"/>
          <p:cNvGrpSpPr/>
          <p:nvPr/>
        </p:nvGrpSpPr>
        <p:grpSpPr>
          <a:xfrm>
            <a:off x="8143920" y="6352920"/>
            <a:ext cx="1486800" cy="1141200"/>
            <a:chOff x="8143920" y="6352920"/>
            <a:chExt cx="1486800" cy="1141200"/>
          </a:xfrm>
        </p:grpSpPr>
        <p:pic>
          <p:nvPicPr>
            <p:cNvPr id="5" name="Picture 5_ 9">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143920" y="6352920"/>
              <a:ext cx="1486800" cy="1141200"/>
            </a:xfrm>
            <a:prstGeom prst="rect">
              <a:avLst/>
            </a:prstGeom>
            <a:noFill/>
            <a:ln>
              <a:noFill/>
            </a:ln>
          </p:spPr>
        </p:pic>
        <p:sp>
          <p:nvSpPr>
            <p:cNvPr id="6" name="Text Box 6_ 9"/>
            <p:cNvSpPr/>
            <p:nvPr/>
          </p:nvSpPr>
          <p:spPr>
            <a:xfrm>
              <a:off x="8374319" y="6732719"/>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10.1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Protections pour les clients publics</a:t>
            </a:r>
          </a:p>
        </p:txBody>
      </p:sp>
      <p:sp>
        <p:nvSpPr>
          <p:cNvPr id="3" name="Espace réservé du texte 2"/>
          <p:cNvSpPr txBox="1">
            <a:spLocks noGrp="1"/>
          </p:cNvSpPr>
          <p:nvPr>
            <p:ph type="body" idx="4294967295"/>
          </p:nvPr>
        </p:nvSpPr>
        <p:spPr/>
        <p:txBody>
          <a:bodyPr vert="horz">
            <a:normAutofit fontScale="85000" lnSpcReduction="20000"/>
          </a:bodyPr>
          <a:lstStyle/>
          <a:p>
            <a:pPr marL="742680" lvl="0" indent="-285480">
              <a:spcAft>
                <a:spcPts val="1137"/>
              </a:spcAft>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a:t>Les clients publics s’exécutant dans un navigateur utilisent </a:t>
            </a:r>
            <a:r>
              <a:rPr lang="fr-FR" b="1" i="1">
                <a:solidFill>
                  <a:srgbClr val="0729A8"/>
                </a:solidFill>
              </a:rPr>
              <a:t>l’Authorization</a:t>
            </a:r>
            <a:r>
              <a:rPr lang="fr-FR" b="1" i="1">
                <a:solidFill>
                  <a:srgbClr val="0A0953"/>
                </a:solidFill>
              </a:rPr>
              <a:t> </a:t>
            </a:r>
            <a:r>
              <a:rPr lang="fr-FR" b="1" i="1">
                <a:solidFill>
                  <a:srgbClr val="0729A8"/>
                </a:solidFill>
              </a:rPr>
              <a:t>Code Flow</a:t>
            </a:r>
          </a:p>
          <a:p>
            <a:pPr lvl="0"/>
            <a:r>
              <a:rPr lang="fr-FR"/>
              <a:t>2 mesures de protection supplémentaires sont en place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Valid redirect URI</a:t>
            </a:r>
            <a:r>
              <a:rPr lang="fr-FR" sz="3200">
                <a:solidFill>
                  <a:srgbClr val="000000"/>
                </a:solidFill>
                <a:latin typeface="Tahoma" pitchFamily="34"/>
                <a:cs typeface="Lucida Sans Unicode" pitchFamily="34"/>
              </a:rPr>
              <a:t> : Le serveur d’autorisation n’enverra le code permettant de récupérer un jeton seulement sur une URI prédéfinie.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Proof Key for Code Exchange (PKCE, RFC 7636)</a:t>
            </a:r>
            <a:r>
              <a:rPr lang="fr-FR" sz="3200">
                <a:solidFill>
                  <a:srgbClr val="000000"/>
                </a:solidFill>
                <a:latin typeface="Tahoma" pitchFamily="34"/>
                <a:cs typeface="Lucida Sans Unicode" pitchFamily="34"/>
              </a:rPr>
              <a:t> :  Extension d'OAuth 2.0 qui empêche quiconque ayant intercepté un code d'autorisation de l'échanger contre un jeton d'accès.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name="page29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Vers la production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Configuration et optimisation du démarrage</a:t>
            </a:r>
          </a:p>
          <a:p>
            <a:pPr lvl="0" indent="-311040" algn="ctr">
              <a:lnSpc>
                <a:spcPct val="95000"/>
              </a:lnSpc>
              <a:spcAft>
                <a:spcPts val="0"/>
              </a:spcAft>
            </a:pPr>
            <a:r>
              <a:rPr lang="fr-FR"/>
              <a:t>Configuration de production</a:t>
            </a:r>
          </a:p>
          <a:p>
            <a:pPr lvl="0" indent="-311040" algn="ctr">
              <a:lnSpc>
                <a:spcPct val="95000"/>
              </a:lnSpc>
              <a:spcAft>
                <a:spcPts val="0"/>
              </a:spcAft>
            </a:pPr>
            <a:r>
              <a:rPr lang="fr-FR" b="1">
                <a:solidFill>
                  <a:srgbClr val="0D1F63"/>
                </a:solidFill>
              </a:rPr>
              <a:t>Clustering</a:t>
            </a:r>
          </a:p>
          <a:p>
            <a:pPr lvl="0" indent="-311040" algn="ctr">
              <a:lnSpc>
                <a:spcPct val="95000"/>
              </a:lnSpc>
              <a:spcAft>
                <a:spcPts val="0"/>
              </a:spcAft>
            </a:pPr>
            <a:r>
              <a:rPr lang="fr-FR"/>
              <a:t>Sécurisation Keycloak</a:t>
            </a: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name="page29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lnSpcReduction="10000"/>
          </a:bodyPr>
          <a:lstStyle/>
          <a:p>
            <a:pPr lvl="0"/>
            <a:r>
              <a:rPr lang="fr-FR"/>
              <a:t>Le clustering apporte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Haute disponibilité (HA)</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Scalabilité horizontale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Réplication de sessions (SSO)</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Synchronisation du cache utilisateur, tokens, sessions</a:t>
            </a:r>
          </a:p>
          <a:p>
            <a:pPr lvl="0"/>
            <a:r>
              <a:rPr lang="fr-FR"/>
              <a:t>Keycloak quarkus s’appuie sur 2 sous-projet Redhat indépendant JGroups et Infinispan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name="page29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JGroups</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Librairie Java de communication réseau peer-to-peer</a:t>
            </a:r>
          </a:p>
          <a:p>
            <a:pPr lvl="0"/>
            <a:r>
              <a:rPr lang="fr-FR"/>
              <a:t>Utilisée pour la découverte des nœuds et le transport des messages</a:t>
            </a:r>
          </a:p>
          <a:p>
            <a:pPr lvl="0"/>
            <a:r>
              <a:rPr lang="fr-FR"/>
              <a:t>S’appuie sur différents protocoles de transport : UDP, TCP, TCPPING, KUBE_PING, etc.</a:t>
            </a:r>
          </a:p>
          <a:p>
            <a:pPr lvl="0"/>
            <a:endParaRPr lang="fr-FR"/>
          </a:p>
          <a:p>
            <a:pPr lvl="0"/>
            <a:r>
              <a:rPr lang="fr-FR"/>
              <a:t>Fonctions clés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Formation du cluster et découverte des membres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Détection de partition réseau</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Réplication des messages de cache</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name="page29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Infinispan – Cache distribué</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Moteur de cache mémoire hautes performances</a:t>
            </a:r>
          </a:p>
          <a:p>
            <a:pPr lvl="0"/>
            <a:r>
              <a:rPr lang="fr-FR"/>
              <a:t>Fournit un cache distribué et répliqué</a:t>
            </a:r>
          </a:p>
          <a:p>
            <a:pPr lvl="0"/>
            <a:r>
              <a:rPr lang="fr-FR"/>
              <a:t>Utilisé par Keycloak pour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Sessions utilisateur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Tokens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Métadonnées clients et utilisateurs</a:t>
            </a:r>
          </a:p>
          <a:p>
            <a:pPr lvl="0"/>
            <a:r>
              <a:rPr lang="fr-FR"/>
              <a:t>Propose différents types de cache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local (non répliqué)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repliqué (synchronisation entre tous les nœuds)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distribué (partitionné entre nœuds)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name="page29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Flux de synchronisation dans un cluster</a:t>
            </a:r>
          </a:p>
        </p:txBody>
      </p:sp>
      <p:sp>
        <p:nvSpPr>
          <p:cNvPr id="3" name="Espace réservé du texte 2"/>
          <p:cNvSpPr txBox="1">
            <a:spLocks noGrp="1"/>
          </p:cNvSpPr>
          <p:nvPr>
            <p:ph type="body" idx="4294967295"/>
          </p:nvPr>
        </p:nvSpPr>
        <p:spPr/>
        <p:txBody>
          <a:bodyPr vert="horz">
            <a:normAutofit fontScale="92500" lnSpcReduction="20000"/>
          </a:bodyPr>
          <a:lstStyle/>
          <a:p>
            <a:pPr lvl="0">
              <a:buClr>
                <a:srgbClr val="000000"/>
              </a:buClr>
              <a:buSzPct val="100000"/>
              <a:buAutoNum type="arabicParenR"/>
            </a:pPr>
            <a:r>
              <a:rPr lang="fr-FR"/>
              <a:t> L’utilisateur s’authentifie sur un nœud</a:t>
            </a:r>
          </a:p>
          <a:p>
            <a:pPr lvl="0">
              <a:buClr>
                <a:srgbClr val="000000"/>
              </a:buClr>
              <a:buSzPct val="100000"/>
              <a:buAutoNum type="arabicParenR"/>
            </a:pPr>
            <a:r>
              <a:rPr lang="fr-FR"/>
              <a:t> La session est stockée dans le cache Infinispan</a:t>
            </a:r>
          </a:p>
          <a:p>
            <a:pPr lvl="0">
              <a:buClr>
                <a:srgbClr val="000000"/>
              </a:buClr>
              <a:buSzPct val="100000"/>
              <a:buAutoNum type="arabicParenR"/>
            </a:pPr>
            <a:r>
              <a:rPr lang="fr-FR"/>
              <a:t> JGroups transmet la mise à jour aux autres nœuds</a:t>
            </a:r>
          </a:p>
          <a:p>
            <a:pPr lvl="0">
              <a:buClr>
                <a:srgbClr val="000000"/>
              </a:buClr>
              <a:buSzPct val="100000"/>
              <a:buAutoNum type="arabicParenR"/>
            </a:pPr>
            <a:r>
              <a:rPr lang="fr-FR"/>
              <a:t> Les autres nœuds peuvent répondre à l’utilisateur sans redirection</a:t>
            </a:r>
          </a:p>
          <a:p>
            <a:pPr lvl="0"/>
            <a:endParaRPr lang="fr-FR"/>
          </a:p>
          <a:p>
            <a:pPr lvl="0"/>
            <a:r>
              <a:rPr lang="fr-FR"/>
              <a:t>La Sticky session n’est pas requise si le cache est bien configuré.</a:t>
            </a:r>
          </a:p>
        </p:txBody>
      </p:sp>
      <p:grpSp>
        <p:nvGrpSpPr>
          <p:cNvPr id="4" name="Group 4_ 13"/>
          <p:cNvGrpSpPr/>
          <p:nvPr/>
        </p:nvGrpSpPr>
        <p:grpSpPr>
          <a:xfrm>
            <a:off x="8575920" y="6270840"/>
            <a:ext cx="1486800" cy="1141200"/>
            <a:chOff x="8575920" y="6270840"/>
            <a:chExt cx="1486800" cy="1141200"/>
          </a:xfrm>
        </p:grpSpPr>
        <p:pic>
          <p:nvPicPr>
            <p:cNvPr id="5" name="Picture 5_ 21">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575920" y="6270840"/>
              <a:ext cx="1486800" cy="1141200"/>
            </a:xfrm>
            <a:prstGeom prst="rect">
              <a:avLst/>
            </a:prstGeom>
            <a:noFill/>
            <a:ln>
              <a:noFill/>
            </a:ln>
          </p:spPr>
        </p:pic>
        <p:sp>
          <p:nvSpPr>
            <p:cNvPr id="6" name="Text Box 6_ 21"/>
            <p:cNvSpPr/>
            <p:nvPr/>
          </p:nvSpPr>
          <p:spPr>
            <a:xfrm>
              <a:off x="8806319" y="665064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10.2</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name="page29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Vers la production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Configuration et optimisation du démarrage</a:t>
            </a:r>
          </a:p>
          <a:p>
            <a:pPr lvl="0" indent="-311040" algn="ctr">
              <a:lnSpc>
                <a:spcPct val="95000"/>
              </a:lnSpc>
              <a:spcAft>
                <a:spcPts val="0"/>
              </a:spcAft>
            </a:pPr>
            <a:r>
              <a:rPr lang="fr-FR"/>
              <a:t>Configuration de production</a:t>
            </a:r>
          </a:p>
          <a:p>
            <a:pPr lvl="0" indent="-311040" algn="ctr">
              <a:lnSpc>
                <a:spcPct val="95000"/>
              </a:lnSpc>
              <a:spcAft>
                <a:spcPts val="0"/>
              </a:spcAft>
            </a:pPr>
            <a:r>
              <a:rPr lang="fr-FR" b="1">
                <a:solidFill>
                  <a:srgbClr val="0D1F63"/>
                </a:solidFill>
              </a:rPr>
              <a:t>Sécurisation Keycloak</a:t>
            </a: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name="page29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Architecture</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90559" y="3359520"/>
            <a:ext cx="9136800" cy="250848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name="page30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Sécurisation Keycloak</a:t>
            </a:r>
          </a:p>
        </p:txBody>
      </p:sp>
      <p:sp>
        <p:nvSpPr>
          <p:cNvPr id="3" name="Espace réservé du texte 2"/>
          <p:cNvSpPr txBox="1">
            <a:spLocks noGrp="1"/>
          </p:cNvSpPr>
          <p:nvPr>
            <p:ph type="body" idx="4294967295"/>
          </p:nvPr>
        </p:nvSpPr>
        <p:spPr/>
        <p:txBody>
          <a:bodyPr vert="horz">
            <a:normAutofit fontScale="55000" lnSpcReduction="20000"/>
          </a:bodyPr>
          <a:lstStyle/>
          <a:p>
            <a:pPr marL="0" lvl="0" indent="0">
              <a:spcAft>
                <a:spcPts val="0"/>
              </a:spcAft>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a:t>TLS end 2 end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Utiliser la dernière version de TLS (TLS 1.3) et s’assurer que les librairies d’intégration choisies le supporte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Configuration de Keycloak et du proxy en TLS passthrough</a:t>
            </a:r>
          </a:p>
          <a:p>
            <a:pPr lvl="0"/>
            <a:r>
              <a:rPr lang="fr-FR"/>
              <a:t>Configurer le hostname,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sinon Keycloak détermine le hostname à partir de l’entête HTTP Host</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=&gt; Un attaquant peut facilement le tromper</a:t>
            </a:r>
          </a:p>
          <a:p>
            <a:pPr lvl="0"/>
            <a:r>
              <a:rPr lang="fr-FR"/>
              <a:t>Rotation des clés de signature utilisées par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Realm Settings → Keys : Par exemple 1 fois par mois</a:t>
            </a:r>
          </a:p>
          <a:p>
            <a:pPr lvl="0"/>
            <a:r>
              <a:rPr lang="fr-FR"/>
              <a:t>Mettre à jour régulièrement Keycloak</a:t>
            </a:r>
          </a:p>
          <a:p>
            <a:pPr lvl="0"/>
            <a:r>
              <a:rPr lang="fr-FR"/>
              <a:t>Chargement des secrets utilisés par Keycloak à partir d'un vault externe</a:t>
            </a:r>
          </a:p>
          <a:p>
            <a:pPr lvl="0"/>
            <a:r>
              <a:rPr lang="fr-FR"/>
              <a:t>Protéger Keycloak avec un pare-feu et un système de prévention d’intrusion</a:t>
            </a:r>
          </a:p>
          <a:p>
            <a:pPr lvl="0"/>
            <a:endParaRPr lang="fr-F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name="page30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Sécuriser la BD</a:t>
            </a:r>
          </a:p>
        </p:txBody>
      </p:sp>
      <p:sp>
        <p:nvSpPr>
          <p:cNvPr id="3" name="Espace réservé du texte 2"/>
          <p:cNvSpPr txBox="1">
            <a:spLocks noGrp="1"/>
          </p:cNvSpPr>
          <p:nvPr>
            <p:ph type="body" idx="4294967295"/>
          </p:nvPr>
        </p:nvSpPr>
        <p:spPr/>
        <p:txBody>
          <a:bodyPr vert="horz">
            <a:normAutofit lnSpcReduction="10000"/>
          </a:bodyPr>
          <a:lstStyle/>
          <a:p>
            <a:pPr lvl="0"/>
            <a:r>
              <a:rPr lang="fr-FR"/>
              <a:t>Keycloak stocke beaucoup de données sensibles dans sa base de données</a:t>
            </a:r>
            <a:br>
              <a:rPr lang="fr-FR"/>
            </a:br>
            <a:r>
              <a:rPr lang="fr-FR"/>
              <a:t>On doit sécuriser la BD et ses backups</a:t>
            </a:r>
          </a:p>
          <a:p>
            <a:pPr lvl="0"/>
            <a:r>
              <a:rPr lang="fr-FR"/>
              <a:t>Recommandations minimales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Protéger la bd avec un pare-feu</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Activer l'authentification et le contrôle d'accès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Crypter les backups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name="page30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Cluster</a:t>
            </a:r>
          </a:p>
        </p:txBody>
      </p:sp>
      <p:sp>
        <p:nvSpPr>
          <p:cNvPr id="3" name="Espace réservé du texte 2"/>
          <p:cNvSpPr txBox="1">
            <a:spLocks noGrp="1"/>
          </p:cNvSpPr>
          <p:nvPr>
            <p:ph type="body" idx="4294967295"/>
          </p:nvPr>
        </p:nvSpPr>
        <p:spPr/>
        <p:txBody>
          <a:bodyPr vert="horz">
            <a:normAutofit fontScale="85000" lnSpcReduction="10000"/>
          </a:bodyPr>
          <a:lstStyle/>
          <a:p>
            <a:pPr lvl="0"/>
            <a:r>
              <a:rPr lang="fr-FR"/>
              <a:t>Les informations concernant les sessions utilisateur sont conservées en mémoire.</a:t>
            </a:r>
          </a:p>
          <a:p>
            <a:pPr lvl="0"/>
            <a:r>
              <a:rPr lang="fr-FR"/>
              <a:t>Lors d’une architecture en cluster, les nœuds répliquent ses informations (InfiniSpan)</a:t>
            </a:r>
          </a:p>
          <a:p>
            <a:pPr lvl="0"/>
            <a:r>
              <a:rPr lang="fr-FR"/>
              <a:t>Même si ses informations ne sont pas aussi sensibles que celles de la base de données, il est recommandé de sécuriser ces échanges entre nœud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Autoriser l’authentification. Les nœuds doivent s’authentifier pour faire partie du cluster.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Crypter les communications : Configuration JGroups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Flux avec PKCE</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L’application cliente publique crée une chaîne aléatoire unique : le </a:t>
            </a:r>
            <a:r>
              <a:rPr lang="fr-FR" b="1" i="1">
                <a:solidFill>
                  <a:srgbClr val="0F2BAF"/>
                </a:solidFill>
              </a:rPr>
              <a:t>code_verifier</a:t>
            </a:r>
            <a:r>
              <a:rPr lang="fr-FR"/>
              <a:t>.</a:t>
            </a:r>
          </a:p>
          <a:p>
            <a:pPr lvl="0"/>
            <a:r>
              <a:rPr lang="fr-FR"/>
              <a:t>Le hash du </a:t>
            </a:r>
            <a:r>
              <a:rPr lang="fr-FR" i="1"/>
              <a:t>code_verifier</a:t>
            </a:r>
            <a:r>
              <a:rPr lang="fr-FR"/>
              <a:t> est ajouté à la requête de code d’autorisation sous le paramètre </a:t>
            </a:r>
            <a:r>
              <a:rPr lang="fr-FR" b="1" i="1">
                <a:solidFill>
                  <a:srgbClr val="0F2BAF"/>
                </a:solidFill>
              </a:rPr>
              <a:t>code_challenge</a:t>
            </a:r>
            <a:r>
              <a:rPr lang="fr-FR"/>
              <a:t>.</a:t>
            </a:r>
          </a:p>
          <a:p>
            <a:pPr lvl="0"/>
            <a:r>
              <a:rPr lang="fr-FR"/>
              <a:t>Une fois l’utilisateur authentifié et le code renvoyé, l’application demande les jetons avec le code d’autorisation et le </a:t>
            </a:r>
            <a:r>
              <a:rPr lang="fr-FR" i="1"/>
              <a:t>code_verifier</a:t>
            </a:r>
            <a:r>
              <a:rPr lang="fr-FR"/>
              <a:t>.</a:t>
            </a:r>
          </a:p>
          <a:p>
            <a:pPr lvl="0"/>
            <a:r>
              <a:rPr lang="fr-FR"/>
              <a:t>Si les codes correspondent, l’authentification est terminée et un </a:t>
            </a:r>
            <a:r>
              <a:rPr lang="fr-FR" i="1"/>
              <a:t>access_token</a:t>
            </a:r>
            <a:r>
              <a:rPr lang="fr-FR"/>
              <a:t> est renvoyé.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0.xml><?xml version="1.0" encoding="utf-8"?>
<p:sld xmlns:a="http://schemas.openxmlformats.org/drawingml/2006/main" xmlns:r="http://schemas.openxmlformats.org/officeDocument/2006/relationships" xmlns:p="http://schemas.openxmlformats.org/presentationml/2006/main" show="0">
  <p:cSld name="page30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Vers la production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b="1"/>
          </a:p>
          <a:p>
            <a:pPr lvl="0" indent="-311040" algn="ctr">
              <a:lnSpc>
                <a:spcPct val="95000"/>
              </a:lnSpc>
              <a:spcAft>
                <a:spcPts val="0"/>
              </a:spcAft>
            </a:pPr>
            <a:endParaRPr lang="fr-FR" b="1"/>
          </a:p>
          <a:p>
            <a:pPr lvl="0" indent="-311040" algn="ctr">
              <a:lnSpc>
                <a:spcPct val="95000"/>
              </a:lnSpc>
              <a:spcAft>
                <a:spcPts val="0"/>
              </a:spcAft>
            </a:pPr>
            <a:r>
              <a:rPr lang="fr-FR"/>
              <a:t>Configuration et optimisation du démarrage</a:t>
            </a:r>
          </a:p>
          <a:p>
            <a:pPr lvl="0" indent="-311040" algn="ctr">
              <a:lnSpc>
                <a:spcPct val="95000"/>
              </a:lnSpc>
              <a:spcAft>
                <a:spcPts val="0"/>
              </a:spcAft>
            </a:pPr>
            <a:r>
              <a:rPr lang="fr-FR"/>
              <a:t>Configuration de production</a:t>
            </a:r>
          </a:p>
          <a:p>
            <a:pPr lvl="0" indent="-311040" algn="ctr">
              <a:lnSpc>
                <a:spcPct val="95000"/>
              </a:lnSpc>
              <a:spcAft>
                <a:spcPts val="0"/>
              </a:spcAft>
            </a:pPr>
            <a:r>
              <a:rPr lang="fr-FR"/>
              <a:t>Sécurisation Keycloak</a:t>
            </a:r>
          </a:p>
          <a:p>
            <a:pPr lvl="0" indent="-311040" algn="ctr">
              <a:lnSpc>
                <a:spcPct val="95000"/>
              </a:lnSpc>
              <a:spcAft>
                <a:spcPts val="0"/>
              </a:spcAft>
            </a:pPr>
            <a:r>
              <a:rPr lang="fr-FR" b="1">
                <a:solidFill>
                  <a:srgbClr val="0D1F63"/>
                </a:solidFill>
              </a:rPr>
              <a:t>Comptes utilisateur et applications</a:t>
            </a: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1.xml><?xml version="1.0" encoding="utf-8"?>
<p:sld xmlns:a="http://schemas.openxmlformats.org/drawingml/2006/main" xmlns:r="http://schemas.openxmlformats.org/officeDocument/2006/relationships" xmlns:p="http://schemas.openxmlformats.org/presentationml/2006/main" show="0">
  <p:cSld name="page304">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Sécurité des applications Web</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Comprendre les vulnérabilités des applications Web en consultant OWASP</a:t>
            </a:r>
            <a:r>
              <a:rPr lang="fr-FR" baseline="30000"/>
              <a:t>1</a:t>
            </a:r>
          </a:p>
          <a:p>
            <a:pPr lvl="0"/>
            <a:r>
              <a:rPr lang="fr-FR"/>
              <a:t>Appliquer ses recommandations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Authentification : S’assurer que les sessions sont sécurisées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Autorisation : Donner toujours le minimum de privilèges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Comprendre les TOP10 de OWASP</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Mettre à jour régulièrement les librairies et les frameworks utilisés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Crypter les données sensible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Trace et surveillance afin de détecter les attaques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Firewall</a:t>
            </a:r>
          </a:p>
        </p:txBody>
      </p:sp>
      <p:sp>
        <p:nvSpPr>
          <p:cNvPr id="4" name="ZoneTexte 3"/>
          <p:cNvSpPr txBox="1"/>
          <p:nvPr/>
        </p:nvSpPr>
        <p:spPr>
          <a:xfrm>
            <a:off x="561960" y="6943679"/>
            <a:ext cx="5619600" cy="78516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200" b="0" i="1" u="none" strike="noStrike" baseline="0">
                <a:ln>
                  <a:noFill/>
                </a:ln>
                <a:solidFill>
                  <a:srgbClr val="000000"/>
                </a:solidFill>
                <a:latin typeface="Times New Roman" pitchFamily="18"/>
                <a:ea typeface="Lucida Sans Unicode" pitchFamily="34"/>
                <a:cs typeface="Lucida Sans Unicode" pitchFamily="34"/>
              </a:rPr>
              <a:t>1. Open Web Application Security Project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2.xml><?xml version="1.0" encoding="utf-8"?>
<p:sld xmlns:a="http://schemas.openxmlformats.org/drawingml/2006/main" xmlns:r="http://schemas.openxmlformats.org/officeDocument/2006/relationships" xmlns:p="http://schemas.openxmlformats.org/presentationml/2006/main" show="0">
  <p:cSld name="page30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Recommandations oAuth2.0</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Les spécifications oAuth2 et OpenID Connect sont très flexibles et certaines configuration ne sont pas sécurisée</a:t>
            </a:r>
          </a:p>
          <a:p>
            <a:pPr lvl="0"/>
            <a:r>
              <a:rPr lang="fr-FR"/>
              <a:t>Voir </a:t>
            </a:r>
            <a:r>
              <a:rPr lang="fr-FR">
                <a:hlinkClick r:id="rId3"/>
              </a:rPr>
              <a:t>https://oauth.net/2/</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OAuth 2.0 for mobile and native apps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OAuth 2.0 for browser-based apps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OAuth 2.0 threat model and security considerations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OAuth 2.0 security best current practice</a:t>
            </a:r>
          </a:p>
          <a:p>
            <a:pPr lvl="0"/>
            <a:r>
              <a:rPr lang="fr-FR"/>
              <a:t>OAuth 2.1 intègre plusieurs bonnes pratiques dans la spécification.</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3.xml><?xml version="1.0" encoding="utf-8"?>
<p:sld xmlns:a="http://schemas.openxmlformats.org/drawingml/2006/main" xmlns:r="http://schemas.openxmlformats.org/officeDocument/2006/relationships" xmlns:p="http://schemas.openxmlformats.org/presentationml/2006/main" show="0">
  <p:cSld name="page30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Financial-Grade API (FAPI)</a:t>
            </a:r>
          </a:p>
        </p:txBody>
      </p:sp>
      <p:sp>
        <p:nvSpPr>
          <p:cNvPr id="3" name="Espace réservé du texte 2"/>
          <p:cNvSpPr txBox="1">
            <a:spLocks noGrp="1"/>
          </p:cNvSpPr>
          <p:nvPr>
            <p:ph type="body" idx="4294967295"/>
          </p:nvPr>
        </p:nvSpPr>
        <p:spPr/>
        <p:txBody>
          <a:bodyPr vert="horz">
            <a:normAutofit fontScale="92500" lnSpcReduction="10000"/>
          </a:bodyPr>
          <a:lstStyle/>
          <a:p>
            <a:pPr lvl="0"/>
            <a:r>
              <a:rPr lang="fr-FR"/>
              <a:t>FAPI est un groupe de travail qui essaie de spécifier des profiles de configuration OIDC pour le domaine bancaire. 2 profils sont définis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FAPI 1.0 – Part 1: Baseline API Security Profile</a:t>
            </a:r>
            <a:br>
              <a:rPr lang="fr-FR" sz="3200">
                <a:solidFill>
                  <a:srgbClr val="000000"/>
                </a:solidFill>
                <a:latin typeface="Tahoma" pitchFamily="34"/>
                <a:cs typeface="Lucida Sans Unicode" pitchFamily="34"/>
              </a:rPr>
            </a:br>
            <a:r>
              <a:rPr lang="fr-FR" sz="1800">
                <a:solidFill>
                  <a:srgbClr val="000000"/>
                </a:solidFill>
                <a:latin typeface="Tahoma" pitchFamily="34"/>
                <a:cs typeface="Lucida Sans Unicode" pitchFamily="34"/>
                <a:hlinkClick r:id="rId3"/>
              </a:rPr>
              <a:t>https://openid.net/specs/openid-financial-api-part-1-1_0.html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FAPI 1.0 – Part 2: Advanced Security Profile</a:t>
            </a:r>
            <a:br>
              <a:rPr lang="fr-FR" sz="3200">
                <a:solidFill>
                  <a:srgbClr val="000000"/>
                </a:solidFill>
                <a:latin typeface="Tahoma" pitchFamily="34"/>
                <a:cs typeface="Lucida Sans Unicode" pitchFamily="34"/>
              </a:rPr>
            </a:br>
            <a:r>
              <a:rPr lang="fr-FR" sz="1800">
                <a:solidFill>
                  <a:srgbClr val="000000"/>
                </a:solidFill>
                <a:latin typeface="Tahoma" pitchFamily="34"/>
                <a:cs typeface="Lucida Sans Unicode" pitchFamily="34"/>
              </a:rPr>
              <a:t>https://openid.net/specs/openid-financial-api-part-2-1_0.html</a:t>
            </a:r>
          </a:p>
          <a:p>
            <a:pPr lvl="0"/>
            <a:r>
              <a:rPr lang="fr-FR"/>
              <a:t>Keycloak 15.0.2 a été certifié FAPI OpenID Provider en Janvier 2022</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4.xml><?xml version="1.0" encoding="utf-8"?>
<p:sld xmlns:a="http://schemas.openxmlformats.org/drawingml/2006/main" xmlns:r="http://schemas.openxmlformats.org/officeDocument/2006/relationships" xmlns:p="http://schemas.openxmlformats.org/presentationml/2006/main" show="0">
  <p:cSld name="page30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Configuration des applications clientes</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u="sng"/>
              <a:t>Consentement requis </a:t>
            </a:r>
            <a:r>
              <a:rPr lang="fr-FR"/>
              <a:t>: Activé cette option pour toute application tierce.</a:t>
            </a:r>
          </a:p>
          <a:p>
            <a:pPr lvl="0"/>
            <a:r>
              <a:rPr lang="fr-FR" u="sng"/>
              <a:t>Type d'accès</a:t>
            </a:r>
            <a:r>
              <a:rPr lang="fr-FR"/>
              <a:t> : Confidentiel si l’on peut conserver le crédentiel en toute sécurité côté serveur.</a:t>
            </a:r>
          </a:p>
          <a:p>
            <a:pPr lvl="0"/>
            <a:r>
              <a:rPr lang="fr-FR" u="sng"/>
              <a:t>Implicit Flow Enabled</a:t>
            </a:r>
            <a:r>
              <a:rPr lang="fr-FR"/>
              <a:t> : Jamais sauf pour application legacy</a:t>
            </a:r>
          </a:p>
          <a:p>
            <a:pPr lvl="0"/>
            <a:r>
              <a:rPr lang="fr-FR" u="sng"/>
              <a:t>Direct Access Grants Flow Enabled</a:t>
            </a:r>
            <a:r>
              <a:rPr lang="fr-FR"/>
              <a:t>: Jamais sauf pour application legacy</a:t>
            </a:r>
          </a:p>
          <a:p>
            <a:pPr lvl="0"/>
            <a:r>
              <a:rPr lang="fr-FR" u="sng"/>
              <a:t>Valid Redirect URIs</a:t>
            </a:r>
            <a:r>
              <a:rPr lang="fr-FR"/>
              <a:t>: Exact match</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95.xml><?xml version="1.0" encoding="utf-8"?>
<p:sld xmlns:a="http://schemas.openxmlformats.org/drawingml/2006/main" xmlns:r="http://schemas.openxmlformats.org/officeDocument/2006/relationships" xmlns:p="http://schemas.openxmlformats.org/presentationml/2006/main" show="0">
  <p:cSld name="page30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Algorithmes de signature</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Keycloak supporte plusieurs algorithmes de signature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Signature Rivest–Shamir–Adleman (RSA)</a:t>
            </a:r>
            <a:r>
              <a:rPr lang="fr-FR" sz="3200">
                <a:solidFill>
                  <a:srgbClr val="000000"/>
                </a:solidFill>
                <a:latin typeface="Tahoma" pitchFamily="34"/>
                <a:cs typeface="Lucida Sans Unicode" pitchFamily="34"/>
              </a:rPr>
              <a:t> : Algorithme par défaut utilisé par Keycloak. Pas la plus sécurisée, mais la plus largement disponible.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Elliptic</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Curve</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Digital</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Signature</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Algorithm</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(ECDSA)</a:t>
            </a:r>
            <a:r>
              <a:rPr lang="fr-FR" sz="3200">
                <a:solidFill>
                  <a:srgbClr val="000000"/>
                </a:solidFill>
                <a:latin typeface="Tahoma" pitchFamily="34"/>
                <a:cs typeface="Lucida Sans Unicode" pitchFamily="34"/>
              </a:rPr>
              <a:t>: Plus sûr que RSA et est également beaucoup plus rapide. Recommandé si possible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Hash-based</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message</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authentication</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code</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(HMAC)</a:t>
            </a:r>
            <a:r>
              <a:rPr lang="fr-FR" sz="3200">
                <a:solidFill>
                  <a:srgbClr val="000000"/>
                </a:solidFill>
                <a:latin typeface="Tahoma" pitchFamily="34"/>
                <a:cs typeface="Lucida Sans Unicode" pitchFamily="34"/>
              </a:rPr>
              <a:t>: Algorithme de signature symétrique qui nécessite l'accès à un secret partagé.</a:t>
            </a:r>
          </a:p>
          <a:p>
            <a:pPr lvl="0"/>
            <a:r>
              <a:rPr lang="fr-FR"/>
              <a:t>On peut également choisir entre différentes longueurs de hachage de signature.</a:t>
            </a:r>
            <a:br>
              <a:rPr lang="fr-FR"/>
            </a:br>
            <a:r>
              <a:rPr lang="fr-FR"/>
              <a:t>Avec des jetons à durée de vie relativement courte, une longueur de 256 bits est considérée correcte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Introduction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a:p>
          <a:p>
            <a:pPr lvl="0" indent="-311040" algn="ctr">
              <a:lnSpc>
                <a:spcPct val="95000"/>
              </a:lnSpc>
              <a:spcAft>
                <a:spcPts val="0"/>
              </a:spcAft>
            </a:pPr>
            <a:endParaRPr lang="fr-FR"/>
          </a:p>
          <a:p>
            <a:pPr lvl="0" indent="-311040" algn="ctr">
              <a:lnSpc>
                <a:spcPct val="95000"/>
              </a:lnSpc>
              <a:spcAft>
                <a:spcPts val="0"/>
              </a:spcAft>
            </a:pPr>
            <a:r>
              <a:rPr lang="fr-FR" b="1">
                <a:solidFill>
                  <a:srgbClr val="0D1F63"/>
                </a:solidFill>
              </a:rPr>
              <a:t>Fonctionnalités et installation</a:t>
            </a:r>
          </a:p>
          <a:p>
            <a:pPr lvl="0" indent="-311040" algn="ctr">
              <a:lnSpc>
                <a:spcPct val="95000"/>
              </a:lnSpc>
              <a:spcAft>
                <a:spcPts val="0"/>
              </a:spcAft>
            </a:pPr>
            <a:r>
              <a:rPr lang="fr-FR"/>
              <a:t>Interfaces Admin et utilisateur</a:t>
            </a:r>
          </a:p>
          <a:p>
            <a:pPr lvl="0" indent="-311040" algn="ctr">
              <a:lnSpc>
                <a:spcPct val="95000"/>
              </a:lnSpc>
              <a:spcAft>
                <a:spcPts val="0"/>
              </a:spcAft>
            </a:pPr>
            <a:r>
              <a:rPr lang="fr-FR"/>
              <a:t>Sécuriser une 1ère application</a:t>
            </a: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endParaRPr lang="fr-F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705240" y="1080"/>
            <a:ext cx="9294840" cy="75596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Validation des jeton</a:t>
            </a:r>
          </a:p>
        </p:txBody>
      </p:sp>
      <p:sp>
        <p:nvSpPr>
          <p:cNvPr id="3" name="Espace réservé du texte 2"/>
          <p:cNvSpPr txBox="1">
            <a:spLocks noGrp="1"/>
          </p:cNvSpPr>
          <p:nvPr>
            <p:ph type="body" idx="4294967295"/>
          </p:nvPr>
        </p:nvSpPr>
        <p:spPr/>
        <p:txBody>
          <a:bodyPr vert="horz"/>
          <a:lstStyle/>
          <a:p>
            <a:pPr lvl="0"/>
            <a:r>
              <a:rPr lang="fr-FR"/>
              <a:t>Lors de la réception du jeton, le serveur de ressource doit valider l’authenticité du jeton et extraire ses informations différentes techniques sont possibles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Jetons opaque et Appel REST vers le serveur d’autorisation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Jetons JWT et validation via paire de clés privé/publique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Spécifications additionnelles</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b="1" i="1">
                <a:solidFill>
                  <a:srgbClr val="233D98"/>
                </a:solidFill>
              </a:rPr>
              <a:t>Bearer tokens (RFC 6750)</a:t>
            </a:r>
            <a:r>
              <a:rPr lang="fr-FR"/>
              <a:t> : Les jetons Bearer sont de loin le type de jetons d'accès le plus couramment utilisé, et ils sont généralement envoyés aux serveurs de ressources via l'en-tête </a:t>
            </a:r>
            <a:r>
              <a:rPr lang="fr-FR" i="1"/>
              <a:t>HTTP Authorization</a:t>
            </a:r>
            <a:r>
              <a:rPr lang="fr-FR"/>
              <a:t>.</a:t>
            </a:r>
          </a:p>
          <a:p>
            <a:pPr lvl="0"/>
            <a:r>
              <a:rPr lang="fr-FR" b="1" i="1">
                <a:solidFill>
                  <a:srgbClr val="233D98"/>
                </a:solidFill>
              </a:rPr>
              <a:t>Token</a:t>
            </a:r>
            <a:r>
              <a:rPr lang="fr-FR"/>
              <a:t> </a:t>
            </a:r>
            <a:r>
              <a:rPr lang="fr-FR" b="1" i="1">
                <a:solidFill>
                  <a:srgbClr val="233D98"/>
                </a:solidFill>
              </a:rPr>
              <a:t>Introspection</a:t>
            </a:r>
            <a:r>
              <a:rPr lang="fr-FR"/>
              <a:t> </a:t>
            </a:r>
            <a:r>
              <a:rPr lang="fr-FR" b="1" i="1">
                <a:solidFill>
                  <a:srgbClr val="233D98"/>
                </a:solidFill>
              </a:rPr>
              <a:t>(RFC 7662)</a:t>
            </a:r>
            <a:r>
              <a:rPr lang="fr-FR"/>
              <a:t> : Dans OAuth 2.0, le contenu des jetons d'accès est potentiellement opaque pour les applications. Le endpoint d'introspection permet au client d'obtenir des informations sur le jeton d'accès sans comprendre son format.</a:t>
            </a:r>
          </a:p>
          <a:p>
            <a:pPr lvl="0"/>
            <a:r>
              <a:rPr lang="fr-FR" b="1" i="1">
                <a:solidFill>
                  <a:srgbClr val="233D98"/>
                </a:solidFill>
              </a:rPr>
              <a:t>Token</a:t>
            </a:r>
            <a:r>
              <a:rPr lang="fr-FR"/>
              <a:t> </a:t>
            </a:r>
            <a:r>
              <a:rPr lang="fr-FR" b="1" i="1">
                <a:solidFill>
                  <a:srgbClr val="233D98"/>
                </a:solidFill>
              </a:rPr>
              <a:t>Revocation (RFC 7009)</a:t>
            </a:r>
            <a:r>
              <a:rPr lang="fr-FR"/>
              <a:t>: OAuth 2.0 prend en compte la manière dont les jetons d'accès sont délivrés aux applications, mais pas la manière dont ils sont révoqués. </a:t>
            </a:r>
            <a:br>
              <a:rPr lang="fr-FR"/>
            </a:br>
            <a:r>
              <a:rPr lang="fr-FR"/>
              <a:t>Ceci est couvert par le endpoint de révocation de jeton.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Rappels sur les standards</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i="1"/>
              <a:t>OAuth2</a:t>
            </a:r>
          </a:p>
          <a:p>
            <a:pPr lvl="0" indent="-311040" algn="ctr">
              <a:lnSpc>
                <a:spcPct val="95000"/>
              </a:lnSpc>
              <a:spcAft>
                <a:spcPts val="0"/>
              </a:spcAft>
            </a:pPr>
            <a:r>
              <a:rPr lang="fr-FR" b="1" i="1">
                <a:solidFill>
                  <a:srgbClr val="0D1F63"/>
                </a:solidFill>
              </a:rPr>
              <a:t>OpenID Connect</a:t>
            </a:r>
          </a:p>
          <a:p>
            <a:pPr lvl="0" algn="ctr">
              <a:spcAft>
                <a:spcPts val="0"/>
              </a:spcAft>
            </a:pPr>
            <a:r>
              <a:rPr lang="fr-FR" i="1"/>
              <a:t>JWT</a:t>
            </a:r>
          </a:p>
          <a:p>
            <a:pPr lvl="0" indent="-311040" algn="ctr">
              <a:lnSpc>
                <a:spcPct val="95000"/>
              </a:lnSpc>
              <a:spcAft>
                <a:spcPts val="0"/>
              </a:spcAft>
            </a:pPr>
            <a:r>
              <a:rPr lang="fr-FR"/>
              <a:t>Transmission et protection des jetons</a:t>
            </a:r>
          </a:p>
          <a:p>
            <a:pPr lvl="0" indent="-311040" algn="ctr">
              <a:lnSpc>
                <a:spcPct val="95000"/>
              </a:lnSpc>
              <a:spcAft>
                <a:spcPts val="0"/>
              </a:spcAft>
            </a:pPr>
            <a:r>
              <a:rPr lang="fr-FR" i="1">
                <a:solidFill>
                  <a:srgbClr val="111111"/>
                </a:solidFill>
              </a:rPr>
              <a:t>FAPI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b="1" i="1">
                <a:solidFill>
                  <a:srgbClr val="0729A8"/>
                </a:solidFill>
              </a:rPr>
              <a:t>OpenID Connect</a:t>
            </a:r>
            <a:r>
              <a:rPr lang="fr-FR"/>
              <a:t> s'appuie sur OAuth 2.0 pour se concentrer sur l'authentification</a:t>
            </a:r>
          </a:p>
          <a:p>
            <a:pPr lvl="0"/>
            <a:r>
              <a:rPr lang="fr-FR"/>
              <a:t>Il apporte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Social login, (se logger avec son compte Google)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SSO dans le cadre d’une entreprise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applications clientes n’ont pas accès aux mots de passe des utilisateurs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Il permet également l’utilisation de mécanismes d’authentification forte comme le </a:t>
            </a:r>
            <a:r>
              <a:rPr lang="fr-FR" sz="3200" i="1">
                <a:solidFill>
                  <a:srgbClr val="000000"/>
                </a:solidFill>
                <a:latin typeface="Tahoma" pitchFamily="34"/>
                <a:cs typeface="Lucida Sans Unicode" pitchFamily="34"/>
              </a:rPr>
              <a:t>OTP (One Time Password)</a:t>
            </a:r>
            <a:r>
              <a:rPr lang="fr-FR" sz="3200">
                <a:solidFill>
                  <a:srgbClr val="000000"/>
                </a:solidFill>
                <a:latin typeface="Tahoma" pitchFamily="34"/>
                <a:cs typeface="Lucida Sans Unicode" pitchFamily="34"/>
              </a:rPr>
              <a:t> ou </a:t>
            </a:r>
            <a:r>
              <a:rPr lang="fr-FR" sz="3200" i="1">
                <a:solidFill>
                  <a:srgbClr val="000000"/>
                </a:solidFill>
                <a:latin typeface="Tahoma" pitchFamily="34"/>
                <a:cs typeface="Lucida Sans Unicode" pitchFamily="34"/>
              </a:rPr>
              <a:t>WebAuthn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Rôles de OpenID</a:t>
            </a:r>
          </a:p>
        </p:txBody>
      </p:sp>
      <p:sp>
        <p:nvSpPr>
          <p:cNvPr id="3" name="Espace réservé du texte 2"/>
          <p:cNvSpPr txBox="1">
            <a:spLocks noGrp="1"/>
          </p:cNvSpPr>
          <p:nvPr>
            <p:ph type="body" idx="4294967295"/>
          </p:nvPr>
        </p:nvSpPr>
        <p:spPr/>
        <p:txBody>
          <a:bodyPr vert="horz">
            <a:normAutofit fontScale="77500" lnSpcReduction="20000"/>
          </a:bodyPr>
          <a:lstStyle/>
          <a:p>
            <a:pPr lvl="0">
              <a:buSzPct val="45000"/>
              <a:buFont typeface="StarSymbol"/>
              <a:buChar char="●"/>
            </a:pPr>
            <a:r>
              <a:rPr lang="fr-FR" b="1">
                <a:solidFill>
                  <a:srgbClr val="233D98"/>
                </a:solidFill>
              </a:rPr>
              <a:t>Utilisateur final</a:t>
            </a:r>
            <a:r>
              <a:rPr lang="fr-FR"/>
              <a:t> : Equivalent au détenteur de ressource dans OAuth 2.0. L’utilisateur qui s'authentifie.</a:t>
            </a:r>
          </a:p>
          <a:p>
            <a:pPr lvl="0">
              <a:buSzPct val="45000"/>
              <a:buFont typeface="StarSymbol"/>
              <a:buChar char="●"/>
            </a:pPr>
            <a:r>
              <a:rPr lang="fr-FR" b="1">
                <a:solidFill>
                  <a:srgbClr val="233D98"/>
                </a:solidFill>
              </a:rPr>
              <a:t>Relying</a:t>
            </a:r>
            <a:r>
              <a:rPr lang="fr-FR"/>
              <a:t> </a:t>
            </a:r>
            <a:r>
              <a:rPr lang="fr-FR" b="1">
                <a:solidFill>
                  <a:srgbClr val="233D98"/>
                </a:solidFill>
              </a:rPr>
              <a:t>Party</a:t>
            </a:r>
            <a:r>
              <a:rPr lang="fr-FR"/>
              <a:t> (RP) : L'application qui souhaite authentifier l'utilisateur final équivalent à l’application cliente</a:t>
            </a:r>
          </a:p>
          <a:p>
            <a:pPr lvl="0">
              <a:buSzPct val="45000"/>
              <a:buFont typeface="StarSymbol"/>
              <a:buChar char="●"/>
            </a:pPr>
            <a:r>
              <a:rPr lang="fr-FR" b="1">
                <a:solidFill>
                  <a:srgbClr val="233D98"/>
                </a:solidFill>
              </a:rPr>
              <a:t>Fournisseur</a:t>
            </a:r>
            <a:r>
              <a:rPr lang="fr-FR"/>
              <a:t> </a:t>
            </a:r>
            <a:r>
              <a:rPr lang="fr-FR" b="1">
                <a:solidFill>
                  <a:srgbClr val="233D98"/>
                </a:solidFill>
              </a:rPr>
              <a:t>OpenID</a:t>
            </a:r>
            <a:r>
              <a:rPr lang="fr-FR"/>
              <a:t> (OP) : Le fournisseur d'identité qui authentifie l'utilisateur. (Keycloak).</a:t>
            </a:r>
          </a:p>
          <a:p>
            <a:pPr lvl="0"/>
            <a:r>
              <a:rPr lang="fr-FR"/>
              <a:t>Dans un flux de protocole OpenID Connect, l’application demande l'identité de l'utilisateur final au fournisseur OpenID. </a:t>
            </a:r>
            <a:br>
              <a:rPr lang="fr-FR"/>
            </a:br>
            <a:r>
              <a:rPr lang="fr-FR"/>
              <a:t>Comme il s'appuie sur OAuth 2.0, en même temps que l'identité de l'utilisateur est demandée, il peut également obtenir un jeton d'accès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Flux d’OpenID</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Il existe 3 flux dans OpenID Connect :</a:t>
            </a:r>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Flux avec code d'autorisation</a:t>
            </a:r>
            <a:r>
              <a:rPr lang="fr-FR" sz="3200">
                <a:solidFill>
                  <a:srgbClr val="000000"/>
                </a:solidFill>
                <a:latin typeface="Tahoma" pitchFamily="34"/>
                <a:cs typeface="Lucida Sans Unicode" pitchFamily="34"/>
              </a:rPr>
              <a:t> : Comme OAuth 2.0, après identification sur le serveur d’autorisation, un code d’autorisation est envoyé à l’application.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Il peut être échangé contre un jeton d'identification, un jeton d'accès et un jeton d'actualisation.</a:t>
            </a:r>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Flux hybride</a:t>
            </a:r>
            <a:r>
              <a:rPr lang="fr-FR" sz="3200">
                <a:solidFill>
                  <a:srgbClr val="000000"/>
                </a:solidFill>
                <a:latin typeface="Tahoma" pitchFamily="34"/>
                <a:cs typeface="Lucida Sans Unicode" pitchFamily="34"/>
              </a:rPr>
              <a:t> : Dans le flux hybride, le jeton d'identification est renvoyé à partir de la demande initiale avec un code d'autorisation. Le code d’autorisation permet ensuite d’obtenir le jeton d’accès</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Beaucoup plus rare</a:t>
            </a:r>
          </a:p>
          <a:p>
            <a:pPr marL="342720" lvl="1" indent="-342720" hangingPunct="0">
              <a:lnSpc>
                <a:spcPct val="96000"/>
              </a:lnSpc>
              <a:spcBef>
                <a:spcPts val="0"/>
              </a:spcBef>
              <a:spcAft>
                <a:spcPts val="1423"/>
              </a:spcAft>
              <a:buSzPct val="45000"/>
              <a:buFont typeface="Star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Flux</a:t>
            </a:r>
            <a:r>
              <a:rPr lang="fr-FR" sz="3200">
                <a:solidFill>
                  <a:srgbClr val="000000"/>
                </a:solidFill>
                <a:latin typeface="Tahoma" pitchFamily="34"/>
                <a:cs typeface="Lucida Sans Unicode" pitchFamily="34"/>
              </a:rPr>
              <a:t> </a:t>
            </a:r>
            <a:r>
              <a:rPr lang="fr-FR" sz="3200" b="1" i="1">
                <a:solidFill>
                  <a:srgbClr val="0729A8"/>
                </a:solidFill>
                <a:latin typeface="Tahoma" pitchFamily="34"/>
                <a:cs typeface="Lucida Sans Unicode" pitchFamily="34"/>
              </a:rPr>
              <a:t>implicite</a:t>
            </a:r>
            <a:r>
              <a:rPr lang="fr-FR" sz="3200">
                <a:solidFill>
                  <a:srgbClr val="000000"/>
                </a:solidFill>
                <a:latin typeface="Tahoma" pitchFamily="34"/>
                <a:cs typeface="Lucida Sans Unicode" pitchFamily="34"/>
              </a:rPr>
              <a:t> : Pas de code d’autorisation. déconseillé</a:t>
            </a:r>
          </a:p>
          <a:p>
            <a:pPr lvl="0">
              <a:spcBef>
                <a:spcPts val="1191"/>
              </a:spcBef>
              <a:spcAft>
                <a:spcPts val="992"/>
              </a:spcAft>
            </a:pPr>
            <a:r>
              <a:rPr lang="fr-FR"/>
              <a:t>Ces 3 flux nécessitent un navigateur et un utilisateur qui interagit. Pas adaptés aux appareils sans navigateur, à un opérateur initiant une connexion pour l’utilisateur, App kiosk / TV, etc.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Flows sans navigateur</a:t>
            </a:r>
          </a:p>
        </p:txBody>
      </p:sp>
      <p:sp>
        <p:nvSpPr>
          <p:cNvPr id="3" name="Espace réservé du texte 2"/>
          <p:cNvSpPr txBox="1">
            <a:spLocks noGrp="1"/>
          </p:cNvSpPr>
          <p:nvPr>
            <p:ph type="body" idx="4294967295"/>
          </p:nvPr>
        </p:nvSpPr>
        <p:spPr/>
        <p:txBody>
          <a:bodyPr vert="horz"/>
          <a:lstStyle/>
          <a:p>
            <a:pPr lvl="0"/>
            <a:r>
              <a:rPr lang="fr-FR"/>
              <a:t>En absence de navigateur, d’autres flow oAuth2 sont possibles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Client-credentials : L’utilisateur est le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Device Authorization Flow : Navigateur externe à l’application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CIBA Flow : Authentification déclenché par un backend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CIBA Flow</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CIBA Flow ne repose pas sur un navigateur.</a:t>
            </a:r>
          </a:p>
          <a:p>
            <a:pPr marL="342720" lvl="1" indent="-342720" hangingPunct="0">
              <a:lnSpc>
                <a:spcPct val="96000"/>
              </a:lnSpc>
              <a:spcBef>
                <a:spcPts val="0"/>
              </a:spcBef>
              <a:spcAft>
                <a:spcPts val="1423"/>
              </a:spcAft>
              <a:buClr>
                <a:srgbClr val="000000"/>
              </a:buClr>
              <a:buSzPct val="100000"/>
              <a:buAutoNum type="arabicPeriod"/>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Le client (app, call center, TV, etc.) déclenche une demande d’authentification via un </a:t>
            </a:r>
            <a:r>
              <a:rPr lang="fr-FR" sz="3200" b="1">
                <a:solidFill>
                  <a:srgbClr val="0729A8"/>
                </a:solidFill>
                <a:latin typeface="Tahoma" pitchFamily="34"/>
                <a:cs typeface="Lucida Sans Unicode" pitchFamily="34"/>
              </a:rPr>
              <a:t>appel backend </a:t>
            </a:r>
            <a:r>
              <a:rPr lang="fr-FR" sz="3200">
                <a:solidFill>
                  <a:srgbClr val="000000"/>
                </a:solidFill>
                <a:latin typeface="Tahoma" pitchFamily="34"/>
                <a:cs typeface="Lucida Sans Unicode" pitchFamily="34"/>
              </a:rPr>
              <a:t>à l'Authorization Server</a:t>
            </a:r>
          </a:p>
          <a:p>
            <a:pPr marL="342720" lvl="1" indent="-342720" hangingPunct="0">
              <a:lnSpc>
                <a:spcPct val="96000"/>
              </a:lnSpc>
              <a:spcBef>
                <a:spcPts val="0"/>
              </a:spcBef>
              <a:spcAft>
                <a:spcPts val="1423"/>
              </a:spcAft>
              <a:buClr>
                <a:srgbClr val="000000"/>
              </a:buClr>
              <a:buSzPct val="100000"/>
              <a:buAutoNum type="arabicPeriod"/>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Le serveur contacte l’utilisateur via un </a:t>
            </a:r>
            <a:r>
              <a:rPr lang="fr-FR" sz="3200" b="1">
                <a:solidFill>
                  <a:srgbClr val="0729A8"/>
                </a:solidFill>
                <a:latin typeface="Tahoma" pitchFamily="34"/>
                <a:cs typeface="Lucida Sans Unicode" pitchFamily="34"/>
              </a:rPr>
              <a:t>autre canal</a:t>
            </a:r>
            <a:r>
              <a:rPr lang="fr-FR" sz="3200">
                <a:solidFill>
                  <a:srgbClr val="000000"/>
                </a:solidFill>
                <a:latin typeface="Tahoma" pitchFamily="34"/>
                <a:cs typeface="Lucida Sans Unicode" pitchFamily="34"/>
              </a:rPr>
              <a:t> (ex : push notification, app mobile, SMS).</a:t>
            </a:r>
          </a:p>
          <a:p>
            <a:pPr marL="342720" lvl="1" indent="-342720" hangingPunct="0">
              <a:lnSpc>
                <a:spcPct val="96000"/>
              </a:lnSpc>
              <a:spcBef>
                <a:spcPts val="0"/>
              </a:spcBef>
              <a:spcAft>
                <a:spcPts val="1423"/>
              </a:spcAft>
              <a:buClr>
                <a:srgbClr val="000000"/>
              </a:buClr>
              <a:buSzPct val="100000"/>
              <a:buAutoNum type="arabicPeriod"/>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L’utilisateur approuve ou rejette la demande d’authentification.</a:t>
            </a:r>
          </a:p>
          <a:p>
            <a:pPr marL="342720" lvl="1" indent="-342720" hangingPunct="0">
              <a:lnSpc>
                <a:spcPct val="96000"/>
              </a:lnSpc>
              <a:spcBef>
                <a:spcPts val="0"/>
              </a:spcBef>
              <a:spcAft>
                <a:spcPts val="1423"/>
              </a:spcAft>
              <a:buClr>
                <a:srgbClr val="000000"/>
              </a:buClr>
              <a:buSzPct val="100000"/>
              <a:buAutoNum type="arabicPeriod"/>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Le serveur notifie le client (via polling, webhook ou ping) une fois l’authentification terminée.</a:t>
            </a:r>
          </a:p>
          <a:p>
            <a:pPr marL="342720" lvl="1" indent="-342720" hangingPunct="0">
              <a:lnSpc>
                <a:spcPct val="96000"/>
              </a:lnSpc>
              <a:spcBef>
                <a:spcPts val="0"/>
              </a:spcBef>
              <a:spcAft>
                <a:spcPts val="1423"/>
              </a:spcAft>
              <a:buClr>
                <a:srgbClr val="000000"/>
              </a:buClr>
              <a:buSzPct val="100000"/>
              <a:buAutoNum type="arabicPeriod"/>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Le client récupère les jetons d'accès / d'identité.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endParaRPr lang="fr-F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3600" y="796319"/>
            <a:ext cx="10691640" cy="59889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Keycloak</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dirty="0"/>
              <a:t>Produit </a:t>
            </a:r>
            <a:r>
              <a:rPr lang="fr-FR" dirty="0" err="1"/>
              <a:t>OpenSource</a:t>
            </a:r>
            <a:r>
              <a:rPr lang="fr-FR" dirty="0"/>
              <a:t> pour la gestion d’identité et des accès (IAM) dédié aux applications modernes (SPA, Mobile, API Web) : </a:t>
            </a:r>
            <a:br>
              <a:rPr lang="fr-FR" dirty="0"/>
            </a:br>
            <a:r>
              <a:rPr lang="fr-FR" dirty="0"/>
              <a:t>=&gt; Les applications n’ont plus besoin d’implémenter l’authentification ni le stockage de mot de passe</a:t>
            </a:r>
            <a:br>
              <a:rPr lang="fr-FR" dirty="0"/>
            </a:br>
            <a:r>
              <a:rPr lang="fr-FR" dirty="0"/>
              <a:t>=&gt; On obtient du SSO à l’intérieur de l’entreprise</a:t>
            </a:r>
          </a:p>
          <a:p>
            <a:pPr lvl="0"/>
            <a:endParaRPr lang="fr-FR" dirty="0" smtClean="0"/>
          </a:p>
          <a:p>
            <a:pPr lvl="0"/>
            <a:r>
              <a:rPr lang="fr-FR" dirty="0" smtClean="0"/>
              <a:t>Projet </a:t>
            </a:r>
            <a:r>
              <a:rPr lang="fr-FR" dirty="0"/>
              <a:t>démarré en 2014, largement déployé en entreprise depuis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dirty="0">
                <a:solidFill>
                  <a:srgbClr val="000000"/>
                </a:solidFill>
                <a:latin typeface="Tahoma" pitchFamily="34"/>
                <a:cs typeface="Lucida Sans Unicode" pitchFamily="34"/>
              </a:rPr>
              <a:t>Hautement personnalisable, Support pour l’authentification forte, application de stratégies pour les comptes utilisateur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dirty="0">
                <a:solidFill>
                  <a:srgbClr val="000000"/>
                </a:solidFill>
                <a:latin typeface="Tahoma" pitchFamily="34"/>
                <a:cs typeface="Lucida Sans Unicode" pitchFamily="34"/>
              </a:rPr>
              <a:t>S’appuie sur les standards oAuth2.0, </a:t>
            </a:r>
            <a:r>
              <a:rPr lang="fr-FR" sz="3200" dirty="0" err="1">
                <a:solidFill>
                  <a:srgbClr val="000000"/>
                </a:solidFill>
                <a:latin typeface="Tahoma" pitchFamily="34"/>
                <a:cs typeface="Lucida Sans Unicode" pitchFamily="34"/>
              </a:rPr>
              <a:t>OpenIDConnect</a:t>
            </a:r>
            <a:r>
              <a:rPr lang="fr-FR" sz="3200" dirty="0">
                <a:solidFill>
                  <a:srgbClr val="000000"/>
                </a:solidFill>
                <a:latin typeface="Tahoma" pitchFamily="34"/>
                <a:cs typeface="Lucida Sans Unicode" pitchFamily="34"/>
              </a:rPr>
              <a:t> et SAML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dirty="0">
                <a:solidFill>
                  <a:srgbClr val="000000"/>
                </a:solidFill>
                <a:latin typeface="Tahoma" pitchFamily="34"/>
                <a:cs typeface="Lucida Sans Unicode" pitchFamily="34"/>
              </a:rPr>
              <a:t>S’intègre avec des fournisseurs d’identité tierces : LDAP, </a:t>
            </a:r>
            <a:r>
              <a:rPr lang="fr-FR" sz="3200" dirty="0" err="1">
                <a:solidFill>
                  <a:srgbClr val="000000"/>
                </a:solidFill>
                <a:latin typeface="Tahoma" pitchFamily="34"/>
                <a:cs typeface="Lucida Sans Unicode" pitchFamily="34"/>
              </a:rPr>
              <a:t>OpenID</a:t>
            </a:r>
            <a:r>
              <a:rPr lang="fr-FR" sz="3200" dirty="0">
                <a:solidFill>
                  <a:srgbClr val="000000"/>
                </a:solidFill>
                <a:latin typeface="Tahoma" pitchFamily="34"/>
                <a:cs typeface="Lucida Sans Unicode" pitchFamily="34"/>
              </a:rPr>
              <a:t> </a:t>
            </a:r>
            <a:r>
              <a:rPr lang="fr-FR" sz="3200" dirty="0" err="1">
                <a:solidFill>
                  <a:srgbClr val="000000"/>
                </a:solidFill>
                <a:latin typeface="Tahoma" pitchFamily="34"/>
                <a:cs typeface="Lucida Sans Unicode" pitchFamily="34"/>
              </a:rPr>
              <a:t>Porvider</a:t>
            </a:r>
            <a:r>
              <a:rPr lang="fr-FR" sz="3200" dirty="0">
                <a:solidFill>
                  <a:srgbClr val="000000"/>
                </a:solidFill>
                <a:latin typeface="Tahoma" pitchFamily="34"/>
                <a:cs typeface="Lucida Sans Unicode" pitchFamily="34"/>
              </a:rPr>
              <a:t>, ...</a:t>
            </a:r>
          </a:p>
          <a:p>
            <a:pPr lvl="0"/>
            <a:endParaRPr lang="fr-FR"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Spécifications additionnelles OpenID</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b="1">
                <a:solidFill>
                  <a:srgbClr val="233D98"/>
                </a:solidFill>
              </a:rPr>
              <a:t>Discovery</a:t>
            </a:r>
            <a:r>
              <a:rPr lang="fr-FR"/>
              <a:t> : Permet aux clients de découvrir dynamiquement des informations sur le fournisseur </a:t>
            </a:r>
            <a:r>
              <a:rPr lang="fr-FR" i="1"/>
              <a:t>OpenID</a:t>
            </a:r>
          </a:p>
          <a:p>
            <a:pPr lvl="0"/>
            <a:r>
              <a:rPr lang="fr-FR" b="1">
                <a:solidFill>
                  <a:srgbClr val="233D98"/>
                </a:solidFill>
              </a:rPr>
              <a:t>Enregistrement dynamique </a:t>
            </a:r>
            <a:r>
              <a:rPr lang="fr-FR"/>
              <a:t>: Permet aux clients de s'enregistrer de manière dynamique auprès du fournisseur OpenID</a:t>
            </a:r>
          </a:p>
          <a:p>
            <a:pPr lvl="0"/>
            <a:r>
              <a:rPr lang="fr-FR" b="1">
                <a:solidFill>
                  <a:srgbClr val="233D98"/>
                </a:solidFill>
              </a:rPr>
              <a:t>Gestion de session </a:t>
            </a:r>
            <a:r>
              <a:rPr lang="fr-FR"/>
              <a:t>: Définit comment surveiller la session d'authentification de l'utilisateur final avec le fournisseur OpenID et comment le client peut initier une déconnexion</a:t>
            </a:r>
          </a:p>
          <a:p>
            <a:pPr lvl="0"/>
            <a:r>
              <a:rPr lang="fr-FR" b="1">
                <a:solidFill>
                  <a:srgbClr val="233D98"/>
                </a:solidFill>
              </a:rPr>
              <a:t>Front-Channel Logout </a:t>
            </a:r>
            <a:r>
              <a:rPr lang="fr-FR"/>
              <a:t>: Définit un mécanisme de déconnexion simultanée de plusieurs applications à l'aide d'iframes intégrés</a:t>
            </a:r>
          </a:p>
          <a:p>
            <a:pPr lvl="0"/>
            <a:r>
              <a:rPr lang="fr-FR" b="1">
                <a:solidFill>
                  <a:srgbClr val="233D98"/>
                </a:solidFill>
              </a:rPr>
              <a:t>Back-Channel Logout </a:t>
            </a:r>
            <a:r>
              <a:rPr lang="fr-FR"/>
              <a:t>: Définit un mécanisme de déconnexion simultanée utilisant un canal côté backend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JWT et UserInfo Endpoint</a:t>
            </a:r>
          </a:p>
        </p:txBody>
      </p:sp>
      <p:sp>
        <p:nvSpPr>
          <p:cNvPr id="3" name="Espace réservé du texte 2"/>
          <p:cNvSpPr txBox="1">
            <a:spLocks noGrp="1"/>
          </p:cNvSpPr>
          <p:nvPr>
            <p:ph type="body" idx="4294967295"/>
          </p:nvPr>
        </p:nvSpPr>
        <p:spPr/>
        <p:txBody>
          <a:bodyPr vert="horz">
            <a:normAutofit lnSpcReduction="10000"/>
          </a:bodyPr>
          <a:lstStyle/>
          <a:p>
            <a:pPr lvl="0"/>
            <a:r>
              <a:rPr lang="fr-FR"/>
              <a:t>OpenID Connect spécifie clairement le format </a:t>
            </a:r>
            <a:r>
              <a:rPr lang="fr-FR" b="1" i="1">
                <a:solidFill>
                  <a:srgbClr val="0729A8"/>
                </a:solidFill>
              </a:rPr>
              <a:t>JWT</a:t>
            </a:r>
            <a:r>
              <a:rPr lang="fr-FR"/>
              <a:t> comme format du jeton d’identification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800">
                <a:solidFill>
                  <a:srgbClr val="000000"/>
                </a:solidFill>
                <a:latin typeface="Tahoma" pitchFamily="34"/>
                <a:cs typeface="Lucida Sans Unicode" pitchFamily="34"/>
              </a:rPr>
              <a:t>Les valeurs </a:t>
            </a:r>
            <a:r>
              <a:rPr lang="fr-FR" sz="3200">
                <a:solidFill>
                  <a:srgbClr val="000000"/>
                </a:solidFill>
                <a:latin typeface="Tahoma" pitchFamily="34"/>
                <a:cs typeface="Lucida Sans Unicode" pitchFamily="34"/>
              </a:rPr>
              <a:t>dans le jeton (appelées claims)  peuvent être lus directement par le client</a:t>
            </a:r>
          </a:p>
          <a:p>
            <a:pPr lvl="0"/>
            <a:r>
              <a:rPr lang="fr-FR"/>
              <a:t>OpenID définit également un </a:t>
            </a:r>
            <a:r>
              <a:rPr lang="fr-FR" b="1" i="1">
                <a:solidFill>
                  <a:srgbClr val="0729A8"/>
                </a:solidFill>
              </a:rPr>
              <a:t>userinfo</a:t>
            </a:r>
            <a:r>
              <a:rPr lang="fr-FR"/>
              <a:t> </a:t>
            </a:r>
            <a:r>
              <a:rPr lang="fr-FR" b="1" i="1">
                <a:solidFill>
                  <a:srgbClr val="0729A8"/>
                </a:solidFill>
              </a:rPr>
              <a:t>endpoint</a:t>
            </a:r>
            <a:r>
              <a:rPr lang="fr-FR"/>
              <a:t> qui peut être accédé avec un jeton d’accès.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endpoint fournit les mêmes informations que le jeton d’identification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Rappels sur les standards</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i="1"/>
              <a:t>OAuth2</a:t>
            </a:r>
          </a:p>
          <a:p>
            <a:pPr lvl="0" algn="ctr">
              <a:spcAft>
                <a:spcPts val="0"/>
              </a:spcAft>
            </a:pPr>
            <a:r>
              <a:rPr lang="fr-FR" i="1"/>
              <a:t>OpenID Connect</a:t>
            </a:r>
          </a:p>
          <a:p>
            <a:pPr lvl="0" indent="-311040" algn="ctr">
              <a:lnSpc>
                <a:spcPct val="95000"/>
              </a:lnSpc>
              <a:spcAft>
                <a:spcPts val="0"/>
              </a:spcAft>
            </a:pPr>
            <a:r>
              <a:rPr lang="fr-FR" b="1" i="1">
                <a:solidFill>
                  <a:srgbClr val="0D1F63"/>
                </a:solidFill>
              </a:rPr>
              <a:t>JWT</a:t>
            </a:r>
          </a:p>
          <a:p>
            <a:pPr lvl="0" indent="-311040" algn="ctr">
              <a:lnSpc>
                <a:spcPct val="95000"/>
              </a:lnSpc>
              <a:spcAft>
                <a:spcPts val="0"/>
              </a:spcAft>
            </a:pPr>
            <a:r>
              <a:rPr lang="fr-FR"/>
              <a:t>Transmission et protection des jetons</a:t>
            </a:r>
          </a:p>
          <a:p>
            <a:pPr lvl="0" indent="-311040" algn="ctr">
              <a:lnSpc>
                <a:spcPct val="95000"/>
              </a:lnSpc>
              <a:spcAft>
                <a:spcPts val="0"/>
              </a:spcAft>
            </a:pPr>
            <a:r>
              <a:rPr lang="fr-FR" i="1">
                <a:solidFill>
                  <a:srgbClr val="111111"/>
                </a:solidFill>
              </a:rPr>
              <a:t>FAPI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lstStyle/>
          <a:p>
            <a:pPr lvl="0"/>
            <a:r>
              <a:rPr lang="fr-FR"/>
              <a:t>Keycloak utilise </a:t>
            </a:r>
            <a:r>
              <a:rPr lang="fr-FR" b="1" i="1">
                <a:solidFill>
                  <a:srgbClr val="0729A8"/>
                </a:solidFill>
              </a:rPr>
              <a:t>JWT</a:t>
            </a:r>
            <a:r>
              <a:rPr lang="fr-FR"/>
              <a:t> comme format par défaut pour les jetons d'accès également.</a:t>
            </a:r>
          </a:p>
          <a:p>
            <a:pPr lvl="0"/>
            <a:r>
              <a:rPr lang="fr-FR"/>
              <a:t>Les avantages de ce choix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Format JSON facilement parsable par les librairies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serveurs de ressources peuvent lire les valeurs du jetons sans requête vers le serveur d’origine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JOSE</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JWT est issu d'une famille de spécifications connue sous le nom de </a:t>
            </a:r>
            <a:r>
              <a:rPr lang="fr-FR" b="1" i="1">
                <a:solidFill>
                  <a:srgbClr val="233D98"/>
                </a:solidFill>
              </a:rPr>
              <a:t>JOSE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JSON Web Token (JWT, RFC 7519) </a:t>
            </a:r>
            <a:r>
              <a:rPr lang="fr-FR" sz="3200">
                <a:solidFill>
                  <a:srgbClr val="000000"/>
                </a:solidFill>
                <a:latin typeface="Tahoma" pitchFamily="34"/>
                <a:cs typeface="Lucida Sans Unicode" pitchFamily="34"/>
              </a:rPr>
              <a:t>: Le jeton se compose de 2 documents JSON encodés en base64 et séparés par un point : un en-tête et un ensemble de revendications (</a:t>
            </a:r>
            <a:r>
              <a:rPr lang="fr-FR" sz="3200" i="1">
                <a:solidFill>
                  <a:srgbClr val="000000"/>
                </a:solidFill>
                <a:latin typeface="Tahoma" pitchFamily="34"/>
                <a:cs typeface="Lucida Sans Unicode" pitchFamily="34"/>
              </a:rPr>
              <a:t>claims</a:t>
            </a:r>
            <a:r>
              <a:rPr lang="fr-FR" sz="3200">
                <a:solidFill>
                  <a:srgbClr val="000000"/>
                </a:solidFill>
                <a:latin typeface="Tahoma" pitchFamily="34"/>
                <a:cs typeface="Lucida Sans Unicode" pitchFamily="34"/>
              </a:rPr>
              <a: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JSON Web Signature (JWS, RFC 7515)</a:t>
            </a:r>
            <a:r>
              <a:rPr lang="fr-FR" sz="3200">
                <a:solidFill>
                  <a:srgbClr val="000000"/>
                </a:solidFill>
                <a:latin typeface="Tahoma" pitchFamily="34"/>
                <a:cs typeface="Lucida Sans Unicode" pitchFamily="34"/>
              </a:rPr>
              <a:t> : Ajoute une signature numérique de l'en-tête et des revendications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JSON Web Encryption (JWE, RFC 7516) </a:t>
            </a:r>
            <a:r>
              <a:rPr lang="fr-FR" sz="3200">
                <a:solidFill>
                  <a:srgbClr val="000000"/>
                </a:solidFill>
                <a:latin typeface="Tahoma" pitchFamily="34"/>
                <a:cs typeface="Lucida Sans Unicode" pitchFamily="34"/>
              </a:rPr>
              <a:t>: Chiffre les revendications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JSON Web Algorithms (JWA, RFC 7518)</a:t>
            </a:r>
            <a:r>
              <a:rPr lang="fr-FR" sz="3200">
                <a:solidFill>
                  <a:srgbClr val="000000"/>
                </a:solidFill>
                <a:latin typeface="Tahoma" pitchFamily="34"/>
                <a:cs typeface="Lucida Sans Unicode" pitchFamily="34"/>
              </a:rPr>
              <a:t> : Définit les algorithmes cryptographiques qui doivent être utilisés pour JWS et JWE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JSON Web Key (JWK, RFC 7517) </a:t>
            </a:r>
            <a:r>
              <a:rPr lang="fr-FR" sz="3200">
                <a:solidFill>
                  <a:srgbClr val="000000"/>
                </a:solidFill>
                <a:latin typeface="Tahoma" pitchFamily="34"/>
                <a:cs typeface="Lucida Sans Unicode" pitchFamily="34"/>
              </a:rPr>
              <a:t>: Définit un format pour représenter les clés cryptographiques au format JSON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sz="3600"/>
              <a:t>Récupération des clés JWKS</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Le point de découverte définit par OpenID Connect permet de récupérer </a:t>
            </a:r>
            <a:r>
              <a:rPr lang="fr-FR" b="1">
                <a:solidFill>
                  <a:srgbClr val="233D98"/>
                </a:solidFill>
              </a:rPr>
              <a:t>l'ensemble de clés Web JSON (JWKS)</a:t>
            </a:r>
            <a:r>
              <a:rPr lang="fr-FR"/>
              <a:t> ainsi que les mécanismes de signature et de chiffrement de la spécification qui sont pris en charge.</a:t>
            </a:r>
          </a:p>
          <a:p>
            <a:pPr lvl="0"/>
            <a:r>
              <a:rPr lang="fr-FR"/>
              <a:t>Lorsqu'un serveur de ressources reçoit un jeton d'accès, il peut le vérifier en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Récupérant l'URL JWKS à partir du endpoint de discovery OpenID Connect.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Téléchargeant des clés publiques de signature du fournisseur OpenID. Elles sont généralement mis en cache/stockées sur le serveur de ressources.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Vérifiant la signature du jeton à l'aide des clés publiques.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i="1"/>
              <a:t>jwt.io</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409759" y="2401560"/>
            <a:ext cx="8258040" cy="48798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Rappels sur les standards</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i="1"/>
              <a:t>OAuth2</a:t>
            </a:r>
          </a:p>
          <a:p>
            <a:pPr lvl="0" algn="ctr">
              <a:spcAft>
                <a:spcPts val="0"/>
              </a:spcAft>
            </a:pPr>
            <a:r>
              <a:rPr lang="fr-FR" i="1"/>
              <a:t>OpenID Connect</a:t>
            </a:r>
          </a:p>
          <a:p>
            <a:pPr lvl="0" indent="-311040" algn="ctr">
              <a:lnSpc>
                <a:spcPct val="95000"/>
              </a:lnSpc>
              <a:spcAft>
                <a:spcPts val="0"/>
              </a:spcAft>
            </a:pPr>
            <a:r>
              <a:rPr lang="fr-FR" i="1">
                <a:solidFill>
                  <a:srgbClr val="111111"/>
                </a:solidFill>
              </a:rPr>
              <a:t>JWT</a:t>
            </a:r>
          </a:p>
          <a:p>
            <a:pPr lvl="0" indent="-311040" algn="ctr">
              <a:lnSpc>
                <a:spcPct val="95000"/>
              </a:lnSpc>
              <a:spcAft>
                <a:spcPts val="0"/>
              </a:spcAft>
            </a:pPr>
            <a:r>
              <a:rPr lang="fr-FR" b="1">
                <a:solidFill>
                  <a:srgbClr val="0D1F63"/>
                </a:solidFill>
              </a:rPr>
              <a:t>Transmission et protection des jetons</a:t>
            </a:r>
          </a:p>
          <a:p>
            <a:pPr lvl="0" indent="-311040" algn="ctr">
              <a:lnSpc>
                <a:spcPct val="95000"/>
              </a:lnSpc>
              <a:spcAft>
                <a:spcPts val="0"/>
              </a:spcAft>
            </a:pPr>
            <a:r>
              <a:rPr lang="fr-FR" i="1">
                <a:solidFill>
                  <a:srgbClr val="111111"/>
                </a:solidFill>
              </a:rPr>
              <a:t>FAPI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lstStyle/>
          <a:p>
            <a:pPr lvl="0"/>
            <a:r>
              <a:rPr lang="fr-FR"/>
              <a:t>Tous les jetons ne se valent pas en termes de sécurité.</a:t>
            </a:r>
          </a:p>
          <a:p>
            <a:pPr lvl="0"/>
            <a:r>
              <a:rPr lang="fr-FR"/>
              <a:t>Certains sont "présentables" (Bearer), d’autres nécessitent une preuve de possession (DPoP, mTLS), ou une validation côté serveur (Phantom, Split).</a:t>
            </a:r>
          </a:p>
          <a:p>
            <a:pPr lvl="0"/>
            <a:r>
              <a:rPr lang="fr-FR"/>
              <a:t>Keycloak prend en charge plusieurs de ces approches selon les cas d’usage.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Bearer token</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Jeton auto-suffisant, envoyé en clair dans l’en-tête HTTP :</a:t>
            </a:r>
          </a:p>
          <a:p>
            <a:pPr lvl="0"/>
            <a:r>
              <a:rPr lang="fr-FR" b="1">
                <a:solidFill>
                  <a:srgbClr val="0729A8"/>
                </a:solidFill>
              </a:rPr>
              <a:t>Authorization: Bearer &lt;token&gt;</a:t>
            </a:r>
          </a:p>
          <a:p>
            <a:pPr lvl="0"/>
            <a:endParaRPr lang="fr-FR"/>
          </a:p>
          <a:p>
            <a:pPr lvl="0"/>
            <a:r>
              <a:rPr lang="fr-FR"/>
              <a:t>Le serveur de ressource accepte le jeton sans preuve supplémentaire.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Supporté nativement par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Risque : toute entité possédant le jeton peut l’utiliser (token replay).</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name="page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Détails fonctionnalités</a:t>
            </a:r>
          </a:p>
        </p:txBody>
      </p:sp>
      <p:sp>
        <p:nvSpPr>
          <p:cNvPr id="3" name="Espace réservé du texte 2"/>
          <p:cNvSpPr txBox="1">
            <a:spLocks noGrp="1"/>
          </p:cNvSpPr>
          <p:nvPr>
            <p:ph type="body" idx="4294967295"/>
          </p:nvPr>
        </p:nvSpPr>
        <p:spPr/>
        <p:txBody>
          <a:bodyPr vert="horz">
            <a:normAutofit fontScale="55000" lnSpcReduction="20000"/>
          </a:bodyPr>
          <a:lstStyle/>
          <a:p>
            <a:pPr lvl="0">
              <a:buClr>
                <a:srgbClr val="000000"/>
              </a:buClr>
              <a:buSzPct val="100000"/>
              <a:buFont typeface="OpenSymbol"/>
              <a:buChar char="✔"/>
            </a:pPr>
            <a:r>
              <a:rPr lang="fr-FR"/>
              <a:t> </a:t>
            </a:r>
            <a:r>
              <a:rPr lang="fr-FR" u="sng"/>
              <a:t>UI personnalisable</a:t>
            </a:r>
            <a:r>
              <a:rPr lang="fr-FR"/>
              <a:t> : Pages de connexion, Admin ou account console Thèmes prédéfinis, internationnalisation, création et déploiement de thème</a:t>
            </a:r>
          </a:p>
          <a:p>
            <a:pPr lvl="0">
              <a:buClr>
                <a:srgbClr val="000000"/>
              </a:buClr>
              <a:buSzPct val="100000"/>
              <a:buFont typeface="OpenSymbol"/>
              <a:buChar char="✔"/>
            </a:pPr>
            <a:r>
              <a:rPr lang="fr-FR"/>
              <a:t> </a:t>
            </a:r>
            <a:r>
              <a:rPr lang="fr-FR" u="sng"/>
              <a:t>Authentification forte</a:t>
            </a:r>
            <a:r>
              <a:rPr lang="fr-FR"/>
              <a:t> : </a:t>
            </a:r>
            <a:r>
              <a:rPr lang="fr-FR" i="1"/>
              <a:t>One Time Password</a:t>
            </a:r>
            <a:r>
              <a:rPr lang="fr-FR"/>
              <a:t>, </a:t>
            </a:r>
            <a:r>
              <a:rPr lang="fr-FR" i="1"/>
              <a:t>WebAuthn</a:t>
            </a:r>
          </a:p>
          <a:p>
            <a:pPr lvl="0">
              <a:buClr>
                <a:srgbClr val="000000"/>
              </a:buClr>
              <a:buSzPct val="100000"/>
              <a:buFont typeface="OpenSymbol"/>
              <a:buChar char="✔"/>
            </a:pPr>
            <a:r>
              <a:rPr lang="fr-FR" u="sng"/>
              <a:t> Différents flux pour les comptes utilisateur </a:t>
            </a:r>
            <a:r>
              <a:rPr lang="fr-FR"/>
              <a:t>: Enregistrement, récupération des mots de passe, obligation de mise jour régulière, acceptation des termes et conditions, définition de device</a:t>
            </a:r>
          </a:p>
          <a:p>
            <a:pPr lvl="0">
              <a:buClr>
                <a:srgbClr val="000000"/>
              </a:buClr>
              <a:buSzPct val="100000"/>
              <a:buFont typeface="OpenSymbol"/>
              <a:buChar char="✔"/>
            </a:pPr>
            <a:r>
              <a:rPr lang="fr-FR" u="sng"/>
              <a:t> Délégation de l’authentification</a:t>
            </a:r>
            <a:r>
              <a:rPr lang="fr-FR"/>
              <a:t> : Les applications n’ont pas accès aux crédentiels mais à des jetons qui déterminent les ressources accessibles</a:t>
            </a:r>
          </a:p>
          <a:p>
            <a:pPr lvl="0">
              <a:buClr>
                <a:srgbClr val="000000"/>
              </a:buClr>
              <a:buSzPct val="100000"/>
              <a:buFont typeface="OpenSymbol"/>
              <a:buChar char="✔"/>
            </a:pPr>
            <a:r>
              <a:rPr lang="fr-FR"/>
              <a:t> </a:t>
            </a:r>
            <a:r>
              <a:rPr lang="fr-FR" u="sng"/>
              <a:t>Single sign-on</a:t>
            </a:r>
            <a:r>
              <a:rPr lang="fr-FR"/>
              <a:t> : une seule authentification permettant d’accéder à plusieurs applications</a:t>
            </a:r>
          </a:p>
          <a:p>
            <a:pPr lvl="0">
              <a:buClr>
                <a:srgbClr val="000000"/>
              </a:buClr>
              <a:buSzPct val="100000"/>
              <a:buFont typeface="OpenSymbol"/>
              <a:buChar char="✔"/>
            </a:pPr>
            <a:r>
              <a:rPr lang="fr-FR"/>
              <a:t> </a:t>
            </a:r>
            <a:r>
              <a:rPr lang="fr-FR" u="sng"/>
              <a:t>Audit de sécurité</a:t>
            </a:r>
            <a:r>
              <a:rPr lang="fr-FR"/>
              <a:t>. Tracing des applications accédées par les utilisateurs</a:t>
            </a:r>
          </a:p>
          <a:p>
            <a:pPr lvl="0">
              <a:buClr>
                <a:srgbClr val="000000"/>
              </a:buClr>
              <a:buSzPct val="100000"/>
              <a:buFont typeface="OpenSymbol"/>
              <a:buChar char="✔"/>
            </a:pPr>
            <a:r>
              <a:rPr lang="fr-FR"/>
              <a:t> </a:t>
            </a:r>
            <a:r>
              <a:rPr lang="fr-FR" u="sng"/>
              <a:t>Scalable</a:t>
            </a:r>
            <a:r>
              <a:rPr lang="fr-FR"/>
              <a:t> à travers ses capacités de clustering</a:t>
            </a:r>
          </a:p>
          <a:p>
            <a:pPr lvl="0">
              <a:buClr>
                <a:srgbClr val="000000"/>
              </a:buClr>
              <a:buSzPct val="100000"/>
              <a:buFont typeface="OpenSymbol"/>
              <a:buChar char="➢"/>
            </a:pPr>
            <a:r>
              <a:rPr lang="fr-FR"/>
              <a:t> Tout cela sans aucun besoin de développement particulier dans les applications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2480"/>
            <a:ext cx="8459640" cy="1287000"/>
          </a:xfrm>
        </p:spPr>
        <p:txBody>
          <a:bodyPr vert="horz"/>
          <a:lstStyle/>
          <a:p>
            <a:pPr lvl="0"/>
            <a:r>
              <a:rPr lang="fr-FR"/>
              <a:t>DPoP</a:t>
            </a:r>
          </a:p>
        </p:txBody>
      </p:sp>
      <p:sp>
        <p:nvSpPr>
          <p:cNvPr id="3" name="Espace réservé du texte 2"/>
          <p:cNvSpPr txBox="1">
            <a:spLocks noGrp="1"/>
          </p:cNvSpPr>
          <p:nvPr>
            <p:ph type="body" idx="4294967295"/>
          </p:nvPr>
        </p:nvSpPr>
        <p:spPr/>
        <p:txBody>
          <a:bodyPr vert="horz">
            <a:normAutofit lnSpcReduction="10000"/>
          </a:bodyPr>
          <a:lstStyle/>
          <a:p>
            <a:pPr lvl="0"/>
            <a:r>
              <a:rPr lang="fr-FR"/>
              <a:t>Le client prouve qu’il détient une clé privée associée au jeton.</a:t>
            </a:r>
          </a:p>
          <a:p>
            <a:pPr lvl="0"/>
            <a:endParaRPr lang="fr-FR"/>
          </a:p>
          <a:p>
            <a:pPr lvl="0"/>
            <a:r>
              <a:rPr lang="fr-FR"/>
              <a:t>Envoie un header DPoP contenant une preuve cryptographique signée.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Empêche l’usage d’un jeton volé par un tiers.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Support partiel dans Keycloak : Features en preview</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mTLS</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Utilise une </a:t>
            </a:r>
            <a:r>
              <a:rPr lang="fr-FR" b="1">
                <a:solidFill>
                  <a:srgbClr val="0729A8"/>
                </a:solidFill>
              </a:rPr>
              <a:t>authentification TLS mutuelle</a:t>
            </a:r>
            <a:r>
              <a:rPr lang="fr-FR"/>
              <a:t> (le client présente un certificat).</a:t>
            </a:r>
          </a:p>
          <a:p>
            <a:pPr lvl="0"/>
            <a:r>
              <a:rPr lang="fr-FR"/>
              <a:t>Le jeton est lié à l’empreinte du certificat.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Très robuste, adapté aux cas réglementés (FAPI, banque).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Supporté par Keycloak, mais nécessite :</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Activation dans le client</a:t>
            </a:r>
          </a:p>
          <a:p>
            <a:pPr marL="342720" lvl="2" indent="-342720" hangingPunct="0">
              <a:lnSpc>
                <a:spcPct val="96000"/>
              </a:lnSpc>
              <a:spcBef>
                <a:spcPts val="0"/>
              </a:spcBef>
              <a:spcAft>
                <a:spcPts val="1423"/>
              </a:spcAft>
              <a:buClr>
                <a:srgbClr val="000000"/>
              </a:buClr>
              <a:buSzPct val="100000"/>
              <a:buFont typeface="Times New Roman" pitchFamily="18"/>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Infrastructure compatible mTLS (certificats, terminaux)</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Split Token</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Le jeton est divisé en deux parties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Une partie publique envoyée au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Une partie secrète stockée côté serveur</a:t>
            </a:r>
          </a:p>
          <a:p>
            <a:pPr lvl="0"/>
            <a:endParaRPr lang="fr-FR"/>
          </a:p>
          <a:p>
            <a:pPr lvl="0"/>
            <a:r>
              <a:rPr lang="fr-FR"/>
              <a:t>La vérification se fait en croisant les deux parties</a:t>
            </a:r>
          </a:p>
          <a:p>
            <a:pPr lvl="0"/>
            <a:endParaRPr lang="fr-FR"/>
          </a:p>
          <a:p>
            <a:pPr lvl="0"/>
            <a:r>
              <a:rPr lang="zh-CN" altLang="fr-FR"/>
              <a:t>❗ </a:t>
            </a:r>
            <a:r>
              <a:rPr lang="fr-FR" altLang="zh-CN"/>
              <a:t>Non supporté nativement par Keycloak</a:t>
            </a:r>
          </a:p>
          <a:p>
            <a:pPr lvl="0"/>
            <a:r>
              <a:rPr lang="fr-FR"/>
              <a:t>→ Implémentable via des reverse proxies ou gateways.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Phantom Token</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Le jeton envoyé au client est un alias opaque.</a:t>
            </a:r>
          </a:p>
          <a:p>
            <a:pPr lvl="0"/>
            <a:r>
              <a:rPr lang="fr-FR"/>
              <a:t>Le serveur de ressources interroge le serveur d’autorisation pour obtenir les informations.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Avantage : le client ne voit jamais le vrai contenu du jeton.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Non supporté dans Keycloak, mais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peut être mis en place avec Token Introspection (RFC 7662) côté API gateway (ex : Apigee, Kong)</a:t>
            </a:r>
          </a:p>
          <a:p>
            <a:pPr lvl="0">
              <a:lnSpc>
                <a:spcPct val="100000"/>
              </a:lnSpc>
              <a:spcAft>
                <a:spcPts val="283"/>
              </a:spcAft>
            </a:pPr>
            <a:r>
              <a:rPr lang="fr-FR" sz="1600"/>
              <a:t>[Client] → Authorization: Bearer &lt;phantom_token&gt;</a:t>
            </a:r>
          </a:p>
          <a:p>
            <a:pPr lvl="0">
              <a:lnSpc>
                <a:spcPct val="100000"/>
              </a:lnSpc>
              <a:spcAft>
                <a:spcPts val="283"/>
              </a:spcAft>
            </a:pPr>
            <a:r>
              <a:rPr lang="fr-FR" sz="1600"/>
              <a:t>           |</a:t>
            </a:r>
          </a:p>
          <a:p>
            <a:pPr lvl="0">
              <a:lnSpc>
                <a:spcPct val="100000"/>
              </a:lnSpc>
              <a:spcAft>
                <a:spcPts val="283"/>
              </a:spcAft>
            </a:pPr>
            <a:r>
              <a:rPr lang="fr-FR" sz="1600"/>
              <a:t>           [API Gateway (Apigee)]</a:t>
            </a:r>
          </a:p>
          <a:p>
            <a:pPr lvl="0">
              <a:lnSpc>
                <a:spcPct val="100000"/>
              </a:lnSpc>
              <a:spcAft>
                <a:spcPts val="283"/>
              </a:spcAft>
            </a:pPr>
            <a:r>
              <a:rPr lang="fr-FR" sz="1600"/>
              <a:t>           |</a:t>
            </a:r>
          </a:p>
          <a:p>
            <a:pPr lvl="0">
              <a:lnSpc>
                <a:spcPct val="100000"/>
              </a:lnSpc>
              <a:spcAft>
                <a:spcPts val="283"/>
              </a:spcAft>
            </a:pPr>
            <a:r>
              <a:rPr lang="fr-FR" sz="1600"/>
              <a:t>           → [Introspection avec Keycloak]</a:t>
            </a:r>
          </a:p>
          <a:p>
            <a:pPr lvl="0">
              <a:lnSpc>
                <a:spcPct val="100000"/>
              </a:lnSpc>
              <a:spcAft>
                <a:spcPts val="283"/>
              </a:spcAft>
            </a:pPr>
            <a:r>
              <a:rPr lang="fr-FR" sz="1600"/>
              <a:t>           ← { "active": true, "sub": ..., "scope": ... }</a:t>
            </a:r>
          </a:p>
          <a:p>
            <a:pPr lvl="0">
              <a:lnSpc>
                <a:spcPct val="100000"/>
              </a:lnSpc>
              <a:spcAft>
                <a:spcPts val="283"/>
              </a:spcAft>
            </a:pPr>
            <a:r>
              <a:rPr lang="fr-FR" sz="1600"/>
              <a:t>           |</a:t>
            </a:r>
          </a:p>
          <a:p>
            <a:pPr lvl="0">
              <a:lnSpc>
                <a:spcPct val="100000"/>
              </a:lnSpc>
              <a:spcAft>
                <a:spcPts val="283"/>
              </a:spcAft>
            </a:pPr>
            <a:r>
              <a:rPr lang="fr-FR" sz="1600"/>
              <a:t>         [Backend/API]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Rappels sur les standards</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i="1"/>
              <a:t>OAuth2</a:t>
            </a:r>
          </a:p>
          <a:p>
            <a:pPr lvl="0" algn="ctr">
              <a:spcAft>
                <a:spcPts val="0"/>
              </a:spcAft>
            </a:pPr>
            <a:r>
              <a:rPr lang="fr-FR" i="1"/>
              <a:t>OpenID Connect</a:t>
            </a:r>
          </a:p>
          <a:p>
            <a:pPr lvl="0" indent="-311040" algn="ctr">
              <a:lnSpc>
                <a:spcPct val="95000"/>
              </a:lnSpc>
              <a:spcAft>
                <a:spcPts val="0"/>
              </a:spcAft>
            </a:pPr>
            <a:r>
              <a:rPr lang="fr-FR" i="1">
                <a:solidFill>
                  <a:srgbClr val="111111"/>
                </a:solidFill>
              </a:rPr>
              <a:t>JWT</a:t>
            </a:r>
          </a:p>
          <a:p>
            <a:pPr lvl="0" indent="-311040" algn="ctr">
              <a:lnSpc>
                <a:spcPct val="95000"/>
              </a:lnSpc>
              <a:spcAft>
                <a:spcPts val="0"/>
              </a:spcAft>
            </a:pPr>
            <a:r>
              <a:rPr lang="fr-FR"/>
              <a:t>Transmission et protection des jetons</a:t>
            </a:r>
          </a:p>
          <a:p>
            <a:pPr lvl="0" indent="-311040" algn="ctr">
              <a:lnSpc>
                <a:spcPct val="95000"/>
              </a:lnSpc>
              <a:spcAft>
                <a:spcPts val="0"/>
              </a:spcAft>
            </a:pPr>
            <a:r>
              <a:rPr lang="fr-FR" b="1" i="1">
                <a:solidFill>
                  <a:srgbClr val="0D1F63"/>
                </a:solidFill>
              </a:rPr>
              <a:t>FAPI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Financial Grade API</a:t>
            </a:r>
          </a:p>
        </p:txBody>
      </p:sp>
      <p:sp>
        <p:nvSpPr>
          <p:cNvPr id="3" name="Espace réservé du texte 2"/>
          <p:cNvSpPr txBox="1">
            <a:spLocks noGrp="1"/>
          </p:cNvSpPr>
          <p:nvPr>
            <p:ph type="body" idx="4294967295"/>
          </p:nvPr>
        </p:nvSpPr>
        <p:spPr>
          <a:xfrm>
            <a:off x="1091880" y="2261880"/>
            <a:ext cx="8459640" cy="4703760"/>
          </a:xfrm>
        </p:spPr>
        <p:txBody>
          <a:bodyPr vert="horz">
            <a:spAutoFit/>
          </a:bodyPr>
          <a:lstStyle/>
          <a:p>
            <a:pPr lvl="0"/>
            <a:r>
              <a:rPr lang="fr-FR" sz="2200" b="1" i="1">
                <a:solidFill>
                  <a:srgbClr val="0729A8"/>
                </a:solidFill>
              </a:rPr>
              <a:t>Financial-grade API (FAPI)</a:t>
            </a:r>
            <a:r>
              <a:rPr lang="fr-FR" sz="2200"/>
              <a:t> est une spécification technique qui durcit oAuth2 et OpenID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100">
                <a:solidFill>
                  <a:srgbClr val="000000"/>
                </a:solidFill>
                <a:latin typeface="Tahoma" pitchFamily="34"/>
                <a:cs typeface="Lucida Sans Unicode" pitchFamily="34"/>
              </a:rPr>
              <a:t>Publiée par l’OpenID Foundation, avec une adoption croissante dans les environnements réglementés (notamment PSD2</a:t>
            </a:r>
            <a:r>
              <a:rPr lang="fr-FR" sz="2100" baseline="30000">
                <a:solidFill>
                  <a:srgbClr val="000000"/>
                </a:solidFill>
                <a:latin typeface="Tahoma" pitchFamily="34"/>
                <a:cs typeface="Lucida Sans Unicode" pitchFamily="34"/>
              </a:rPr>
              <a:t>1</a:t>
            </a:r>
            <a:r>
              <a:rPr lang="fr-FR" sz="2100">
                <a:solidFill>
                  <a:srgbClr val="000000"/>
                </a:solidFill>
                <a:latin typeface="Tahoma" pitchFamily="34"/>
                <a:cs typeface="Lucida Sans Unicode" pitchFamily="34"/>
              </a:rPr>
              <a:t> en Europe).</a:t>
            </a:r>
          </a:p>
          <a:p>
            <a:pPr lvl="0"/>
            <a:r>
              <a:rPr lang="fr-FR" sz="2200"/>
              <a:t>Objectifs principaux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100">
                <a:solidFill>
                  <a:srgbClr val="000000"/>
                </a:solidFill>
                <a:latin typeface="Tahoma" pitchFamily="34"/>
                <a:cs typeface="Lucida Sans Unicode" pitchFamily="34"/>
              </a:rPr>
              <a:t>Protéger contre les attaques de type interception de jeton, redirection malveillante, injection de code, etc.</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100">
                <a:solidFill>
                  <a:srgbClr val="000000"/>
                </a:solidFill>
                <a:latin typeface="Tahoma" pitchFamily="34"/>
                <a:cs typeface="Lucida Sans Unicode" pitchFamily="34"/>
              </a:rPr>
              <a:t>Renforcer l'authentification et la signature des requêtes.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100">
                <a:solidFill>
                  <a:srgbClr val="000000"/>
                </a:solidFill>
                <a:latin typeface="Tahoma" pitchFamily="34"/>
                <a:cs typeface="Lucida Sans Unicode" pitchFamily="34"/>
              </a:rPr>
              <a:t>Garantir l'intégrité des messages et l'identité du client (preuve de possession).</a:t>
            </a:r>
          </a:p>
        </p:txBody>
      </p:sp>
      <p:sp>
        <p:nvSpPr>
          <p:cNvPr id="4" name="ZoneTexte 3"/>
          <p:cNvSpPr txBox="1"/>
          <p:nvPr/>
        </p:nvSpPr>
        <p:spPr>
          <a:xfrm>
            <a:off x="461879" y="7148520"/>
            <a:ext cx="2619000" cy="30744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1191"/>
              </a:spcBef>
              <a:spcAft>
                <a:spcPts val="992"/>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1500" b="0" i="1" u="none" strike="noStrike" baseline="0">
                <a:ln>
                  <a:noFill/>
                </a:ln>
                <a:solidFill>
                  <a:srgbClr val="000000"/>
                </a:solidFill>
                <a:latin typeface="Times New Roman" pitchFamily="18"/>
                <a:ea typeface="Lucida Sans Unicode" pitchFamily="34"/>
                <a:cs typeface="Lucida Sans Unicode" pitchFamily="34"/>
              </a:rPr>
              <a:t>1. Payment Services Directive 2</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Exigence FAPI</a:t>
            </a:r>
          </a:p>
        </p:txBody>
      </p:sp>
      <p:sp>
        <p:nvSpPr>
          <p:cNvPr id="3" name="Espace réservé du texte 2"/>
          <p:cNvSpPr txBox="1">
            <a:spLocks noGrp="1"/>
          </p:cNvSpPr>
          <p:nvPr>
            <p:ph type="body" idx="4294967295"/>
          </p:nvPr>
        </p:nvSpPr>
        <p:spPr>
          <a:xfrm>
            <a:off x="1091880" y="2333880"/>
            <a:ext cx="8459640" cy="4384800"/>
          </a:xfrm>
        </p:spPr>
        <p:txBody>
          <a:bodyPr vert="horz">
            <a:normAutofit fontScale="92500" lnSpcReduction="20000"/>
          </a:bodyPr>
          <a:lstStyle/>
          <a:p>
            <a:pPr lvl="0"/>
            <a:r>
              <a:rPr lang="fr-FR"/>
              <a:t>Flow OpenID : </a:t>
            </a:r>
            <a:r>
              <a:rPr lang="fr-FR" b="1">
                <a:solidFill>
                  <a:srgbClr val="0729A8"/>
                </a:solidFill>
              </a:rPr>
              <a:t>Authorization Code + PKCE</a:t>
            </a:r>
            <a:r>
              <a:rPr lang="fr-FR"/>
              <a:t> obligatoire</a:t>
            </a:r>
          </a:p>
          <a:p>
            <a:pPr lvl="0"/>
            <a:r>
              <a:rPr lang="fr-FR"/>
              <a:t>Authentification client : </a:t>
            </a:r>
            <a:r>
              <a:rPr lang="fr-FR" b="1">
                <a:solidFill>
                  <a:srgbClr val="0729A8"/>
                </a:solidFill>
              </a:rPr>
              <a:t>mTLS</a:t>
            </a:r>
            <a:r>
              <a:rPr lang="fr-FR"/>
              <a:t> ou </a:t>
            </a:r>
            <a:r>
              <a:rPr lang="fr-FR" b="1">
                <a:solidFill>
                  <a:srgbClr val="0729A8"/>
                </a:solidFill>
              </a:rPr>
              <a:t>Private Key JWT</a:t>
            </a:r>
            <a:r>
              <a:rPr lang="fr-FR" b="1" baseline="30000">
                <a:solidFill>
                  <a:srgbClr val="0729A8"/>
                </a:solidFill>
              </a:rPr>
              <a:t>1</a:t>
            </a:r>
          </a:p>
          <a:p>
            <a:pPr lvl="0"/>
            <a:r>
              <a:rPr lang="fr-FR"/>
              <a:t>Jetons : Doivent être </a:t>
            </a:r>
            <a:r>
              <a:rPr lang="fr-FR" b="1">
                <a:solidFill>
                  <a:srgbClr val="0729A8"/>
                </a:solidFill>
              </a:rPr>
              <a:t>signés et chiffrés</a:t>
            </a:r>
          </a:p>
          <a:p>
            <a:pPr lvl="0"/>
            <a:r>
              <a:rPr lang="fr-FR"/>
              <a:t>ID Token : Doit inclure des </a:t>
            </a:r>
            <a:r>
              <a:rPr lang="fr-FR" b="1">
                <a:solidFill>
                  <a:srgbClr val="0729A8"/>
                </a:solidFill>
              </a:rPr>
              <a:t>claims supplémentaires</a:t>
            </a:r>
            <a:r>
              <a:rPr lang="fr-FR"/>
              <a:t> (`acr`, `auth_time`, etc.)</a:t>
            </a:r>
          </a:p>
          <a:p>
            <a:pPr lvl="0"/>
            <a:r>
              <a:rPr lang="fr-FR"/>
              <a:t>Délai de validité : Jetons courts, rotation imposée  </a:t>
            </a:r>
          </a:p>
          <a:p>
            <a:pPr lvl="0"/>
            <a:r>
              <a:rPr lang="fr-FR"/>
              <a:t>Preuve de possession : Recommandation : </a:t>
            </a:r>
            <a:r>
              <a:rPr lang="fr-FR" b="1">
                <a:solidFill>
                  <a:srgbClr val="0729A8"/>
                </a:solidFill>
              </a:rPr>
              <a:t>DPoP ou mTLS</a:t>
            </a:r>
          </a:p>
        </p:txBody>
      </p:sp>
      <p:sp>
        <p:nvSpPr>
          <p:cNvPr id="4" name="ZoneTexte 3"/>
          <p:cNvSpPr txBox="1"/>
          <p:nvPr/>
        </p:nvSpPr>
        <p:spPr>
          <a:xfrm>
            <a:off x="125280" y="6773760"/>
            <a:ext cx="7485119" cy="660960"/>
          </a:xfrm>
          <a:prstGeom prst="rect">
            <a:avLst/>
          </a:prstGeom>
          <a:noFill/>
          <a:ln>
            <a:noFill/>
          </a:ln>
        </p:spPr>
        <p:txBody>
          <a:bodyPr vert="horz" wrap="none" lIns="90000" tIns="45000" rIns="90000" bIns="45000" anchorCtr="0" compatLnSpc="1">
            <a:spAutoFit/>
          </a:bodyPr>
          <a:lstStyle/>
          <a:p>
            <a:pPr marL="342720" marR="0" lvl="0" indent="-342720" algn="l" rtl="0" hangingPunct="0">
              <a:lnSpc>
                <a:spcPct val="96000"/>
              </a:lnSpc>
              <a:spcBef>
                <a:spcPts val="0"/>
              </a:spcBef>
              <a:spcAft>
                <a:spcPts val="1423"/>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2100" b="0" i="0" u="none" strike="noStrike" baseline="0">
                <a:ln>
                  <a:noFill/>
                </a:ln>
                <a:solidFill>
                  <a:srgbClr val="000000"/>
                </a:solidFill>
                <a:latin typeface="Times New Roman" pitchFamily="18"/>
                <a:ea typeface="Lucida Sans Unicode" pitchFamily="34"/>
                <a:cs typeface="Lucida Sans Unicode" pitchFamily="34"/>
              </a:rPr>
              <a:t>1. </a:t>
            </a:r>
            <a:r>
              <a:rPr lang="fr-FR" sz="1800" b="0" i="0" u="none" strike="noStrike" baseline="0">
                <a:ln>
                  <a:noFill/>
                </a:ln>
                <a:solidFill>
                  <a:srgbClr val="000000"/>
                </a:solidFill>
                <a:latin typeface="Times New Roman" pitchFamily="18"/>
                <a:ea typeface="Lucida Sans Unicode" pitchFamily="34"/>
                <a:cs typeface="Lucida Sans Unicode" pitchFamily="34"/>
              </a:rPr>
              <a:t>Dans ce cas, client génère un JWT signé avec sa clé privé et l’envoie </a:t>
            </a:r>
            <a:br>
              <a:rPr lang="fr-FR" sz="1800" b="0" i="0" u="none" strike="noStrike" baseline="0">
                <a:ln>
                  <a:noFill/>
                </a:ln>
                <a:solidFill>
                  <a:srgbClr val="000000"/>
                </a:solidFill>
                <a:latin typeface="Times New Roman" pitchFamily="18"/>
                <a:ea typeface="Lucida Sans Unicode" pitchFamily="34"/>
                <a:cs typeface="Lucida Sans Unicode" pitchFamily="34"/>
              </a:rPr>
            </a:br>
            <a:r>
              <a:rPr lang="fr-FR" sz="1800" b="0" i="0" u="none" strike="noStrike" baseline="0">
                <a:ln>
                  <a:noFill/>
                </a:ln>
                <a:solidFill>
                  <a:srgbClr val="000000"/>
                </a:solidFill>
                <a:latin typeface="Times New Roman" pitchFamily="18"/>
                <a:ea typeface="Lucida Sans Unicode" pitchFamily="34"/>
                <a:cs typeface="Lucida Sans Unicode" pitchFamily="34"/>
              </a:rPr>
              <a:t>via le paramètre </a:t>
            </a:r>
            <a:r>
              <a:rPr lang="fr-FR" sz="1800" b="0" i="1" u="none" strike="noStrike" baseline="0">
                <a:ln>
                  <a:noFill/>
                </a:ln>
                <a:solidFill>
                  <a:srgbClr val="000000"/>
                </a:solidFill>
                <a:latin typeface="Times New Roman" pitchFamily="18"/>
                <a:ea typeface="Lucida Sans Unicode" pitchFamily="34"/>
                <a:cs typeface="Lucida Sans Unicode" pitchFamily="34"/>
              </a:rPr>
              <a:t>client_assertion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800"/>
            <a:ext cx="8459640" cy="1403639"/>
          </a:xfrm>
        </p:spPr>
        <p:txBody>
          <a:bodyPr vert="horz" wrap="square">
            <a:spAutoFit/>
          </a:bodyPr>
          <a:lstStyle/>
          <a:p>
            <a:pPr lvl="0"/>
            <a:r>
              <a:rPr lang="fr-FR" sz="4800"/>
              <a:t>Keycloak et OpenID</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indent="-311040" algn="ctr">
              <a:lnSpc>
                <a:spcPct val="95000"/>
              </a:lnSpc>
              <a:spcAft>
                <a:spcPts val="0"/>
              </a:spcAft>
            </a:pPr>
            <a:r>
              <a:rPr lang="fr-FR" b="1">
                <a:solidFill>
                  <a:srgbClr val="0D1F63"/>
                </a:solidFill>
              </a:rPr>
              <a:t>Discovery endpoint</a:t>
            </a:r>
          </a:p>
          <a:p>
            <a:pPr lvl="0" algn="ctr">
              <a:spcAft>
                <a:spcPts val="0"/>
              </a:spcAft>
            </a:pPr>
            <a:r>
              <a:rPr lang="fr-FR"/>
              <a:t>Authentification</a:t>
            </a:r>
          </a:p>
          <a:p>
            <a:pPr lvl="0" indent="-311040" algn="ctr">
              <a:lnSpc>
                <a:spcPct val="95000"/>
              </a:lnSpc>
              <a:spcAft>
                <a:spcPts val="0"/>
              </a:spcAft>
            </a:pPr>
            <a:r>
              <a:rPr lang="fr-FR"/>
              <a:t>Authentification via mTLS</a:t>
            </a:r>
          </a:p>
          <a:p>
            <a:pPr lvl="0" algn="ctr">
              <a:spcAft>
                <a:spcPts val="0"/>
              </a:spcAft>
            </a:pPr>
            <a:r>
              <a:rPr lang="fr-FR"/>
              <a:t>CIBA Flow</a:t>
            </a:r>
          </a:p>
          <a:p>
            <a:pPr lvl="0" algn="ctr">
              <a:spcAft>
                <a:spcPts val="0"/>
              </a:spcAft>
            </a:pPr>
            <a:r>
              <a:rPr lang="fr-FR"/>
              <a:t>Personnalisation du jeton</a:t>
            </a:r>
          </a:p>
          <a:p>
            <a:pPr lvl="0" algn="ctr">
              <a:spcAft>
                <a:spcPts val="0"/>
              </a:spcAft>
            </a:pPr>
            <a:r>
              <a:rPr lang="fr-FR"/>
              <a:t>Logout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Discovery Endpoint</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Le point de découverte de Keycloak accessible à : </a:t>
            </a:r>
            <a:br>
              <a:rPr lang="fr-FR"/>
            </a:br>
            <a:r>
              <a:rPr lang="fr-FR" sz="2200" b="1">
                <a:solidFill>
                  <a:srgbClr val="0729A8"/>
                </a:solidFill>
              </a:rPr>
              <a:t>http://&lt;server&gt;/realms/&lt;realm-name&gt;/.well-known/openid-configuration</a:t>
            </a:r>
          </a:p>
          <a:p>
            <a:pPr lvl="0"/>
            <a:endParaRPr lang="fr-FR"/>
          </a:p>
          <a:p>
            <a:pPr lvl="0"/>
            <a:r>
              <a:rPr lang="fr-FR"/>
              <a:t>Permet à un client de découvrir tous les informations de configurations intéressantes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Endpoints, URIs accessibles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Types de grants supportés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Types de réponses supportés (jeton, code, code+jeton...)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Mécanismes de logout supportés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Algorithmes de signatures et de chiffrement supportés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Scopes supportés</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Endpoints</a:t>
            </a:r>
          </a:p>
        </p:txBody>
      </p:sp>
      <p:sp>
        <p:nvSpPr>
          <p:cNvPr id="3" name="Espace réservé du texte 2"/>
          <p:cNvSpPr txBox="1">
            <a:spLocks noGrp="1"/>
          </p:cNvSpPr>
          <p:nvPr>
            <p:ph type="body" idx="4294967295"/>
          </p:nvPr>
        </p:nvSpPr>
        <p:spPr/>
        <p:txBody>
          <a:bodyPr vert="horz"/>
          <a:lstStyle/>
          <a:p>
            <a:pPr lvl="0"/>
            <a:r>
              <a:rPr lang="fr-FR" sz="1300">
                <a:latin typeface="Courier New" pitchFamily="49"/>
              </a:rPr>
              <a:t> "</a:t>
            </a:r>
            <a:r>
              <a:rPr lang="fr-FR" sz="1300" b="1">
                <a:solidFill>
                  <a:srgbClr val="233D98"/>
                </a:solidFill>
                <a:latin typeface="Courier New" pitchFamily="49"/>
              </a:rPr>
              <a:t>issuer</a:t>
            </a:r>
            <a:r>
              <a:rPr lang="fr-FR" sz="1300">
                <a:latin typeface="Courier New" pitchFamily="49"/>
              </a:rPr>
              <a:t>": </a:t>
            </a:r>
            <a:br>
              <a:rPr lang="fr-FR" sz="1300">
                <a:latin typeface="Courier New" pitchFamily="49"/>
              </a:rPr>
            </a:br>
            <a:r>
              <a:rPr lang="fr-FR" sz="1300">
                <a:latin typeface="Courier New" pitchFamily="49"/>
              </a:rPr>
              <a:t>"http://&lt;server&gt;/realms/&lt;realm-name&gt;",</a:t>
            </a:r>
          </a:p>
          <a:p>
            <a:pPr lvl="0"/>
            <a:r>
              <a:rPr lang="fr-FR" sz="1300">
                <a:latin typeface="Courier New" pitchFamily="49"/>
              </a:rPr>
              <a:t> "</a:t>
            </a:r>
            <a:r>
              <a:rPr lang="fr-FR" sz="1300" b="1">
                <a:solidFill>
                  <a:srgbClr val="233D98"/>
                </a:solidFill>
                <a:latin typeface="Courier New" pitchFamily="49"/>
              </a:rPr>
              <a:t>authorization_endpoint</a:t>
            </a:r>
            <a:r>
              <a:rPr lang="fr-FR" sz="1300">
                <a:latin typeface="Courier New" pitchFamily="49"/>
              </a:rPr>
              <a:t>": </a:t>
            </a:r>
            <a:br>
              <a:rPr lang="fr-FR" sz="1300">
                <a:latin typeface="Courier New" pitchFamily="49"/>
              </a:rPr>
            </a:br>
            <a:r>
              <a:rPr lang="fr-FR" sz="1300">
                <a:latin typeface="Courier New" pitchFamily="49"/>
              </a:rPr>
              <a:t>"http://&lt;server&gt;/realms/&lt;realm-name&gt;</a:t>
            </a:r>
            <a:r>
              <a:rPr lang="fr-FR" sz="1300" b="1">
                <a:latin typeface="Courier New" pitchFamily="49"/>
              </a:rPr>
              <a:t>/protocol/openid-connect/auth</a:t>
            </a:r>
            <a:r>
              <a:rPr lang="fr-FR" sz="1300">
                <a:latin typeface="Courier New" pitchFamily="49"/>
              </a:rPr>
              <a:t>",</a:t>
            </a:r>
          </a:p>
          <a:p>
            <a:pPr lvl="0"/>
            <a:r>
              <a:rPr lang="fr-FR" sz="1300">
                <a:latin typeface="Courier New" pitchFamily="49"/>
              </a:rPr>
              <a:t> "</a:t>
            </a:r>
            <a:r>
              <a:rPr lang="fr-FR" sz="1300" b="1">
                <a:solidFill>
                  <a:srgbClr val="233D98"/>
                </a:solidFill>
                <a:latin typeface="Courier New" pitchFamily="49"/>
              </a:rPr>
              <a:t>token_endpoint</a:t>
            </a:r>
            <a:r>
              <a:rPr lang="fr-FR" sz="1300">
                <a:latin typeface="Courier New" pitchFamily="49"/>
              </a:rPr>
              <a:t>": "http://&lt;server&gt;/realms/&lt;realm-name&gt;</a:t>
            </a:r>
            <a:r>
              <a:rPr lang="fr-FR" sz="1300" b="1">
                <a:latin typeface="Courier New" pitchFamily="49"/>
              </a:rPr>
              <a:t>/protocol/openid-connect/token</a:t>
            </a:r>
            <a:r>
              <a:rPr lang="fr-FR" sz="1300">
                <a:latin typeface="Courier New" pitchFamily="49"/>
              </a:rPr>
              <a:t>",</a:t>
            </a:r>
          </a:p>
          <a:p>
            <a:pPr lvl="0"/>
            <a:r>
              <a:rPr lang="fr-FR" sz="1300">
                <a:latin typeface="Courier New" pitchFamily="49"/>
              </a:rPr>
              <a:t> "</a:t>
            </a:r>
            <a:r>
              <a:rPr lang="fr-FR" sz="1300" b="1">
                <a:solidFill>
                  <a:srgbClr val="233D98"/>
                </a:solidFill>
                <a:latin typeface="Courier New" pitchFamily="49"/>
              </a:rPr>
              <a:t>introspection_endpoint</a:t>
            </a:r>
            <a:r>
              <a:rPr lang="fr-FR" sz="1300">
                <a:latin typeface="Courier New" pitchFamily="49"/>
              </a:rPr>
              <a:t>": </a:t>
            </a:r>
            <a:br>
              <a:rPr lang="fr-FR" sz="1300">
                <a:latin typeface="Courier New" pitchFamily="49"/>
              </a:rPr>
            </a:br>
            <a:r>
              <a:rPr lang="fr-FR" sz="1300">
                <a:latin typeface="Courier New" pitchFamily="49"/>
              </a:rPr>
              <a:t>"http://&lt;server&gt;/realms/&lt;realm-name&gt;</a:t>
            </a:r>
            <a:r>
              <a:rPr lang="fr-FR" sz="1300" b="1">
                <a:latin typeface="Courier New" pitchFamily="49"/>
              </a:rPr>
              <a:t>/protocol/openid-connect/token/introspect</a:t>
            </a:r>
            <a:r>
              <a:rPr lang="fr-FR" sz="1300">
                <a:latin typeface="Courier New" pitchFamily="49"/>
              </a:rPr>
              <a:t>",</a:t>
            </a:r>
          </a:p>
          <a:p>
            <a:pPr lvl="0"/>
            <a:r>
              <a:rPr lang="fr-FR" sz="1300">
                <a:latin typeface="Courier New" pitchFamily="49"/>
              </a:rPr>
              <a:t> "</a:t>
            </a:r>
            <a:r>
              <a:rPr lang="fr-FR" sz="1300" b="1">
                <a:solidFill>
                  <a:srgbClr val="233D98"/>
                </a:solidFill>
                <a:latin typeface="Courier New" pitchFamily="49"/>
              </a:rPr>
              <a:t>userinfo_endpoint</a:t>
            </a:r>
            <a:r>
              <a:rPr lang="fr-FR" sz="1300">
                <a:latin typeface="Courier New" pitchFamily="49"/>
              </a:rPr>
              <a:t>": "http://&lt;server&gt;/realms/&lt;realm-name&gt;</a:t>
            </a:r>
            <a:r>
              <a:rPr lang="fr-FR" sz="1300" b="1">
                <a:latin typeface="Courier New" pitchFamily="49"/>
              </a:rPr>
              <a:t>/protocol/openid-connect/userinfo</a:t>
            </a:r>
            <a:r>
              <a:rPr lang="fr-FR" sz="1300">
                <a:latin typeface="Courier New" pitchFamily="49"/>
              </a:rPr>
              <a:t>",</a:t>
            </a:r>
          </a:p>
          <a:p>
            <a:pPr lvl="0"/>
            <a:r>
              <a:rPr lang="fr-FR" sz="1300">
                <a:latin typeface="Courier New" pitchFamily="49"/>
              </a:rPr>
              <a:t> "</a:t>
            </a:r>
            <a:r>
              <a:rPr lang="fr-FR" sz="1300" b="1">
                <a:solidFill>
                  <a:srgbClr val="233D98"/>
                </a:solidFill>
                <a:latin typeface="Courier New" pitchFamily="49"/>
              </a:rPr>
              <a:t>end_session_endpoint</a:t>
            </a:r>
            <a:r>
              <a:rPr lang="fr-FR" sz="1300">
                <a:latin typeface="Courier New" pitchFamily="49"/>
              </a:rPr>
              <a:t>": </a:t>
            </a:r>
            <a:br>
              <a:rPr lang="fr-FR" sz="1300">
                <a:latin typeface="Courier New" pitchFamily="49"/>
              </a:rPr>
            </a:br>
            <a:r>
              <a:rPr lang="fr-FR" sz="1300">
                <a:latin typeface="Courier New" pitchFamily="49"/>
              </a:rPr>
              <a:t>"http://&lt;server&gt;/realms/&lt;realm-name&gt;</a:t>
            </a:r>
            <a:r>
              <a:rPr lang="fr-FR" sz="1300" b="1">
                <a:latin typeface="Courier New" pitchFamily="49"/>
              </a:rPr>
              <a:t>/protocol/openid-connect/logout</a:t>
            </a:r>
            <a:r>
              <a:rPr lang="fr-FR" sz="1300">
                <a:latin typeface="Courier New" pitchFamily="49"/>
              </a:rPr>
              <a:t>",</a:t>
            </a:r>
          </a:p>
          <a:p>
            <a:pPr lvl="0"/>
            <a:r>
              <a:rPr lang="fr-FR" sz="1300">
                <a:latin typeface="Courier New" pitchFamily="49"/>
              </a:rPr>
              <a:t> "</a:t>
            </a:r>
            <a:r>
              <a:rPr lang="fr-FR" sz="1300" b="1">
                <a:solidFill>
                  <a:srgbClr val="233D98"/>
                </a:solidFill>
                <a:latin typeface="Courier New" pitchFamily="49"/>
              </a:rPr>
              <a:t>jwks_uri</a:t>
            </a:r>
            <a:r>
              <a:rPr lang="fr-FR" sz="1300">
                <a:latin typeface="Courier New" pitchFamily="49"/>
              </a:rPr>
              <a:t>": </a:t>
            </a:r>
            <a:br>
              <a:rPr lang="fr-FR" sz="1300">
                <a:latin typeface="Courier New" pitchFamily="49"/>
              </a:rPr>
            </a:br>
            <a:r>
              <a:rPr lang="fr-FR" sz="1300">
                <a:latin typeface="Courier New" pitchFamily="49"/>
              </a:rPr>
              <a:t>"http://&lt;server&gt;/realms/&lt;realm-name</a:t>
            </a:r>
            <a:r>
              <a:rPr lang="fr-FR" sz="1300" b="1">
                <a:latin typeface="Courier New" pitchFamily="49"/>
              </a:rPr>
              <a:t>/protocol/openid-connect/certs</a:t>
            </a:r>
            <a:r>
              <a:rPr lang="fr-FR" sz="1300">
                <a:latin typeface="Courier New" pitchFamily="49"/>
              </a:rPr>
              <a:t>",</a:t>
            </a:r>
          </a:p>
          <a:p>
            <a:pPr lvl="0"/>
            <a:endParaRPr lang="fr-FR">
              <a:latin typeface="Courier New" pitchFamily="49"/>
            </a:endParaRPr>
          </a:p>
        </p:txBody>
      </p:sp>
      <p:grpSp>
        <p:nvGrpSpPr>
          <p:cNvPr id="4" name="Group 4_ 1"/>
          <p:cNvGrpSpPr/>
          <p:nvPr/>
        </p:nvGrpSpPr>
        <p:grpSpPr>
          <a:xfrm>
            <a:off x="9144000" y="47520"/>
            <a:ext cx="1486800" cy="1141200"/>
            <a:chOff x="9144000" y="47520"/>
            <a:chExt cx="1486800" cy="1141200"/>
          </a:xfrm>
        </p:grpSpPr>
        <p:pic>
          <p:nvPicPr>
            <p:cNvPr id="5" name="Picture 5_ 1">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9144000" y="47520"/>
              <a:ext cx="1486800" cy="1141200"/>
            </a:xfrm>
            <a:prstGeom prst="rect">
              <a:avLst/>
            </a:prstGeom>
            <a:noFill/>
            <a:ln>
              <a:noFill/>
            </a:ln>
          </p:spPr>
        </p:pic>
        <p:sp>
          <p:nvSpPr>
            <p:cNvPr id="6" name="Text Box 6_ 1"/>
            <p:cNvSpPr/>
            <p:nvPr/>
          </p:nvSpPr>
          <p:spPr>
            <a:xfrm>
              <a:off x="9374400" y="42732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2.1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Base utilisateurs</a:t>
            </a:r>
          </a:p>
        </p:txBody>
      </p:sp>
      <p:sp>
        <p:nvSpPr>
          <p:cNvPr id="3" name="Espace réservé du texte 2"/>
          <p:cNvSpPr txBox="1">
            <a:spLocks noGrp="1"/>
          </p:cNvSpPr>
          <p:nvPr>
            <p:ph type="body" idx="4294967295"/>
          </p:nvPr>
        </p:nvSpPr>
        <p:spPr/>
        <p:txBody>
          <a:bodyPr vert="horz">
            <a:normAutofit fontScale="92500" lnSpcReduction="20000"/>
          </a:bodyPr>
          <a:lstStyle/>
          <a:p>
            <a:pPr lvl="0">
              <a:lnSpc>
                <a:spcPct val="100000"/>
              </a:lnSpc>
              <a:spcAft>
                <a:spcPts val="283"/>
              </a:spcAft>
            </a:pPr>
            <a:r>
              <a:rPr lang="fr-FR"/>
              <a:t>Keycloak est livré avec sa propre base de données d'utilisateurs</a:t>
            </a:r>
            <a:r>
              <a:rPr lang="fr-FR" baseline="30000"/>
              <a:t>1</a:t>
            </a:r>
          </a:p>
          <a:p>
            <a:pPr lvl="0"/>
            <a:r>
              <a:rPr lang="fr-FR"/>
              <a:t>Il est possible d’intégrer une infrastructure d'identité existante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Bases d'utilisateurs existantes à partir de réseaux sociaux</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Fournisseurs d'identité d'entreprise (Autre Keycloak par exemple)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Annuaires d'utilisateurs existants Serveurs Active Directory et LDAP.</a:t>
            </a:r>
          </a:p>
        </p:txBody>
      </p:sp>
      <p:sp>
        <p:nvSpPr>
          <p:cNvPr id="4" name="ZoneTexte 3"/>
          <p:cNvSpPr txBox="1"/>
          <p:nvPr/>
        </p:nvSpPr>
        <p:spPr>
          <a:xfrm>
            <a:off x="590760" y="7115040"/>
            <a:ext cx="4819320" cy="66924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000" b="0" i="1" u="none" strike="noStrike" baseline="0">
                <a:ln>
                  <a:noFill/>
                </a:ln>
                <a:solidFill>
                  <a:srgbClr val="000000"/>
                </a:solidFill>
                <a:latin typeface="Times New Roman" pitchFamily="18"/>
                <a:ea typeface="Lucida Sans Unicode" pitchFamily="34"/>
                <a:cs typeface="Lucida Sans Unicode" pitchFamily="34"/>
              </a:rPr>
              <a:t>1. Base de données relationnelles JDBC</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Authentification avec OpenID</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a:t>Discovery endpoint</a:t>
            </a:r>
          </a:p>
          <a:p>
            <a:pPr lvl="0" indent="-311040" algn="ctr">
              <a:lnSpc>
                <a:spcPct val="95000"/>
              </a:lnSpc>
              <a:spcAft>
                <a:spcPts val="0"/>
              </a:spcAft>
            </a:pPr>
            <a:r>
              <a:rPr lang="fr-FR" b="1">
                <a:solidFill>
                  <a:srgbClr val="0D1F63"/>
                </a:solidFill>
              </a:rPr>
              <a:t>Authentification</a:t>
            </a:r>
          </a:p>
          <a:p>
            <a:pPr lvl="0" indent="-311040" algn="ctr">
              <a:lnSpc>
                <a:spcPct val="95000"/>
              </a:lnSpc>
              <a:spcAft>
                <a:spcPts val="0"/>
              </a:spcAft>
            </a:pPr>
            <a:r>
              <a:rPr lang="fr-FR"/>
              <a:t>Authentification via mTLS</a:t>
            </a:r>
          </a:p>
          <a:p>
            <a:pPr lvl="0" algn="ctr">
              <a:spcAft>
                <a:spcPts val="0"/>
              </a:spcAft>
            </a:pPr>
            <a:r>
              <a:rPr lang="fr-FR"/>
              <a:t>CIBA Flow</a:t>
            </a:r>
          </a:p>
          <a:p>
            <a:pPr lvl="0" algn="ctr">
              <a:spcAft>
                <a:spcPts val="0"/>
              </a:spcAft>
            </a:pPr>
            <a:r>
              <a:rPr lang="fr-FR"/>
              <a:t>Personnalisation du jeton</a:t>
            </a:r>
          </a:p>
          <a:p>
            <a:pPr lvl="0" algn="ctr">
              <a:spcAft>
                <a:spcPts val="0"/>
              </a:spcAft>
            </a:pPr>
            <a:r>
              <a:rPr lang="fr-FR"/>
              <a:t>Logout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Flow</a:t>
            </a: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45000" y="3022920"/>
            <a:ext cx="10691640" cy="3707279"/>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Requête d’autorisation</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a:t>Les paramètres de la requête d’authentification doivent contenir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client_id</a:t>
            </a:r>
            <a:r>
              <a:rPr lang="fr-FR" sz="3200">
                <a:solidFill>
                  <a:srgbClr val="000000"/>
                </a:solidFill>
                <a:latin typeface="Tahoma" pitchFamily="34"/>
                <a:cs typeface="Lucida Sans Unicode" pitchFamily="34"/>
              </a:rPr>
              <a:t> : L’id du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redirect_uri</a:t>
            </a:r>
            <a:r>
              <a:rPr lang="fr-FR" sz="3200">
                <a:solidFill>
                  <a:srgbClr val="000000"/>
                </a:solidFill>
                <a:latin typeface="Tahoma" pitchFamily="34"/>
                <a:cs typeface="Lucida Sans Unicode" pitchFamily="34"/>
              </a:rPr>
              <a:t> : L’URI permettant à l’application de récupérer le code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scope </a:t>
            </a:r>
            <a:r>
              <a:rPr lang="fr-FR" sz="3200">
                <a:solidFill>
                  <a:srgbClr val="000000"/>
                </a:solidFill>
                <a:latin typeface="Tahoma" pitchFamily="34"/>
                <a:cs typeface="Lucida Sans Unicode" pitchFamily="34"/>
              </a:rPr>
              <a:t>: Valeur par défaut </a:t>
            </a:r>
            <a:r>
              <a:rPr lang="fr-FR" sz="3200" b="1" i="1">
                <a:solidFill>
                  <a:srgbClr val="000000"/>
                </a:solidFill>
                <a:latin typeface="Tahoma" pitchFamily="34"/>
                <a:cs typeface="Lucida Sans Unicode" pitchFamily="34"/>
              </a:rPr>
              <a:t>openid</a:t>
            </a:r>
            <a:r>
              <a:rPr lang="fr-FR" sz="3200" i="1">
                <a:solidFill>
                  <a:srgbClr val="000000"/>
                </a:solidFill>
                <a:latin typeface="Tahoma" pitchFamily="34"/>
                <a:cs typeface="Lucida Sans Unicode" pitchFamily="34"/>
              </a:rPr>
              <a:t>.</a:t>
            </a:r>
            <a:r>
              <a:rPr lang="fr-FR" sz="3200">
                <a:solidFill>
                  <a:srgbClr val="000000"/>
                </a:solidFill>
                <a:latin typeface="Tahoma" pitchFamily="34"/>
                <a:cs typeface="Lucida Sans Unicode" pitchFamily="34"/>
              </a:rPr>
              <a:t> Plusieurs scopes peuvent être précisés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response_type</a:t>
            </a:r>
            <a:r>
              <a:rPr lang="fr-FR" sz="3200">
                <a:solidFill>
                  <a:srgbClr val="000000"/>
                </a:solidFill>
                <a:latin typeface="Tahoma" pitchFamily="34"/>
                <a:cs typeface="Lucida Sans Unicode" pitchFamily="34"/>
              </a:rPr>
              <a:t> : </a:t>
            </a:r>
            <a:r>
              <a:rPr lang="fr-FR" sz="3200" b="1" i="1">
                <a:solidFill>
                  <a:srgbClr val="000000"/>
                </a:solidFill>
                <a:latin typeface="Tahoma" pitchFamily="34"/>
                <a:cs typeface="Lucida Sans Unicode" pitchFamily="34"/>
              </a:rPr>
              <a:t>code</a:t>
            </a:r>
            <a:r>
              <a:rPr lang="fr-FR" sz="3200">
                <a:solidFill>
                  <a:srgbClr val="000000"/>
                </a:solidFill>
                <a:latin typeface="Tahoma" pitchFamily="34"/>
                <a:cs typeface="Lucida Sans Unicode" pitchFamily="34"/>
              </a:rPr>
              <a:t> (pour le code d’autorisation)</a:t>
            </a:r>
          </a:p>
          <a:p>
            <a:pPr lvl="0"/>
            <a:r>
              <a:rPr lang="fr-FR"/>
              <a:t>Elle peut contenir également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prompt </a:t>
            </a:r>
            <a:r>
              <a:rPr lang="fr-FR" sz="3200">
                <a:solidFill>
                  <a:srgbClr val="000000"/>
                </a:solidFill>
                <a:latin typeface="Tahoma" pitchFamily="34"/>
                <a:cs typeface="Lucida Sans Unicode" pitchFamily="34"/>
              </a:rPr>
              <a:t>(optionnel) : Conditionne la page de login (en fonction si l’utilisateur est déjà authentifié ou pas)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max_age</a:t>
            </a:r>
            <a:r>
              <a:rPr lang="fr-FR" sz="3200">
                <a:solidFill>
                  <a:srgbClr val="000000"/>
                </a:solidFill>
                <a:latin typeface="Tahoma" pitchFamily="34"/>
                <a:cs typeface="Lucida Sans Unicode" pitchFamily="34"/>
              </a:rPr>
              <a:t> : Nombre de secondes maximum afin qu’une authentification précédente puisse être ré-utilisée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login_hint</a:t>
            </a:r>
            <a:r>
              <a:rPr lang="fr-FR" sz="3200">
                <a:solidFill>
                  <a:srgbClr val="000000"/>
                </a:solidFill>
                <a:latin typeface="Tahoma" pitchFamily="34"/>
                <a:cs typeface="Lucida Sans Unicode" pitchFamily="34"/>
              </a:rPr>
              <a:t> : Possibilité de passer le </a:t>
            </a:r>
            <a:r>
              <a:rPr lang="fr-FR" sz="3200" i="1">
                <a:solidFill>
                  <a:srgbClr val="000000"/>
                </a:solidFill>
                <a:latin typeface="Tahoma" pitchFamily="34"/>
                <a:cs typeface="Lucida Sans Unicode" pitchFamily="34"/>
              </a:rPr>
              <a:t>username</a:t>
            </a:r>
            <a:r>
              <a:rPr lang="fr-FR" sz="3200">
                <a:solidFill>
                  <a:srgbClr val="000000"/>
                </a:solidFill>
                <a:latin typeface="Tahoma" pitchFamily="34"/>
                <a:cs typeface="Lucida Sans Unicode" pitchFamily="34"/>
              </a:rPr>
              <a:t>, si l’application le connaît</a:t>
            </a:r>
          </a:p>
          <a:p>
            <a:pPr lvl="0"/>
            <a:r>
              <a:rPr lang="fr-FR"/>
              <a:t>La réponse est une code d’autorisation valable pendant 1 mn par défaut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Requête pour l’échange de jeton</a:t>
            </a:r>
          </a:p>
        </p:txBody>
      </p:sp>
      <p:sp>
        <p:nvSpPr>
          <p:cNvPr id="3" name="Espace réservé du texte 2"/>
          <p:cNvSpPr txBox="1">
            <a:spLocks noGrp="1"/>
          </p:cNvSpPr>
          <p:nvPr>
            <p:ph type="body" idx="4294967295"/>
          </p:nvPr>
        </p:nvSpPr>
        <p:spPr/>
        <p:txBody>
          <a:bodyPr vert="horz">
            <a:normAutofit lnSpcReduction="10000"/>
          </a:bodyPr>
          <a:lstStyle/>
          <a:p>
            <a:pPr lvl="0"/>
            <a:r>
              <a:rPr lang="fr-FR"/>
              <a:t>La requête pour obtenir les jetons prend en paramètre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grant_type</a:t>
            </a:r>
            <a:r>
              <a:rPr lang="fr-FR" sz="3200">
                <a:solidFill>
                  <a:srgbClr val="000000"/>
                </a:solidFill>
                <a:latin typeface="Tahoma" pitchFamily="34"/>
                <a:cs typeface="Lucida Sans Unicode" pitchFamily="34"/>
              </a:rPr>
              <a:t> : </a:t>
            </a:r>
            <a:r>
              <a:rPr lang="fr-FR" sz="3200" b="1" i="1">
                <a:solidFill>
                  <a:srgbClr val="000000"/>
                </a:solidFill>
                <a:latin typeface="Tahoma" pitchFamily="34"/>
                <a:cs typeface="Lucida Sans Unicode" pitchFamily="34"/>
              </a:rPr>
              <a:t>authorization_code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code</a:t>
            </a:r>
            <a:r>
              <a:rPr lang="fr-FR" sz="3200">
                <a:solidFill>
                  <a:srgbClr val="000000"/>
                </a:solidFill>
                <a:latin typeface="Tahoma" pitchFamily="34"/>
                <a:cs typeface="Lucida Sans Unicode" pitchFamily="34"/>
              </a:rPr>
              <a:t> : Le code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client_id </a:t>
            </a:r>
            <a:r>
              <a:rPr lang="fr-FR" sz="3200">
                <a:solidFill>
                  <a:srgbClr val="000000"/>
                </a:solidFill>
                <a:latin typeface="Tahoma" pitchFamily="34"/>
                <a:cs typeface="Lucida Sans Unicode" pitchFamily="34"/>
              </a:rPr>
              <a:t>: Id du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redirect_uri</a:t>
            </a:r>
            <a:r>
              <a:rPr lang="fr-FR" sz="3200">
                <a:solidFill>
                  <a:srgbClr val="000000"/>
                </a:solidFill>
                <a:latin typeface="Tahoma" pitchFamily="34"/>
                <a:cs typeface="Lucida Sans Unicode" pitchFamily="34"/>
              </a:rPr>
              <a:t> : L’URI permettant au client de récupérer les jetons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Réponse jetons</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La réponse JSON contient les attributs suivants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access_token</a:t>
            </a:r>
            <a:r>
              <a:rPr lang="fr-FR" sz="3200">
                <a:solidFill>
                  <a:srgbClr val="000000"/>
                </a:solidFill>
                <a:latin typeface="Tahoma" pitchFamily="34"/>
                <a:cs typeface="Lucida Sans Unicode" pitchFamily="34"/>
              </a:rPr>
              <a:t> : Jeton d’accès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expires</a:t>
            </a:r>
            <a:r>
              <a:rPr lang="fr-FR" sz="3200">
                <a:solidFill>
                  <a:srgbClr val="000000"/>
                </a:solidFill>
                <a:latin typeface="Tahoma" pitchFamily="34"/>
                <a:cs typeface="Lucida Sans Unicode" pitchFamily="34"/>
              </a:rPr>
              <a:t>_</a:t>
            </a:r>
            <a:r>
              <a:rPr lang="fr-FR" sz="3200" b="1" i="1">
                <a:solidFill>
                  <a:srgbClr val="0729A8"/>
                </a:solidFill>
                <a:latin typeface="Tahoma" pitchFamily="34"/>
                <a:cs typeface="Lucida Sans Unicode" pitchFamily="34"/>
              </a:rPr>
              <a:t>in</a:t>
            </a:r>
            <a:r>
              <a:rPr lang="fr-FR" sz="3200">
                <a:solidFill>
                  <a:srgbClr val="000000"/>
                </a:solidFill>
                <a:latin typeface="Tahoma" pitchFamily="34"/>
                <a:cs typeface="Lucida Sans Unicode" pitchFamily="34"/>
              </a:rPr>
              <a:t> : Le jeton peut être opaque donc il y a un champ indiquant la date d’expiration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refresh_token</a:t>
            </a:r>
            <a:r>
              <a:rPr lang="fr-FR" sz="3200">
                <a:solidFill>
                  <a:srgbClr val="000000"/>
                </a:solidFill>
                <a:latin typeface="Tahoma" pitchFamily="34"/>
                <a:cs typeface="Lucida Sans Unicode" pitchFamily="34"/>
              </a:rPr>
              <a:t> : Jeton d’actualisation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refresh_token_expires_in</a:t>
            </a:r>
            <a:r>
              <a:rPr lang="fr-FR" sz="3200">
                <a:solidFill>
                  <a:srgbClr val="000000"/>
                </a:solidFill>
                <a:latin typeface="Tahoma" pitchFamily="34"/>
                <a:cs typeface="Lucida Sans Unicode" pitchFamily="34"/>
              </a:rPr>
              <a: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token_type</a:t>
            </a:r>
            <a:r>
              <a:rPr lang="fr-FR" sz="3200">
                <a:solidFill>
                  <a:srgbClr val="000000"/>
                </a:solidFill>
                <a:latin typeface="Tahoma" pitchFamily="34"/>
                <a:cs typeface="Lucida Sans Unicode" pitchFamily="34"/>
              </a:rPr>
              <a:t> : Avec Keycloak toujours Bearer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id</a:t>
            </a:r>
            <a:r>
              <a:rPr lang="fr-FR" sz="3200">
                <a:solidFill>
                  <a:srgbClr val="000000"/>
                </a:solidFill>
                <a:latin typeface="Tahoma" pitchFamily="34"/>
                <a:cs typeface="Lucida Sans Unicode" pitchFamily="34"/>
              </a:rPr>
              <a:t>_</a:t>
            </a:r>
            <a:r>
              <a:rPr lang="fr-FR" sz="3200" b="1" i="1">
                <a:solidFill>
                  <a:srgbClr val="0729A8"/>
                </a:solidFill>
                <a:latin typeface="Tahoma" pitchFamily="34"/>
                <a:cs typeface="Lucida Sans Unicode" pitchFamily="34"/>
              </a:rPr>
              <a:t>token</a:t>
            </a:r>
            <a:r>
              <a:rPr lang="fr-FR" sz="3200">
                <a:solidFill>
                  <a:srgbClr val="000000"/>
                </a:solidFill>
                <a:latin typeface="Tahoma" pitchFamily="34"/>
                <a:cs typeface="Lucida Sans Unicode" pitchFamily="34"/>
              </a:rPr>
              <a:t> : Jeton d’identification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session_state</a:t>
            </a:r>
            <a:r>
              <a:rPr lang="fr-FR" sz="3200">
                <a:solidFill>
                  <a:srgbClr val="000000"/>
                </a:solidFill>
                <a:latin typeface="Tahoma" pitchFamily="34"/>
                <a:cs typeface="Lucida Sans Unicode" pitchFamily="34"/>
              </a:rPr>
              <a:t> : ID de session de l’utilisateur dans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scope</a:t>
            </a:r>
            <a:r>
              <a:rPr lang="fr-FR" sz="3200">
                <a:solidFill>
                  <a:srgbClr val="000000"/>
                </a:solidFill>
                <a:latin typeface="Tahoma" pitchFamily="34"/>
                <a:cs typeface="Lucida Sans Unicode" pitchFamily="34"/>
              </a:rPr>
              <a:t> : Les scopes renvoyés peuvent ne pas correspondre à la requête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Jeton d’identification</a:t>
            </a:r>
          </a:p>
        </p:txBody>
      </p:sp>
      <p:sp>
        <p:nvSpPr>
          <p:cNvPr id="3" name="Espace réservé du texte 2"/>
          <p:cNvSpPr txBox="1">
            <a:spLocks noGrp="1"/>
          </p:cNvSpPr>
          <p:nvPr>
            <p:ph type="body" idx="4294967295"/>
          </p:nvPr>
        </p:nvSpPr>
        <p:spPr/>
        <p:txBody>
          <a:bodyPr vert="horz"/>
          <a:lstStyle/>
          <a:p>
            <a:pPr lvl="0"/>
            <a:r>
              <a:rPr lang="fr-FR"/>
              <a:t>Le jeton d'identification est par défaut un jeton JWT signé, qui suit ce format :</a:t>
            </a:r>
          </a:p>
          <a:p>
            <a:pPr lvl="0"/>
            <a:r>
              <a:rPr lang="fr-FR" sz="2400" b="1" i="1">
                <a:solidFill>
                  <a:srgbClr val="233D98"/>
                </a:solidFill>
              </a:rPr>
              <a:t>&lt;En-tête&gt;.&lt;Charge utile&gt;.&lt;Signature&gt;</a:t>
            </a:r>
          </a:p>
          <a:p>
            <a:pPr lvl="0"/>
            <a:r>
              <a:rPr lang="fr-FR"/>
              <a:t>L'en-tête et la charge utile sont des documents JSON encodés en Base64URL.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Revendications</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b="1" i="1">
                <a:solidFill>
                  <a:srgbClr val="233D98"/>
                </a:solidFill>
              </a:rPr>
              <a:t>exp</a:t>
            </a:r>
            <a:r>
              <a:rPr lang="fr-FR"/>
              <a:t> : lorsque le jeton expire.</a:t>
            </a:r>
          </a:p>
          <a:p>
            <a:pPr lvl="0"/>
            <a:r>
              <a:rPr lang="fr-FR" b="1" i="1">
                <a:solidFill>
                  <a:srgbClr val="233D98"/>
                </a:solidFill>
              </a:rPr>
              <a:t>iat</a:t>
            </a:r>
            <a:r>
              <a:rPr lang="fr-FR"/>
              <a:t> : date à laquelle le jeton a été émis.</a:t>
            </a:r>
          </a:p>
          <a:p>
            <a:pPr lvl="0"/>
            <a:r>
              <a:rPr lang="fr-FR" b="1" i="1">
                <a:solidFill>
                  <a:srgbClr val="233D98"/>
                </a:solidFill>
              </a:rPr>
              <a:t>auth_time</a:t>
            </a:r>
            <a:r>
              <a:rPr lang="fr-FR"/>
              <a:t> : lorsque l'utilisateur s'est authentifié pour la dernière fois.</a:t>
            </a:r>
          </a:p>
          <a:p>
            <a:pPr lvl="0"/>
            <a:r>
              <a:rPr lang="fr-FR" b="1" i="1">
                <a:solidFill>
                  <a:srgbClr val="233D98"/>
                </a:solidFill>
              </a:rPr>
              <a:t>jti</a:t>
            </a:r>
            <a:r>
              <a:rPr lang="fr-FR"/>
              <a:t> : L'identifiant unique pour ce jeton.</a:t>
            </a:r>
          </a:p>
          <a:p>
            <a:pPr lvl="0"/>
            <a:r>
              <a:rPr lang="fr-FR" b="1" i="1">
                <a:solidFill>
                  <a:srgbClr val="233D98"/>
                </a:solidFill>
              </a:rPr>
              <a:t>aud</a:t>
            </a:r>
            <a:r>
              <a:rPr lang="fr-FR"/>
              <a:t> : l'audience du jeton, qui doit contenir la partie de confiance qui authentifie l'utilisateur.</a:t>
            </a:r>
          </a:p>
          <a:p>
            <a:pPr lvl="0"/>
            <a:r>
              <a:rPr lang="fr-FR" b="1" i="1">
                <a:solidFill>
                  <a:srgbClr val="233D98"/>
                </a:solidFill>
              </a:rPr>
              <a:t>azp</a:t>
            </a:r>
            <a:r>
              <a:rPr lang="fr-FR"/>
              <a:t> : la partie à laquelle le jeton a été émis.</a:t>
            </a:r>
          </a:p>
          <a:p>
            <a:pPr lvl="0"/>
            <a:r>
              <a:rPr lang="fr-FR" b="1" i="1">
                <a:solidFill>
                  <a:srgbClr val="233D98"/>
                </a:solidFill>
              </a:rPr>
              <a:t>sub</a:t>
            </a:r>
            <a:r>
              <a:rPr lang="fr-FR"/>
              <a:t> : l'identifiant unique de l'utilisateur authentifié.</a:t>
            </a:r>
          </a:p>
          <a:p>
            <a:pPr lvl="0"/>
            <a:r>
              <a:rPr lang="fr-FR"/>
              <a:t>Les autres revendications sont plus informatives sur l’utilisateur et peuvent être finement configurées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Rafraîchissement</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Les jetons d'identification ont une courte durée de vie afin d'atténuer le risque de fuite de jetons.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Cela ne signifie pas que l'application doit ré-authentifier l'utilisateur</a:t>
            </a:r>
          </a:p>
          <a:p>
            <a:pPr lvl="0"/>
            <a:r>
              <a:rPr lang="fr-FR"/>
              <a:t>Il existe un jeton d'actualisation distinct qui peut être utilisé pour obtenir un jeton d'identification mis à jour.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jeton d'actualisation a une expiration beaucoup plus longue.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Généralement, il ne peut s’utiliser qu’une seule fois</a:t>
            </a:r>
          </a:p>
          <a:p>
            <a:pPr lvl="0"/>
            <a:r>
              <a:rPr lang="fr-FR"/>
              <a:t>=&gt; Les applications peuvent mettre à jour les informations utilisateurs sans se ré-authentifier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UserInfo endpoint</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Le point d’accès </a:t>
            </a:r>
            <a:r>
              <a:rPr lang="fr-FR" b="1" i="1">
                <a:solidFill>
                  <a:srgbClr val="233D98"/>
                </a:solidFill>
              </a:rPr>
              <a:t>UserInfo</a:t>
            </a:r>
            <a:r>
              <a:rPr lang="fr-FR"/>
              <a:t> permet d’obtenir les informations de l’utilisateur authentifié.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Un sous-ensemble des informations de l’ID token ne contenant que les attributs de l’utilisateur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informations retournées peuvent être configurées</a:t>
            </a:r>
          </a:p>
          <a:p>
            <a:pPr lvl="0"/>
            <a:r>
              <a:rPr lang="fr-FR"/>
              <a:t>Il est accessible avec un jeton d’accès.</a:t>
            </a:r>
            <a:br>
              <a:rPr lang="fr-FR"/>
            </a:br>
            <a:endParaRPr lang="fr-FR"/>
          </a:p>
          <a:p>
            <a:pPr lvl="0"/>
            <a:r>
              <a:rPr lang="fr-FR" sz="1800" i="1"/>
              <a:t>http://&lt;server&gt;/realms/&lt;realm-name&gt;/protocol/openid-connect/userinfo</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 PAR : Pushed Authorization Request</a:t>
            </a:r>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b="1" i="1">
                <a:solidFill>
                  <a:srgbClr val="0D1F63"/>
                </a:solidFill>
              </a:rPr>
              <a:t>PAR (RFC 9126) (Pushed Authorization Request)</a:t>
            </a:r>
            <a:r>
              <a:rPr lang="fr-FR"/>
              <a:t> est une extension du flow d’autorisation OAuth2, qui permet au client de transmettre sa requête d’autorisation directement au serveur d'autorisation via un canal sécurisé (POST HTTPS), au lieu de passer tous les paramètres dans l'URL (GET).</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client prépare la requête d’autorisation (</a:t>
            </a:r>
            <a:r>
              <a:rPr lang="fr-FR" sz="3200" i="1">
                <a:solidFill>
                  <a:srgbClr val="000000"/>
                </a:solidFill>
                <a:latin typeface="Tahoma" pitchFamily="34"/>
                <a:cs typeface="Lucida Sans Unicode" pitchFamily="34"/>
              </a:rPr>
              <a:t>client_id, redirect_uri, response_type, scope,</a:t>
            </a:r>
            <a:r>
              <a:rPr lang="fr-FR" sz="3200">
                <a:solidFill>
                  <a:srgbClr val="000000"/>
                </a:solidFill>
                <a:latin typeface="Tahoma" pitchFamily="34"/>
                <a:cs typeface="Lucida Sans Unicode" pitchFamily="34"/>
              </a:rPr>
              <a:t> etc.)</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Il envoie cette requête en POST au PAR endpoint</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Keycloak répond avec un </a:t>
            </a:r>
            <a:r>
              <a:rPr lang="fr-FR" sz="3200" b="1" i="1">
                <a:solidFill>
                  <a:srgbClr val="0D1F63"/>
                </a:solidFill>
                <a:latin typeface="Tahoma" pitchFamily="34"/>
                <a:cs typeface="Lucida Sans Unicode" pitchFamily="34"/>
              </a:rPr>
              <a:t>request_uri</a:t>
            </a:r>
            <a:r>
              <a:rPr lang="fr-FR" sz="3200">
                <a:solidFill>
                  <a:srgbClr val="000000"/>
                </a:solidFill>
                <a:latin typeface="Tahoma" pitchFamily="34"/>
                <a:cs typeface="Lucida Sans Unicode" pitchFamily="34"/>
              </a:rPr>
              <a:t> et un </a:t>
            </a:r>
            <a:r>
              <a:rPr lang="fr-FR" sz="3200" b="1" i="1">
                <a:solidFill>
                  <a:srgbClr val="0D1F63"/>
                </a:solidFill>
                <a:latin typeface="Tahoma" pitchFamily="34"/>
                <a:cs typeface="Lucida Sans Unicode" pitchFamily="34"/>
              </a:rPr>
              <a:t>expires_in</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client redirige l’utilisateur vers l’URL d’autorisation standard, avec un seul paramètre request_uri</a:t>
            </a:r>
          </a:p>
          <a:p>
            <a:pPr lvl="0"/>
            <a:r>
              <a:rPr lang="fr-FR"/>
              <a:t>Contourne les inconvénients du flow standard :</a:t>
            </a:r>
          </a:p>
          <a:p>
            <a:pPr marL="342720" lvl="1" indent="-342720" hangingPunct="0">
              <a:lnSpc>
                <a:spcPct val="96000"/>
              </a:lnSpc>
              <a:spcBef>
                <a:spcPts val="0"/>
              </a:spcBef>
              <a:spcAft>
                <a:spcPts val="1423"/>
              </a:spcAft>
              <a:buSzPct val="45000"/>
              <a:buFont typeface="Open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Envoi des paramètres sensibles (scope, redirect_uri, state, etc.) dans l’URL redirigée vers l’utilisateur</a:t>
            </a:r>
          </a:p>
          <a:p>
            <a:pPr marL="342720" lvl="1" indent="-342720" hangingPunct="0">
              <a:lnSpc>
                <a:spcPct val="96000"/>
              </a:lnSpc>
              <a:spcBef>
                <a:spcPts val="0"/>
              </a:spcBef>
              <a:spcAft>
                <a:spcPts val="1423"/>
              </a:spcAft>
              <a:buSzPct val="45000"/>
              <a:buFont typeface="OpenSymbol"/>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Peut poser des problèmes de sécurité, d’intégrité, de longueur de requête, etc.</a:t>
            </a:r>
          </a:p>
          <a:p>
            <a:pPr lvl="0"/>
            <a:r>
              <a:rPr lang="fr-FR"/>
              <a:t>Nécessaire pour FAPI-2.0</a:t>
            </a:r>
          </a:p>
          <a:p>
            <a:pPr lvl="0"/>
            <a:endParaRPr lang="fr-FR"/>
          </a:p>
        </p:txBody>
      </p:sp>
      <p:grpSp>
        <p:nvGrpSpPr>
          <p:cNvPr id="4" name="Group 4_ 2"/>
          <p:cNvGrpSpPr/>
          <p:nvPr/>
        </p:nvGrpSpPr>
        <p:grpSpPr>
          <a:xfrm>
            <a:off x="9144000" y="47520"/>
            <a:ext cx="1486800" cy="1141200"/>
            <a:chOff x="9144000" y="47520"/>
            <a:chExt cx="1486800" cy="1141200"/>
          </a:xfrm>
        </p:grpSpPr>
        <p:pic>
          <p:nvPicPr>
            <p:cNvPr id="5" name="Picture 5_ 1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9144000" y="47520"/>
              <a:ext cx="1486800" cy="1141200"/>
            </a:xfrm>
            <a:prstGeom prst="rect">
              <a:avLst/>
            </a:prstGeom>
            <a:noFill/>
            <a:ln>
              <a:noFill/>
            </a:ln>
          </p:spPr>
        </p:pic>
        <p:sp>
          <p:nvSpPr>
            <p:cNvPr id="6" name="Text Box 6_ 14"/>
            <p:cNvSpPr/>
            <p:nvPr/>
          </p:nvSpPr>
          <p:spPr>
            <a:xfrm>
              <a:off x="9374400" y="42732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2.2</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Stack technologique</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u="sng" dirty="0"/>
              <a:t>Avant Fin 2020 </a:t>
            </a:r>
            <a:r>
              <a:rPr lang="fr-FR" dirty="0"/>
              <a:t>: Application web déployée sur le serveur </a:t>
            </a:r>
            <a:r>
              <a:rPr lang="fr-FR" dirty="0" err="1" smtClean="0"/>
              <a:t>Wildfly</a:t>
            </a:r>
            <a:endParaRPr lang="fr-FR" dirty="0" smtClean="0"/>
          </a:p>
          <a:p>
            <a:pPr lvl="0"/>
            <a:endParaRPr lang="fr-FR" dirty="0"/>
          </a:p>
          <a:p>
            <a:pPr lvl="0"/>
            <a:r>
              <a:rPr lang="fr-FR" u="sng" dirty="0"/>
              <a:t>Après Fin 2020</a:t>
            </a:r>
            <a:r>
              <a:rPr lang="fr-FR" dirty="0"/>
              <a:t> : Construit au-dessus du </a:t>
            </a:r>
            <a:r>
              <a:rPr lang="fr-FR" dirty="0" err="1"/>
              <a:t>framework</a:t>
            </a:r>
            <a:r>
              <a:rPr lang="fr-FR" dirty="0"/>
              <a:t> Quarkus</a:t>
            </a:r>
            <a:r>
              <a:rPr lang="fr-FR" baseline="30000" dirty="0"/>
              <a:t>1</a:t>
            </a:r>
            <a:r>
              <a:rPr lang="fr-FR" dirty="0"/>
              <a: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dirty="0">
                <a:solidFill>
                  <a:srgbClr val="000000"/>
                </a:solidFill>
                <a:latin typeface="Tahoma" pitchFamily="34"/>
                <a:cs typeface="Lucida Sans Unicode" pitchFamily="34"/>
              </a:rPr>
              <a:t>Temps de démarrage réduit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dirty="0">
                <a:solidFill>
                  <a:srgbClr val="000000"/>
                </a:solidFill>
                <a:latin typeface="Tahoma" pitchFamily="34"/>
                <a:cs typeface="Lucida Sans Unicode" pitchFamily="34"/>
              </a:rPr>
              <a:t>Faible empreinte mémoire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dirty="0">
                <a:solidFill>
                  <a:srgbClr val="000000"/>
                </a:solidFill>
                <a:latin typeface="Tahoma" pitchFamily="34"/>
                <a:cs typeface="Lucida Sans Unicode" pitchFamily="34"/>
              </a:rPr>
              <a:t>Approche conteneur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dirty="0">
                <a:solidFill>
                  <a:srgbClr val="000000"/>
                </a:solidFill>
                <a:latin typeface="Tahoma" pitchFamily="34"/>
                <a:cs typeface="Lucida Sans Unicode" pitchFamily="34"/>
              </a:rPr>
              <a:t>Meilleure expérience de développeur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dirty="0">
                <a:solidFill>
                  <a:srgbClr val="000000"/>
                </a:solidFill>
                <a:latin typeface="Tahoma" pitchFamily="34"/>
                <a:cs typeface="Lucida Sans Unicode" pitchFamily="34"/>
              </a:rPr>
              <a:t>Meilleure convivialité</a:t>
            </a:r>
          </a:p>
        </p:txBody>
      </p:sp>
      <p:sp>
        <p:nvSpPr>
          <p:cNvPr id="4" name="ZoneTexte 3"/>
          <p:cNvSpPr txBox="1"/>
          <p:nvPr/>
        </p:nvSpPr>
        <p:spPr>
          <a:xfrm>
            <a:off x="599760" y="7029360"/>
            <a:ext cx="9379440" cy="380160"/>
          </a:xfrm>
          <a:prstGeom prst="rect">
            <a:avLst/>
          </a:prstGeom>
          <a:noFill/>
          <a:ln>
            <a:noFill/>
          </a:ln>
        </p:spPr>
        <p:txBody>
          <a:bodyPr vert="horz" wrap="none" lIns="90000" tIns="45000" rIns="90000" bIns="45000" anchorCtr="0" compatLnSpc="1">
            <a:spAutoFit/>
          </a:bodyPr>
          <a:lstStyle/>
          <a:p>
            <a:pPr marL="0" marR="0" lvl="0" indent="0" algn="l" rtl="0" hangingPunct="0">
              <a:lnSpc>
                <a:spcPct val="95000"/>
              </a:lnSpc>
              <a:spcBef>
                <a:spcPts val="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000" b="0" i="0" u="none" strike="noStrike" baseline="0">
                <a:ln>
                  <a:noFill/>
                </a:ln>
                <a:solidFill>
                  <a:srgbClr val="000000"/>
                </a:solidFill>
                <a:latin typeface="Times New Roman" pitchFamily="18"/>
                <a:ea typeface="Lucida Sans Unicode" pitchFamily="34"/>
                <a:cs typeface="Lucida Sans Unicode" pitchFamily="34"/>
              </a:rPr>
              <a:t>1. Une pile native Kubernetes et Cloud avec les meilleures bibliothèques et standards Java</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Authentification avec OpenID</a:t>
            </a:r>
          </a:p>
        </p:txBody>
      </p:sp>
      <p:sp>
        <p:nvSpPr>
          <p:cNvPr id="3" name="Sous-titre 2"/>
          <p:cNvSpPr txBox="1">
            <a:spLocks noGrp="1"/>
          </p:cNvSpPr>
          <p:nvPr>
            <p:ph type="subTitle" idx="4294967295"/>
          </p:nvPr>
        </p:nvSpPr>
        <p:spPr>
          <a:xfrm>
            <a:off x="1149120" y="2261880"/>
            <a:ext cx="8459640" cy="4384800"/>
          </a:xfrm>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a:t>Discovery endpoint</a:t>
            </a:r>
          </a:p>
          <a:p>
            <a:pPr lvl="0" algn="ctr">
              <a:spcAft>
                <a:spcPts val="0"/>
              </a:spcAft>
            </a:pPr>
            <a:r>
              <a:rPr lang="fr-FR"/>
              <a:t>Authentification</a:t>
            </a:r>
          </a:p>
          <a:p>
            <a:pPr lvl="0" algn="ctr">
              <a:spcAft>
                <a:spcPts val="0"/>
              </a:spcAft>
            </a:pPr>
            <a:r>
              <a:rPr lang="fr-FR" b="1">
                <a:solidFill>
                  <a:srgbClr val="0D1F63"/>
                </a:solidFill>
              </a:rPr>
              <a:t>Authentification via mTLS</a:t>
            </a:r>
          </a:p>
          <a:p>
            <a:pPr lvl="0" algn="ctr">
              <a:spcAft>
                <a:spcPts val="0"/>
              </a:spcAft>
            </a:pPr>
            <a:r>
              <a:rPr lang="fr-FR"/>
              <a:t>CIBA Flow</a:t>
            </a:r>
          </a:p>
          <a:p>
            <a:pPr lvl="0" algn="ctr">
              <a:spcAft>
                <a:spcPts val="0"/>
              </a:spcAft>
            </a:pPr>
            <a:r>
              <a:rPr lang="fr-FR"/>
              <a:t>Personnalisation du jeton</a:t>
            </a:r>
          </a:p>
          <a:p>
            <a:pPr lvl="0" algn="ctr">
              <a:spcAft>
                <a:spcPts val="0"/>
              </a:spcAft>
            </a:pPr>
            <a:r>
              <a:rPr lang="fr-FR"/>
              <a:t>Logout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Authentification par certificat client (mTLS)</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Le client s’authentifie avec un certificat TLS client, via HTTPS mutuel (mTLS).</a:t>
            </a:r>
          </a:p>
          <a:p>
            <a:pPr lvl="0"/>
            <a:r>
              <a:rPr lang="fr-FR"/>
              <a:t>Keycloak utilise ce certificat pour identifier et authentifier l’utilisateur sans saisie de login/mot de passe.</a:t>
            </a:r>
          </a:p>
          <a:p>
            <a:pPr lvl="0"/>
            <a:r>
              <a:rPr lang="fr-FR"/>
              <a:t>Avantages de mTLS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Sécurité forte : authentification à deux facteurs implicite (possession du certificat)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Sans mot de passe : pas de credential à stocker, pas de phishing</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Adapté aux machines ou environnements contrôlés : terminaux d'entreprise, API inter-applications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Compatible avec un flow OAuth2 / OIDC standard si bien configuré</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Inconvénients / limites de mTLS</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Complexité de déploiement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Génération et gestion des certificats client (PKI interne)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Configuration des reverse proxies pour le mTLS</a:t>
            </a:r>
          </a:p>
          <a:p>
            <a:pPr lvl="0"/>
            <a:endParaRPr lang="fr-FR"/>
          </a:p>
          <a:p>
            <a:pPr lvl="0"/>
            <a:r>
              <a:rPr lang="fr-FR"/>
              <a:t>Expérience utilisateur moins fluide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Nécessite parfois installation manuelle des certificats sur les terminaux</a:t>
            </a:r>
          </a:p>
          <a:p>
            <a:pPr lvl="0"/>
            <a:endParaRPr lang="fr-FR"/>
          </a:p>
          <a:p>
            <a:pPr lvl="0"/>
            <a:r>
              <a:rPr lang="fr-FR"/>
              <a:t>Pas adapté au grand public (ex. applications mobiles ou utilisateurs anonymes)</a:t>
            </a:r>
          </a:p>
          <a:p>
            <a:pPr lvl="0"/>
            <a:endParaRPr lang="fr-FR"/>
          </a:p>
          <a:p>
            <a:pPr lvl="0"/>
            <a:r>
              <a:rPr lang="fr-FR"/>
              <a:t>Pas natif dans tous les navigateurs/appareils mobiles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Authorization code Flow avec mTLS</a:t>
            </a:r>
          </a:p>
        </p:txBody>
      </p:sp>
      <p:sp>
        <p:nvSpPr>
          <p:cNvPr id="3" name="Espace réservé du texte 2"/>
          <p:cNvSpPr txBox="1">
            <a:spLocks noGrp="1"/>
          </p:cNvSpPr>
          <p:nvPr>
            <p:ph type="body" idx="4294967295"/>
          </p:nvPr>
        </p:nvSpPr>
        <p:spPr/>
        <p:txBody>
          <a:bodyPr vert="horz">
            <a:normAutofit fontScale="40000" lnSpcReduction="20000"/>
          </a:bodyPr>
          <a:lstStyle/>
          <a:p>
            <a:pPr lvl="0"/>
            <a:r>
              <a:rPr lang="fr-FR"/>
              <a:t>Accès initial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client accède à Keycloak via HTTPS avec authentification mutuelle (mTLS).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certificat client est présenté dès la connexion TLS.</a:t>
            </a:r>
          </a:p>
          <a:p>
            <a:pPr lvl="0"/>
            <a:r>
              <a:rPr lang="fr-FR"/>
              <a:t>Configuration côté Keycloak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certificat client est requis ou demandé (HTTPS_CLIENT_AUTH=request|required)</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 validation du certificat est assurée par Keycloak ou par un reverse proxy TLS (ex : NGINX en mTLS).</a:t>
            </a:r>
          </a:p>
          <a:p>
            <a:pPr lvl="0"/>
            <a:r>
              <a:rPr lang="fr-FR"/>
              <a:t>Authentification de l’utilisateur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Keycloak utilise un authenticator SPI X.509 pour mapper le certificat à un utilisateur :         mapping via : subjectDN, issuerDN, serialNumber, SAN, etc.</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L’utilisateur est automatiquement connecté, sans saisie de login/mot de passe.</a:t>
            </a:r>
          </a:p>
          <a:p>
            <a:pPr lvl="0"/>
            <a:r>
              <a:rPr lang="fr-FR"/>
              <a:t>Mise en œuvre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Ajouter l’authenticator X.509 dans le flow “browser”.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 Configurer un proxy TLS si besoin (pour extraire le certificat).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Définir les règles de mapping certificat → user dans Keycloak.</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Authentification avec OpenID</a:t>
            </a:r>
          </a:p>
        </p:txBody>
      </p:sp>
      <p:sp>
        <p:nvSpPr>
          <p:cNvPr id="3" name="Sous-titre 2"/>
          <p:cNvSpPr txBox="1">
            <a:spLocks noGrp="1"/>
          </p:cNvSpPr>
          <p:nvPr>
            <p:ph type="subTitle" idx="4294967295"/>
          </p:nvPr>
        </p:nvSpPr>
        <p:spPr>
          <a:xfrm>
            <a:off x="1149120" y="2261880"/>
            <a:ext cx="8459640" cy="4384800"/>
          </a:xfrm>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a:t>Discovery endpoint</a:t>
            </a:r>
          </a:p>
          <a:p>
            <a:pPr lvl="0" algn="ctr">
              <a:spcAft>
                <a:spcPts val="0"/>
              </a:spcAft>
            </a:pPr>
            <a:r>
              <a:rPr lang="fr-FR"/>
              <a:t>Authentification</a:t>
            </a:r>
          </a:p>
          <a:p>
            <a:pPr lvl="0" indent="-311040" algn="ctr">
              <a:lnSpc>
                <a:spcPct val="95000"/>
              </a:lnSpc>
              <a:spcAft>
                <a:spcPts val="0"/>
              </a:spcAft>
            </a:pPr>
            <a:r>
              <a:rPr lang="fr-FR"/>
              <a:t>Authentification via mTLS</a:t>
            </a:r>
          </a:p>
          <a:p>
            <a:pPr lvl="0" algn="ctr">
              <a:spcAft>
                <a:spcPts val="0"/>
              </a:spcAft>
            </a:pPr>
            <a:r>
              <a:rPr lang="fr-FR" b="1">
                <a:solidFill>
                  <a:srgbClr val="0D1F63"/>
                </a:solidFill>
              </a:rPr>
              <a:t>CIBA Flow</a:t>
            </a:r>
          </a:p>
          <a:p>
            <a:pPr lvl="0" algn="ctr">
              <a:spcAft>
                <a:spcPts val="0"/>
              </a:spcAft>
            </a:pPr>
            <a:r>
              <a:rPr lang="fr-FR"/>
              <a:t>Personnalisation du jeton</a:t>
            </a:r>
          </a:p>
          <a:p>
            <a:pPr lvl="0" algn="ctr">
              <a:spcAft>
                <a:spcPts val="0"/>
              </a:spcAft>
            </a:pPr>
            <a:r>
              <a:rPr lang="fr-FR"/>
              <a:t>Logout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CIBA Flow</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b="1">
                <a:solidFill>
                  <a:srgbClr val="0729A8"/>
                </a:solidFill>
              </a:rPr>
              <a:t>Client-Initiated Backchannel Authentication (CIBA)</a:t>
            </a:r>
            <a:r>
              <a:rPr lang="fr-FR"/>
              <a:t> est une extension d’OpenID Connect pour l’authentification asynchrone sans redirection navigateur</a:t>
            </a:r>
            <a:br>
              <a:rPr lang="fr-FR"/>
            </a:br>
            <a:r>
              <a:rPr lang="fr-FR"/>
              <a:t>Idéale pour les appareils sans interface utilisateur (IoT, banques, assistants vocaux…).</a:t>
            </a:r>
          </a:p>
          <a:p>
            <a:pPr lvl="0"/>
            <a:endParaRPr lang="fr-FR"/>
          </a:p>
          <a:p>
            <a:pPr lvl="0"/>
            <a:r>
              <a:rPr lang="fr-FR"/>
              <a:t>Principe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client n’ouvre pas de navigateur.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Il initie l’authentification côté serveur (via un backchannel).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fournisseur d’identité notifie l’utilisateur sur un autre canal (ex : mobile, push).</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L’utilisateur accepte/refuse, et le jeton est délivré ensuite.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Terminologie CIBA</a:t>
            </a:r>
          </a:p>
        </p:txBody>
      </p:sp>
      <p:sp>
        <p:nvSpPr>
          <p:cNvPr id="3" name="Espace réservé du texte 2"/>
          <p:cNvSpPr txBox="1">
            <a:spLocks noGrp="1"/>
          </p:cNvSpPr>
          <p:nvPr>
            <p:ph type="body" idx="4294967295"/>
          </p:nvPr>
        </p:nvSpPr>
        <p:spPr/>
        <p:txBody>
          <a:bodyPr vert="horz"/>
          <a:lstStyle/>
          <a:p>
            <a:pPr lvl="0">
              <a:spcBef>
                <a:spcPts val="1191"/>
              </a:spcBef>
              <a:spcAft>
                <a:spcPts val="992"/>
              </a:spcAft>
            </a:pPr>
            <a:r>
              <a:rPr lang="fr-FR" sz="2000" b="1">
                <a:solidFill>
                  <a:srgbClr val="0729A8"/>
                </a:solidFill>
              </a:rPr>
              <a:t>Backchannel Authentication Endpoint</a:t>
            </a:r>
            <a:r>
              <a:rPr lang="fr-FR" sz="2000"/>
              <a:t> : Point d’entrée CIBA du serveur d’authentification</a:t>
            </a:r>
          </a:p>
          <a:p>
            <a:pPr lvl="0">
              <a:spcBef>
                <a:spcPts val="1191"/>
              </a:spcBef>
              <a:spcAft>
                <a:spcPts val="992"/>
              </a:spcAft>
            </a:pPr>
            <a:r>
              <a:rPr lang="fr-FR" sz="2000" b="1">
                <a:solidFill>
                  <a:srgbClr val="0729A8"/>
                </a:solidFill>
              </a:rPr>
              <a:t>login_hint / id_token_hint</a:t>
            </a:r>
            <a:r>
              <a:rPr lang="fr-FR" sz="2000"/>
              <a:t> : Identifie le user à authentifier</a:t>
            </a:r>
          </a:p>
          <a:p>
            <a:pPr lvl="0">
              <a:spcBef>
                <a:spcPts val="1191"/>
              </a:spcBef>
              <a:spcAft>
                <a:spcPts val="992"/>
              </a:spcAft>
            </a:pPr>
            <a:r>
              <a:rPr lang="fr-FR" sz="2000" b="1">
                <a:solidFill>
                  <a:srgbClr val="0729A8"/>
                </a:solidFill>
              </a:rPr>
              <a:t>Binding Message</a:t>
            </a:r>
            <a:r>
              <a:rPr lang="fr-FR" sz="2000"/>
              <a:t> : Message à afficher à l’utilisateur</a:t>
            </a:r>
          </a:p>
          <a:p>
            <a:pPr lvl="0">
              <a:spcBef>
                <a:spcPts val="1191"/>
              </a:spcBef>
              <a:spcAft>
                <a:spcPts val="992"/>
              </a:spcAft>
            </a:pPr>
            <a:r>
              <a:rPr lang="fr-FR" sz="2000" b="1">
                <a:solidFill>
                  <a:srgbClr val="0729A8"/>
                </a:solidFill>
              </a:rPr>
              <a:t>Notification Endpoint (optionnel)</a:t>
            </a:r>
            <a:r>
              <a:rPr lang="fr-FR" sz="2000"/>
              <a:t> : endpoint de callback du client pour recevoir le résultat de l’authentification</a:t>
            </a:r>
          </a:p>
          <a:p>
            <a:pPr lvl="0">
              <a:spcBef>
                <a:spcPts val="1191"/>
              </a:spcBef>
              <a:spcAft>
                <a:spcPts val="992"/>
              </a:spcAft>
            </a:pPr>
            <a:r>
              <a:rPr lang="fr-FR" sz="2000" b="1">
                <a:solidFill>
                  <a:srgbClr val="0729A8"/>
                </a:solidFill>
              </a:rPr>
              <a:t>Poll / Ping / Push</a:t>
            </a:r>
            <a:r>
              <a:rPr lang="fr-FR" sz="2000"/>
              <a:t> : Méthodes de récupération du token après autorisation</a:t>
            </a:r>
          </a:p>
          <a:p>
            <a:pPr lvl="0">
              <a:spcBef>
                <a:spcPts val="1191"/>
              </a:spcBef>
              <a:spcAft>
                <a:spcPts val="992"/>
              </a:spcAft>
            </a:pPr>
            <a:endParaRPr lang="fr-FR" sz="1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Flow CIBA</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a:t>Flow pour l’obtention du jeton</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client envoie une requête d’authentification backchannel au serveur, avec un </a:t>
            </a:r>
            <a:r>
              <a:rPr lang="fr-FR" sz="3200" i="1">
                <a:solidFill>
                  <a:srgbClr val="000000"/>
                </a:solidFill>
                <a:latin typeface="Tahoma" pitchFamily="34"/>
                <a:cs typeface="Lucida Sans Unicode" pitchFamily="34"/>
              </a:rPr>
              <a:t>login_hint</a:t>
            </a:r>
            <a:r>
              <a:rPr lang="fr-FR" sz="3200">
                <a:solidFill>
                  <a:srgbClr val="000000"/>
                </a:solidFill>
                <a:latin typeface="Tahoma" pitchFamily="34"/>
                <a:cs typeface="Lucida Sans Unicode" pitchFamily="34"/>
              </a:rPr>
              <a:t> ou </a:t>
            </a:r>
            <a:r>
              <a:rPr lang="fr-FR" sz="3200" i="1">
                <a:solidFill>
                  <a:srgbClr val="000000"/>
                </a:solidFill>
                <a:latin typeface="Tahoma" pitchFamily="34"/>
                <a:cs typeface="Lucida Sans Unicode" pitchFamily="34"/>
              </a:rPr>
              <a:t>id_token_hint</a:t>
            </a:r>
            <a:r>
              <a:rPr lang="fr-FR" sz="3200">
                <a:solidFill>
                  <a:srgbClr val="000000"/>
                </a:solidFill>
                <a:latin typeface="Tahoma" pitchFamily="34"/>
                <a:cs typeface="Lucida Sans Unicode" pitchFamily="34"/>
              </a:rPr>
              <a:t>, et optionnellement un </a:t>
            </a:r>
            <a:r>
              <a:rPr lang="fr-FR" sz="3200" i="1">
                <a:solidFill>
                  <a:srgbClr val="000000"/>
                </a:solidFill>
                <a:latin typeface="Tahoma" pitchFamily="34"/>
                <a:cs typeface="Lucida Sans Unicode" pitchFamily="34"/>
              </a:rPr>
              <a:t>notification_endpoint</a:t>
            </a:r>
            <a:r>
              <a:rPr lang="fr-FR" sz="3200">
                <a:solidFill>
                  <a:srgbClr val="000000"/>
                </a:solidFill>
                <a:latin typeface="Tahoma" pitchFamily="34"/>
                <a:cs typeface="Lucida Sans Unicode" pitchFamily="34"/>
              </a:rPr>
              <a:t>.</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serveur notifie le client via le notification_endpoint, quand l’utilisateur a terminé l’authentification, que ce soit un succès ou un échec.</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client utilise cette notification et l’</a:t>
            </a:r>
            <a:r>
              <a:rPr lang="fr-FR" sz="3200" i="1">
                <a:solidFill>
                  <a:srgbClr val="000000"/>
                </a:solidFill>
                <a:latin typeface="Tahoma" pitchFamily="34"/>
                <a:cs typeface="Lucida Sans Unicode" pitchFamily="34"/>
              </a:rPr>
              <a:t>auth_req_id</a:t>
            </a:r>
            <a:r>
              <a:rPr lang="fr-FR" sz="3200">
                <a:solidFill>
                  <a:srgbClr val="000000"/>
                </a:solidFill>
                <a:latin typeface="Tahoma" pitchFamily="34"/>
                <a:cs typeface="Lucida Sans Unicode" pitchFamily="34"/>
              </a:rPr>
              <a:t> qu’il a reçu à l’étape 1 pour récupérer un token auprès du token endpoint.</a:t>
            </a:r>
          </a:p>
          <a:p>
            <a:pPr lvl="0"/>
            <a:r>
              <a:rPr lang="fr-FR"/>
              <a:t>Flow pour l’authentification</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Lors d’une requête d’authentication, le serveur d’autorisation notifie un service</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service acquitte puis demande à authentifier l’utilisateur</a:t>
            </a:r>
          </a:p>
          <a:p>
            <a:pPr marL="342720" lvl="1" indent="-342720" hangingPunct="0">
              <a:lnSpc>
                <a:spcPct val="96000"/>
              </a:lnSpc>
              <a:spcBef>
                <a:spcPts val="0"/>
              </a:spcBef>
              <a:spcAft>
                <a:spcPts val="1423"/>
              </a:spcAft>
              <a:buClr>
                <a:srgbClr val="000000"/>
              </a:buClr>
              <a:buSzPct val="100000"/>
              <a:buAutoNum type="arabicParen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Il informe le serveur du résultat de l’authentification. Si elle réussie, le jeton est disponible pendant x temps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Support dans Keycloak</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Activation par client (Enable CIBA)</a:t>
            </a:r>
          </a:p>
          <a:p>
            <a:pPr lvl="0"/>
            <a:r>
              <a:rPr lang="fr-FR"/>
              <a:t>Configuration générale </a:t>
            </a:r>
            <a:r>
              <a:rPr lang="fr-FR" i="1">
                <a:solidFill>
                  <a:srgbClr val="F10D0C"/>
                </a:solidFill>
              </a:rPr>
              <a:t>Authentication → CIBA Policy</a:t>
            </a:r>
            <a:r>
              <a:rPr lang="fr-FR"/>
              <a:t>, peut être surchargé par client (pas supporté par l’UI par contre)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Mode de livraison du jeton : Seulement ping</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Expiration de la demande authentification (120s par défaut)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Intervalle de polling</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Comment identifier l’utilisateur : Seulement login_hint</a:t>
            </a:r>
          </a:p>
          <a:p>
            <a:pPr lvl="0"/>
            <a:r>
              <a:rPr lang="fr-FR"/>
              <a:t>Canal d’authentification implémenté sous forme de SPI</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Soit on implémente son propre canal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Soit on utilise le SPI prédéfini : </a:t>
            </a:r>
            <a:r>
              <a:rPr lang="fr-FR" sz="3200" b="1" i="1">
                <a:solidFill>
                  <a:srgbClr val="0729A8"/>
                </a:solidFill>
                <a:latin typeface="Tahoma" pitchFamily="34"/>
                <a:cs typeface="Lucida Sans Unicode" pitchFamily="34"/>
              </a:rPr>
              <a:t>HTTP Authentication Channel Provider</a:t>
            </a:r>
          </a:p>
          <a:p>
            <a:pPr lvl="0"/>
            <a:r>
              <a:rPr lang="fr-FR"/>
              <a:t>Pas de support pour le notification endpoint dynamique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2120"/>
            <a:ext cx="8459640" cy="1287720"/>
          </a:xfrm>
        </p:spPr>
        <p:txBody>
          <a:bodyPr vert="horz"/>
          <a:lstStyle/>
          <a:p>
            <a:pPr lvl="0"/>
            <a:r>
              <a:rPr lang="fr-FR"/>
              <a:t>HTTP Authentication Chanel Manager</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Doit être activé en temps que SPI :</a:t>
            </a:r>
            <a:br>
              <a:rPr lang="fr-FR"/>
            </a:br>
            <a:r>
              <a:rPr lang="fr-FR" sz="2600">
                <a:latin typeface="Courier New" pitchFamily="49"/>
              </a:rPr>
              <a:t>kc.[sh|bat] start </a:t>
            </a:r>
            <a:r>
              <a:rPr lang="fr-FR" sz="2600" b="1">
                <a:solidFill>
                  <a:srgbClr val="0729A8"/>
                </a:solidFill>
                <a:latin typeface="Courier New" pitchFamily="49"/>
              </a:rPr>
              <a:t>--spi-ciba-auth-channel-ciba-http-auth-channel-http-authentication-channel-uri=</a:t>
            </a:r>
            <a:r>
              <a:rPr lang="fr-FR" sz="2600" b="1">
                <a:solidFill>
                  <a:srgbClr val="0729A8"/>
                </a:solidFill>
                <a:latin typeface="Courier New" pitchFamily="49"/>
                <a:hlinkClick r:id="rId3"/>
              </a:rPr>
              <a:t>https://backend.internal.example.com</a:t>
            </a:r>
          </a:p>
          <a:p>
            <a:pPr lvl="0"/>
            <a:r>
              <a:rPr lang="fr-FR"/>
              <a:t>Après une demande d’authentification </a:t>
            </a:r>
            <a:br>
              <a:rPr lang="fr-FR"/>
            </a:br>
            <a:r>
              <a:rPr lang="fr-FR"/>
              <a:t>POST Keycloak avec un jeton</a:t>
            </a:r>
            <a:br>
              <a:rPr lang="fr-FR"/>
            </a:br>
            <a:r>
              <a:rPr lang="fr-FR"/>
              <a:t>Le backend répond avec un 201 et conserve le jeton</a:t>
            </a:r>
          </a:p>
          <a:p>
            <a:pPr lvl="0"/>
            <a:r>
              <a:rPr lang="fr-FR"/>
              <a:t>Lorsque l’utilisateur est authentifié, le backend ou le client renvoie une requête POST vers :</a:t>
            </a:r>
            <a:br>
              <a:rPr lang="fr-FR"/>
            </a:br>
            <a:r>
              <a:rPr lang="fr-FR"/>
              <a:t> /realms/[realm]/protocol/openid-connect/ext/ciba/auth/callback avec :</a:t>
            </a:r>
            <a:br>
              <a:rPr lang="fr-FR"/>
            </a:br>
            <a:r>
              <a:rPr lang="fr-FR"/>
              <a:t>    - Le jeton initial</a:t>
            </a:r>
            <a:br>
              <a:rPr lang="fr-FR"/>
            </a:br>
            <a:r>
              <a:rPr lang="fr-FR"/>
              <a:t>    - Le résultat de l’authentification</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Installation</a:t>
            </a:r>
          </a:p>
        </p:txBody>
      </p:sp>
      <p:sp>
        <p:nvSpPr>
          <p:cNvPr id="3" name="Espace réservé du texte 2"/>
          <p:cNvSpPr txBox="1">
            <a:spLocks noGrp="1"/>
          </p:cNvSpPr>
          <p:nvPr>
            <p:ph type="body" idx="4294967295"/>
          </p:nvPr>
        </p:nvSpPr>
        <p:spPr/>
        <p:txBody>
          <a:bodyPr vert="horz"/>
          <a:lstStyle/>
          <a:p>
            <a:pPr lvl="0"/>
            <a:r>
              <a:rPr lang="fr-FR"/>
              <a:t>Différentes options pour l’installation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Installation locale via une JVM</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Démarrage de conteneur </a:t>
            </a:r>
            <a:r>
              <a:rPr lang="fr-FR" sz="3200" i="1">
                <a:solidFill>
                  <a:srgbClr val="000000"/>
                </a:solidFill>
                <a:latin typeface="Tahoma" pitchFamily="34"/>
                <a:cs typeface="Lucida Sans Unicode" pitchFamily="34"/>
              </a:rPr>
              <a:t>Docker</a:t>
            </a:r>
            <a:r>
              <a:rPr lang="fr-FR" sz="3200">
                <a:solidFill>
                  <a:srgbClr val="000000"/>
                </a:solidFill>
                <a:latin typeface="Tahoma" pitchFamily="34"/>
                <a:cs typeface="Lucida Sans Unicode" pitchFamily="34"/>
              </a:rPr>
              <a:t> ou </a:t>
            </a:r>
            <a:r>
              <a:rPr lang="fr-FR" sz="3200" i="1">
                <a:solidFill>
                  <a:srgbClr val="000000"/>
                </a:solidFill>
                <a:latin typeface="Tahoma" pitchFamily="34"/>
                <a:cs typeface="Lucida Sans Unicode" pitchFamily="34"/>
              </a:rPr>
              <a:t>Podman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Déploiement sur Kubernetes ou OpenShift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avec en option l’utilisation de </a:t>
            </a:r>
            <a:r>
              <a:rPr lang="fr-FR" sz="3200" i="1">
                <a:solidFill>
                  <a:srgbClr val="000000"/>
                </a:solidFill>
                <a:latin typeface="Tahoma" pitchFamily="34"/>
                <a:cs typeface="Lucida Sans Unicode" pitchFamily="34"/>
              </a:rPr>
              <a:t>Keycloak Kubernetes Operator</a:t>
            </a:r>
            <a:r>
              <a:rPr lang="fr-FR" sz="3200">
                <a:solidFill>
                  <a:srgbClr val="000000"/>
                </a:solidFill>
                <a:latin typeface="Tahoma" pitchFamily="34"/>
                <a:cs typeface="Lucida Sans Unicode" pitchFamily="34"/>
              </a:rPr>
              <a:t> qui facilite l’installation, la configuration et l’exploitation</a:t>
            </a:r>
          </a:p>
        </p:txBody>
      </p:sp>
      <p:grpSp>
        <p:nvGrpSpPr>
          <p:cNvPr id="4" name="Group 4_2"/>
          <p:cNvGrpSpPr/>
          <p:nvPr/>
        </p:nvGrpSpPr>
        <p:grpSpPr>
          <a:xfrm>
            <a:off x="8803440" y="266400"/>
            <a:ext cx="1665359" cy="1263600"/>
            <a:chOff x="8803440" y="266400"/>
            <a:chExt cx="1665359" cy="1263600"/>
          </a:xfrm>
        </p:grpSpPr>
        <p:pic>
          <p:nvPicPr>
            <p:cNvPr id="5" name="Picture 5_3">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803440" y="266400"/>
              <a:ext cx="1665359" cy="1263600"/>
            </a:xfrm>
            <a:prstGeom prst="rect">
              <a:avLst/>
            </a:prstGeom>
            <a:noFill/>
            <a:ln>
              <a:noFill/>
            </a:ln>
          </p:spPr>
        </p:pic>
        <p:sp>
          <p:nvSpPr>
            <p:cNvPr id="6" name="Text Box 6_3"/>
            <p:cNvSpPr/>
            <p:nvPr/>
          </p:nvSpPr>
          <p:spPr>
            <a:xfrm>
              <a:off x="9061560" y="686880"/>
              <a:ext cx="117936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1.1</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Authentification avec OpenID</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a:t>Discovery endpoint</a:t>
            </a:r>
          </a:p>
          <a:p>
            <a:pPr lvl="0" algn="ctr">
              <a:spcAft>
                <a:spcPts val="0"/>
              </a:spcAft>
            </a:pPr>
            <a:r>
              <a:rPr lang="fr-FR"/>
              <a:t>Authentification</a:t>
            </a:r>
          </a:p>
          <a:p>
            <a:pPr lvl="0" indent="-311040" algn="ctr">
              <a:lnSpc>
                <a:spcPct val="95000"/>
              </a:lnSpc>
              <a:spcAft>
                <a:spcPts val="0"/>
              </a:spcAft>
            </a:pPr>
            <a:r>
              <a:rPr lang="fr-FR"/>
              <a:t>Authentification via mTLS</a:t>
            </a:r>
          </a:p>
          <a:p>
            <a:pPr lvl="0" algn="ctr">
              <a:spcAft>
                <a:spcPts val="0"/>
              </a:spcAft>
            </a:pPr>
            <a:r>
              <a:rPr lang="fr-FR"/>
              <a:t>CIBA Flow</a:t>
            </a:r>
          </a:p>
          <a:p>
            <a:pPr lvl="0" algn="ctr">
              <a:spcAft>
                <a:spcPts val="0"/>
              </a:spcAft>
            </a:pPr>
            <a:r>
              <a:rPr lang="fr-FR" b="1">
                <a:solidFill>
                  <a:srgbClr val="0D1F63"/>
                </a:solidFill>
              </a:rPr>
              <a:t>Personnalisation du jeton</a:t>
            </a:r>
          </a:p>
          <a:p>
            <a:pPr lvl="0" algn="ctr">
              <a:spcAft>
                <a:spcPts val="0"/>
              </a:spcAft>
            </a:pPr>
            <a:r>
              <a:rPr lang="fr-FR"/>
              <a:t>Logout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Les différents clients d’une application n’ont pas nécessairement besoin des mêmes informations dans les jetons.</a:t>
            </a:r>
          </a:p>
          <a:p>
            <a:pPr lvl="0"/>
            <a:r>
              <a:rPr lang="fr-FR"/>
              <a:t>Dans OAuth2 / OIDC, les </a:t>
            </a:r>
            <a:r>
              <a:rPr lang="fr-FR" i="1"/>
              <a:t>scopes</a:t>
            </a:r>
            <a:r>
              <a:rPr lang="fr-FR"/>
              <a:t> permettent de définir les droits ou informations qu’un client peut demander (ex. openid, email, profile).</a:t>
            </a:r>
          </a:p>
          <a:p>
            <a:pPr lvl="0"/>
            <a:r>
              <a:rPr lang="fr-FR"/>
              <a:t>Keycloak implémente ce mécanisme via 2 composants clés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Client Scopes</a:t>
            </a:r>
            <a:r>
              <a:rPr lang="fr-FR" sz="3200">
                <a:solidFill>
                  <a:srgbClr val="000000"/>
                </a:solidFill>
                <a:latin typeface="Tahoma" pitchFamily="34"/>
                <a:cs typeface="Lucida Sans Unicode" pitchFamily="34"/>
              </a:rPr>
              <a:t> : ensembles configurables regroupant des paramètres (notamment des mappers) associés à un ou plusieurs scopes OAuth2/OIDC.</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Ils peuvent être automatiquement attachés ou activés explicitement lors de l’authentification.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0729A8"/>
                </a:solidFill>
                <a:latin typeface="Tahoma" pitchFamily="34"/>
                <a:cs typeface="Lucida Sans Unicode" pitchFamily="34"/>
              </a:rPr>
              <a:t>Protocol Mappers</a:t>
            </a:r>
            <a:r>
              <a:rPr lang="fr-FR" sz="3200">
                <a:solidFill>
                  <a:srgbClr val="000000"/>
                </a:solidFill>
                <a:latin typeface="Tahoma" pitchFamily="34"/>
                <a:cs typeface="Lucida Sans Unicode" pitchFamily="34"/>
              </a:rPr>
              <a:t> : définissent les informations (claims) ajoutées dans les tokens.</a:t>
            </a:r>
          </a:p>
          <a:p>
            <a:pPr lvl="0"/>
            <a:r>
              <a:rPr lang="fr-FR"/>
              <a:t>En combinant client scopes et mappers, Keycloak adapte dynamiquement les jetons en fonction des scopes OAuth2 demandés.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Protocol Mappers</a:t>
            </a:r>
          </a:p>
        </p:txBody>
      </p:sp>
      <p:sp>
        <p:nvSpPr>
          <p:cNvPr id="3" name="Espace réservé du texte 2"/>
          <p:cNvSpPr txBox="1">
            <a:spLocks noGrp="1"/>
          </p:cNvSpPr>
          <p:nvPr>
            <p:ph type="body" idx="4294967295"/>
          </p:nvPr>
        </p:nvSpPr>
        <p:spPr/>
        <p:txBody>
          <a:bodyPr vert="horz">
            <a:normAutofit fontScale="85000" lnSpcReduction="20000"/>
          </a:bodyPr>
          <a:lstStyle/>
          <a:p>
            <a:pPr lvl="0"/>
            <a:r>
              <a:rPr lang="fr-FR"/>
              <a:t>Les </a:t>
            </a:r>
            <a:r>
              <a:rPr lang="fr-FR" b="1" i="1">
                <a:solidFill>
                  <a:srgbClr val="142D89"/>
                </a:solidFill>
              </a:rPr>
              <a:t>Mappers</a:t>
            </a:r>
            <a:r>
              <a:rPr lang="fr-FR"/>
              <a:t> permettent de personnaliser les revendications des jetons fournies à un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Informations statiques,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Attributs d’utilisateur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Rôles.</a:t>
            </a:r>
          </a:p>
          <a:p>
            <a:pPr lvl="0"/>
            <a:r>
              <a:rPr lang="fr-FR"/>
              <a:t>Ils s’appliquent aux tokens ID, tokens d’accès, et à l’endpoint </a:t>
            </a:r>
            <a:r>
              <a:rPr lang="fr-FR" i="1"/>
              <a:t>userinfo</a:t>
            </a:r>
            <a:r>
              <a:rPr lang="fr-FR"/>
              <a:t> selon la configuration</a:t>
            </a:r>
          </a:p>
          <a:p>
            <a:pPr lvl="0"/>
            <a:r>
              <a:rPr lang="fr-FR"/>
              <a:t>Keycloak fournit des mappers prédéfinis.</a:t>
            </a:r>
          </a:p>
          <a:p>
            <a:pPr lvl="0"/>
            <a:r>
              <a:rPr lang="fr-FR"/>
              <a:t>Les mappers peuvent être définis au niveau d’un client ou d’un client scope</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Client Scopes</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Les </a:t>
            </a:r>
            <a:r>
              <a:rPr lang="fr-FR" b="1" i="1">
                <a:solidFill>
                  <a:srgbClr val="142D89"/>
                </a:solidFill>
              </a:rPr>
              <a:t>client scopes</a:t>
            </a:r>
            <a:r>
              <a:rPr lang="fr-FR"/>
              <a:t> permettent de définir des configurations client qui pourront être mutualisées entre différents clients.</a:t>
            </a:r>
          </a:p>
          <a:p>
            <a:pPr lvl="0"/>
            <a:r>
              <a:rPr lang="fr-FR"/>
              <a:t>Cela englobe principalement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mappers : Résolution des claims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 </a:t>
            </a:r>
            <a:r>
              <a:rPr lang="fr-FR" sz="3200" i="1">
                <a:solidFill>
                  <a:srgbClr val="000000"/>
                </a:solidFill>
                <a:latin typeface="Tahoma" pitchFamily="34"/>
                <a:cs typeface="Lucida Sans Unicode" pitchFamily="34"/>
              </a:rPr>
              <a:t>Scope</a:t>
            </a:r>
            <a:r>
              <a:rPr lang="fr-FR" sz="3200">
                <a:solidFill>
                  <a:srgbClr val="000000"/>
                </a:solidFill>
                <a:latin typeface="Tahoma" pitchFamily="34"/>
                <a:cs typeface="Lucida Sans Unicode" pitchFamily="34"/>
              </a:rPr>
              <a:t> ou </a:t>
            </a:r>
            <a:r>
              <a:rPr lang="fr-FR" sz="3200" i="1">
                <a:solidFill>
                  <a:srgbClr val="000000"/>
                </a:solidFill>
                <a:latin typeface="Tahoma" pitchFamily="34"/>
                <a:cs typeface="Lucida Sans Unicode" pitchFamily="34"/>
              </a:rPr>
              <a:t>Role Scope mapping</a:t>
            </a:r>
            <a:r>
              <a:rPr lang="fr-FR" sz="3200">
                <a:solidFill>
                  <a:srgbClr val="000000"/>
                </a:solidFill>
                <a:latin typeface="Tahoma" pitchFamily="34"/>
                <a:cs typeface="Lucida Sans Unicode" pitchFamily="34"/>
              </a:rPr>
              <a:t> : les rôles de l’utilisateur auxquels le client a accès</a:t>
            </a:r>
          </a:p>
          <a:p>
            <a:pPr lvl="0"/>
            <a:r>
              <a:rPr lang="fr-FR"/>
              <a:t>Les </a:t>
            </a:r>
            <a:r>
              <a:rPr lang="fr-FR" i="1"/>
              <a:t>client scopes</a:t>
            </a:r>
            <a:r>
              <a:rPr lang="fr-FR"/>
              <a:t> prennent en charge le paramètre </a:t>
            </a:r>
            <a:r>
              <a:rPr lang="fr-FR" i="1"/>
              <a:t>scope</a:t>
            </a:r>
            <a:r>
              <a:rPr lang="fr-FR"/>
              <a:t> d’OAuth 2.</a:t>
            </a:r>
            <a:br>
              <a:rPr lang="fr-FR"/>
            </a:br>
            <a:r>
              <a:rPr lang="fr-FR"/>
              <a:t>C’est donc le moyen d’adapter les revendications et en particulier les rôles en fonction des exigences de l'application.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Role scope mapping</a:t>
            </a:r>
          </a:p>
        </p:txBody>
      </p:sp>
      <p:sp>
        <p:nvSpPr>
          <p:cNvPr id="3" name="Espace réservé du texte 2"/>
          <p:cNvSpPr txBox="1">
            <a:spLocks noGrp="1"/>
          </p:cNvSpPr>
          <p:nvPr>
            <p:ph type="body" idx="4294967295"/>
          </p:nvPr>
        </p:nvSpPr>
        <p:spPr>
          <a:xfrm>
            <a:off x="1091880" y="2261880"/>
            <a:ext cx="8459640" cy="2490840"/>
          </a:xfrm>
        </p:spPr>
        <p:txBody>
          <a:bodyPr vert="horz">
            <a:normAutofit fontScale="85000" lnSpcReduction="20000"/>
          </a:bodyPr>
          <a:lstStyle/>
          <a:p>
            <a:pPr lvl="0"/>
            <a:r>
              <a:rPr lang="fr-FR" b="1" i="1">
                <a:solidFill>
                  <a:srgbClr val="0729A8"/>
                </a:solidFill>
              </a:rPr>
              <a:t>Role scope Mapping</a:t>
            </a:r>
            <a:r>
              <a:rPr lang="fr-FR"/>
              <a:t> permet de limiter les rôles indiqués dans un jeton d'accès.</a:t>
            </a:r>
          </a:p>
          <a:p>
            <a:pPr lvl="0"/>
            <a:r>
              <a:rPr lang="fr-FR"/>
              <a:t>Le jeton d'accès reçu par un client ne contient que les rôles explicitement spécifiés pour le scope du client.</a:t>
            </a:r>
          </a:p>
          <a:p>
            <a:pPr lvl="0"/>
            <a:r>
              <a:rPr lang="fr-FR"/>
              <a:t>Si non défini, chaque client obtient tous les rôles de l'utilisateur.</a:t>
            </a:r>
          </a:p>
          <a:p>
            <a:pPr lvl="0"/>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933560" y="4900680"/>
            <a:ext cx="6457680" cy="250956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Client Scopes</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a:t>Keycloak propose des client scopes prédéfinis pour OpenID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roles </a:t>
            </a:r>
            <a:r>
              <a:rPr lang="fr-FR" sz="3200">
                <a:solidFill>
                  <a:srgbClr val="000000"/>
                </a:solidFill>
                <a:latin typeface="Tahoma" pitchFamily="34"/>
                <a:cs typeface="Lucida Sans Unicode" pitchFamily="34"/>
              </a:rPr>
              <a:t>: Pas défini par OpenID Connect et pas ajoutée automatiquement.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Il comporte des mappeurs utilisés pour ajouter les rôles de l'utilisateur au jeton d'accès et ajouter des audiences pour les clients qui ont au moins un rôle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web-origins</a:t>
            </a:r>
            <a:r>
              <a:rPr lang="fr-FR" sz="2800">
                <a:solidFill>
                  <a:srgbClr val="000000"/>
                </a:solidFill>
                <a:latin typeface="Tahoma" pitchFamily="34"/>
                <a:cs typeface="Lucida Sans Unicode" pitchFamily="34"/>
              </a:rPr>
              <a:t> : Pas défini dans OpenID Connect et </a:t>
            </a:r>
            <a:r>
              <a:rPr lang="fr-FR" sz="3200">
                <a:solidFill>
                  <a:srgbClr val="000000"/>
                </a:solidFill>
                <a:latin typeface="Tahoma" pitchFamily="34"/>
                <a:cs typeface="Lucida Sans Unicode" pitchFamily="34"/>
              </a:rPr>
              <a:t>pas ajoutée automatiquement. </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Utilisé pour ajouter des origines Web autorisées dans le jeton d’accès. (allowed-origins)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microprofile-jwt</a:t>
            </a:r>
            <a:r>
              <a:rPr lang="fr-FR" sz="3200">
                <a:solidFill>
                  <a:srgbClr val="000000"/>
                </a:solidFill>
                <a:latin typeface="Tahoma" pitchFamily="34"/>
                <a:cs typeface="Lucida Sans Unicode" pitchFamily="34"/>
              </a:rPr>
              <a:t> : Gère les revendications définies dans la spécification MicroProfile/JWT.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offline_access</a:t>
            </a:r>
            <a:r>
              <a:rPr lang="fr-FR" sz="3200">
                <a:solidFill>
                  <a:srgbClr val="000000"/>
                </a:solidFill>
                <a:latin typeface="Tahoma" pitchFamily="34"/>
                <a:cs typeface="Lucida Sans Unicode" pitchFamily="34"/>
              </a:rPr>
              <a:t> : Spécification OpenID Connect. Permet d’obtenir un </a:t>
            </a:r>
            <a:r>
              <a:rPr lang="fr-FR" sz="3200" i="1">
                <a:solidFill>
                  <a:srgbClr val="000000"/>
                </a:solidFill>
                <a:latin typeface="Tahoma" pitchFamily="34"/>
                <a:cs typeface="Lucida Sans Unicode" pitchFamily="34"/>
              </a:rPr>
              <a:t>offline refresh</a:t>
            </a:r>
            <a:r>
              <a:rPr lang="fr-FR" sz="3200">
                <a:solidFill>
                  <a:srgbClr val="000000"/>
                </a:solidFill>
                <a:latin typeface="Tahoma" pitchFamily="34"/>
                <a:cs typeface="Lucida Sans Unicode" pitchFamily="34"/>
              </a:rPr>
              <a:t> token. Permet aux applis de rester inactive longtemps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profile</a:t>
            </a:r>
            <a:r>
              <a:rPr lang="fr-FR" sz="3200">
                <a:solidFill>
                  <a:srgbClr val="000000"/>
                </a:solidFill>
                <a:latin typeface="Tahoma" pitchFamily="34"/>
                <a:cs typeface="Lucida Sans Unicode" pitchFamily="34"/>
              </a:rPr>
              <a:t>, </a:t>
            </a:r>
            <a:r>
              <a:rPr lang="fr-FR" sz="3200" b="1" i="1">
                <a:solidFill>
                  <a:srgbClr val="142D89"/>
                </a:solidFill>
                <a:latin typeface="Tahoma" pitchFamily="34"/>
                <a:cs typeface="Lucida Sans Unicode" pitchFamily="34"/>
              </a:rPr>
              <a:t>email</a:t>
            </a:r>
            <a:r>
              <a:rPr lang="fr-FR" sz="3200">
                <a:solidFill>
                  <a:srgbClr val="000000"/>
                </a:solidFill>
                <a:latin typeface="Tahoma" pitchFamily="34"/>
                <a:cs typeface="Lucida Sans Unicode" pitchFamily="34"/>
              </a:rPr>
              <a:t>, </a:t>
            </a:r>
            <a:r>
              <a:rPr lang="fr-FR" sz="3200" b="1" i="1">
                <a:solidFill>
                  <a:srgbClr val="142D89"/>
                </a:solidFill>
                <a:latin typeface="Tahoma" pitchFamily="34"/>
                <a:cs typeface="Lucida Sans Unicode" pitchFamily="34"/>
              </a:rPr>
              <a:t>address</a:t>
            </a:r>
            <a:r>
              <a:rPr lang="fr-FR" sz="3200">
                <a:solidFill>
                  <a:srgbClr val="000000"/>
                </a:solidFill>
                <a:latin typeface="Tahoma" pitchFamily="34"/>
                <a:cs typeface="Lucida Sans Unicode" pitchFamily="34"/>
              </a:rPr>
              <a:t>, </a:t>
            </a:r>
            <a:r>
              <a:rPr lang="fr-FR" sz="3200" b="1" i="1">
                <a:solidFill>
                  <a:srgbClr val="142D89"/>
                </a:solidFill>
                <a:latin typeface="Tahoma" pitchFamily="34"/>
                <a:cs typeface="Lucida Sans Unicode" pitchFamily="34"/>
              </a:rPr>
              <a:t>phone</a:t>
            </a:r>
            <a:r>
              <a:rPr lang="fr-FR" sz="3200">
                <a:solidFill>
                  <a:srgbClr val="000000"/>
                </a:solidFill>
                <a:latin typeface="Tahoma" pitchFamily="34"/>
                <a:cs typeface="Lucida Sans Unicode" pitchFamily="34"/>
              </a:rPr>
              <a:t> : Défini dans OpenID Connect : des mappers mais pas de rôle mapping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Liens entre Client et Client Scopes</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L’association entre client et Client scopes s’effectue dans l'onglet </a:t>
            </a:r>
            <a:br>
              <a:rPr lang="fr-FR"/>
            </a:br>
            <a:r>
              <a:rPr lang="fr-FR" sz="2800" b="1" i="1">
                <a:solidFill>
                  <a:srgbClr val="C9211E"/>
                </a:solidFill>
              </a:rPr>
              <a:t>Client → Client Scopes</a:t>
            </a:r>
          </a:p>
          <a:p>
            <a:pPr lvl="0"/>
            <a:r>
              <a:rPr lang="fr-FR"/>
              <a:t>2 types de liaisons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142D89"/>
                </a:solidFill>
                <a:latin typeface="Tahoma" pitchFamily="34"/>
                <a:cs typeface="Lucida Sans Unicode" pitchFamily="34"/>
              </a:rPr>
              <a:t>Default Client Scopes</a:t>
            </a:r>
            <a:r>
              <a:rPr lang="fr-FR" sz="3200">
                <a:solidFill>
                  <a:srgbClr val="000000"/>
                </a:solidFill>
                <a:latin typeface="Tahoma" pitchFamily="34"/>
                <a:cs typeface="Lucida Sans Unicode" pitchFamily="34"/>
              </a:rPr>
              <a:t> : Le client hérite des mappeurs et des mapping de rôles dans tous les cas.</a:t>
            </a:r>
          </a:p>
          <a:p>
            <a:pPr marL="742680" lvl="1" indent="-285480" hangingPunct="0">
              <a:lnSpc>
                <a:spcPct val="96000"/>
              </a:lnSpc>
              <a:spcBef>
                <a:spcPts val="0"/>
              </a:spcBef>
              <a:spcAft>
                <a:spcPts val="1137"/>
              </a:spcAft>
              <a:buClr>
                <a:srgbClr val="000000"/>
              </a:buClr>
              <a:buSzPct val="100000"/>
              <a:buFont typeface="Times New Roman" pitchFamily="18"/>
              <a:buChar char="–"/>
              <a:tabLst>
                <a:tab pos="742680" algn="l"/>
                <a:tab pos="898200" algn="l"/>
                <a:tab pos="1347480" algn="l"/>
                <a:tab pos="1796760" algn="l"/>
                <a:tab pos="2246040" algn="l"/>
                <a:tab pos="2694960" algn="l"/>
                <a:tab pos="3144240" algn="l"/>
                <a:tab pos="3593520" algn="l"/>
                <a:tab pos="4042800" algn="l"/>
                <a:tab pos="4492080" algn="l"/>
                <a:tab pos="4941360" algn="l"/>
                <a:tab pos="5390640" algn="l"/>
                <a:tab pos="5839920" algn="l"/>
                <a:tab pos="6289200" algn="l"/>
                <a:tab pos="6738480" algn="l"/>
                <a:tab pos="7187759" algn="l"/>
                <a:tab pos="7637040" algn="l"/>
                <a:tab pos="8086320" algn="l"/>
                <a:tab pos="8535600" algn="l"/>
                <a:tab pos="8984880" algn="l"/>
                <a:tab pos="9434160" algn="l"/>
              </a:tabLst>
            </a:pPr>
            <a:r>
              <a:rPr lang="fr-FR" sz="2800" b="1" i="1">
                <a:solidFill>
                  <a:srgbClr val="142D89"/>
                </a:solidFill>
                <a:latin typeface="Tahoma" pitchFamily="34"/>
                <a:cs typeface="Lucida Sans Unicode" pitchFamily="34"/>
              </a:rPr>
              <a:t>Optional Client Scopes</a:t>
            </a:r>
            <a:r>
              <a:rPr lang="fr-FR" sz="2800">
                <a:solidFill>
                  <a:srgbClr val="000000"/>
                </a:solidFill>
                <a:latin typeface="Tahoma" pitchFamily="34"/>
                <a:cs typeface="Lucida Sans Unicode" pitchFamily="34"/>
              </a:rPr>
              <a:t> : Le client </a:t>
            </a:r>
            <a:r>
              <a:rPr lang="fr-FR" sz="3200">
                <a:solidFill>
                  <a:srgbClr val="000000"/>
                </a:solidFill>
                <a:latin typeface="Tahoma" pitchFamily="34"/>
                <a:cs typeface="Lucida Sans Unicode" pitchFamily="34"/>
              </a:rPr>
              <a:t>hérite des mappeurs et des mapping de rôles seulement si le paramètre scope de la requête OpenID a mentionné ce scope.</a:t>
            </a:r>
          </a:p>
          <a:p>
            <a:pPr lvl="0"/>
            <a:r>
              <a:rPr lang="fr-FR"/>
              <a:t>De plus, chaque client a un client-scope dédié automatiquement appliqué quelque soit le scope oauth2 demandé.</a:t>
            </a:r>
          </a:p>
          <a:p>
            <a:pPr lvl="0"/>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endParaRPr lang="fr-FR"/>
          </a:p>
        </p:txBody>
      </p:sp>
      <p:sp>
        <p:nvSpPr>
          <p:cNvPr id="3" name="Espace réservé du texte 2"/>
          <p:cNvSpPr txBox="1">
            <a:spLocks noGrp="1"/>
          </p:cNvSpPr>
          <p:nvPr>
            <p:ph type="body" idx="4294967295"/>
          </p:nvPr>
        </p:nvSpPr>
        <p:spPr/>
        <p:txBody>
          <a:bodyPr vert="horz"/>
          <a:lstStyle/>
          <a:p>
            <a:endParaRPr lang="fr-F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3600" y="981000"/>
            <a:ext cx="10691640" cy="561924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Évaluer les client scopes</a:t>
            </a:r>
          </a:p>
        </p:txBody>
      </p:sp>
      <p:sp>
        <p:nvSpPr>
          <p:cNvPr id="3" name="Espace réservé du texte 2"/>
          <p:cNvSpPr txBox="1">
            <a:spLocks noGrp="1"/>
          </p:cNvSpPr>
          <p:nvPr>
            <p:ph type="body" idx="4294967295"/>
          </p:nvPr>
        </p:nvSpPr>
        <p:spPr/>
        <p:txBody>
          <a:bodyPr vert="horz"/>
          <a:lstStyle/>
          <a:p>
            <a:pPr lvl="0"/>
            <a:r>
              <a:rPr lang="fr-FR"/>
              <a:t>Il est possible d’évaluer les mappeurs  effectifs et les mapping de rôle qui seront générés.</a:t>
            </a:r>
          </a:p>
          <a:p>
            <a:pPr lvl="0"/>
            <a:r>
              <a:rPr lang="fr-FR" sz="2600" b="1" i="1">
                <a:solidFill>
                  <a:srgbClr val="C9211E"/>
                </a:solidFill>
              </a:rPr>
              <a:t>Client Scopes → Evaluate</a:t>
            </a:r>
          </a:p>
          <a:p>
            <a:pPr lvl="0"/>
            <a:r>
              <a:rPr lang="fr-FR"/>
              <a:t>Choisir ensuite les scopes optionnels éventuels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Permissions des client scopes</a:t>
            </a:r>
          </a:p>
        </p:txBody>
      </p:sp>
      <p:sp>
        <p:nvSpPr>
          <p:cNvPr id="3" name="Espace réservé du texte 2"/>
          <p:cNvSpPr txBox="1">
            <a:spLocks noGrp="1"/>
          </p:cNvSpPr>
          <p:nvPr>
            <p:ph type="body" idx="4294967295"/>
          </p:nvPr>
        </p:nvSpPr>
        <p:spPr/>
        <p:txBody>
          <a:bodyPr vert="horz">
            <a:normAutofit fontScale="92500"/>
          </a:bodyPr>
          <a:lstStyle/>
          <a:p>
            <a:pPr lvl="0"/>
            <a:r>
              <a:rPr lang="fr-FR"/>
              <a:t>A l’émission d’un jeton, les client scopes ne sont appliqués que si l’utilisateur y est autorisé.</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Lorsqu’aucun rôle mapping n’est défini, Tous les utilisateurs peuvent utiliser tous les scopes.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Quand un client scope contient des mappings de rôles, seuls les utilisateurs possédant au moins un de ces rôles peuvent utiliser ce scope.</a:t>
            </a:r>
            <a:br>
              <a:rPr lang="fr-FR" sz="3200">
                <a:solidFill>
                  <a:srgbClr val="000000"/>
                </a:solidFill>
                <a:latin typeface="Tahoma" pitchFamily="34"/>
                <a:cs typeface="Lucida Sans Unicode" pitchFamily="34"/>
              </a:rPr>
            </a:br>
            <a:r>
              <a:rPr lang="fr-FR" sz="3200">
                <a:solidFill>
                  <a:srgbClr val="000000"/>
                </a:solidFill>
                <a:latin typeface="Tahoma" pitchFamily="34"/>
                <a:cs typeface="Lucida Sans Unicode" pitchFamily="34"/>
              </a:rPr>
              <a:t>=&gt; Il doit y avoir une intersection entre les rôles d'utilisateur et les rôles du scope client.</a:t>
            </a:r>
          </a:p>
        </p:txBody>
      </p:sp>
      <p:grpSp>
        <p:nvGrpSpPr>
          <p:cNvPr id="4" name="Group 4_ 3"/>
          <p:cNvGrpSpPr/>
          <p:nvPr/>
        </p:nvGrpSpPr>
        <p:grpSpPr>
          <a:xfrm>
            <a:off x="8973720" y="112680"/>
            <a:ext cx="1486800" cy="1141200"/>
            <a:chOff x="8973720" y="112680"/>
            <a:chExt cx="1486800" cy="1141200"/>
          </a:xfrm>
        </p:grpSpPr>
        <p:pic>
          <p:nvPicPr>
            <p:cNvPr id="5" name="Picture 5_ 13">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8973720" y="112680"/>
              <a:ext cx="1486800" cy="1141200"/>
            </a:xfrm>
            <a:prstGeom prst="rect">
              <a:avLst/>
            </a:prstGeom>
            <a:noFill/>
            <a:ln>
              <a:noFill/>
            </a:ln>
          </p:spPr>
        </p:pic>
        <p:sp>
          <p:nvSpPr>
            <p:cNvPr id="6" name="Text Box 6_ 13"/>
            <p:cNvSpPr/>
            <p:nvPr/>
          </p:nvSpPr>
          <p:spPr>
            <a:xfrm>
              <a:off x="9204120" y="49248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2.6</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wrap="square">
            <a:spAutoFit/>
          </a:bodyPr>
          <a:lstStyle/>
          <a:p>
            <a:pPr lvl="0"/>
            <a:r>
              <a:rPr lang="fr-FR" sz="4800"/>
              <a:t>Introduction</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a:p>
          <a:p>
            <a:pPr lvl="0" indent="-311040" algn="ctr">
              <a:lnSpc>
                <a:spcPct val="95000"/>
              </a:lnSpc>
              <a:spcAft>
                <a:spcPts val="0"/>
              </a:spcAft>
            </a:pPr>
            <a:endParaRPr lang="fr-FR"/>
          </a:p>
          <a:p>
            <a:pPr lvl="0" indent="-311040" algn="ctr">
              <a:lnSpc>
                <a:spcPct val="95000"/>
              </a:lnSpc>
              <a:spcAft>
                <a:spcPts val="0"/>
              </a:spcAft>
            </a:pPr>
            <a:r>
              <a:rPr lang="fr-FR"/>
              <a:t>Fonctionnalités et installation</a:t>
            </a:r>
          </a:p>
          <a:p>
            <a:pPr lvl="0" indent="-311040" algn="ctr">
              <a:lnSpc>
                <a:spcPct val="95000"/>
              </a:lnSpc>
              <a:spcAft>
                <a:spcPts val="0"/>
              </a:spcAft>
            </a:pPr>
            <a:r>
              <a:rPr lang="fr-FR" b="1">
                <a:solidFill>
                  <a:srgbClr val="0D1F63"/>
                </a:solidFill>
              </a:rPr>
              <a:t>Interfaces Admin et utilisateur</a:t>
            </a:r>
          </a:p>
          <a:p>
            <a:pPr lvl="0" indent="-311040" algn="ctr">
              <a:lnSpc>
                <a:spcPct val="95000"/>
              </a:lnSpc>
              <a:spcAft>
                <a:spcPts val="0"/>
              </a:spcAft>
            </a:pPr>
            <a:r>
              <a:rPr lang="fr-FR"/>
              <a:t>Sécuriser une 1ère application</a:t>
            </a:r>
          </a:p>
          <a:p>
            <a:pPr lvl="0" indent="-311040" algn="ctr">
              <a:lnSpc>
                <a:spcPct val="95000"/>
              </a:lnSpc>
              <a:spcAft>
                <a:spcPts val="0"/>
              </a:spcAft>
            </a:pPr>
            <a:endParaRPr lang="fr-F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Authentification avec OpenID</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algn="ctr">
              <a:spcAft>
                <a:spcPts val="0"/>
              </a:spcAft>
            </a:pPr>
            <a:r>
              <a:rPr lang="fr-FR"/>
              <a:t>Discovery endpoint</a:t>
            </a:r>
          </a:p>
          <a:p>
            <a:pPr lvl="0" algn="ctr">
              <a:spcAft>
                <a:spcPts val="0"/>
              </a:spcAft>
            </a:pPr>
            <a:r>
              <a:rPr lang="fr-FR"/>
              <a:t>Authentification</a:t>
            </a:r>
          </a:p>
          <a:p>
            <a:pPr lvl="0" indent="-311040" algn="ctr">
              <a:lnSpc>
                <a:spcPct val="95000"/>
              </a:lnSpc>
              <a:spcAft>
                <a:spcPts val="0"/>
              </a:spcAft>
            </a:pPr>
            <a:r>
              <a:rPr lang="fr-FR"/>
              <a:t>Authentification via mTLS</a:t>
            </a:r>
          </a:p>
          <a:p>
            <a:pPr lvl="0" algn="ctr">
              <a:spcAft>
                <a:spcPts val="0"/>
              </a:spcAft>
            </a:pPr>
            <a:r>
              <a:rPr lang="fr-FR"/>
              <a:t>CIBA Flow</a:t>
            </a:r>
          </a:p>
          <a:p>
            <a:pPr lvl="0" algn="ctr">
              <a:spcAft>
                <a:spcPts val="0"/>
              </a:spcAft>
            </a:pPr>
            <a:r>
              <a:rPr lang="fr-FR"/>
              <a:t>Personnalisation du jeton</a:t>
            </a:r>
          </a:p>
          <a:p>
            <a:pPr lvl="0" indent="-311040" algn="ctr">
              <a:lnSpc>
                <a:spcPct val="95000"/>
              </a:lnSpc>
              <a:spcAft>
                <a:spcPts val="0"/>
              </a:spcAft>
            </a:pPr>
            <a:r>
              <a:rPr lang="fr-FR" b="1">
                <a:solidFill>
                  <a:srgbClr val="0D1F63"/>
                </a:solidFill>
              </a:rPr>
              <a:t>Logout</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Introduction</a:t>
            </a:r>
          </a:p>
        </p:txBody>
      </p:sp>
      <p:sp>
        <p:nvSpPr>
          <p:cNvPr id="3" name="Espace réservé du texte 2"/>
          <p:cNvSpPr txBox="1">
            <a:spLocks noGrp="1"/>
          </p:cNvSpPr>
          <p:nvPr>
            <p:ph type="body" idx="4294967295"/>
          </p:nvPr>
        </p:nvSpPr>
        <p:spPr/>
        <p:txBody>
          <a:bodyPr vert="horz">
            <a:normAutofit fontScale="92500" lnSpcReduction="20000"/>
          </a:bodyPr>
          <a:lstStyle/>
          <a:p>
            <a:pPr lvl="0"/>
            <a:r>
              <a:rPr lang="fr-FR"/>
              <a:t>Gérer la déconnexion dans une expérience SSO peut être assez difficile, surtout si on souhaite une déconnexion instantanée de toutes les applications qu'un utilisateur utilise.</a:t>
            </a:r>
          </a:p>
          <a:p>
            <a:pPr lvl="0"/>
            <a:r>
              <a:rPr lang="fr-FR"/>
              <a:t>Un logout peut être initié par un timeout qui expire ou par un action manuelle de l’utilisateur</a:t>
            </a:r>
          </a:p>
          <a:p>
            <a:pPr lvl="0"/>
            <a:r>
              <a:rPr lang="fr-FR"/>
              <a:t>En fonction des différents types de clients, la déconnexion est répercutée de façon différentes</a:t>
            </a:r>
          </a:p>
          <a:p>
            <a:pPr lvl="0"/>
            <a:r>
              <a:rPr lang="fr-FR"/>
              <a:t>La déconnexion doit également provoquer l’invalidation des jetons actifs de l’utilisateur</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Mécanisme du logout</a:t>
            </a:r>
          </a:p>
        </p:txBody>
      </p:sp>
      <p:sp>
        <p:nvSpPr>
          <p:cNvPr id="3" name="Espace réservé du texte 2"/>
          <p:cNvSpPr txBox="1">
            <a:spLocks noGrp="1"/>
          </p:cNvSpPr>
          <p:nvPr>
            <p:ph type="body" idx="4294967295"/>
          </p:nvPr>
        </p:nvSpPr>
        <p:spPr/>
        <p:txBody>
          <a:bodyPr vert="horz">
            <a:normAutofit fontScale="47500" lnSpcReduction="20000"/>
          </a:bodyPr>
          <a:lstStyle/>
          <a:p>
            <a:pPr lvl="0"/>
            <a:r>
              <a:rPr lang="fr-FR"/>
              <a:t>1. Une déconnexion peut être initiée par l'utilisateur en cliquant sur un bouton de déconnexion dans une application.</a:t>
            </a:r>
          </a:p>
          <a:p>
            <a:pPr lvl="0"/>
            <a:r>
              <a:rPr lang="fr-FR"/>
              <a:t>2. L'application nettoie son propre contexte de sécurité et redirige l'utilisateur vers le </a:t>
            </a:r>
            <a:r>
              <a:rPr lang="fr-FR" i="1"/>
              <a:t>end_session_endpoint</a:t>
            </a:r>
            <a:r>
              <a:rPr lang="fr-FR"/>
              <a:t> de Keycloak pour le prévenir avec comme paramètres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id_token_hint</a:t>
            </a:r>
            <a:r>
              <a:rPr lang="fr-FR" sz="3200">
                <a:solidFill>
                  <a:srgbClr val="000000"/>
                </a:solidFill>
                <a:latin typeface="Tahoma" pitchFamily="34"/>
                <a:cs typeface="Lucida Sans Unicode" pitchFamily="34"/>
              </a:rPr>
              <a:t> : un jeton d'identification émis précédemment.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post_logout_redirect_uri</a:t>
            </a:r>
            <a:r>
              <a:rPr lang="fr-FR" sz="3200">
                <a:solidFill>
                  <a:srgbClr val="000000"/>
                </a:solidFill>
                <a:latin typeface="Tahoma" pitchFamily="34"/>
                <a:cs typeface="Lucida Sans Unicode" pitchFamily="34"/>
              </a:rPr>
              <a:t> : Si le client souhaite que Keycloak redirige vers une URI après la déconnexion.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state</a:t>
            </a:r>
            <a:r>
              <a:rPr lang="fr-FR" sz="3200">
                <a:solidFill>
                  <a:srgbClr val="000000"/>
                </a:solidFill>
                <a:latin typeface="Tahoma" pitchFamily="34"/>
                <a:cs typeface="Lucida Sans Unicode" pitchFamily="34"/>
              </a:rPr>
              <a:t> : Maintient l'état entre la demande de déconnexion et la redirection.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b="1" i="1">
                <a:solidFill>
                  <a:srgbClr val="233D98"/>
                </a:solidFill>
                <a:latin typeface="Tahoma" pitchFamily="34"/>
                <a:cs typeface="Lucida Sans Unicode" pitchFamily="34"/>
              </a:rPr>
              <a:t>ui_locales</a:t>
            </a:r>
            <a:r>
              <a:rPr lang="fr-FR" sz="3200">
                <a:solidFill>
                  <a:srgbClr val="000000"/>
                </a:solidFill>
                <a:latin typeface="Tahoma" pitchFamily="34"/>
                <a:cs typeface="Lucida Sans Unicode" pitchFamily="34"/>
              </a:rPr>
              <a:t> : Optionnel locale devant être utilisée pour l'écran de connexion.</a:t>
            </a:r>
          </a:p>
          <a:p>
            <a:pPr lvl="0"/>
            <a:r>
              <a:rPr lang="fr-FR"/>
              <a:t>3. Keycloak invalide les sessions en cours. Tous les jetons de l’utilisateur deviennent invalides.</a:t>
            </a:r>
          </a:p>
          <a:p>
            <a:pPr lvl="0"/>
            <a:r>
              <a:rPr lang="fr-FR"/>
              <a:t>4. Si configuré, Keycloak informe les autres clients de la déconnexion en utilisant le canal </a:t>
            </a:r>
            <a:r>
              <a:rPr lang="fr-FR" b="1" i="1">
                <a:solidFill>
                  <a:srgbClr val="0729A8"/>
                </a:solidFill>
              </a:rPr>
              <a:t>front</a:t>
            </a:r>
            <a:r>
              <a:rPr lang="fr-FR"/>
              <a:t> ou </a:t>
            </a:r>
            <a:r>
              <a:rPr lang="fr-FR" b="1" i="1">
                <a:solidFill>
                  <a:srgbClr val="0729A8"/>
                </a:solidFill>
              </a:rPr>
              <a:t>back</a:t>
            </a:r>
          </a:p>
          <a:p>
            <a:pPr lvl="0"/>
            <a:r>
              <a:rPr lang="fr-FR"/>
              <a:t>5. L’utilisateur est redirigé vers </a:t>
            </a:r>
            <a:r>
              <a:rPr lang="fr-FR" i="1"/>
              <a:t>post_logout_redirect_uri</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name="page9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Découverte de la déconnexion</a:t>
            </a:r>
          </a:p>
        </p:txBody>
      </p:sp>
      <p:sp>
        <p:nvSpPr>
          <p:cNvPr id="3" name="Espace réservé du texte 2"/>
          <p:cNvSpPr txBox="1">
            <a:spLocks noGrp="1"/>
          </p:cNvSpPr>
          <p:nvPr>
            <p:ph type="body" idx="4294967295"/>
          </p:nvPr>
        </p:nvSpPr>
        <p:spPr/>
        <p:txBody>
          <a:bodyPr vert="horz">
            <a:normAutofit fontScale="77500" lnSpcReduction="20000"/>
          </a:bodyPr>
          <a:lstStyle/>
          <a:p>
            <a:pPr lvl="0"/>
            <a:r>
              <a:rPr lang="fr-FR"/>
              <a:t>Plusieurs mécanismes peuvent être mis en œuvre, en fonction du type de client et du niveau de sécurité attendu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Expiration naturelle ou échec de rafraîchissement des tokens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OpenID Connect Session Management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OIDC Back-Channel Logout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OIDC Front-Channel Logout</a:t>
            </a:r>
          </a:p>
          <a:p>
            <a:pPr lvl="0"/>
            <a:endParaRPr lang="fr-FR"/>
          </a:p>
          <a:p>
            <a:pPr lvl="0"/>
            <a:r>
              <a:rPr lang="fr-FR"/>
              <a:t>Les méthodes 2 à 4 permettent une propagation active de la déconnexion SSO à plusieurs applications.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name="page9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Détection par expiration</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L’application se rend compte de la déconnexion quand un token n’est plus utilisable.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Les tokens d’accès et ID tokens ont une durée de vie courte (ex. 5 min).</a:t>
            </a:r>
          </a:p>
          <a:p>
            <a:pPr lvl="0"/>
            <a:r>
              <a:rPr lang="fr-FR"/>
              <a:t>L’application essaie de rafraîchir le token via le refresh_token.</a:t>
            </a:r>
          </a:p>
          <a:p>
            <a:pPr lvl="0"/>
            <a:r>
              <a:rPr lang="fr-FR"/>
              <a:t>Si ce dernier est révoqué ou expiré, l’utilisateur doit se reconnecter.</a:t>
            </a:r>
          </a:p>
          <a:p>
            <a:pPr lvl="0"/>
            <a:endParaRPr lang="fr-FR"/>
          </a:p>
          <a:p>
            <a:pPr lvl="0"/>
            <a:r>
              <a:rPr lang="fr-FR"/>
              <a:t>Avantages : simple, ne nécessite aucune configuration spéciale.</a:t>
            </a:r>
          </a:p>
          <a:p>
            <a:pPr lvl="0"/>
            <a:r>
              <a:rPr lang="fr-FR"/>
              <a:t>Limite : la déconnexion n’est pas immédiate pour les autres clients.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851759"/>
            <a:ext cx="8459640" cy="1287720"/>
          </a:xfrm>
        </p:spPr>
        <p:txBody>
          <a:bodyPr vert="horz"/>
          <a:lstStyle/>
          <a:p>
            <a:pPr lvl="0"/>
            <a:r>
              <a:rPr lang="fr-FR"/>
              <a:t>OIDC Session Management (Front-Channel Polling)</a:t>
            </a:r>
          </a:p>
        </p:txBody>
      </p:sp>
      <p:sp>
        <p:nvSpPr>
          <p:cNvPr id="3" name="Espace réservé du texte 2"/>
          <p:cNvSpPr txBox="1">
            <a:spLocks noGrp="1"/>
          </p:cNvSpPr>
          <p:nvPr>
            <p:ph type="body" idx="4294967295"/>
          </p:nvPr>
        </p:nvSpPr>
        <p:spPr/>
        <p:txBody>
          <a:bodyPr vert="horz">
            <a:normAutofit fontScale="70000" lnSpcReduction="20000"/>
          </a:bodyPr>
          <a:lstStyle/>
          <a:p>
            <a:pPr lvl="0"/>
            <a:r>
              <a:rPr lang="fr-FR"/>
              <a:t>L’application surveille l’état de la session SSO via une iframe.</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Implémenté via un iframe embarquant une page spéciale de Keycloak.</a:t>
            </a:r>
            <a:br>
              <a:rPr lang="fr-FR" sz="3200">
                <a:solidFill>
                  <a:srgbClr val="000000"/>
                </a:solidFill>
                <a:latin typeface="Tahoma" pitchFamily="34"/>
                <a:cs typeface="Lucida Sans Unicode" pitchFamily="34"/>
              </a:rPr>
            </a:br>
            <a:r>
              <a:rPr lang="fr-FR" sz="2200" i="1">
                <a:solidFill>
                  <a:srgbClr val="000000"/>
                </a:solidFill>
                <a:latin typeface="Tahoma" pitchFamily="34"/>
                <a:cs typeface="Lucida Sans Unicode" pitchFamily="34"/>
              </a:rPr>
              <a:t>/realms/${realm}/protocol/openid-connect/login-status-iframe.html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L’application effectue un polling régulier pour détecter la fin de session.</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Si Keycloak détecte que la session est fermée, l’app déclenche un logout local.</a:t>
            </a:r>
          </a:p>
          <a:p>
            <a:pPr lvl="0"/>
            <a:endParaRPr lang="fr-FR"/>
          </a:p>
          <a:p>
            <a:pPr lvl="0"/>
            <a:r>
              <a:rPr lang="fr-FR" u="sng"/>
              <a:t>Avantages</a:t>
            </a:r>
            <a:r>
              <a:rPr lang="fr-FR"/>
              <a:t> : pas besoin de gérer un serveur côté application.</a:t>
            </a:r>
          </a:p>
          <a:p>
            <a:pPr lvl="0"/>
            <a:r>
              <a:rPr lang="fr-FR" u="sng"/>
              <a:t>Limites</a:t>
            </a:r>
            <a:r>
              <a:rPr lang="fr-FR"/>
              <a:t> : dépend du navigateur, nécessite le support de l’iframe, consommation réseau (poll).</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OIDC Back-Channel Logout</a:t>
            </a:r>
          </a:p>
        </p:txBody>
      </p:sp>
      <p:sp>
        <p:nvSpPr>
          <p:cNvPr id="3" name="Espace réservé du texte 2"/>
          <p:cNvSpPr txBox="1">
            <a:spLocks noGrp="1"/>
          </p:cNvSpPr>
          <p:nvPr>
            <p:ph type="body" idx="4294967295"/>
          </p:nvPr>
        </p:nvSpPr>
        <p:spPr/>
        <p:txBody>
          <a:bodyPr vert="horz">
            <a:normAutofit fontScale="55000" lnSpcReduction="20000"/>
          </a:bodyPr>
          <a:lstStyle/>
          <a:p>
            <a:pPr lvl="0"/>
            <a:r>
              <a:rPr lang="fr-FR"/>
              <a:t>Keycloak notifie directement les backend des applications.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Chaque client déclare une URL de logout back-channel.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Lorsqu’un utilisateur se déconnecte, Keycloak envoie une requête HTTP POST signée (logout token) à cette URL.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L’application invalide la session côté serveur.</a:t>
            </a:r>
          </a:p>
          <a:p>
            <a:pPr lvl="0"/>
            <a:endParaRPr lang="fr-FR"/>
          </a:p>
          <a:p>
            <a:pPr lvl="0"/>
            <a:r>
              <a:rPr lang="fr-FR" u="sng"/>
              <a:t>Avantages</a:t>
            </a:r>
            <a:r>
              <a:rPr lang="fr-FR"/>
              <a:t> :</a:t>
            </a:r>
          </a:p>
          <a:p>
            <a:pPr marL="342720" lvl="1" indent="-342720" hangingPunct="0">
              <a:lnSpc>
                <a:spcPct val="96000"/>
              </a:lnSpc>
              <a:spcBef>
                <a:spcPts val="0"/>
              </a:spcBef>
              <a:spcAft>
                <a:spcPts val="1423"/>
              </a:spcAft>
              <a:buNone/>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Sécurisé, indépendant du navigateur</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Fonctionne même si l’utilisateur ferme le navigateur</a:t>
            </a:r>
          </a:p>
          <a:p>
            <a:pPr lvl="0"/>
            <a:r>
              <a:rPr lang="fr-FR" u="sng"/>
              <a:t>Limites</a:t>
            </a:r>
            <a:r>
              <a:rPr lang="fr-FR"/>
              <a: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Requiert un backend réactif</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Doit gérer la signature du logout token</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OIDC Front-Channel Logout</a:t>
            </a:r>
          </a:p>
        </p:txBody>
      </p:sp>
      <p:sp>
        <p:nvSpPr>
          <p:cNvPr id="3" name="Espace réservé du texte 2"/>
          <p:cNvSpPr txBox="1">
            <a:spLocks noGrp="1"/>
          </p:cNvSpPr>
          <p:nvPr>
            <p:ph type="body" idx="4294967295"/>
          </p:nvPr>
        </p:nvSpPr>
        <p:spPr/>
        <p:txBody>
          <a:bodyPr vert="horz">
            <a:normAutofit fontScale="62500" lnSpcReduction="20000"/>
          </a:bodyPr>
          <a:lstStyle/>
          <a:p>
            <a:pPr lvl="0"/>
            <a:r>
              <a:rPr lang="fr-FR"/>
              <a:t> Propagation du logout via des iframes client dans la page de logout Keycloak.</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Chaque client enregistre une URI de logout front-channel.</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Lors du logout, Keycloak affiche une page contenant une iframe par client.</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Ces iframes appellent la page de logout du client pour qu’il nettoie la session.</a:t>
            </a:r>
          </a:p>
          <a:p>
            <a:pPr lvl="0"/>
            <a:endParaRPr lang="fr-FR"/>
          </a:p>
          <a:p>
            <a:pPr lvl="0"/>
            <a:r>
              <a:rPr lang="fr-FR" u="sng"/>
              <a:t>Avantages</a:t>
            </a:r>
            <a:r>
              <a:rPr lang="fr-FR"/>
              <a:t> : pas de backend requis.</a:t>
            </a:r>
          </a:p>
          <a:p>
            <a:pPr lvl="0"/>
            <a:r>
              <a:rPr lang="fr-FR" u="sng"/>
              <a:t>Limites</a:t>
            </a:r>
            <a:r>
              <a:rPr lang="fr-FR"/>
              <a:t> :</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Très sensible aux Content Security Policy (CSP) ou aux navigateurs</a:t>
            </a:r>
          </a:p>
          <a:p>
            <a:pPr marL="342720" lvl="1" indent="-342720" hangingPunct="0">
              <a:lnSpc>
                <a:spcPct val="96000"/>
              </a:lnSpc>
              <a:spcBef>
                <a:spcPts val="0"/>
              </a:spcBef>
              <a:spcAft>
                <a:spcPts val="1423"/>
              </a:spcAft>
              <a:buClr>
                <a:srgbClr val="000000"/>
              </a:buClr>
              <a:buSzPct val="100000"/>
              <a:buFont typeface="Times New Roman" pitchFamily="18"/>
              <a:buChar char="–"/>
              <a:tabLst>
                <a:tab pos="342720" algn="l"/>
                <a:tab pos="448920" algn="l"/>
                <a:tab pos="898200" algn="l"/>
                <a:tab pos="1347480" algn="l"/>
                <a:tab pos="1796760" algn="l"/>
                <a:tab pos="2246040" algn="l"/>
                <a:tab pos="2695320" algn="l"/>
                <a:tab pos="3144600" algn="l"/>
                <a:tab pos="3593879" algn="l"/>
                <a:tab pos="4043160" algn="l"/>
                <a:tab pos="4492439" algn="l"/>
                <a:tab pos="4941360" algn="l"/>
                <a:tab pos="5390640" algn="l"/>
                <a:tab pos="5839920" algn="l"/>
                <a:tab pos="6289200" algn="l"/>
                <a:tab pos="6738479" algn="l"/>
                <a:tab pos="7187760" algn="l"/>
                <a:tab pos="7637039" algn="l"/>
                <a:tab pos="8086320" algn="l"/>
                <a:tab pos="8535600" algn="l"/>
                <a:tab pos="8984880" algn="l"/>
              </a:tabLst>
            </a:pPr>
            <a:r>
              <a:rPr lang="fr-FR" sz="3200">
                <a:solidFill>
                  <a:srgbClr val="000000"/>
                </a:solidFill>
                <a:latin typeface="Tahoma" pitchFamily="34"/>
                <a:cs typeface="Lucida Sans Unicode" pitchFamily="34"/>
              </a:rPr>
              <a:t>Fragile, nécessite une configuration soignée</a:t>
            </a:r>
          </a:p>
        </p:txBody>
      </p:sp>
      <p:grpSp>
        <p:nvGrpSpPr>
          <p:cNvPr id="4" name="Group 4_5"/>
          <p:cNvGrpSpPr/>
          <p:nvPr/>
        </p:nvGrpSpPr>
        <p:grpSpPr>
          <a:xfrm>
            <a:off x="9144000" y="47520"/>
            <a:ext cx="1486800" cy="1141200"/>
            <a:chOff x="9144000" y="47520"/>
            <a:chExt cx="1486800" cy="1141200"/>
          </a:xfrm>
        </p:grpSpPr>
        <p:pic>
          <p:nvPicPr>
            <p:cNvPr id="5" name="Picture 5_ 4">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9144000" y="47520"/>
              <a:ext cx="1486800" cy="1141200"/>
            </a:xfrm>
            <a:prstGeom prst="rect">
              <a:avLst/>
            </a:prstGeom>
            <a:noFill/>
            <a:ln>
              <a:noFill/>
            </a:ln>
          </p:spPr>
        </p:pic>
        <p:sp>
          <p:nvSpPr>
            <p:cNvPr id="6" name="Text Box 6_ 4"/>
            <p:cNvSpPr/>
            <p:nvPr/>
          </p:nvSpPr>
          <p:spPr>
            <a:xfrm>
              <a:off x="9374400" y="427320"/>
              <a:ext cx="1053000" cy="38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360" tIns="44280" rIns="90360" bIns="44280" anchor="t" anchorCtr="0" compatLnSpc="1">
              <a:spAutoFit/>
            </a:bodyPr>
            <a:lstStyle/>
            <a:p>
              <a:pPr marL="0" marR="0" lvl="0" indent="0" algn="ctr" rtl="0" hangingPunct="0">
                <a:lnSpc>
                  <a:spcPct val="80000"/>
                </a:lnSpc>
                <a:spcBef>
                  <a:spcPts val="1500"/>
                </a:spcBef>
                <a:spcAft>
                  <a:spcPts val="0"/>
                </a:spcAft>
                <a:buNone/>
                <a:tabLst>
                  <a:tab pos="0" algn="l"/>
                  <a:tab pos="448919" algn="l"/>
                  <a:tab pos="898199" algn="l"/>
                  <a:tab pos="1347480" algn="l"/>
                  <a:tab pos="1796760" algn="l"/>
                  <a:tab pos="2246040" algn="l"/>
                  <a:tab pos="2695320" algn="l"/>
                  <a:tab pos="3144600" algn="l"/>
                  <a:tab pos="3593880" algn="l"/>
                  <a:tab pos="4043159" algn="l"/>
                  <a:tab pos="4492440" algn="l"/>
                  <a:tab pos="4941719" algn="l"/>
                  <a:tab pos="5391000" algn="l"/>
                  <a:tab pos="5840280" algn="l"/>
                  <a:tab pos="6289560" algn="l"/>
                  <a:tab pos="6738840" algn="l"/>
                  <a:tab pos="7188120" algn="l"/>
                  <a:tab pos="7637400" algn="l"/>
                  <a:tab pos="8086679" algn="l"/>
                  <a:tab pos="8535960" algn="l"/>
                  <a:tab pos="8985240" algn="l"/>
                </a:tabLst>
              </a:pPr>
              <a:r>
                <a:rPr lang="fr-FR" sz="2400" b="1" i="1" u="none" strike="noStrike" baseline="0">
                  <a:ln>
                    <a:noFill/>
                  </a:ln>
                  <a:solidFill>
                    <a:srgbClr val="FFFFFF"/>
                  </a:solidFill>
                  <a:latin typeface="Comic Sans MS" pitchFamily="66"/>
                  <a:ea typeface="Times New Roman" pitchFamily="18"/>
                  <a:cs typeface="Times New Roman" pitchFamily="18"/>
                </a:rPr>
                <a:t>TP 2.7</a:t>
              </a: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1091880" y="793080"/>
            <a:ext cx="8459640" cy="1405080"/>
          </a:xfrm>
        </p:spPr>
        <p:txBody>
          <a:bodyPr vert="horz" wrap="square">
            <a:spAutoFit/>
          </a:bodyPr>
          <a:lstStyle/>
          <a:p>
            <a:pPr lvl="0"/>
            <a:r>
              <a:rPr lang="fr-FR" sz="4800"/>
              <a:t>Autoriser les accès avec oAuth2</a:t>
            </a:r>
          </a:p>
        </p:txBody>
      </p:sp>
      <p:sp>
        <p:nvSpPr>
          <p:cNvPr id="3" name="Sous-titre 2"/>
          <p:cNvSpPr txBox="1">
            <a:spLocks noGrp="1"/>
          </p:cNvSpPr>
          <p:nvPr>
            <p:ph type="subTitle" idx="4294967295"/>
          </p:nvPr>
        </p:nvSpPr>
        <p:spPr/>
        <p:txBody>
          <a:bodyPr vert="horz" wrap="square">
            <a:spAutoFit/>
          </a:bodyPr>
          <a:lstStyle/>
          <a:p>
            <a:pPr lvl="0" indent="-311040" algn="ctr">
              <a:lnSpc>
                <a:spcPct val="95000"/>
              </a:lnSpc>
              <a:spcAft>
                <a:spcPts val="0"/>
              </a:spcAft>
            </a:pPr>
            <a:endParaRPr lang="fr-FR" i="1"/>
          </a:p>
          <a:p>
            <a:pPr lvl="0" indent="-311040" algn="ctr">
              <a:lnSpc>
                <a:spcPct val="95000"/>
              </a:lnSpc>
              <a:spcAft>
                <a:spcPts val="0"/>
              </a:spcAft>
            </a:pPr>
            <a:endParaRPr lang="fr-FR" i="1"/>
          </a:p>
          <a:p>
            <a:pPr lvl="0" indent="-311040" algn="ctr">
              <a:lnSpc>
                <a:spcPct val="95000"/>
              </a:lnSpc>
              <a:spcAft>
                <a:spcPts val="0"/>
              </a:spcAft>
            </a:pPr>
            <a:r>
              <a:rPr lang="fr-FR" b="1">
                <a:solidFill>
                  <a:srgbClr val="0D1F63"/>
                </a:solidFill>
              </a:rPr>
              <a:t>Jeton d’accès et consentement</a:t>
            </a:r>
          </a:p>
          <a:p>
            <a:pPr lvl="0" algn="ctr">
              <a:spcAft>
                <a:spcPts val="0"/>
              </a:spcAft>
            </a:pPr>
            <a:r>
              <a:rPr lang="fr-FR"/>
              <a:t>Limitations des accès</a:t>
            </a:r>
          </a:p>
          <a:p>
            <a:pPr lvl="0" algn="ctr">
              <a:spcAft>
                <a:spcPts val="0"/>
              </a:spcAft>
            </a:pPr>
            <a:r>
              <a:rPr lang="fr-FR"/>
              <a:t>Validation du jeton</a:t>
            </a:r>
          </a:p>
          <a:p>
            <a:pPr lvl="0" algn="ctr">
              <a:spcAft>
                <a:spcPts val="0"/>
              </a:spcAft>
            </a:pPr>
            <a:endParaRPr lang="fr-FR" b="1">
              <a:solidFill>
                <a:srgbClr val="0D1F63"/>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vert="horz"/>
          <a:lstStyle/>
          <a:p>
            <a:pPr lvl="0"/>
            <a:r>
              <a:rPr lang="fr-FR"/>
              <a:t>Obtenir un jeton d’accès</a:t>
            </a:r>
          </a:p>
        </p:txBody>
      </p:sp>
      <p:sp>
        <p:nvSpPr>
          <p:cNvPr id="3" name="Espace réservé du texte 2"/>
          <p:cNvSpPr txBox="1">
            <a:spLocks noGrp="1"/>
          </p:cNvSpPr>
          <p:nvPr>
            <p:ph type="body" idx="4294967295"/>
          </p:nvPr>
        </p:nvSpPr>
        <p:spPr/>
        <p:txBody>
          <a:bodyPr vert="horz"/>
          <a:lstStyle/>
          <a:p>
            <a:pPr lvl="0"/>
            <a:r>
              <a:rPr lang="fr-FR" sz="2600"/>
              <a:t>L’</a:t>
            </a:r>
            <a:r>
              <a:rPr lang="fr-FR" sz="2600" b="1" i="1">
                <a:solidFill>
                  <a:srgbClr val="0729A8"/>
                </a:solidFill>
              </a:rPr>
              <a:t>Authorization-flow</a:t>
            </a:r>
            <a:r>
              <a:rPr lang="fr-FR" sz="2600"/>
              <a:t> est le moyen le plus courant d'obtenir un jeton d'accès. Ce flux inclut normalement le consentement de l’utilisateur</a:t>
            </a:r>
          </a:p>
        </p:txBody>
      </p:sp>
      <p:pic>
        <p:nvPicPr>
          <p:cNvPr id="4" name="">
            <a:extLst>
              <a:ext uri="{FF2B5EF4-FFF2-40B4-BE49-F238E27FC236}">
                <a16:creationId xmlns:a16="http://schemas.microsoft.com/office/drawing/2014/main" id="{00000000-0000-0000-0000-000000000000}"/>
              </a:ext>
            </a:extLst>
          </p:cNvPr>
          <p:cNvPicPr>
            <a:picLocks noChangeAspect="1"/>
          </p:cNvPicPr>
          <p:nvPr/>
        </p:nvPicPr>
        <p:blipFill>
          <a:blip r:embed="rId3">
            <a:lum/>
            <a:alphaModFix/>
          </a:blip>
          <a:srcRect/>
          <a:stretch>
            <a:fillRect/>
          </a:stretch>
        </p:blipFill>
        <p:spPr>
          <a:xfrm>
            <a:off x="1105200" y="3593520"/>
            <a:ext cx="8212680" cy="37854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Standar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r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114701</TotalTime>
  <Words>9813</Words>
  <Application>Microsoft Office PowerPoint</Application>
  <PresentationFormat>Grand écran</PresentationFormat>
  <Paragraphs>2111</Paragraphs>
  <Slides>295</Slides>
  <Notes>295</Notes>
  <HiddenSlides>7</HiddenSlides>
  <MMClips>0</MMClips>
  <ScaleCrop>false</ScaleCrop>
  <HeadingPairs>
    <vt:vector size="6" baseType="variant">
      <vt:variant>
        <vt:lpstr>Polices utilisées</vt:lpstr>
      </vt:variant>
      <vt:variant>
        <vt:i4>12</vt:i4>
      </vt:variant>
      <vt:variant>
        <vt:lpstr>Thème</vt:lpstr>
      </vt:variant>
      <vt:variant>
        <vt:i4>2</vt:i4>
      </vt:variant>
      <vt:variant>
        <vt:lpstr>Titres des diapositives</vt:lpstr>
      </vt:variant>
      <vt:variant>
        <vt:i4>295</vt:i4>
      </vt:variant>
    </vt:vector>
  </HeadingPairs>
  <TitlesOfParts>
    <vt:vector size="309" baseType="lpstr">
      <vt:lpstr>Arial</vt:lpstr>
      <vt:lpstr>Calibri</vt:lpstr>
      <vt:lpstr>Calibri Light</vt:lpstr>
      <vt:lpstr>Comic Sans MS</vt:lpstr>
      <vt:lpstr>Courier</vt:lpstr>
      <vt:lpstr>Courier New</vt:lpstr>
      <vt:lpstr>DejaVu Sans</vt:lpstr>
      <vt:lpstr>Lucida Sans Unicode</vt:lpstr>
      <vt:lpstr>OpenSymbol</vt:lpstr>
      <vt:lpstr>StarSymbol</vt:lpstr>
      <vt:lpstr>Tahoma</vt:lpstr>
      <vt:lpstr>Times New Roman</vt:lpstr>
      <vt:lpstr>Standard</vt:lpstr>
      <vt:lpstr>Titre1</vt:lpstr>
      <vt:lpstr>Gestion centralisée de la sécurité avec KeyCloak</vt:lpstr>
      <vt:lpstr>Agenda</vt:lpstr>
      <vt:lpstr>Introduction</vt:lpstr>
      <vt:lpstr>Keycloak</vt:lpstr>
      <vt:lpstr>Détails fonctionnalités</vt:lpstr>
      <vt:lpstr>Base utilisateurs</vt:lpstr>
      <vt:lpstr>Stack technologique</vt:lpstr>
      <vt:lpstr>Installation</vt:lpstr>
      <vt:lpstr>Introduction</vt:lpstr>
      <vt:lpstr>Console d’administration</vt:lpstr>
      <vt:lpstr>Création de realm</vt:lpstr>
      <vt:lpstr>Création d’utilisateur</vt:lpstr>
      <vt:lpstr>Création de groupe</vt:lpstr>
      <vt:lpstr>Création de client</vt:lpstr>
      <vt:lpstr>Création de rôle</vt:lpstr>
      <vt:lpstr>Interface utilisateur</vt:lpstr>
      <vt:lpstr>Introduction</vt:lpstr>
      <vt:lpstr>Exemple : SPA + API Rest</vt:lpstr>
      <vt:lpstr>Authentification FRONT-END  OpenID / Authorization code flow</vt:lpstr>
      <vt:lpstr>Claims Jetons</vt:lpstr>
      <vt:lpstr>Vérification des accès BACKEND JSON Web Signature (JWS)</vt:lpstr>
      <vt:lpstr>Rappels sur les standards</vt:lpstr>
      <vt:lpstr>Apports de oAuth2</vt:lpstr>
      <vt:lpstr>Rôles définis dans oAuth2</vt:lpstr>
      <vt:lpstr>Étapes du protocole</vt:lpstr>
      <vt:lpstr>Obtention de jetons  les différents flux ou Grant type</vt:lpstr>
      <vt:lpstr>Types de clients</vt:lpstr>
      <vt:lpstr>Protections pour les clients publics</vt:lpstr>
      <vt:lpstr>Flux avec PKCE</vt:lpstr>
      <vt:lpstr>Présentation PowerPoint</vt:lpstr>
      <vt:lpstr>Validation des jeton</vt:lpstr>
      <vt:lpstr>Spécifications additionnelles</vt:lpstr>
      <vt:lpstr>Rappels sur les standards</vt:lpstr>
      <vt:lpstr>Introduction</vt:lpstr>
      <vt:lpstr>Rôles de OpenID</vt:lpstr>
      <vt:lpstr>Flux d’OpenID</vt:lpstr>
      <vt:lpstr>Flows sans navigateur</vt:lpstr>
      <vt:lpstr>CIBA Flow</vt:lpstr>
      <vt:lpstr>Présentation PowerPoint</vt:lpstr>
      <vt:lpstr>Spécifications additionnelles OpenID</vt:lpstr>
      <vt:lpstr>JWT et UserInfo Endpoint</vt:lpstr>
      <vt:lpstr>Rappels sur les standards</vt:lpstr>
      <vt:lpstr>Introduction</vt:lpstr>
      <vt:lpstr>JOSE</vt:lpstr>
      <vt:lpstr>Récupération des clés JWKS</vt:lpstr>
      <vt:lpstr>jwt.io</vt:lpstr>
      <vt:lpstr>Rappels sur les standards</vt:lpstr>
      <vt:lpstr>Introduction</vt:lpstr>
      <vt:lpstr>Bearer token</vt:lpstr>
      <vt:lpstr>DPoP</vt:lpstr>
      <vt:lpstr>mTLS</vt:lpstr>
      <vt:lpstr>Split Token</vt:lpstr>
      <vt:lpstr>Phantom Token</vt:lpstr>
      <vt:lpstr>Rappels sur les standards</vt:lpstr>
      <vt:lpstr>Financial Grade API</vt:lpstr>
      <vt:lpstr>Exigence FAPI</vt:lpstr>
      <vt:lpstr>Keycloak et OpenID</vt:lpstr>
      <vt:lpstr>Discovery Endpoint</vt:lpstr>
      <vt:lpstr>Endpoints</vt:lpstr>
      <vt:lpstr>Authentification avec OpenID</vt:lpstr>
      <vt:lpstr>Flow</vt:lpstr>
      <vt:lpstr>Requête d’autorisation</vt:lpstr>
      <vt:lpstr>Requête pour l’échange de jeton</vt:lpstr>
      <vt:lpstr>Réponse jetons</vt:lpstr>
      <vt:lpstr>Jeton d’identification</vt:lpstr>
      <vt:lpstr>Revendications</vt:lpstr>
      <vt:lpstr>Rafraîchissement</vt:lpstr>
      <vt:lpstr>UserInfo endpoint</vt:lpstr>
      <vt:lpstr> PAR : Pushed Authorization Request</vt:lpstr>
      <vt:lpstr>Authentification avec OpenID</vt:lpstr>
      <vt:lpstr>Authentification par certificat client (mTLS)</vt:lpstr>
      <vt:lpstr>Inconvénients / limites de mTLS</vt:lpstr>
      <vt:lpstr>Authorization code Flow avec mTLS</vt:lpstr>
      <vt:lpstr>Authentification avec OpenID</vt:lpstr>
      <vt:lpstr>CIBA Flow</vt:lpstr>
      <vt:lpstr>Terminologie CIBA</vt:lpstr>
      <vt:lpstr>Flow CIBA</vt:lpstr>
      <vt:lpstr>Support dans Keycloak</vt:lpstr>
      <vt:lpstr>HTTP Authentication Chanel Manager</vt:lpstr>
      <vt:lpstr>Authentification avec OpenID</vt:lpstr>
      <vt:lpstr>Introduction</vt:lpstr>
      <vt:lpstr>Protocol Mappers</vt:lpstr>
      <vt:lpstr>Client Scopes</vt:lpstr>
      <vt:lpstr>Role scope mapping</vt:lpstr>
      <vt:lpstr>Client Scopes</vt:lpstr>
      <vt:lpstr>Liens entre Client et Client Scopes</vt:lpstr>
      <vt:lpstr>Présentation PowerPoint</vt:lpstr>
      <vt:lpstr>Évaluer les client scopes</vt:lpstr>
      <vt:lpstr>Permissions des client scopes</vt:lpstr>
      <vt:lpstr>Authentification avec OpenID</vt:lpstr>
      <vt:lpstr>Introduction</vt:lpstr>
      <vt:lpstr>Mécanisme du logout</vt:lpstr>
      <vt:lpstr>Découverte de la déconnexion</vt:lpstr>
      <vt:lpstr>Détection par expiration</vt:lpstr>
      <vt:lpstr>OIDC Session Management (Front-Channel Polling)</vt:lpstr>
      <vt:lpstr>OIDC Back-Channel Logout</vt:lpstr>
      <vt:lpstr>OIDC Front-Channel Logout</vt:lpstr>
      <vt:lpstr>Autoriser les accès avec oAuth2</vt:lpstr>
      <vt:lpstr>Obtenir un jeton d’accès</vt:lpstr>
      <vt:lpstr>Contenu du jeton d’accès</vt:lpstr>
      <vt:lpstr>Consentement de l’utilisateur</vt:lpstr>
      <vt:lpstr>Application interne / externe</vt:lpstr>
      <vt:lpstr>Autoriser les accès avec oAuth2</vt:lpstr>
      <vt:lpstr>Limiter les accès du jeton</vt:lpstr>
      <vt:lpstr>Configuration des audiences</vt:lpstr>
      <vt:lpstr>Configuration des rôles</vt:lpstr>
      <vt:lpstr>Configuration des scopes du client</vt:lpstr>
      <vt:lpstr>ACLs sur les scopes</vt:lpstr>
      <vt:lpstr>Autoriser les accès avec oAuth2</vt:lpstr>
      <vt:lpstr>Validation du jeton</vt:lpstr>
      <vt:lpstr>Sécurisation des différents types d’application</vt:lpstr>
      <vt:lpstr>Types d’application web</vt:lpstr>
      <vt:lpstr>Application traditionnelle</vt:lpstr>
      <vt:lpstr>Application traditionnelle</vt:lpstr>
      <vt:lpstr>SPA avec API dédiée</vt:lpstr>
      <vt:lpstr>SPA avec API intermédiaire dédiée</vt:lpstr>
      <vt:lpstr>SPA avec API intermédiaire dédiée</vt:lpstr>
      <vt:lpstr>SPA avec API externe</vt:lpstr>
      <vt:lpstr>SPA avec API externe</vt:lpstr>
      <vt:lpstr>Sécurisation des différents types d’application</vt:lpstr>
      <vt:lpstr>Introduction</vt:lpstr>
      <vt:lpstr>Authentification</vt:lpstr>
      <vt:lpstr>Authorization Code avec PKCE</vt:lpstr>
      <vt:lpstr>Renvoi du code d’autorisation</vt:lpstr>
      <vt:lpstr>Device Code Flow</vt:lpstr>
      <vt:lpstr>Device Code Flow</vt:lpstr>
      <vt:lpstr>Sécurisation des différents types d’application</vt:lpstr>
      <vt:lpstr>Introduction</vt:lpstr>
      <vt:lpstr>Access Token Pattern La gateway relaie le jeton d’accès</vt:lpstr>
      <vt:lpstr>Présentation PowerPoint</vt:lpstr>
      <vt:lpstr>Client Credentials Flow avec secret</vt:lpstr>
      <vt:lpstr>Client credentials avec certificat X509</vt:lpstr>
      <vt:lpstr>Client credentials avec JWT-signé</vt:lpstr>
      <vt:lpstr>Mise en œuvre dans Keycloak</vt:lpstr>
      <vt:lpstr>Intégration KeyCloak</vt:lpstr>
      <vt:lpstr>Introduction</vt:lpstr>
      <vt:lpstr>Embarqué ou Proxy</vt:lpstr>
      <vt:lpstr>Librairies OpenID/oAuth</vt:lpstr>
      <vt:lpstr>Intégration KeyCloak</vt:lpstr>
      <vt:lpstr>Introduction</vt:lpstr>
      <vt:lpstr>Adaptateurs Keycloak</vt:lpstr>
      <vt:lpstr>Exemple adaptateur Javascript</vt:lpstr>
      <vt:lpstr>Configuration de l’objet keycloak</vt:lpstr>
      <vt:lpstr>Intégration KeyCloak</vt:lpstr>
      <vt:lpstr>Packages Nugget</vt:lpstr>
      <vt:lpstr>Authentification OpenId Le ChallengeScheme</vt:lpstr>
      <vt:lpstr>Authentification OpenId Configuration OpenID</vt:lpstr>
      <vt:lpstr>Mapping Claims</vt:lpstr>
      <vt:lpstr>Validation et mapping sur des claims à plat</vt:lpstr>
      <vt:lpstr>Accès à un claim embarqué</vt:lpstr>
      <vt:lpstr>Déclencher le flux OpenId</vt:lpstr>
      <vt:lpstr>Autorisation oAuth2</vt:lpstr>
      <vt:lpstr>Exemple extraction manuelle des claims du jeton par défaut</vt:lpstr>
      <vt:lpstr>Protection des endpoints</vt:lpstr>
      <vt:lpstr>Intégration KeyCloak</vt:lpstr>
      <vt:lpstr>Introduction</vt:lpstr>
      <vt:lpstr>Exemple Apache</vt:lpstr>
      <vt:lpstr>Stratégies d’autorisation</vt:lpstr>
      <vt:lpstr>Introduction</vt:lpstr>
      <vt:lpstr>RBAC</vt:lpstr>
      <vt:lpstr>Gestion des rôles</vt:lpstr>
      <vt:lpstr>Groupes</vt:lpstr>
      <vt:lpstr>Modèle oAuth2</vt:lpstr>
      <vt:lpstr>Stratégies d’autorisation</vt:lpstr>
      <vt:lpstr>Introduction</vt:lpstr>
      <vt:lpstr>Introduction</vt:lpstr>
      <vt:lpstr>Fonctionnalités</vt:lpstr>
      <vt:lpstr>Architecture</vt:lpstr>
      <vt:lpstr>Configuration</vt:lpstr>
      <vt:lpstr>Policy Enforcer Point</vt:lpstr>
      <vt:lpstr>Maximiser la sécurité des standards</vt:lpstr>
      <vt:lpstr>Contexte de RFC 9700</vt:lpstr>
      <vt:lpstr>Menaces</vt:lpstr>
      <vt:lpstr>Protection des flux basés sur la redirection</vt:lpstr>
      <vt:lpstr>Injection et Rejeu de Code d’autorisation</vt:lpstr>
      <vt:lpstr>Prévention du rejeu des tokens</vt:lpstr>
      <vt:lpstr>Restrictions des privilèges des tokens</vt:lpstr>
      <vt:lpstr>Authentification des clients</vt:lpstr>
      <vt:lpstr>Métadonnées et configuration automatique</vt:lpstr>
      <vt:lpstr>Maximiser la sécurité des standards</vt:lpstr>
      <vt:lpstr>Introduction - DPoP</vt:lpstr>
      <vt:lpstr>Mécanismes</vt:lpstr>
      <vt:lpstr>DpoP et Keycloak</vt:lpstr>
      <vt:lpstr>Implémentation côté client</vt:lpstr>
      <vt:lpstr>Exemple avec jjwt</vt:lpstr>
      <vt:lpstr>Avantages et limites</vt:lpstr>
      <vt:lpstr>Preuve de possession avec mTLS</vt:lpstr>
      <vt:lpstr>Maximiser la sécurité des standards</vt:lpstr>
      <vt:lpstr>Introduction</vt:lpstr>
      <vt:lpstr>Implications</vt:lpstr>
      <vt:lpstr>Conditions pour keycloak</vt:lpstr>
      <vt:lpstr>Démarrage</vt:lpstr>
      <vt:lpstr>Impacts de FIPS sur Keycloak et les applications</vt:lpstr>
      <vt:lpstr>Maximiser la sécurité des standards</vt:lpstr>
      <vt:lpstr>Introduction</vt:lpstr>
      <vt:lpstr>Profils FAPI</vt:lpstr>
      <vt:lpstr>Principales exigences FAPI</vt:lpstr>
      <vt:lpstr>FAPI et Keycloak</vt:lpstr>
      <vt:lpstr>Mise en œuvre</vt:lpstr>
      <vt:lpstr>Administration Keycloak</vt:lpstr>
      <vt:lpstr>Introduction</vt:lpstr>
      <vt:lpstr>Attribution des droits d’administration</vt:lpstr>
      <vt:lpstr>Administration Keycloak</vt:lpstr>
      <vt:lpstr>Utilisateurs locaux et externes</vt:lpstr>
      <vt:lpstr>Required User Actions</vt:lpstr>
      <vt:lpstr>Self-registration</vt:lpstr>
      <vt:lpstr>Compte utilisateurs</vt:lpstr>
      <vt:lpstr>Intégration LDAP ou Active Directory</vt:lpstr>
      <vt:lpstr>Autres fournisseurs d’identité</vt:lpstr>
      <vt:lpstr>Intégration avec un BD spécifique</vt:lpstr>
      <vt:lpstr>Administration Keycloak</vt:lpstr>
      <vt:lpstr>Introduction</vt:lpstr>
      <vt:lpstr>Politique des mots de passe</vt:lpstr>
      <vt:lpstr>Flux d’authentification</vt:lpstr>
      <vt:lpstr>Exemple Browser Flow</vt:lpstr>
      <vt:lpstr>Attributs des étapes</vt:lpstr>
      <vt:lpstr>Exemple Browser Flow</vt:lpstr>
      <vt:lpstr>Sous-flux Form</vt:lpstr>
      <vt:lpstr>OTP</vt:lpstr>
      <vt:lpstr>Mise en place OTP</vt:lpstr>
      <vt:lpstr>WebAuthn</vt:lpstr>
      <vt:lpstr>Fonctionnement général</vt:lpstr>
      <vt:lpstr>Mise en place Webauthn</vt:lpstr>
      <vt:lpstr>acr</vt:lpstr>
      <vt:lpstr>Scénario</vt:lpstr>
      <vt:lpstr>Administration Keycloak</vt:lpstr>
      <vt:lpstr>Introduction</vt:lpstr>
      <vt:lpstr>Types de sessions</vt:lpstr>
      <vt:lpstr>Timeout</vt:lpstr>
      <vt:lpstr>Gestion des sessions actives</vt:lpstr>
      <vt:lpstr>Cookies</vt:lpstr>
      <vt:lpstr>Jetons</vt:lpstr>
      <vt:lpstr>Durée de vie des jetons</vt:lpstr>
      <vt:lpstr>Configuration des jetons</vt:lpstr>
      <vt:lpstr>Jetons de rafraîchissement</vt:lpstr>
      <vt:lpstr>Rotation des jetons de rafraîchissement</vt:lpstr>
      <vt:lpstr>Développement serveur</vt:lpstr>
      <vt:lpstr>Introduction</vt:lpstr>
      <vt:lpstr>Obtention du jeton</vt:lpstr>
      <vt:lpstr>Admin API</vt:lpstr>
      <vt:lpstr>kcadm.sh</vt:lpstr>
      <vt:lpstr>Authentification</vt:lpstr>
      <vt:lpstr>Quelques commandes</vt:lpstr>
      <vt:lpstr>Fichiers json</vt:lpstr>
      <vt:lpstr>Développement serveur</vt:lpstr>
      <vt:lpstr>Introduction</vt:lpstr>
      <vt:lpstr>Configuration</vt:lpstr>
      <vt:lpstr>Eléments d’un thème</vt:lpstr>
      <vt:lpstr>Héritage</vt:lpstr>
      <vt:lpstr>Procédure</vt:lpstr>
      <vt:lpstr>Propriétés de thème</vt:lpstr>
      <vt:lpstr>Création de gabarit</vt:lpstr>
      <vt:lpstr>Déploiement du thème</vt:lpstr>
      <vt:lpstr>Développement serveur</vt:lpstr>
      <vt:lpstr>Introduction</vt:lpstr>
      <vt:lpstr>SPIs disponibles</vt:lpstr>
      <vt:lpstr>Implémentation</vt:lpstr>
      <vt:lpstr>Interface factory</vt:lpstr>
      <vt:lpstr>Exemple ThemeSelectorProviderFactory</vt:lpstr>
      <vt:lpstr>Exemple  ThemeSelectorProvider</vt:lpstr>
      <vt:lpstr>Fichier de configuration</vt:lpstr>
      <vt:lpstr>Déploiement</vt:lpstr>
      <vt:lpstr>Affichage dans la console</vt:lpstr>
      <vt:lpstr>Vers la production</vt:lpstr>
      <vt:lpstr>Sources de configuration</vt:lpstr>
      <vt:lpstr>Fichiers de configuration</vt:lpstr>
      <vt:lpstr>Démarrage</vt:lpstr>
      <vt:lpstr>Utilisateurs admin</vt:lpstr>
      <vt:lpstr>Optimisation du démarrage</vt:lpstr>
      <vt:lpstr>Exemple optimisation</vt:lpstr>
      <vt:lpstr>Cas d’un container</vt:lpstr>
      <vt:lpstr>Exemple Dockerfile</vt:lpstr>
      <vt:lpstr>Build et démarrage</vt:lpstr>
      <vt:lpstr>Vers la production</vt:lpstr>
      <vt:lpstr>Configuration de production</vt:lpstr>
      <vt:lpstr>TLS</vt:lpstr>
      <vt:lpstr>Types d’endpoints et hostname</vt:lpstr>
      <vt:lpstr>Reverse proxy</vt:lpstr>
      <vt:lpstr>Configuration BD</vt:lpstr>
      <vt:lpstr>Vers la production</vt:lpstr>
      <vt:lpstr>Introduction</vt:lpstr>
      <vt:lpstr>JGroups</vt:lpstr>
      <vt:lpstr>Infinispan – Cache distribué</vt:lpstr>
      <vt:lpstr>Flux de synchronisation dans un cluster</vt:lpstr>
      <vt:lpstr>Vers la production</vt:lpstr>
      <vt:lpstr>Architecture</vt:lpstr>
      <vt:lpstr>Sécurisation Keycloak</vt:lpstr>
      <vt:lpstr>Sécuriser la BD</vt:lpstr>
      <vt:lpstr>Cluster</vt:lpstr>
      <vt:lpstr>Vers la production</vt:lpstr>
      <vt:lpstr>Sécurité des applications Web</vt:lpstr>
      <vt:lpstr>Recommandations oAuth2.0</vt:lpstr>
      <vt:lpstr>Financial-Grade API (FAPI)</vt:lpstr>
      <vt:lpstr>Configuration des applications clientes</vt:lpstr>
      <vt:lpstr>Algorithmes de signature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centralisée de la sécurité avec Keycloak</dc:title>
  <dc:creator>Administrateur</dc:creator>
  <cp:lastModifiedBy>Administrateur</cp:lastModifiedBy>
  <cp:revision>4174</cp:revision>
  <cp:lastPrinted>2025-06-27T08:13:20Z</cp:lastPrinted>
  <dcterms:modified xsi:type="dcterms:W3CDTF">2025-06-29T20:21:15Z</dcterms:modified>
</cp:coreProperties>
</file>