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99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id-ID"/>
          </a:p>
        </p:txBody>
      </p:sp>
      <p:sp>
        <p:nvSpPr>
          <p:cNvPr id="4" name="Text 1"/>
          <p:cNvSpPr/>
          <p:nvPr/>
        </p:nvSpPr>
        <p:spPr>
          <a:xfrm>
            <a:off x="704580" y="3136582"/>
            <a:ext cx="13042821" cy="1956435"/>
          </a:xfrm>
          <a:prstGeom prst="rect">
            <a:avLst/>
          </a:prstGeom>
          <a:noFill/>
          <a:ln/>
        </p:spPr>
        <p:txBody>
          <a:bodyPr wrap="square" rtlCol="0" anchor="t"/>
          <a:lstStyle/>
          <a:p>
            <a:pPr marL="0" indent="0">
              <a:lnSpc>
                <a:spcPts val="7702"/>
              </a:lnSpc>
              <a:buNone/>
            </a:pPr>
            <a:r>
              <a:rPr lang="en-US" sz="6162" b="1" dirty="0">
                <a:solidFill>
                  <a:srgbClr val="231971"/>
                </a:solidFill>
                <a:latin typeface="Outfit" pitchFamily="34" charset="0"/>
                <a:ea typeface="Outfit" pitchFamily="34" charset="-122"/>
                <a:cs typeface="Outfit" pitchFamily="34" charset="-120"/>
              </a:rPr>
              <a:t>Simple Classifier Using </a:t>
            </a:r>
          </a:p>
          <a:p>
            <a:pPr marL="0" indent="0">
              <a:lnSpc>
                <a:spcPts val="7702"/>
              </a:lnSpc>
              <a:buNone/>
            </a:pPr>
            <a:r>
              <a:rPr lang="en-US" sz="6162" b="1" i="1" dirty="0">
                <a:solidFill>
                  <a:srgbClr val="231971"/>
                </a:solidFill>
                <a:latin typeface="Outfit" pitchFamily="34" charset="0"/>
                <a:ea typeface="Outfit" pitchFamily="34" charset="-122"/>
                <a:cs typeface="Outfit" pitchFamily="34" charset="-120"/>
              </a:rPr>
              <a:t>Random Forest Classifier</a:t>
            </a:r>
            <a:endParaRPr lang="en-US" sz="6162" dirty="0"/>
          </a:p>
        </p:txBody>
      </p:sp>
      <p:sp>
        <p:nvSpPr>
          <p:cNvPr id="5" name="Text 2"/>
          <p:cNvSpPr/>
          <p:nvPr/>
        </p:nvSpPr>
        <p:spPr>
          <a:xfrm>
            <a:off x="793790" y="4718685"/>
            <a:ext cx="13042821" cy="1088708"/>
          </a:xfrm>
          <a:prstGeom prst="rect">
            <a:avLst/>
          </a:prstGeom>
          <a:noFill/>
          <a:ln/>
        </p:spPr>
        <p:txBody>
          <a:bodyPr wrap="square" rtlCol="0" anchor="t"/>
          <a:lstStyle/>
          <a:p>
            <a:pPr marL="0" indent="0">
              <a:lnSpc>
                <a:spcPts val="2858"/>
              </a:lnSpc>
              <a:buNone/>
            </a:pP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id-ID"/>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83488" y="1655088"/>
            <a:ext cx="4919424" cy="4919424"/>
          </a:xfrm>
          <a:prstGeom prst="rect">
            <a:avLst/>
          </a:prstGeom>
        </p:spPr>
      </p:pic>
      <p:sp>
        <p:nvSpPr>
          <p:cNvPr id="6" name="Text 1"/>
          <p:cNvSpPr/>
          <p:nvPr/>
        </p:nvSpPr>
        <p:spPr>
          <a:xfrm>
            <a:off x="6280190" y="2787968"/>
            <a:ext cx="5670590" cy="708779"/>
          </a:xfrm>
          <a:prstGeom prst="rect">
            <a:avLst/>
          </a:prstGeom>
          <a:noFill/>
          <a:ln/>
        </p:spPr>
        <p:txBody>
          <a:bodyPr wrap="non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Dataset</a:t>
            </a:r>
            <a:endParaRPr lang="en-US" sz="4465" dirty="0"/>
          </a:p>
        </p:txBody>
      </p:sp>
      <p:sp>
        <p:nvSpPr>
          <p:cNvPr id="7" name="Text 2"/>
          <p:cNvSpPr/>
          <p:nvPr/>
        </p:nvSpPr>
        <p:spPr>
          <a:xfrm>
            <a:off x="6280190" y="3836908"/>
            <a:ext cx="7556421"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The dataset that to be used in this slide is "</a:t>
            </a:r>
            <a:r>
              <a:rPr lang="en-US" sz="1786" b="1" dirty="0">
                <a:solidFill>
                  <a:srgbClr val="2A2742"/>
                </a:solidFill>
                <a:latin typeface="Arimo" pitchFamily="34" charset="0"/>
                <a:ea typeface="Arimo" pitchFamily="34" charset="-122"/>
                <a:cs typeface="Arimo" pitchFamily="34" charset="-120"/>
              </a:rPr>
              <a:t>Titanic - Machine Learning from Disaster</a:t>
            </a:r>
            <a:r>
              <a:rPr lang="en-US" sz="1786" dirty="0">
                <a:solidFill>
                  <a:srgbClr val="2A2742"/>
                </a:solidFill>
                <a:latin typeface="Arimo" pitchFamily="34" charset="0"/>
                <a:ea typeface="Arimo" pitchFamily="34" charset="-122"/>
                <a:cs typeface="Arimo" pitchFamily="34" charset="-120"/>
              </a:rPr>
              <a:t>" from Kaggle.</a:t>
            </a:r>
            <a:endParaRPr lang="en-US" sz="178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FAFAFA">
              <a:alpha val="75000"/>
            </a:srgbClr>
          </a:solidFill>
          <a:ln/>
        </p:spPr>
        <p:txBody>
          <a:bodyPr/>
          <a:lstStyle/>
          <a:p>
            <a:endParaRPr lang="id-ID"/>
          </a:p>
        </p:txBody>
      </p:sp>
      <p:sp>
        <p:nvSpPr>
          <p:cNvPr id="4" name="Text 1"/>
          <p:cNvSpPr/>
          <p:nvPr/>
        </p:nvSpPr>
        <p:spPr>
          <a:xfrm>
            <a:off x="702112" y="551736"/>
            <a:ext cx="7784187" cy="626983"/>
          </a:xfrm>
          <a:prstGeom prst="rect">
            <a:avLst/>
          </a:prstGeom>
          <a:noFill/>
          <a:ln/>
        </p:spPr>
        <p:txBody>
          <a:bodyPr wrap="none" rtlCol="0" anchor="t"/>
          <a:lstStyle/>
          <a:p>
            <a:pPr marL="0" indent="0">
              <a:lnSpc>
                <a:spcPts val="4937"/>
              </a:lnSpc>
              <a:buNone/>
            </a:pPr>
            <a:r>
              <a:rPr lang="en-US" sz="3949" b="1" dirty="0">
                <a:solidFill>
                  <a:srgbClr val="231971"/>
                </a:solidFill>
                <a:latin typeface="Outfit" pitchFamily="34" charset="0"/>
                <a:ea typeface="Outfit" pitchFamily="34" charset="-122"/>
                <a:cs typeface="Outfit" pitchFamily="34" charset="-120"/>
              </a:rPr>
              <a:t>Data Cleaning and Preprocessing</a:t>
            </a:r>
            <a:endParaRPr lang="en-US" sz="3949" dirty="0"/>
          </a:p>
        </p:txBody>
      </p:sp>
      <p:sp>
        <p:nvSpPr>
          <p:cNvPr id="5" name="Text 2"/>
          <p:cNvSpPr/>
          <p:nvPr/>
        </p:nvSpPr>
        <p:spPr>
          <a:xfrm>
            <a:off x="702112" y="1479590"/>
            <a:ext cx="13226177" cy="320992"/>
          </a:xfrm>
          <a:prstGeom prst="rect">
            <a:avLst/>
          </a:prstGeom>
          <a:noFill/>
          <a:ln/>
        </p:spPr>
        <p:txBody>
          <a:bodyPr wrap="none" rtlCol="0" anchor="t"/>
          <a:lstStyle/>
          <a:p>
            <a:pPr marL="0" indent="0">
              <a:lnSpc>
                <a:spcPts val="2528"/>
              </a:lnSpc>
              <a:buNone/>
            </a:pPr>
            <a:r>
              <a:rPr lang="en-US" sz="1580" dirty="0">
                <a:solidFill>
                  <a:srgbClr val="2A2742"/>
                </a:solidFill>
                <a:latin typeface="Arimo" pitchFamily="34" charset="0"/>
                <a:ea typeface="Arimo" pitchFamily="34" charset="-122"/>
                <a:cs typeface="Arimo" pitchFamily="34" charset="-120"/>
              </a:rPr>
              <a:t>Raw data often requires cleaning and preprocessing to make it suitable for machine learning algorithms.</a:t>
            </a:r>
            <a:endParaRPr lang="en-US" sz="1580" dirty="0"/>
          </a:p>
        </p:txBody>
      </p:sp>
      <p:sp>
        <p:nvSpPr>
          <p:cNvPr id="6" name="Shape 3"/>
          <p:cNvSpPr/>
          <p:nvPr/>
        </p:nvSpPr>
        <p:spPr>
          <a:xfrm>
            <a:off x="991553" y="2026206"/>
            <a:ext cx="22860" cy="5652016"/>
          </a:xfrm>
          <a:prstGeom prst="roundRect">
            <a:avLst>
              <a:gd name="adj" fmla="val 368619"/>
            </a:avLst>
          </a:prstGeom>
          <a:solidFill>
            <a:srgbClr val="BDB8DF"/>
          </a:solidFill>
          <a:ln/>
        </p:spPr>
        <p:txBody>
          <a:bodyPr/>
          <a:lstStyle/>
          <a:p>
            <a:endParaRPr lang="id-ID"/>
          </a:p>
        </p:txBody>
      </p:sp>
      <p:sp>
        <p:nvSpPr>
          <p:cNvPr id="7" name="Shape 4"/>
          <p:cNvSpPr/>
          <p:nvPr/>
        </p:nvSpPr>
        <p:spPr>
          <a:xfrm>
            <a:off x="1205805" y="2466023"/>
            <a:ext cx="702112" cy="22860"/>
          </a:xfrm>
          <a:prstGeom prst="roundRect">
            <a:avLst>
              <a:gd name="adj" fmla="val 368619"/>
            </a:avLst>
          </a:prstGeom>
          <a:solidFill>
            <a:srgbClr val="BDB8DF"/>
          </a:solidFill>
          <a:ln/>
        </p:spPr>
        <p:txBody>
          <a:bodyPr/>
          <a:lstStyle/>
          <a:p>
            <a:endParaRPr lang="id-ID"/>
          </a:p>
        </p:txBody>
      </p:sp>
      <p:sp>
        <p:nvSpPr>
          <p:cNvPr id="8" name="Shape 5"/>
          <p:cNvSpPr/>
          <p:nvPr/>
        </p:nvSpPr>
        <p:spPr>
          <a:xfrm>
            <a:off x="777300" y="2251829"/>
            <a:ext cx="451366" cy="451366"/>
          </a:xfrm>
          <a:prstGeom prst="roundRect">
            <a:avLst>
              <a:gd name="adj" fmla="val 18669"/>
            </a:avLst>
          </a:prstGeom>
          <a:solidFill>
            <a:srgbClr val="E9E6FA"/>
          </a:solidFill>
          <a:ln w="7620">
            <a:solidFill>
              <a:srgbClr val="BDB8DF"/>
            </a:solidFill>
            <a:prstDash val="solid"/>
          </a:ln>
        </p:spPr>
        <p:txBody>
          <a:bodyPr/>
          <a:lstStyle/>
          <a:p>
            <a:endParaRPr lang="id-ID"/>
          </a:p>
        </p:txBody>
      </p:sp>
      <p:sp>
        <p:nvSpPr>
          <p:cNvPr id="9" name="Text 6"/>
          <p:cNvSpPr/>
          <p:nvPr/>
        </p:nvSpPr>
        <p:spPr>
          <a:xfrm>
            <a:off x="944225" y="2326958"/>
            <a:ext cx="117396" cy="300990"/>
          </a:xfrm>
          <a:prstGeom prst="rect">
            <a:avLst/>
          </a:prstGeom>
          <a:noFill/>
          <a:ln/>
        </p:spPr>
        <p:txBody>
          <a:bodyPr wrap="none" rtlCol="0" anchor="t"/>
          <a:lstStyle/>
          <a:p>
            <a:pPr marL="0" indent="0" algn="ctr">
              <a:lnSpc>
                <a:spcPts val="2370"/>
              </a:lnSpc>
              <a:buNone/>
            </a:pPr>
            <a:r>
              <a:rPr lang="en-US" sz="2370" b="1" dirty="0">
                <a:solidFill>
                  <a:srgbClr val="2A2742"/>
                </a:solidFill>
                <a:latin typeface="Outfit" pitchFamily="34" charset="0"/>
                <a:ea typeface="Outfit" pitchFamily="34" charset="-122"/>
                <a:cs typeface="Outfit" pitchFamily="34" charset="-120"/>
              </a:rPr>
              <a:t>1</a:t>
            </a:r>
            <a:endParaRPr lang="en-US" sz="2370" dirty="0"/>
          </a:p>
        </p:txBody>
      </p:sp>
      <p:sp>
        <p:nvSpPr>
          <p:cNvPr id="10" name="Text 7"/>
          <p:cNvSpPr/>
          <p:nvPr/>
        </p:nvSpPr>
        <p:spPr>
          <a:xfrm>
            <a:off x="2106454" y="2226826"/>
            <a:ext cx="2507813" cy="313373"/>
          </a:xfrm>
          <a:prstGeom prst="rect">
            <a:avLst/>
          </a:prstGeom>
          <a:noFill/>
          <a:ln/>
        </p:spPr>
        <p:txBody>
          <a:bodyPr wrap="none" rtlCol="0" anchor="t"/>
          <a:lstStyle/>
          <a:p>
            <a:pPr marL="0" indent="0" algn="l">
              <a:lnSpc>
                <a:spcPts val="2468"/>
              </a:lnSpc>
              <a:buNone/>
            </a:pPr>
            <a:r>
              <a:rPr lang="en-US" sz="1975" b="1" dirty="0">
                <a:solidFill>
                  <a:srgbClr val="2A2742"/>
                </a:solidFill>
                <a:latin typeface="Outfit" pitchFamily="34" charset="0"/>
                <a:ea typeface="Outfit" pitchFamily="34" charset="-122"/>
                <a:cs typeface="Outfit" pitchFamily="34" charset="-120"/>
              </a:rPr>
              <a:t>Missing Values</a:t>
            </a:r>
            <a:endParaRPr lang="en-US" sz="1975" dirty="0"/>
          </a:p>
        </p:txBody>
      </p:sp>
      <p:sp>
        <p:nvSpPr>
          <p:cNvPr id="11" name="Text 8"/>
          <p:cNvSpPr/>
          <p:nvPr/>
        </p:nvSpPr>
        <p:spPr>
          <a:xfrm>
            <a:off x="2106454" y="2660571"/>
            <a:ext cx="11821835" cy="641985"/>
          </a:xfrm>
          <a:prstGeom prst="rect">
            <a:avLst/>
          </a:prstGeom>
          <a:noFill/>
          <a:ln/>
        </p:spPr>
        <p:txBody>
          <a:bodyPr wrap="square" rtlCol="0" anchor="t"/>
          <a:lstStyle/>
          <a:p>
            <a:pPr marL="0" indent="0" algn="l">
              <a:lnSpc>
                <a:spcPts val="2528"/>
              </a:lnSpc>
              <a:buNone/>
            </a:pPr>
            <a:r>
              <a:rPr lang="en-US" sz="1580" dirty="0">
                <a:solidFill>
                  <a:srgbClr val="2A2742"/>
                </a:solidFill>
                <a:latin typeface="Arimo" pitchFamily="34" charset="0"/>
                <a:ea typeface="Arimo" pitchFamily="34" charset="-122"/>
                <a:cs typeface="Arimo" pitchFamily="34" charset="-120"/>
              </a:rPr>
              <a:t>Handle missing data by imputing values using techniques like mean, median, or mode, or by removing rows or columns with missing data. What i have done to handle the missing values are:</a:t>
            </a:r>
            <a:endParaRPr lang="en-US" sz="1580" dirty="0"/>
          </a:p>
        </p:txBody>
      </p:sp>
      <p:sp>
        <p:nvSpPr>
          <p:cNvPr id="12" name="Text 9"/>
          <p:cNvSpPr/>
          <p:nvPr/>
        </p:nvSpPr>
        <p:spPr>
          <a:xfrm>
            <a:off x="2427446" y="3422928"/>
            <a:ext cx="11500842" cy="320992"/>
          </a:xfrm>
          <a:prstGeom prst="rect">
            <a:avLst/>
          </a:prstGeom>
          <a:noFill/>
          <a:ln/>
        </p:spPr>
        <p:txBody>
          <a:bodyPr wrap="none" rtlCol="0" anchor="t"/>
          <a:lstStyle/>
          <a:p>
            <a:pPr marL="342900" indent="-342900" algn="l">
              <a:lnSpc>
                <a:spcPts val="2528"/>
              </a:lnSpc>
              <a:buSzPct val="100000"/>
              <a:buFont typeface="+mj-lt"/>
              <a:buAutoNum type="arabicPeriod"/>
            </a:pPr>
            <a:r>
              <a:rPr lang="en-US" sz="1580" dirty="0">
                <a:solidFill>
                  <a:srgbClr val="2A2742"/>
                </a:solidFill>
                <a:latin typeface="Arimo" pitchFamily="34" charset="0"/>
                <a:ea typeface="Arimo" pitchFamily="34" charset="-122"/>
                <a:cs typeface="Arimo" pitchFamily="34" charset="-120"/>
              </a:rPr>
              <a:t>Fill missing values from "</a:t>
            </a:r>
            <a:r>
              <a:rPr lang="en-US" sz="1580" b="1" i="1" dirty="0">
                <a:solidFill>
                  <a:srgbClr val="2A2742"/>
                </a:solidFill>
                <a:latin typeface="Arimo" pitchFamily="34" charset="0"/>
                <a:ea typeface="Arimo" pitchFamily="34" charset="-122"/>
                <a:cs typeface="Arimo" pitchFamily="34" charset="-120"/>
              </a:rPr>
              <a:t>Age</a:t>
            </a:r>
            <a:r>
              <a:rPr lang="en-US" sz="1580" dirty="0">
                <a:solidFill>
                  <a:srgbClr val="2A2742"/>
                </a:solidFill>
                <a:latin typeface="Arimo" pitchFamily="34" charset="0"/>
                <a:ea typeface="Arimo" pitchFamily="34" charset="-122"/>
                <a:cs typeface="Arimo" pitchFamily="34" charset="-120"/>
              </a:rPr>
              <a:t>" column by its </a:t>
            </a:r>
            <a:r>
              <a:rPr lang="en-US" sz="1580" b="1" dirty="0">
                <a:solidFill>
                  <a:srgbClr val="2A2742"/>
                </a:solidFill>
                <a:latin typeface="Arimo" pitchFamily="34" charset="0"/>
                <a:ea typeface="Arimo" pitchFamily="34" charset="-122"/>
                <a:cs typeface="Arimo" pitchFamily="34" charset="-120"/>
              </a:rPr>
              <a:t>mean</a:t>
            </a:r>
            <a:endParaRPr lang="en-US" sz="1580" dirty="0"/>
          </a:p>
        </p:txBody>
      </p:sp>
      <p:sp>
        <p:nvSpPr>
          <p:cNvPr id="13" name="Text 10"/>
          <p:cNvSpPr/>
          <p:nvPr/>
        </p:nvSpPr>
        <p:spPr>
          <a:xfrm>
            <a:off x="2427446" y="3814048"/>
            <a:ext cx="11500842" cy="320992"/>
          </a:xfrm>
          <a:prstGeom prst="rect">
            <a:avLst/>
          </a:prstGeom>
          <a:noFill/>
          <a:ln/>
        </p:spPr>
        <p:txBody>
          <a:bodyPr wrap="none" rtlCol="0" anchor="t"/>
          <a:lstStyle/>
          <a:p>
            <a:pPr marL="342900" indent="-342900" algn="l">
              <a:lnSpc>
                <a:spcPts val="2528"/>
              </a:lnSpc>
              <a:buSzPct val="100000"/>
              <a:buFont typeface="+mj-lt"/>
              <a:buAutoNum type="arabicPeriod" startAt="2"/>
            </a:pPr>
            <a:r>
              <a:rPr lang="en-US" sz="1580" dirty="0">
                <a:solidFill>
                  <a:srgbClr val="2A2742"/>
                </a:solidFill>
                <a:latin typeface="Arimo" pitchFamily="34" charset="0"/>
                <a:ea typeface="Arimo" pitchFamily="34" charset="-122"/>
                <a:cs typeface="Arimo" pitchFamily="34" charset="-120"/>
              </a:rPr>
              <a:t>Fill missing values from "</a:t>
            </a:r>
            <a:r>
              <a:rPr lang="en-US" sz="1580" b="1" i="1" dirty="0">
                <a:solidFill>
                  <a:srgbClr val="2A2742"/>
                </a:solidFill>
                <a:latin typeface="Arimo" pitchFamily="34" charset="0"/>
                <a:ea typeface="Arimo" pitchFamily="34" charset="-122"/>
                <a:cs typeface="Arimo" pitchFamily="34" charset="-120"/>
              </a:rPr>
              <a:t>Embarked</a:t>
            </a:r>
            <a:r>
              <a:rPr lang="en-US" sz="1580" dirty="0">
                <a:solidFill>
                  <a:srgbClr val="2A2742"/>
                </a:solidFill>
                <a:latin typeface="Arimo" pitchFamily="34" charset="0"/>
                <a:ea typeface="Arimo" pitchFamily="34" charset="-122"/>
                <a:cs typeface="Arimo" pitchFamily="34" charset="-120"/>
              </a:rPr>
              <a:t>" column by its </a:t>
            </a:r>
            <a:r>
              <a:rPr lang="en-US" sz="1580" b="1" dirty="0">
                <a:solidFill>
                  <a:srgbClr val="2A2742"/>
                </a:solidFill>
                <a:latin typeface="Arimo" pitchFamily="34" charset="0"/>
                <a:ea typeface="Arimo" pitchFamily="34" charset="-122"/>
                <a:cs typeface="Arimo" pitchFamily="34" charset="-120"/>
              </a:rPr>
              <a:t>mode</a:t>
            </a:r>
            <a:endParaRPr lang="en-US" sz="1580" dirty="0"/>
          </a:p>
        </p:txBody>
      </p:sp>
      <p:sp>
        <p:nvSpPr>
          <p:cNvPr id="14" name="Text 11"/>
          <p:cNvSpPr/>
          <p:nvPr/>
        </p:nvSpPr>
        <p:spPr>
          <a:xfrm>
            <a:off x="2427446" y="4205168"/>
            <a:ext cx="11500842" cy="320992"/>
          </a:xfrm>
          <a:prstGeom prst="rect">
            <a:avLst/>
          </a:prstGeom>
          <a:noFill/>
          <a:ln/>
        </p:spPr>
        <p:txBody>
          <a:bodyPr wrap="none" rtlCol="0" anchor="t"/>
          <a:lstStyle/>
          <a:p>
            <a:pPr marL="342900" indent="-342900" algn="l">
              <a:lnSpc>
                <a:spcPts val="2528"/>
              </a:lnSpc>
              <a:buSzPct val="100000"/>
              <a:buFont typeface="+mj-lt"/>
              <a:buAutoNum type="arabicPeriod" startAt="3"/>
            </a:pPr>
            <a:r>
              <a:rPr lang="en-US" sz="1580" dirty="0">
                <a:solidFill>
                  <a:srgbClr val="2A2742"/>
                </a:solidFill>
                <a:latin typeface="Arimo" pitchFamily="34" charset="0"/>
                <a:ea typeface="Arimo" pitchFamily="34" charset="-122"/>
                <a:cs typeface="Arimo" pitchFamily="34" charset="-120"/>
              </a:rPr>
              <a:t>Remove "</a:t>
            </a:r>
            <a:r>
              <a:rPr lang="en-US" sz="1580" b="1" i="1" dirty="0">
                <a:solidFill>
                  <a:srgbClr val="2A2742"/>
                </a:solidFill>
                <a:latin typeface="Arimo" pitchFamily="34" charset="0"/>
                <a:ea typeface="Arimo" pitchFamily="34" charset="-122"/>
                <a:cs typeface="Arimo" pitchFamily="34" charset="-120"/>
              </a:rPr>
              <a:t>Cabin</a:t>
            </a:r>
            <a:r>
              <a:rPr lang="en-US" sz="1580" dirty="0">
                <a:solidFill>
                  <a:srgbClr val="2A2742"/>
                </a:solidFill>
                <a:latin typeface="Arimo" pitchFamily="34" charset="0"/>
                <a:ea typeface="Arimo" pitchFamily="34" charset="-122"/>
                <a:cs typeface="Arimo" pitchFamily="34" charset="-120"/>
              </a:rPr>
              <a:t>" column</a:t>
            </a:r>
            <a:endParaRPr lang="en-US" sz="1580" dirty="0"/>
          </a:p>
        </p:txBody>
      </p:sp>
      <p:sp>
        <p:nvSpPr>
          <p:cNvPr id="15" name="Shape 12"/>
          <p:cNvSpPr/>
          <p:nvPr/>
        </p:nvSpPr>
        <p:spPr>
          <a:xfrm>
            <a:off x="1205805" y="5367218"/>
            <a:ext cx="702112" cy="22860"/>
          </a:xfrm>
          <a:prstGeom prst="roundRect">
            <a:avLst>
              <a:gd name="adj" fmla="val 368619"/>
            </a:avLst>
          </a:prstGeom>
          <a:solidFill>
            <a:srgbClr val="BDB8DF"/>
          </a:solidFill>
          <a:ln/>
        </p:spPr>
        <p:txBody>
          <a:bodyPr/>
          <a:lstStyle/>
          <a:p>
            <a:endParaRPr lang="id-ID"/>
          </a:p>
        </p:txBody>
      </p:sp>
      <p:sp>
        <p:nvSpPr>
          <p:cNvPr id="16" name="Shape 13"/>
          <p:cNvSpPr/>
          <p:nvPr/>
        </p:nvSpPr>
        <p:spPr>
          <a:xfrm>
            <a:off x="777300" y="5153025"/>
            <a:ext cx="451366" cy="451366"/>
          </a:xfrm>
          <a:prstGeom prst="roundRect">
            <a:avLst>
              <a:gd name="adj" fmla="val 18669"/>
            </a:avLst>
          </a:prstGeom>
          <a:solidFill>
            <a:srgbClr val="E9E6FA"/>
          </a:solidFill>
          <a:ln w="7620">
            <a:solidFill>
              <a:srgbClr val="BDB8DF"/>
            </a:solidFill>
            <a:prstDash val="solid"/>
          </a:ln>
        </p:spPr>
        <p:txBody>
          <a:bodyPr/>
          <a:lstStyle/>
          <a:p>
            <a:endParaRPr lang="id-ID"/>
          </a:p>
        </p:txBody>
      </p:sp>
      <p:sp>
        <p:nvSpPr>
          <p:cNvPr id="17" name="Text 14"/>
          <p:cNvSpPr/>
          <p:nvPr/>
        </p:nvSpPr>
        <p:spPr>
          <a:xfrm>
            <a:off x="916245" y="5228153"/>
            <a:ext cx="173355" cy="300990"/>
          </a:xfrm>
          <a:prstGeom prst="rect">
            <a:avLst/>
          </a:prstGeom>
          <a:noFill/>
          <a:ln/>
        </p:spPr>
        <p:txBody>
          <a:bodyPr wrap="none" rtlCol="0" anchor="t"/>
          <a:lstStyle/>
          <a:p>
            <a:pPr marL="0" indent="0" algn="ctr">
              <a:lnSpc>
                <a:spcPts val="2370"/>
              </a:lnSpc>
              <a:buNone/>
            </a:pPr>
            <a:r>
              <a:rPr lang="en-US" sz="2370" b="1" dirty="0">
                <a:solidFill>
                  <a:srgbClr val="2A2742"/>
                </a:solidFill>
                <a:latin typeface="Outfit" pitchFamily="34" charset="0"/>
                <a:ea typeface="Outfit" pitchFamily="34" charset="-122"/>
                <a:cs typeface="Outfit" pitchFamily="34" charset="-120"/>
              </a:rPr>
              <a:t>2</a:t>
            </a:r>
            <a:endParaRPr lang="en-US" sz="2370" dirty="0"/>
          </a:p>
        </p:txBody>
      </p:sp>
      <p:sp>
        <p:nvSpPr>
          <p:cNvPr id="18" name="Text 15"/>
          <p:cNvSpPr/>
          <p:nvPr/>
        </p:nvSpPr>
        <p:spPr>
          <a:xfrm>
            <a:off x="2106454" y="5128022"/>
            <a:ext cx="2507813" cy="313373"/>
          </a:xfrm>
          <a:prstGeom prst="rect">
            <a:avLst/>
          </a:prstGeom>
          <a:noFill/>
          <a:ln/>
        </p:spPr>
        <p:txBody>
          <a:bodyPr wrap="none" rtlCol="0" anchor="t"/>
          <a:lstStyle/>
          <a:p>
            <a:pPr marL="0" indent="0" algn="l">
              <a:lnSpc>
                <a:spcPts val="2468"/>
              </a:lnSpc>
              <a:buNone/>
            </a:pPr>
            <a:r>
              <a:rPr lang="en-US" sz="1975" b="1" dirty="0">
                <a:solidFill>
                  <a:srgbClr val="2A2742"/>
                </a:solidFill>
                <a:latin typeface="Outfit" pitchFamily="34" charset="0"/>
                <a:ea typeface="Outfit" pitchFamily="34" charset="-122"/>
                <a:cs typeface="Outfit" pitchFamily="34" charset="-120"/>
              </a:rPr>
              <a:t>Data Encoding</a:t>
            </a:r>
            <a:endParaRPr lang="en-US" sz="1975" dirty="0"/>
          </a:p>
        </p:txBody>
      </p:sp>
      <p:sp>
        <p:nvSpPr>
          <p:cNvPr id="19" name="Text 16"/>
          <p:cNvSpPr/>
          <p:nvPr/>
        </p:nvSpPr>
        <p:spPr>
          <a:xfrm>
            <a:off x="2106454" y="5561767"/>
            <a:ext cx="11821835" cy="641985"/>
          </a:xfrm>
          <a:prstGeom prst="rect">
            <a:avLst/>
          </a:prstGeom>
          <a:noFill/>
          <a:ln/>
        </p:spPr>
        <p:txBody>
          <a:bodyPr wrap="square" rtlCol="0" anchor="t"/>
          <a:lstStyle/>
          <a:p>
            <a:pPr marL="0" indent="0" algn="l">
              <a:lnSpc>
                <a:spcPts val="2528"/>
              </a:lnSpc>
              <a:buNone/>
            </a:pPr>
            <a:r>
              <a:rPr lang="en-US" sz="1580" dirty="0">
                <a:solidFill>
                  <a:srgbClr val="2A2742"/>
                </a:solidFill>
                <a:latin typeface="Arimo" pitchFamily="34" charset="0"/>
                <a:ea typeface="Arimo" pitchFamily="34" charset="-122"/>
                <a:cs typeface="Arimo" pitchFamily="34" charset="-120"/>
              </a:rPr>
              <a:t>Convert categorical features into numerical values using Label Encoder to make them suitable for machine learning algorithms. The Label Encoder converts</a:t>
            </a:r>
            <a:endParaRPr lang="en-US" sz="1580" dirty="0"/>
          </a:p>
        </p:txBody>
      </p:sp>
      <p:sp>
        <p:nvSpPr>
          <p:cNvPr id="20" name="Text 17"/>
          <p:cNvSpPr/>
          <p:nvPr/>
        </p:nvSpPr>
        <p:spPr>
          <a:xfrm>
            <a:off x="2427446" y="6324124"/>
            <a:ext cx="11500842" cy="320992"/>
          </a:xfrm>
          <a:prstGeom prst="rect">
            <a:avLst/>
          </a:prstGeom>
          <a:noFill/>
          <a:ln/>
        </p:spPr>
        <p:txBody>
          <a:bodyPr wrap="none" rtlCol="0" anchor="t"/>
          <a:lstStyle/>
          <a:p>
            <a:pPr marL="342900" indent="-342900" algn="l">
              <a:lnSpc>
                <a:spcPts val="2528"/>
              </a:lnSpc>
              <a:buSzPct val="100000"/>
              <a:buFont typeface="+mj-lt"/>
              <a:buAutoNum type="arabicPeriod"/>
            </a:pPr>
            <a:r>
              <a:rPr lang="en-US" sz="1580" dirty="0">
                <a:solidFill>
                  <a:srgbClr val="2A2742"/>
                </a:solidFill>
                <a:latin typeface="Arimo" pitchFamily="34" charset="0"/>
                <a:ea typeface="Arimo" pitchFamily="34" charset="-122"/>
                <a:cs typeface="Arimo" pitchFamily="34" charset="-120"/>
              </a:rPr>
              <a:t>In "</a:t>
            </a:r>
            <a:r>
              <a:rPr lang="en-US" sz="1580" b="1" i="1" dirty="0">
                <a:solidFill>
                  <a:srgbClr val="2A2742"/>
                </a:solidFill>
                <a:latin typeface="Arimo" pitchFamily="34" charset="0"/>
                <a:ea typeface="Arimo" pitchFamily="34" charset="-122"/>
                <a:cs typeface="Arimo" pitchFamily="34" charset="-120"/>
              </a:rPr>
              <a:t>Sex</a:t>
            </a:r>
            <a:r>
              <a:rPr lang="en-US" sz="1580" dirty="0">
                <a:solidFill>
                  <a:srgbClr val="2A2742"/>
                </a:solidFill>
                <a:latin typeface="Arimo" pitchFamily="34" charset="0"/>
                <a:ea typeface="Arimo" pitchFamily="34" charset="-122"/>
                <a:cs typeface="Arimo" pitchFamily="34" charset="-120"/>
              </a:rPr>
              <a:t>" column: converts 'female' → 0 and 'male' → 1</a:t>
            </a:r>
            <a:endParaRPr lang="en-US" sz="1580" dirty="0"/>
          </a:p>
        </p:txBody>
      </p:sp>
      <p:sp>
        <p:nvSpPr>
          <p:cNvPr id="21" name="Text 18"/>
          <p:cNvSpPr/>
          <p:nvPr/>
        </p:nvSpPr>
        <p:spPr>
          <a:xfrm>
            <a:off x="2427446" y="6715244"/>
            <a:ext cx="11500842" cy="320992"/>
          </a:xfrm>
          <a:prstGeom prst="rect">
            <a:avLst/>
          </a:prstGeom>
          <a:noFill/>
          <a:ln/>
        </p:spPr>
        <p:txBody>
          <a:bodyPr wrap="none" rtlCol="0" anchor="t"/>
          <a:lstStyle/>
          <a:p>
            <a:pPr marL="342900" indent="-342900" algn="l">
              <a:lnSpc>
                <a:spcPts val="2528"/>
              </a:lnSpc>
              <a:buSzPct val="100000"/>
              <a:buFont typeface="+mj-lt"/>
              <a:buAutoNum type="arabicPeriod" startAt="2"/>
            </a:pPr>
            <a:r>
              <a:rPr lang="en-US" sz="1580" dirty="0">
                <a:solidFill>
                  <a:srgbClr val="2A2742"/>
                </a:solidFill>
                <a:latin typeface="Arimo" pitchFamily="34" charset="0"/>
                <a:ea typeface="Arimo" pitchFamily="34" charset="-122"/>
                <a:cs typeface="Arimo" pitchFamily="34" charset="-120"/>
              </a:rPr>
              <a:t>In "</a:t>
            </a:r>
            <a:r>
              <a:rPr lang="en-US" sz="1580" b="1" i="1" dirty="0">
                <a:solidFill>
                  <a:srgbClr val="2A2742"/>
                </a:solidFill>
                <a:latin typeface="Arimo" pitchFamily="34" charset="0"/>
                <a:ea typeface="Arimo" pitchFamily="34" charset="-122"/>
                <a:cs typeface="Arimo" pitchFamily="34" charset="-120"/>
              </a:rPr>
              <a:t>Embarked</a:t>
            </a:r>
            <a:r>
              <a:rPr lang="en-US" sz="1580" dirty="0">
                <a:solidFill>
                  <a:srgbClr val="2A2742"/>
                </a:solidFill>
                <a:latin typeface="Arimo" pitchFamily="34" charset="0"/>
                <a:ea typeface="Arimo" pitchFamily="34" charset="-122"/>
                <a:cs typeface="Arimo" pitchFamily="34" charset="-120"/>
              </a:rPr>
              <a:t>" column: converts 'C' → 0, 'Q' → 1, and 'S' → 2</a:t>
            </a:r>
            <a:endParaRPr lang="en-US" sz="1580" dirty="0"/>
          </a:p>
        </p:txBody>
      </p:sp>
      <p:sp>
        <p:nvSpPr>
          <p:cNvPr id="22" name="Text 19"/>
          <p:cNvSpPr/>
          <p:nvPr/>
        </p:nvSpPr>
        <p:spPr>
          <a:xfrm>
            <a:off x="2106454" y="7156609"/>
            <a:ext cx="11821835" cy="320992"/>
          </a:xfrm>
          <a:prstGeom prst="rect">
            <a:avLst/>
          </a:prstGeom>
          <a:noFill/>
          <a:ln/>
        </p:spPr>
        <p:txBody>
          <a:bodyPr wrap="none" rtlCol="0" anchor="t"/>
          <a:lstStyle/>
          <a:p>
            <a:pPr marL="0" indent="0" algn="l">
              <a:lnSpc>
                <a:spcPts val="2528"/>
              </a:lnSpc>
              <a:buNone/>
            </a:pPr>
            <a:endParaRPr lang="en-US" sz="158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id-ID"/>
          </a:p>
        </p:txBody>
      </p:sp>
      <p:sp>
        <p:nvSpPr>
          <p:cNvPr id="4" name="Text 1"/>
          <p:cNvSpPr/>
          <p:nvPr/>
        </p:nvSpPr>
        <p:spPr>
          <a:xfrm>
            <a:off x="793790" y="2609374"/>
            <a:ext cx="5670590" cy="708779"/>
          </a:xfrm>
          <a:prstGeom prst="rect">
            <a:avLst/>
          </a:prstGeom>
          <a:noFill/>
          <a:ln/>
        </p:spPr>
        <p:txBody>
          <a:bodyPr wrap="non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Feature Selection</a:t>
            </a:r>
            <a:endParaRPr lang="en-US" sz="4465" dirty="0"/>
          </a:p>
        </p:txBody>
      </p:sp>
      <p:sp>
        <p:nvSpPr>
          <p:cNvPr id="5" name="Text 2"/>
          <p:cNvSpPr/>
          <p:nvPr/>
        </p:nvSpPr>
        <p:spPr>
          <a:xfrm>
            <a:off x="793790" y="3658314"/>
            <a:ext cx="13042821" cy="108870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Feature selection is done in order to check the wheter that column importance to be trained or not. Reducing the features can be used in order to improve the training speed of model. I just drop "Survived", "Ticket", and "Name" columns, and let the rest of features to be trained.</a:t>
            </a:r>
            <a:endParaRPr lang="en-US" sz="1786" dirty="0"/>
          </a:p>
        </p:txBody>
      </p:sp>
      <p:sp>
        <p:nvSpPr>
          <p:cNvPr id="6" name="Text 3"/>
          <p:cNvSpPr/>
          <p:nvPr/>
        </p:nvSpPr>
        <p:spPr>
          <a:xfrm>
            <a:off x="793790" y="5257324"/>
            <a:ext cx="13042821"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 </a:t>
            </a:r>
            <a:endParaRPr lang="en-US" sz="178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id-ID"/>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7488" y="2731175"/>
            <a:ext cx="4919305" cy="2767132"/>
          </a:xfrm>
          <a:prstGeom prst="rect">
            <a:avLst/>
          </a:prstGeom>
        </p:spPr>
      </p:pic>
      <p:sp>
        <p:nvSpPr>
          <p:cNvPr id="6" name="Text 1"/>
          <p:cNvSpPr/>
          <p:nvPr/>
        </p:nvSpPr>
        <p:spPr>
          <a:xfrm>
            <a:off x="793790" y="2373987"/>
            <a:ext cx="5670590" cy="708779"/>
          </a:xfrm>
          <a:prstGeom prst="rect">
            <a:avLst/>
          </a:prstGeom>
          <a:noFill/>
          <a:ln/>
        </p:spPr>
        <p:txBody>
          <a:bodyPr wrap="non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Modeling</a:t>
            </a:r>
            <a:endParaRPr lang="en-US" sz="4465" dirty="0"/>
          </a:p>
        </p:txBody>
      </p:sp>
      <p:sp>
        <p:nvSpPr>
          <p:cNvPr id="7" name="Text 2"/>
          <p:cNvSpPr/>
          <p:nvPr/>
        </p:nvSpPr>
        <p:spPr>
          <a:xfrm>
            <a:off x="793790" y="3422928"/>
            <a:ext cx="7556421" cy="108870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The "Random Forest Clasifier" is used in this task, it's good to classifying task. Since the label of this dataset is categorical (survived or not), so better to use classification algorithm instead of regression.</a:t>
            </a:r>
            <a:endParaRPr lang="en-US" sz="1786" dirty="0"/>
          </a:p>
        </p:txBody>
      </p:sp>
      <p:sp>
        <p:nvSpPr>
          <p:cNvPr id="8" name="Text 3"/>
          <p:cNvSpPr/>
          <p:nvPr/>
        </p:nvSpPr>
        <p:spPr>
          <a:xfrm>
            <a:off x="793790" y="4766786"/>
            <a:ext cx="7556421" cy="108870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The number of estimator for this model is 500. By experiment the number estimatorss from 300 through 1000, it was found that 500 get the highest accuracy.  </a:t>
            </a:r>
            <a:endParaRPr lang="en-US" sz="178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id-ID"/>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83488" y="2006917"/>
            <a:ext cx="4919305" cy="4215765"/>
          </a:xfrm>
          <a:prstGeom prst="rect">
            <a:avLst/>
          </a:prstGeom>
        </p:spPr>
      </p:pic>
      <p:sp>
        <p:nvSpPr>
          <p:cNvPr id="6" name="Text 1"/>
          <p:cNvSpPr/>
          <p:nvPr/>
        </p:nvSpPr>
        <p:spPr>
          <a:xfrm>
            <a:off x="6280190" y="1791533"/>
            <a:ext cx="5670590" cy="708779"/>
          </a:xfrm>
          <a:prstGeom prst="rect">
            <a:avLst/>
          </a:prstGeom>
          <a:noFill/>
          <a:ln/>
        </p:spPr>
        <p:txBody>
          <a:bodyPr wrap="non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Model Evaluation</a:t>
            </a:r>
            <a:endParaRPr lang="en-US" sz="4465" dirty="0"/>
          </a:p>
        </p:txBody>
      </p:sp>
      <p:sp>
        <p:nvSpPr>
          <p:cNvPr id="7" name="Text 2"/>
          <p:cNvSpPr/>
          <p:nvPr/>
        </p:nvSpPr>
        <p:spPr>
          <a:xfrm>
            <a:off x="6280190" y="2840474"/>
            <a:ext cx="7556421"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Evaluate the trained model's performance using various metrics to assess its accuracy, precision, recall, and other relevant measures.</a:t>
            </a:r>
            <a:endParaRPr lang="en-US" sz="1786" dirty="0"/>
          </a:p>
        </p:txBody>
      </p:sp>
      <p:sp>
        <p:nvSpPr>
          <p:cNvPr id="8" name="Shape 3"/>
          <p:cNvSpPr/>
          <p:nvPr/>
        </p:nvSpPr>
        <p:spPr>
          <a:xfrm>
            <a:off x="6280190" y="3821430"/>
            <a:ext cx="7556421" cy="2616518"/>
          </a:xfrm>
          <a:prstGeom prst="roundRect">
            <a:avLst>
              <a:gd name="adj" fmla="val 3641"/>
            </a:avLst>
          </a:prstGeom>
          <a:noFill/>
          <a:ln w="7620">
            <a:solidFill>
              <a:srgbClr val="000000">
                <a:alpha val="8000"/>
              </a:srgbClr>
            </a:solidFill>
            <a:prstDash val="solid"/>
          </a:ln>
        </p:spPr>
        <p:txBody>
          <a:bodyPr/>
          <a:lstStyle/>
          <a:p>
            <a:endParaRPr lang="id-ID"/>
          </a:p>
        </p:txBody>
      </p:sp>
      <p:sp>
        <p:nvSpPr>
          <p:cNvPr id="9" name="Shape 4"/>
          <p:cNvSpPr/>
          <p:nvPr/>
        </p:nvSpPr>
        <p:spPr>
          <a:xfrm>
            <a:off x="6287810" y="3829050"/>
            <a:ext cx="7541181" cy="650319"/>
          </a:xfrm>
          <a:prstGeom prst="rect">
            <a:avLst/>
          </a:prstGeom>
          <a:solidFill>
            <a:srgbClr val="FFFFFF">
              <a:alpha val="4000"/>
            </a:srgbClr>
          </a:solidFill>
          <a:ln/>
        </p:spPr>
        <p:txBody>
          <a:bodyPr/>
          <a:lstStyle/>
          <a:p>
            <a:endParaRPr lang="id-ID"/>
          </a:p>
        </p:txBody>
      </p:sp>
      <p:sp>
        <p:nvSpPr>
          <p:cNvPr id="10" name="Text 5"/>
          <p:cNvSpPr/>
          <p:nvPr/>
        </p:nvSpPr>
        <p:spPr>
          <a:xfrm>
            <a:off x="6514624" y="3972758"/>
            <a:ext cx="3313152" cy="362903"/>
          </a:xfrm>
          <a:prstGeom prst="rect">
            <a:avLst/>
          </a:prstGeom>
          <a:noFill/>
          <a:ln/>
        </p:spPr>
        <p:txBody>
          <a:bodyPr wrap="none" rtlCol="0" anchor="t"/>
          <a:lstStyle/>
          <a:p>
            <a:pPr marL="0" indent="0" algn="ctr">
              <a:lnSpc>
                <a:spcPts val="2858"/>
              </a:lnSpc>
              <a:buNone/>
            </a:pPr>
            <a:r>
              <a:rPr lang="en-US" sz="1786" b="1" dirty="0">
                <a:solidFill>
                  <a:srgbClr val="2A2742"/>
                </a:solidFill>
                <a:latin typeface="Arimo" pitchFamily="34" charset="0"/>
                <a:ea typeface="Arimo" pitchFamily="34" charset="-122"/>
                <a:cs typeface="Arimo" pitchFamily="34" charset="-120"/>
              </a:rPr>
              <a:t>Metric</a:t>
            </a:r>
            <a:endParaRPr lang="en-US" sz="1786" dirty="0"/>
          </a:p>
        </p:txBody>
      </p:sp>
      <p:sp>
        <p:nvSpPr>
          <p:cNvPr id="11" name="Text 6"/>
          <p:cNvSpPr/>
          <p:nvPr/>
        </p:nvSpPr>
        <p:spPr>
          <a:xfrm>
            <a:off x="10289024" y="3972758"/>
            <a:ext cx="3313152" cy="362903"/>
          </a:xfrm>
          <a:prstGeom prst="rect">
            <a:avLst/>
          </a:prstGeom>
          <a:noFill/>
          <a:ln/>
        </p:spPr>
        <p:txBody>
          <a:bodyPr wrap="none" rtlCol="0" anchor="t"/>
          <a:lstStyle/>
          <a:p>
            <a:pPr marL="0" indent="0" algn="ctr">
              <a:lnSpc>
                <a:spcPts val="2858"/>
              </a:lnSpc>
              <a:buNone/>
            </a:pPr>
            <a:r>
              <a:rPr lang="en-US" sz="1786" b="1" dirty="0">
                <a:solidFill>
                  <a:srgbClr val="2A2742"/>
                </a:solidFill>
                <a:latin typeface="Arimo" pitchFamily="34" charset="0"/>
                <a:ea typeface="Arimo" pitchFamily="34" charset="-122"/>
                <a:cs typeface="Arimo" pitchFamily="34" charset="-120"/>
              </a:rPr>
              <a:t>Value</a:t>
            </a:r>
            <a:endParaRPr lang="en-US" sz="1786" dirty="0"/>
          </a:p>
        </p:txBody>
      </p:sp>
      <p:sp>
        <p:nvSpPr>
          <p:cNvPr id="12" name="Shape 7"/>
          <p:cNvSpPr/>
          <p:nvPr/>
        </p:nvSpPr>
        <p:spPr>
          <a:xfrm>
            <a:off x="6287810" y="4479369"/>
            <a:ext cx="7541181" cy="650319"/>
          </a:xfrm>
          <a:prstGeom prst="rect">
            <a:avLst/>
          </a:prstGeom>
          <a:solidFill>
            <a:srgbClr val="000000">
              <a:alpha val="4000"/>
            </a:srgbClr>
          </a:solidFill>
          <a:ln/>
        </p:spPr>
        <p:txBody>
          <a:bodyPr/>
          <a:lstStyle/>
          <a:p>
            <a:endParaRPr lang="id-ID"/>
          </a:p>
        </p:txBody>
      </p:sp>
      <p:sp>
        <p:nvSpPr>
          <p:cNvPr id="13" name="Text 8"/>
          <p:cNvSpPr/>
          <p:nvPr/>
        </p:nvSpPr>
        <p:spPr>
          <a:xfrm>
            <a:off x="6514624" y="4623078"/>
            <a:ext cx="3313152" cy="362903"/>
          </a:xfrm>
          <a:prstGeom prst="rect">
            <a:avLst/>
          </a:prstGeom>
          <a:noFill/>
          <a:ln/>
        </p:spPr>
        <p:txBody>
          <a:bodyPr wrap="none" rtlCol="0" anchor="t"/>
          <a:lstStyle/>
          <a:p>
            <a:pPr marL="0" indent="0" algn="ctr">
              <a:lnSpc>
                <a:spcPts val="2858"/>
              </a:lnSpc>
              <a:buNone/>
            </a:pPr>
            <a:r>
              <a:rPr lang="en-US" sz="1786" dirty="0">
                <a:solidFill>
                  <a:srgbClr val="2A2742"/>
                </a:solidFill>
                <a:latin typeface="Arimo" pitchFamily="34" charset="0"/>
                <a:ea typeface="Arimo" pitchFamily="34" charset="-122"/>
                <a:cs typeface="Arimo" pitchFamily="34" charset="-120"/>
              </a:rPr>
              <a:t>Score Accuracy</a:t>
            </a:r>
            <a:endParaRPr lang="en-US" sz="1786" dirty="0"/>
          </a:p>
        </p:txBody>
      </p:sp>
      <p:sp>
        <p:nvSpPr>
          <p:cNvPr id="14" name="Text 9"/>
          <p:cNvSpPr/>
          <p:nvPr/>
        </p:nvSpPr>
        <p:spPr>
          <a:xfrm>
            <a:off x="10289024" y="4623078"/>
            <a:ext cx="3313152" cy="362903"/>
          </a:xfrm>
          <a:prstGeom prst="rect">
            <a:avLst/>
          </a:prstGeom>
          <a:noFill/>
          <a:ln/>
        </p:spPr>
        <p:txBody>
          <a:bodyPr wrap="none" rtlCol="0" anchor="t"/>
          <a:lstStyle/>
          <a:p>
            <a:pPr marL="0" indent="0" algn="ctr">
              <a:lnSpc>
                <a:spcPts val="2858"/>
              </a:lnSpc>
              <a:buNone/>
            </a:pPr>
            <a:r>
              <a:rPr lang="en-US" sz="1786" b="1" dirty="0">
                <a:solidFill>
                  <a:srgbClr val="2A2742"/>
                </a:solidFill>
                <a:latin typeface="Arimo" pitchFamily="34" charset="0"/>
                <a:ea typeface="Arimo" pitchFamily="34" charset="-122"/>
                <a:cs typeface="Arimo" pitchFamily="34" charset="-120"/>
              </a:rPr>
              <a:t>0.840 </a:t>
            </a:r>
            <a:r>
              <a:rPr lang="en-US" sz="1786" dirty="0">
                <a:solidFill>
                  <a:srgbClr val="2A2742"/>
                </a:solidFill>
                <a:latin typeface="Arimo" pitchFamily="34" charset="0"/>
                <a:ea typeface="Arimo" pitchFamily="34" charset="-122"/>
                <a:cs typeface="Arimo" pitchFamily="34" charset="-120"/>
              </a:rPr>
              <a:t>or </a:t>
            </a:r>
            <a:r>
              <a:rPr lang="en-US" sz="1786" b="1" dirty="0">
                <a:solidFill>
                  <a:srgbClr val="2A2742"/>
                </a:solidFill>
                <a:latin typeface="Arimo" pitchFamily="34" charset="0"/>
                <a:ea typeface="Arimo" pitchFamily="34" charset="-122"/>
                <a:cs typeface="Arimo" pitchFamily="34" charset="-120"/>
              </a:rPr>
              <a:t>86%</a:t>
            </a:r>
            <a:endParaRPr lang="en-US" sz="1786" dirty="0"/>
          </a:p>
        </p:txBody>
      </p:sp>
      <p:sp>
        <p:nvSpPr>
          <p:cNvPr id="15" name="Shape 10"/>
          <p:cNvSpPr/>
          <p:nvPr/>
        </p:nvSpPr>
        <p:spPr>
          <a:xfrm>
            <a:off x="6287810" y="5129689"/>
            <a:ext cx="7541181" cy="650319"/>
          </a:xfrm>
          <a:prstGeom prst="rect">
            <a:avLst/>
          </a:prstGeom>
          <a:solidFill>
            <a:srgbClr val="FFFFFF">
              <a:alpha val="4000"/>
            </a:srgbClr>
          </a:solidFill>
          <a:ln/>
        </p:spPr>
        <p:txBody>
          <a:bodyPr/>
          <a:lstStyle/>
          <a:p>
            <a:endParaRPr lang="id-ID"/>
          </a:p>
        </p:txBody>
      </p:sp>
      <p:sp>
        <p:nvSpPr>
          <p:cNvPr id="16" name="Text 11"/>
          <p:cNvSpPr/>
          <p:nvPr/>
        </p:nvSpPr>
        <p:spPr>
          <a:xfrm>
            <a:off x="6514624" y="5273397"/>
            <a:ext cx="3313152" cy="362903"/>
          </a:xfrm>
          <a:prstGeom prst="rect">
            <a:avLst/>
          </a:prstGeom>
          <a:noFill/>
          <a:ln/>
        </p:spPr>
        <p:txBody>
          <a:bodyPr wrap="none" rtlCol="0" anchor="t"/>
          <a:lstStyle/>
          <a:p>
            <a:pPr marL="0" indent="0" algn="ctr">
              <a:lnSpc>
                <a:spcPts val="2858"/>
              </a:lnSpc>
              <a:buNone/>
            </a:pPr>
            <a:r>
              <a:rPr lang="en-US" sz="1786" dirty="0">
                <a:solidFill>
                  <a:srgbClr val="2A2742"/>
                </a:solidFill>
                <a:latin typeface="Arimo" pitchFamily="34" charset="0"/>
                <a:ea typeface="Arimo" pitchFamily="34" charset="-122"/>
                <a:cs typeface="Arimo" pitchFamily="34" charset="-120"/>
              </a:rPr>
              <a:t>Confusion Matrix</a:t>
            </a:r>
            <a:endParaRPr lang="en-US" sz="1786" dirty="0"/>
          </a:p>
        </p:txBody>
      </p:sp>
      <p:sp>
        <p:nvSpPr>
          <p:cNvPr id="17" name="Text 12"/>
          <p:cNvSpPr/>
          <p:nvPr/>
        </p:nvSpPr>
        <p:spPr>
          <a:xfrm>
            <a:off x="10289024" y="5273397"/>
            <a:ext cx="3313152" cy="362903"/>
          </a:xfrm>
          <a:prstGeom prst="rect">
            <a:avLst/>
          </a:prstGeom>
          <a:noFill/>
          <a:ln/>
        </p:spPr>
        <p:txBody>
          <a:bodyPr wrap="none" rtlCol="0" anchor="t"/>
          <a:lstStyle/>
          <a:p>
            <a:pPr marL="0" indent="0" algn="ctr">
              <a:lnSpc>
                <a:spcPts val="2858"/>
              </a:lnSpc>
              <a:buNone/>
            </a:pPr>
            <a:r>
              <a:rPr lang="en-US" sz="1786" b="1" dirty="0">
                <a:solidFill>
                  <a:srgbClr val="2A2742"/>
                </a:solidFill>
                <a:latin typeface="Arimo" pitchFamily="34" charset="0"/>
                <a:ea typeface="Arimo" pitchFamily="34" charset="-122"/>
                <a:cs typeface="Arimo" pitchFamily="34" charset="-120"/>
              </a:rPr>
              <a:t>0.844 </a:t>
            </a:r>
            <a:r>
              <a:rPr lang="en-US" sz="1786" dirty="0">
                <a:solidFill>
                  <a:srgbClr val="2A2742"/>
                </a:solidFill>
                <a:latin typeface="Arimo" pitchFamily="34" charset="0"/>
                <a:ea typeface="Arimo" pitchFamily="34" charset="-122"/>
                <a:cs typeface="Arimo" pitchFamily="34" charset="-120"/>
              </a:rPr>
              <a:t>or </a:t>
            </a:r>
            <a:r>
              <a:rPr lang="en-US" sz="1786" b="1" dirty="0">
                <a:solidFill>
                  <a:srgbClr val="2A2742"/>
                </a:solidFill>
                <a:latin typeface="Arimo" pitchFamily="34" charset="0"/>
                <a:ea typeface="Arimo" pitchFamily="34" charset="-122"/>
                <a:cs typeface="Arimo" pitchFamily="34" charset="-120"/>
              </a:rPr>
              <a:t>84.4%</a:t>
            </a:r>
            <a:endParaRPr lang="en-US" sz="1786" dirty="0"/>
          </a:p>
        </p:txBody>
      </p:sp>
      <p:sp>
        <p:nvSpPr>
          <p:cNvPr id="18" name="Shape 13"/>
          <p:cNvSpPr/>
          <p:nvPr/>
        </p:nvSpPr>
        <p:spPr>
          <a:xfrm>
            <a:off x="6287810" y="5780008"/>
            <a:ext cx="7541181" cy="650319"/>
          </a:xfrm>
          <a:prstGeom prst="rect">
            <a:avLst/>
          </a:prstGeom>
          <a:solidFill>
            <a:srgbClr val="000000">
              <a:alpha val="4000"/>
            </a:srgbClr>
          </a:solidFill>
          <a:ln/>
        </p:spPr>
        <p:txBody>
          <a:bodyPr/>
          <a:lstStyle/>
          <a:p>
            <a:endParaRPr lang="id-ID"/>
          </a:p>
        </p:txBody>
      </p:sp>
      <p:sp>
        <p:nvSpPr>
          <p:cNvPr id="19" name="Text 14"/>
          <p:cNvSpPr/>
          <p:nvPr/>
        </p:nvSpPr>
        <p:spPr>
          <a:xfrm>
            <a:off x="6514624" y="5923717"/>
            <a:ext cx="3313152" cy="362903"/>
          </a:xfrm>
          <a:prstGeom prst="rect">
            <a:avLst/>
          </a:prstGeom>
          <a:noFill/>
          <a:ln/>
        </p:spPr>
        <p:txBody>
          <a:bodyPr wrap="none" rtlCol="0" anchor="t"/>
          <a:lstStyle/>
          <a:p>
            <a:pPr marL="0" indent="0" algn="ctr">
              <a:lnSpc>
                <a:spcPts val="2858"/>
              </a:lnSpc>
              <a:buNone/>
            </a:pPr>
            <a:r>
              <a:rPr lang="en-US" sz="1786" dirty="0">
                <a:solidFill>
                  <a:srgbClr val="2A2742"/>
                </a:solidFill>
                <a:latin typeface="Arimo" pitchFamily="34" charset="0"/>
                <a:ea typeface="Arimo" pitchFamily="34" charset="-122"/>
                <a:cs typeface="Arimo" pitchFamily="34" charset="-120"/>
              </a:rPr>
              <a:t>F1-Score</a:t>
            </a:r>
            <a:endParaRPr lang="en-US" sz="1786" dirty="0"/>
          </a:p>
        </p:txBody>
      </p:sp>
      <p:sp>
        <p:nvSpPr>
          <p:cNvPr id="20" name="Text 15"/>
          <p:cNvSpPr/>
          <p:nvPr/>
        </p:nvSpPr>
        <p:spPr>
          <a:xfrm>
            <a:off x="10289024" y="5923717"/>
            <a:ext cx="3313152" cy="362903"/>
          </a:xfrm>
          <a:prstGeom prst="rect">
            <a:avLst/>
          </a:prstGeom>
          <a:noFill/>
          <a:ln/>
        </p:spPr>
        <p:txBody>
          <a:bodyPr wrap="none" rtlCol="0" anchor="t"/>
          <a:lstStyle/>
          <a:p>
            <a:pPr marL="0" indent="0" algn="ctr">
              <a:lnSpc>
                <a:spcPts val="2858"/>
              </a:lnSpc>
              <a:buNone/>
            </a:pPr>
            <a:r>
              <a:rPr lang="en-US" sz="1786" b="1" dirty="0">
                <a:solidFill>
                  <a:srgbClr val="2A2742"/>
                </a:solidFill>
                <a:latin typeface="Arimo" pitchFamily="34" charset="0"/>
                <a:ea typeface="Arimo" pitchFamily="34" charset="-122"/>
                <a:cs typeface="Arimo" pitchFamily="34" charset="-120"/>
              </a:rPr>
              <a:t>0.844 </a:t>
            </a:r>
            <a:r>
              <a:rPr lang="en-US" sz="1786" dirty="0">
                <a:solidFill>
                  <a:srgbClr val="2A2742"/>
                </a:solidFill>
                <a:latin typeface="Arimo" pitchFamily="34" charset="0"/>
                <a:ea typeface="Arimo" pitchFamily="34" charset="-122"/>
                <a:cs typeface="Arimo" pitchFamily="34" charset="-120"/>
              </a:rPr>
              <a:t>or </a:t>
            </a:r>
            <a:r>
              <a:rPr lang="en-US" sz="1786" b="1" dirty="0">
                <a:solidFill>
                  <a:srgbClr val="2A2742"/>
                </a:solidFill>
                <a:latin typeface="Arimo" pitchFamily="34" charset="0"/>
                <a:ea typeface="Arimo" pitchFamily="34" charset="-122"/>
                <a:cs typeface="Arimo" pitchFamily="34" charset="-120"/>
              </a:rPr>
              <a:t>84.4%</a:t>
            </a:r>
            <a:endParaRPr lang="en-US" sz="178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id-ID"/>
          </a:p>
        </p:txBody>
      </p:sp>
      <p:sp>
        <p:nvSpPr>
          <p:cNvPr id="4" name="Text 1"/>
          <p:cNvSpPr/>
          <p:nvPr/>
        </p:nvSpPr>
        <p:spPr>
          <a:xfrm>
            <a:off x="793790" y="2094786"/>
            <a:ext cx="5670590" cy="708779"/>
          </a:xfrm>
          <a:prstGeom prst="rect">
            <a:avLst/>
          </a:prstGeom>
          <a:noFill/>
          <a:ln/>
        </p:spPr>
        <p:txBody>
          <a:bodyPr wrap="non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Conclusion</a:t>
            </a:r>
            <a:endParaRPr lang="en-US" sz="4465" dirty="0"/>
          </a:p>
        </p:txBody>
      </p:sp>
      <p:sp>
        <p:nvSpPr>
          <p:cNvPr id="5" name="Text 2"/>
          <p:cNvSpPr/>
          <p:nvPr/>
        </p:nvSpPr>
        <p:spPr>
          <a:xfrm>
            <a:off x="793790" y="3143726"/>
            <a:ext cx="13042821"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This presentation has provided basic and simple steps to make model to predict on classification task. Random Forest Classifier is one of many classification algorithms, so it's widely open to improve the prediction from other methods and algorithms.</a:t>
            </a:r>
            <a:endParaRPr lang="en-US" sz="1786" dirty="0"/>
          </a:p>
        </p:txBody>
      </p:sp>
      <p:pic>
        <p:nvPicPr>
          <p:cNvPr id="6" name="Image 1" descr="preencoded.png"/>
          <p:cNvPicPr>
            <a:picLocks noChangeAspect="1"/>
          </p:cNvPicPr>
          <p:nvPr/>
        </p:nvPicPr>
        <p:blipFill>
          <a:blip r:embed="rId4"/>
          <a:stretch>
            <a:fillRect/>
          </a:stretch>
        </p:blipFill>
        <p:spPr>
          <a:xfrm>
            <a:off x="793790" y="4124682"/>
            <a:ext cx="566976" cy="566976"/>
          </a:xfrm>
          <a:prstGeom prst="rect">
            <a:avLst/>
          </a:prstGeom>
        </p:spPr>
      </p:pic>
      <p:sp>
        <p:nvSpPr>
          <p:cNvPr id="7" name="Text 3"/>
          <p:cNvSpPr/>
          <p:nvPr/>
        </p:nvSpPr>
        <p:spPr>
          <a:xfrm>
            <a:off x="793790" y="4918472"/>
            <a:ext cx="2835235" cy="354330"/>
          </a:xfrm>
          <a:prstGeom prst="rect">
            <a:avLst/>
          </a:prstGeom>
          <a:noFill/>
          <a:ln/>
        </p:spPr>
        <p:txBody>
          <a:bodyPr wrap="none" rtlCol="0" anchor="t"/>
          <a:lstStyle/>
          <a:p>
            <a:pPr marL="0" indent="0" algn="l">
              <a:lnSpc>
                <a:spcPts val="2791"/>
              </a:lnSpc>
              <a:buNone/>
            </a:pPr>
            <a:r>
              <a:rPr lang="en-US" sz="2233" b="1" dirty="0">
                <a:solidFill>
                  <a:srgbClr val="2A2742"/>
                </a:solidFill>
                <a:latin typeface="Outfit" pitchFamily="34" charset="0"/>
                <a:ea typeface="Outfit" pitchFamily="34" charset="-122"/>
                <a:cs typeface="Outfit" pitchFamily="34" charset="-120"/>
              </a:rPr>
              <a:t>Success</a:t>
            </a:r>
            <a:endParaRPr lang="en-US" sz="2233" dirty="0"/>
          </a:p>
        </p:txBody>
      </p:sp>
      <p:sp>
        <p:nvSpPr>
          <p:cNvPr id="8" name="Text 4"/>
          <p:cNvSpPr/>
          <p:nvPr/>
        </p:nvSpPr>
        <p:spPr>
          <a:xfrm>
            <a:off x="793790" y="5408890"/>
            <a:ext cx="4120753" cy="725805"/>
          </a:xfrm>
          <a:prstGeom prst="rect">
            <a:avLst/>
          </a:prstGeom>
          <a:noFill/>
          <a:ln/>
        </p:spPr>
        <p:txBody>
          <a:bodyPr wrap="square" rtlCol="0" anchor="t"/>
          <a:lstStyle/>
          <a:p>
            <a:pPr marL="0" indent="0" algn="l">
              <a:lnSpc>
                <a:spcPts val="2858"/>
              </a:lnSpc>
              <a:buNone/>
            </a:pPr>
            <a:r>
              <a:rPr lang="en-US" sz="1786" dirty="0">
                <a:solidFill>
                  <a:srgbClr val="2A2742"/>
                </a:solidFill>
                <a:latin typeface="Arimo" pitchFamily="34" charset="0"/>
                <a:ea typeface="Arimo" pitchFamily="34" charset="-122"/>
                <a:cs typeface="Arimo" pitchFamily="34" charset="-120"/>
              </a:rPr>
              <a:t>Effective models that solve real-world problems.</a:t>
            </a:r>
            <a:endParaRPr lang="en-US" sz="1786" dirty="0"/>
          </a:p>
        </p:txBody>
      </p:sp>
      <p:pic>
        <p:nvPicPr>
          <p:cNvPr id="9" name="Image 2" descr="preencoded.png"/>
          <p:cNvPicPr>
            <a:picLocks noChangeAspect="1"/>
          </p:cNvPicPr>
          <p:nvPr/>
        </p:nvPicPr>
        <p:blipFill>
          <a:blip r:embed="rId5"/>
          <a:stretch>
            <a:fillRect/>
          </a:stretch>
        </p:blipFill>
        <p:spPr>
          <a:xfrm>
            <a:off x="5254704" y="4124682"/>
            <a:ext cx="566976" cy="566976"/>
          </a:xfrm>
          <a:prstGeom prst="rect">
            <a:avLst/>
          </a:prstGeom>
        </p:spPr>
      </p:pic>
      <p:sp>
        <p:nvSpPr>
          <p:cNvPr id="10" name="Text 5"/>
          <p:cNvSpPr/>
          <p:nvPr/>
        </p:nvSpPr>
        <p:spPr>
          <a:xfrm>
            <a:off x="5254704" y="4918472"/>
            <a:ext cx="2835235" cy="354330"/>
          </a:xfrm>
          <a:prstGeom prst="rect">
            <a:avLst/>
          </a:prstGeom>
          <a:noFill/>
          <a:ln/>
        </p:spPr>
        <p:txBody>
          <a:bodyPr wrap="none" rtlCol="0" anchor="t"/>
          <a:lstStyle/>
          <a:p>
            <a:pPr marL="0" indent="0" algn="l">
              <a:lnSpc>
                <a:spcPts val="2791"/>
              </a:lnSpc>
              <a:buNone/>
            </a:pPr>
            <a:r>
              <a:rPr lang="en-US" sz="2233" b="1" dirty="0">
                <a:solidFill>
                  <a:srgbClr val="2A2742"/>
                </a:solidFill>
                <a:latin typeface="Outfit" pitchFamily="34" charset="0"/>
                <a:ea typeface="Outfit" pitchFamily="34" charset="-122"/>
                <a:cs typeface="Outfit" pitchFamily="34" charset="-120"/>
              </a:rPr>
              <a:t>Insights</a:t>
            </a:r>
            <a:endParaRPr lang="en-US" sz="2233" dirty="0"/>
          </a:p>
        </p:txBody>
      </p:sp>
      <p:sp>
        <p:nvSpPr>
          <p:cNvPr id="11" name="Text 6"/>
          <p:cNvSpPr/>
          <p:nvPr/>
        </p:nvSpPr>
        <p:spPr>
          <a:xfrm>
            <a:off x="5254704" y="5408890"/>
            <a:ext cx="4120872" cy="725805"/>
          </a:xfrm>
          <a:prstGeom prst="rect">
            <a:avLst/>
          </a:prstGeom>
          <a:noFill/>
          <a:ln/>
        </p:spPr>
        <p:txBody>
          <a:bodyPr wrap="square" rtlCol="0" anchor="t"/>
          <a:lstStyle/>
          <a:p>
            <a:pPr marL="0" indent="0" algn="l">
              <a:lnSpc>
                <a:spcPts val="2858"/>
              </a:lnSpc>
              <a:buNone/>
            </a:pPr>
            <a:r>
              <a:rPr lang="en-US" sz="1786" dirty="0">
                <a:solidFill>
                  <a:srgbClr val="2A2742"/>
                </a:solidFill>
                <a:latin typeface="Arimo" pitchFamily="34" charset="0"/>
                <a:ea typeface="Arimo" pitchFamily="34" charset="-122"/>
                <a:cs typeface="Arimo" pitchFamily="34" charset="-120"/>
              </a:rPr>
              <a:t>Data-driven decision making based on model predictions.</a:t>
            </a:r>
            <a:endParaRPr lang="en-US" sz="1786" dirty="0"/>
          </a:p>
        </p:txBody>
      </p:sp>
      <p:pic>
        <p:nvPicPr>
          <p:cNvPr id="12" name="Image 3" descr="preencoded.png"/>
          <p:cNvPicPr>
            <a:picLocks noChangeAspect="1"/>
          </p:cNvPicPr>
          <p:nvPr/>
        </p:nvPicPr>
        <p:blipFill>
          <a:blip r:embed="rId5"/>
          <a:stretch>
            <a:fillRect/>
          </a:stretch>
        </p:blipFill>
        <p:spPr>
          <a:xfrm>
            <a:off x="9715738" y="4124682"/>
            <a:ext cx="566976" cy="566976"/>
          </a:xfrm>
          <a:prstGeom prst="rect">
            <a:avLst/>
          </a:prstGeom>
        </p:spPr>
      </p:pic>
      <p:sp>
        <p:nvSpPr>
          <p:cNvPr id="13" name="Text 7"/>
          <p:cNvSpPr/>
          <p:nvPr/>
        </p:nvSpPr>
        <p:spPr>
          <a:xfrm>
            <a:off x="9715738" y="4918472"/>
            <a:ext cx="2835235" cy="354330"/>
          </a:xfrm>
          <a:prstGeom prst="rect">
            <a:avLst/>
          </a:prstGeom>
          <a:noFill/>
          <a:ln/>
        </p:spPr>
        <p:txBody>
          <a:bodyPr wrap="none" rtlCol="0" anchor="t"/>
          <a:lstStyle/>
          <a:p>
            <a:pPr marL="0" indent="0" algn="l">
              <a:lnSpc>
                <a:spcPts val="2791"/>
              </a:lnSpc>
              <a:buNone/>
            </a:pPr>
            <a:r>
              <a:rPr lang="en-US" sz="2233" b="1" dirty="0">
                <a:solidFill>
                  <a:srgbClr val="2A2742"/>
                </a:solidFill>
                <a:latin typeface="Outfit" pitchFamily="34" charset="0"/>
                <a:ea typeface="Outfit" pitchFamily="34" charset="-122"/>
                <a:cs typeface="Outfit" pitchFamily="34" charset="-120"/>
              </a:rPr>
              <a:t>Optimization</a:t>
            </a:r>
            <a:endParaRPr lang="en-US" sz="2233" dirty="0"/>
          </a:p>
        </p:txBody>
      </p:sp>
      <p:sp>
        <p:nvSpPr>
          <p:cNvPr id="14" name="Text 8"/>
          <p:cNvSpPr/>
          <p:nvPr/>
        </p:nvSpPr>
        <p:spPr>
          <a:xfrm>
            <a:off x="9715738" y="5408890"/>
            <a:ext cx="4120753" cy="725805"/>
          </a:xfrm>
          <a:prstGeom prst="rect">
            <a:avLst/>
          </a:prstGeom>
          <a:noFill/>
          <a:ln/>
        </p:spPr>
        <p:txBody>
          <a:bodyPr wrap="square" rtlCol="0" anchor="t"/>
          <a:lstStyle/>
          <a:p>
            <a:pPr marL="0" indent="0" algn="l">
              <a:lnSpc>
                <a:spcPts val="2858"/>
              </a:lnSpc>
              <a:buNone/>
            </a:pPr>
            <a:r>
              <a:rPr lang="en-US" sz="1786" dirty="0">
                <a:solidFill>
                  <a:srgbClr val="2A2742"/>
                </a:solidFill>
                <a:latin typeface="Arimo" pitchFamily="34" charset="0"/>
                <a:ea typeface="Arimo" pitchFamily="34" charset="-122"/>
                <a:cs typeface="Arimo" pitchFamily="34" charset="-120"/>
              </a:rPr>
              <a:t>Continuously improving models through evaluation and refinement.</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431</Words>
  <Application>Microsoft Office PowerPoint</Application>
  <PresentationFormat>Kustom</PresentationFormat>
  <Paragraphs>48</Paragraphs>
  <Slides>7</Slides>
  <Notes>7</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7</vt:i4>
      </vt:variant>
    </vt:vector>
  </HeadingPairs>
  <TitlesOfParts>
    <vt:vector size="11" baseType="lpstr">
      <vt:lpstr>Arial</vt:lpstr>
      <vt:lpstr>Arimo</vt:lpstr>
      <vt:lpstr>Outfit</vt: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LAPTOP ASUS</cp:lastModifiedBy>
  <cp:revision>6</cp:revision>
  <dcterms:created xsi:type="dcterms:W3CDTF">2024-08-28T15:59:50Z</dcterms:created>
  <dcterms:modified xsi:type="dcterms:W3CDTF">2024-08-29T02:02:05Z</dcterms:modified>
</cp:coreProperties>
</file>