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259" r:id="rId3"/>
    <p:sldId id="265" r:id="rId4"/>
    <p:sldId id="269" r:id="rId5"/>
    <p:sldId id="267" r:id="rId6"/>
    <p:sldId id="273" r:id="rId7"/>
    <p:sldId id="274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24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285" r:id="rId43"/>
    <p:sldId id="287" r:id="rId4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00"/>
    <a:srgbClr val="C0BC08"/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78723" autoAdjust="0"/>
  </p:normalViewPr>
  <p:slideViewPr>
    <p:cSldViewPr snapToGrid="0">
      <p:cViewPr varScale="1">
        <p:scale>
          <a:sx n="103" d="100"/>
          <a:sy n="103" d="100"/>
        </p:scale>
        <p:origin x="-1488" y="-112"/>
      </p:cViewPr>
      <p:guideLst>
        <p:guide orient="horz" pos="323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3A1E8F-92F3-41FF-8E42-12FFC00165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2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5AB3AE-6147-4640-88A1-0039B5C074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93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25EFA7-CF76-4702-B13A-39CFDBEB5B4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198AD-FBFE-49CA-9D52-65ABFC50FB42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Parent = Ouder</a:t>
            </a:r>
          </a:p>
          <a:p>
            <a:pPr eaLnBrk="1" hangingPunct="1"/>
            <a:r>
              <a:rPr lang="nl-NL" smtClean="0"/>
              <a:t>Descendant = Afstammeling</a:t>
            </a:r>
          </a:p>
          <a:p>
            <a:pPr eaLnBrk="1" hangingPunct="1"/>
            <a:r>
              <a:rPr lang="nl-NL" smtClean="0"/>
              <a:t>Ancestor = Voorouder</a:t>
            </a:r>
          </a:p>
          <a:p>
            <a:pPr eaLnBrk="1" hangingPunct="1"/>
            <a:r>
              <a:rPr lang="nl-NL" smtClean="0"/>
              <a:t>Sibling = Kinderen met dezelfde ouder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75DFF-DCA2-4542-B8DC-555EB3AACDF3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F1035-6247-460B-A933-F631D747E677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A2F6FB-A55F-4DEE-B86B-98426B13726F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FD938-F687-4C32-87F6-F3AE48FF0D8C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14E31-AA27-4A25-B4A8-3C562A59AB65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A69CF-E794-45BC-8360-9B00A565BF09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B3EA3-F540-4E84-BF5E-5864658B57DC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URI = Unified Resource Identifier</a:t>
            </a:r>
          </a:p>
          <a:p>
            <a:pPr eaLnBrk="1" hangingPunct="1"/>
            <a:r>
              <a:rPr lang="nl-NL" smtClean="0"/>
              <a:t>URL = Unified Resource Locator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3FC942-341C-4D18-BFFD-484C53065B96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DFF90-ED1E-48E5-8112-2643EE1B5A6A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0AA4-E2DF-4F9B-A7CC-5CC3B1050028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66831-3D5C-47D3-B5EE-598974298842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PCDATA = Parsed Character Data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6CB38-0CF3-4323-A294-61E893083E87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09DA9-E2A2-4114-993D-39B4DC4E1156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XSD = XML Schema Definition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966FF-6D01-40E4-8A59-1AD02508D9F7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FAB0F-E889-4E96-BD02-D12EC60DF7BC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80D17-46A7-4CB1-8AD8-3736B9E784D9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FD924-72D1-4048-8C64-1F603CF8D25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18EE1-F445-4BBF-B5C4-F8D240E531D2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SGML = Standard Generalized Markup Language</a:t>
            </a:r>
          </a:p>
          <a:p>
            <a:pPr eaLnBrk="1" hangingPunct="1"/>
            <a:r>
              <a:rPr lang="nl-NL" smtClean="0"/>
              <a:t>EDI = Electronic Data Interchange</a:t>
            </a:r>
          </a:p>
          <a:p>
            <a:pPr eaLnBrk="1" hangingPunct="1"/>
            <a:r>
              <a:rPr lang="nl-NL" smtClean="0"/>
              <a:t>ebXML = eBusiness XML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EF41C-AA39-45A2-BF7B-68AE17EB4C7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XHTML = eXtensible HyperText Markup Language</a:t>
            </a:r>
          </a:p>
          <a:p>
            <a:pPr eaLnBrk="1" hangingPunct="1"/>
            <a:r>
              <a:rPr lang="nl-NL" smtClean="0"/>
              <a:t>ebXML = eBusiness XML</a:t>
            </a:r>
          </a:p>
          <a:p>
            <a:pPr eaLnBrk="1" hangingPunct="1"/>
            <a:r>
              <a:rPr lang="nl-NL" smtClean="0"/>
              <a:t>XBRL = eXtensible Business Reporting Language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99964-D344-4225-9157-D2ABC599227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 dirty="0">
                <a:solidFill>
                  <a:schemeClr val="accent1"/>
                </a:solidFill>
              </a:rPr>
              <a:t>Module: XML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 sz="24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6AE3-EA7D-40A2-9853-BD1BC4395E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8A3F-7155-4323-950B-3170CF6693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8" y="631825"/>
            <a:ext cx="1693862" cy="48736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631825"/>
            <a:ext cx="4933950" cy="48736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D5F00-BB51-4A8A-8CA7-519939A4A5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7138" y="631825"/>
            <a:ext cx="6780212" cy="581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227138" y="1376363"/>
            <a:ext cx="6780212" cy="4129087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E414-7B52-4FB0-9D14-A3350067D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DF43C-D59F-41FC-8BE7-387857FAEC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A429-A221-4341-9521-A30998D661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8" y="1376363"/>
            <a:ext cx="3313112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314700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7553-E824-4C5D-BB0D-5DB71F6D61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3AAB6-8E9E-4590-ACAC-61EAA9DCCB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D59E4-A2E0-4BA7-B001-6BE85FA7D7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C8842-65DD-4685-A5E5-267BE19FA1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0853-6FC9-4BE9-8CD6-B342DAC576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6CC09-08FC-401E-851E-2C8791ADB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8" y="631825"/>
            <a:ext cx="6780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8" y="1376363"/>
            <a:ext cx="678021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39E68DB-2326-477E-B02F-65D4C0260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0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i="1">
          <a:solidFill>
            <a:schemeClr val="accent1"/>
          </a:solidFill>
          <a:latin typeface="+mn-lt"/>
        </a:defRPr>
      </a:lvl2pPr>
      <a:lvl3pPr marL="985838" indent="-177800" algn="l" rtl="0" eaLnBrk="0" fontAlgn="base" hangingPunct="0">
        <a:spcBef>
          <a:spcPct val="20000"/>
        </a:spcBef>
        <a:spcAft>
          <a:spcPct val="0"/>
        </a:spcAft>
        <a:buChar char="–"/>
        <a:defRPr sz="1400" i="1">
          <a:solidFill>
            <a:schemeClr val="tx1"/>
          </a:solidFill>
          <a:latin typeface="+mn-lt"/>
        </a:defRPr>
      </a:lvl3pPr>
      <a:lvl4pPr marL="1343025" indent="-177800" algn="l" rtl="0" eaLnBrk="0" fontAlgn="base" hangingPunct="0">
        <a:spcBef>
          <a:spcPct val="20000"/>
        </a:spcBef>
        <a:spcAft>
          <a:spcPct val="0"/>
        </a:spcAft>
        <a:buChar char="–"/>
        <a:defRPr sz="1200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k1%5Cnb_project.xml" TargetMode="External"/><Relationship Id="rId4" Type="http://schemas.openxmlformats.org/officeDocument/2006/relationships/hyperlink" Target="wk1%5Cnb_build.xml" TargetMode="External"/><Relationship Id="rId5" Type="http://schemas.openxmlformats.org/officeDocument/2006/relationships/hyperlink" Target="wk1%5Cnb_jnlp.xml" TargetMode="External"/><Relationship Id="rId6" Type="http://schemas.openxmlformats.org/officeDocument/2006/relationships/hyperlink" Target="wk1%5Cmariawillemsen3891935089.xml" TargetMode="External"/><Relationship Id="rId7" Type="http://schemas.openxmlformats.org/officeDocument/2006/relationships/hyperlink" Target="wk1%5Crss_telegraaf.xml" TargetMode="External"/><Relationship Id="rId8" Type="http://schemas.openxmlformats.org/officeDocument/2006/relationships/hyperlink" Target="wk1%5Crss_sdn.xml" TargetMode="External"/><Relationship Id="rId9" Type="http://schemas.openxmlformats.org/officeDocument/2006/relationships/hyperlink" Target="http://en.wikipedia.org/wiki/Office_Open_XML" TargetMode="External"/><Relationship Id="rId10" Type="http://schemas.openxmlformats.org/officeDocument/2006/relationships/hyperlink" Target="http://xml.buienradar.n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wk1%5Caii_wellformed.xml" TargetMode="External"/><Relationship Id="rId4" Type="http://schemas.openxmlformats.org/officeDocument/2006/relationships/hyperlink" Target="wk1%5Caii_mallformed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schema-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2001/XMLSchem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2951AD-04FB-408B-AE6B-C2EB4546B27D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 grenzen van XML</a:t>
            </a:r>
            <a:endParaRPr lang="nl-NL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Een ‘metataal’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Een formaat voor structuur en semantiek van gegevens.</a:t>
            </a:r>
          </a:p>
          <a:p>
            <a:pPr eaLnBrk="1" hangingPunct="1">
              <a:buClr>
                <a:srgbClr val="C3244D"/>
              </a:buClr>
            </a:pPr>
            <a:r>
              <a:rPr lang="nl-NL" u="sng" smtClean="0"/>
              <a:t>Niet</a:t>
            </a:r>
            <a:r>
              <a:rPr lang="nl-NL" smtClean="0"/>
              <a:t> gericht op validiteit van de specificatie. </a:t>
            </a:r>
          </a:p>
          <a:p>
            <a:pPr eaLnBrk="1" hangingPunct="1">
              <a:buClr>
                <a:srgbClr val="C3244D"/>
              </a:buClr>
            </a:pPr>
            <a:r>
              <a:rPr lang="nl-NL" u="sng" smtClean="0"/>
              <a:t>Niet</a:t>
            </a:r>
            <a:r>
              <a:rPr lang="nl-NL" smtClean="0"/>
              <a:t> gericht op opmaak (weergave).</a:t>
            </a:r>
          </a:p>
        </p:txBody>
      </p:sp>
      <p:sp>
        <p:nvSpPr>
          <p:cNvPr id="192516" name="Oval 4"/>
          <p:cNvSpPr>
            <a:spLocks noChangeArrowheads="1"/>
          </p:cNvSpPr>
          <p:nvPr/>
        </p:nvSpPr>
        <p:spPr bwMode="auto">
          <a:xfrm>
            <a:off x="3048000" y="4529138"/>
            <a:ext cx="2514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Structuur</a:t>
            </a:r>
            <a:r>
              <a:rPr lang="nl-NL">
                <a:latin typeface="Arial Unicode MS" pitchFamily="34" charset="-128"/>
              </a:rPr>
              <a:t>                  </a:t>
            </a: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Semantiek</a:t>
            </a:r>
            <a:endParaRPr lang="en-US" sz="1200" b="1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3851275" y="4373563"/>
            <a:ext cx="935038" cy="1008062"/>
            <a:chOff x="675" y="2843"/>
            <a:chExt cx="515" cy="554"/>
          </a:xfrm>
        </p:grpSpPr>
        <p:sp>
          <p:nvSpPr>
            <p:cNvPr id="11278" name="AutoShape 6"/>
            <p:cNvSpPr>
              <a:spLocks noChangeArrowheads="1"/>
            </p:cNvSpPr>
            <p:nvPr/>
          </p:nvSpPr>
          <p:spPr bwMode="auto">
            <a:xfrm rot="2522251">
              <a:off x="918" y="3122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279" name="AutoShape 7"/>
            <p:cNvSpPr>
              <a:spLocks noChangeArrowheads="1"/>
            </p:cNvSpPr>
            <p:nvPr/>
          </p:nvSpPr>
          <p:spPr bwMode="auto">
            <a:xfrm rot="8151321">
              <a:off x="675" y="3125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280" name="AutoShape 8"/>
            <p:cNvSpPr>
              <a:spLocks noChangeArrowheads="1"/>
            </p:cNvSpPr>
            <p:nvPr/>
          </p:nvSpPr>
          <p:spPr bwMode="auto">
            <a:xfrm rot="-5400000">
              <a:off x="793" y="2843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861" y="3113"/>
              <a:ext cx="135" cy="90"/>
            </a:xfrm>
            <a:prstGeom prst="rect">
              <a:avLst/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92522" name="Oval 10"/>
          <p:cNvSpPr>
            <a:spLocks noChangeArrowheads="1"/>
          </p:cNvSpPr>
          <p:nvPr/>
        </p:nvSpPr>
        <p:spPr bwMode="auto">
          <a:xfrm>
            <a:off x="3635375" y="35814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Validiteit</a:t>
            </a:r>
          </a:p>
        </p:txBody>
      </p:sp>
      <p:sp>
        <p:nvSpPr>
          <p:cNvPr id="192523" name="Oval 11"/>
          <p:cNvSpPr>
            <a:spLocks noChangeArrowheads="1"/>
          </p:cNvSpPr>
          <p:nvPr/>
        </p:nvSpPr>
        <p:spPr bwMode="auto">
          <a:xfrm>
            <a:off x="2484438" y="50927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Conversie</a:t>
            </a:r>
          </a:p>
        </p:txBody>
      </p:sp>
      <p:sp>
        <p:nvSpPr>
          <p:cNvPr id="192524" name="Oval 12"/>
          <p:cNvSpPr>
            <a:spLocks noChangeArrowheads="1"/>
          </p:cNvSpPr>
          <p:nvPr/>
        </p:nvSpPr>
        <p:spPr bwMode="auto">
          <a:xfrm>
            <a:off x="4859338" y="50927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Weergave</a:t>
            </a:r>
          </a:p>
        </p:txBody>
      </p:sp>
      <p:sp>
        <p:nvSpPr>
          <p:cNvPr id="11274" name="WordArt 13"/>
          <p:cNvSpPr>
            <a:spLocks noChangeArrowheads="1" noChangeShapeType="1" noTextEdit="1"/>
          </p:cNvSpPr>
          <p:nvPr/>
        </p:nvSpPr>
        <p:spPr bwMode="auto">
          <a:xfrm>
            <a:off x="3924300" y="4660900"/>
            <a:ext cx="78105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nl-NL" sz="28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XML</a:t>
            </a:r>
          </a:p>
        </p:txBody>
      </p:sp>
      <p:sp>
        <p:nvSpPr>
          <p:cNvPr id="192526" name="Oval 14"/>
          <p:cNvSpPr>
            <a:spLocks noChangeArrowheads="1"/>
          </p:cNvSpPr>
          <p:nvPr/>
        </p:nvSpPr>
        <p:spPr bwMode="auto">
          <a:xfrm>
            <a:off x="3635375" y="35814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Validiteit</a:t>
            </a:r>
          </a:p>
        </p:txBody>
      </p:sp>
      <p:sp>
        <p:nvSpPr>
          <p:cNvPr id="192527" name="Oval 15"/>
          <p:cNvSpPr>
            <a:spLocks noChangeArrowheads="1"/>
          </p:cNvSpPr>
          <p:nvPr/>
        </p:nvSpPr>
        <p:spPr bwMode="auto">
          <a:xfrm>
            <a:off x="2484438" y="50927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Conversie</a:t>
            </a:r>
          </a:p>
        </p:txBody>
      </p:sp>
      <p:sp>
        <p:nvSpPr>
          <p:cNvPr id="192528" name="Oval 16"/>
          <p:cNvSpPr>
            <a:spLocks noChangeArrowheads="1"/>
          </p:cNvSpPr>
          <p:nvPr/>
        </p:nvSpPr>
        <p:spPr bwMode="auto">
          <a:xfrm>
            <a:off x="4859338" y="5092700"/>
            <a:ext cx="1368425" cy="71913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Weergave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F7610F-D8C1-4606-B931-93E0B45C58DB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Waarom XML?</a:t>
            </a:r>
            <a:endParaRPr lang="nl-NL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Platform-onafhankelijk 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Structuur en opmaak zijn gescheiden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Geen browser- of document specifieke elementen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Geen semantische beperkingen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Minder complex dan SGML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Losstaande parsers 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Neemt de rol over van EDI in het bedrijfsleven (ebXML, enz) maar wordt ook op véél meer plekken gebruikt!!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AF5FB9-476F-41AD-A421-86BE055D97B1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Toepassingen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44663"/>
            <a:ext cx="6908800" cy="4129087"/>
          </a:xfrm>
        </p:spPr>
        <p:txBody>
          <a:bodyPr/>
          <a:lstStyle/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XHTML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NetBeans project-files: </a:t>
            </a:r>
            <a:r>
              <a:rPr lang="nl-NL" smtClean="0">
                <a:hlinkClick r:id="rId3" action="ppaction://hlinkfile"/>
              </a:rPr>
              <a:t>nb_project.xml</a:t>
            </a:r>
            <a:r>
              <a:rPr lang="nl-NL" smtClean="0"/>
              <a:t> </a:t>
            </a:r>
            <a:r>
              <a:rPr lang="nl-NL" smtClean="0">
                <a:hlinkClick r:id="rId4" action="ppaction://hlinkfile"/>
              </a:rPr>
              <a:t>nb_build.xml</a:t>
            </a:r>
            <a:r>
              <a:rPr lang="nl-NL" smtClean="0"/>
              <a:t> </a:t>
            </a:r>
            <a:r>
              <a:rPr lang="nl-NL" smtClean="0">
                <a:hlinkClick r:id="rId5" action="ppaction://hlinkfile"/>
              </a:rPr>
              <a:t>nb_jnlp.xml</a:t>
            </a:r>
            <a:endParaRPr lang="nl-NL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Messenger-historie: </a:t>
            </a:r>
            <a:r>
              <a:rPr lang="nl-NL" smtClean="0">
                <a:hlinkClick r:id="rId6" action="ppaction://hlinkfile"/>
              </a:rPr>
              <a:t>mariawillemsen3891935089.xml</a:t>
            </a:r>
            <a:endParaRPr lang="nl-NL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Nieuwsfeeds: </a:t>
            </a:r>
            <a:r>
              <a:rPr lang="nl-NL" smtClean="0">
                <a:hlinkClick r:id="rId7" action="ppaction://hlinkfile"/>
              </a:rPr>
              <a:t>rss_telegraaf.xml</a:t>
            </a:r>
            <a:r>
              <a:rPr lang="nl-NL" smtClean="0"/>
              <a:t>, </a:t>
            </a:r>
            <a:r>
              <a:rPr lang="nl-NL" smtClean="0">
                <a:hlinkClick r:id="rId8" action="ppaction://hlinkfile"/>
              </a:rPr>
              <a:t>rss_sdn.xml</a:t>
            </a:r>
            <a:endParaRPr lang="nl-NL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Data-opslag (Office): zie docx-map</a:t>
            </a:r>
          </a:p>
          <a:p>
            <a:pPr lvl="1"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en-US" smtClean="0"/>
              <a:t>zie </a:t>
            </a:r>
            <a:r>
              <a:rPr lang="en-US" smtClean="0">
                <a:hlinkClick r:id="rId9"/>
              </a:rPr>
              <a:t>http://en.wikipedia.org/wiki/Office_Open_XML</a:t>
            </a:r>
            <a:r>
              <a:rPr lang="en-US" smtClean="0"/>
              <a:t> </a:t>
            </a:r>
            <a:endParaRPr lang="nl-NL" smtClean="0"/>
          </a:p>
          <a:p>
            <a:pPr lvl="1"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en-US" smtClean="0"/>
              <a:t>docx is ZIP met daarin o.a. xml-docs</a:t>
            </a:r>
          </a:p>
          <a:p>
            <a:pPr lvl="1"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en-US" smtClean="0"/>
              <a:t>voorbeeld: XML_2008_4_wk1.docx</a:t>
            </a:r>
            <a:endParaRPr lang="nl-NL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Data-uitwisseling (ebXML, XBRL), UI-definitie (Vista), …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en-US" smtClean="0"/>
              <a:t>XAML (Microsoft Silverlight), MXML (Adobe Flex/AIR), …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en-US" smtClean="0"/>
              <a:t>Buienradar: zie </a:t>
            </a:r>
            <a:r>
              <a:rPr lang="en-US" smtClean="0">
                <a:hlinkClick r:id="rId10"/>
              </a:rPr>
              <a:t>http://xml.buienradar.nl/</a:t>
            </a:r>
            <a:r>
              <a:rPr lang="en-US" smtClean="0"/>
              <a:t> </a:t>
            </a: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430006-DEF2-4983-97EA-7C62129255A7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Gegevens structureren met XML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&lt;?xml version="1.0" encoding="iso-8859-1"?&gt;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&lt;aii&gt;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&lt;kennisgebied richting="in"&gt;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&lt;naam&gt;Module Internet&lt;/naam&gt;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&lt;coordinator&gt;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  &lt;docent&gt;Do Cent&lt;/docent&gt;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  &lt;kamer&gt;G555&lt;/kamer&gt;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  &lt;email/&gt;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  &lt;/coordinator&gt;	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  &lt;/kennisgebied&gt;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nsolas"/>
                <a:cs typeface="Consolas"/>
              </a:rPr>
              <a:t>&lt;/aii&gt;</a:t>
            </a:r>
            <a:endParaRPr lang="en-US" sz="160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C27379-F535-4F7C-9A4E-B6AA7BF0A6B1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Hiërarchie in XML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6780212" cy="5102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De elementen in een XML-document staan in een boomstructuur.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De elementen in een XML-document hebben een relatie tot elkaar.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903538" y="2382838"/>
            <a:ext cx="1600200" cy="381000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100000">
                <a:srgbClr val="0080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aii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903538" y="2916238"/>
            <a:ext cx="1600200" cy="381000"/>
          </a:xfrm>
          <a:prstGeom prst="rect">
            <a:avLst/>
          </a:prstGeom>
          <a:gradFill rotWithShape="1">
            <a:gsLst>
              <a:gs pos="0">
                <a:srgbClr val="004700"/>
              </a:gs>
              <a:gs pos="100000">
                <a:srgbClr val="00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kennisgebied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293938" y="3525838"/>
            <a:ext cx="1371600" cy="3810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naam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817938" y="3525838"/>
            <a:ext cx="1524000" cy="3810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coördinator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93938" y="4211638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docent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817938" y="4211638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kamer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5341938" y="4211638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email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2979738" y="344963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2903538" y="405923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4427538" y="39068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2903538" y="4059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4427538" y="4059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5951538" y="4059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2979738" y="34496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4579938" y="34496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3741738" y="3297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3741738" y="27638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82" name="AutoShape 21"/>
          <p:cNvSpPr>
            <a:spLocks noChangeArrowheads="1"/>
          </p:cNvSpPr>
          <p:nvPr/>
        </p:nvSpPr>
        <p:spPr bwMode="auto">
          <a:xfrm>
            <a:off x="4732338" y="2535238"/>
            <a:ext cx="304800" cy="762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3" name="AutoShape 22"/>
          <p:cNvSpPr>
            <a:spLocks noChangeArrowheads="1"/>
          </p:cNvSpPr>
          <p:nvPr/>
        </p:nvSpPr>
        <p:spPr bwMode="auto">
          <a:xfrm rot="-5504451">
            <a:off x="722313" y="3411538"/>
            <a:ext cx="1828800" cy="533400"/>
          </a:xfrm>
          <a:prstGeom prst="curvedDown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4" name="AutoShape 23"/>
          <p:cNvSpPr>
            <a:spLocks noChangeArrowheads="1"/>
          </p:cNvSpPr>
          <p:nvPr/>
        </p:nvSpPr>
        <p:spPr bwMode="auto">
          <a:xfrm rot="-5378470">
            <a:off x="5189538" y="4364038"/>
            <a:ext cx="304800" cy="9144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5037138" y="2533650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Parent</a:t>
            </a:r>
            <a:endParaRPr lang="en-US" sz="2000" i="1"/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7467600" y="372427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Descendant</a:t>
            </a:r>
            <a:endParaRPr lang="en-US" sz="2000" i="1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5492750" y="4819650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Sibling</a:t>
            </a:r>
            <a:endParaRPr lang="en-US" sz="2000" i="1"/>
          </a:p>
        </p:txBody>
      </p:sp>
      <p:sp>
        <p:nvSpPr>
          <p:cNvPr id="15388" name="AutoShape 27"/>
          <p:cNvSpPr>
            <a:spLocks noChangeArrowheads="1"/>
          </p:cNvSpPr>
          <p:nvPr/>
        </p:nvSpPr>
        <p:spPr bwMode="auto">
          <a:xfrm rot="5444266">
            <a:off x="5870575" y="3371850"/>
            <a:ext cx="2514600" cy="533400"/>
          </a:xfrm>
          <a:prstGeom prst="curvedDownArrow">
            <a:avLst>
              <a:gd name="adj1" fmla="val 94286"/>
              <a:gd name="adj2" fmla="val 188571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268288" y="2714625"/>
            <a:ext cx="1293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Ancestor</a:t>
            </a:r>
            <a:endParaRPr lang="en-US" sz="2000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EFD5D4-FE69-45AA-8607-1FDC44EEA073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Well-formed XML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Tags markeren elementen, je mag zelf tagnamen kiezen.</a:t>
            </a:r>
          </a:p>
          <a:p>
            <a:pPr lvl="1"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&lt;aii&gt;</a:t>
            </a:r>
            <a:r>
              <a:rPr lang="nl-NL" smtClean="0"/>
              <a:t>,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&lt;naam&gt;</a:t>
            </a:r>
            <a:r>
              <a:rPr lang="nl-NL" smtClean="0"/>
              <a:t>,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&lt;coordinator&gt;</a:t>
            </a:r>
          </a:p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Een element heeft een unieke opening- en sluittag.</a:t>
            </a:r>
          </a:p>
          <a:p>
            <a:pPr lvl="1"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&lt;docent&gt;Do Cent&lt;/docent&gt;</a:t>
            </a:r>
          </a:p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Elke openingstag moet een sluittag hebben</a:t>
            </a:r>
          </a:p>
          <a:p>
            <a:pPr lvl="1"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Geen Vb:	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&lt;docent&gt;Lee Raar</a:t>
            </a: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   	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&lt;kamer&gt; …</a:t>
            </a:r>
            <a:r>
              <a:rPr lang="nl-NL" smtClean="0"/>
              <a:t/>
            </a:r>
            <a:br>
              <a:rPr lang="nl-NL" smtClean="0"/>
            </a:b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905572-AF42-43B9-B637-C9A66B72A6D4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Well-formed XML-tags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Mogen niet beginnen met een cijfer</a:t>
            </a: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&lt;4ever&gt;</a:t>
            </a:r>
            <a:r>
              <a:rPr lang="nl-NL" smtClean="0"/>
              <a:t> </a:t>
            </a:r>
            <a:br>
              <a:rPr lang="nl-NL" smtClean="0"/>
            </a:br>
            <a:r>
              <a:rPr lang="nl-NL" smtClean="0"/>
              <a:t>is </a:t>
            </a:r>
            <a:r>
              <a:rPr lang="nl-NL" b="1" smtClean="0"/>
              <a:t>niet</a:t>
            </a:r>
            <a:r>
              <a:rPr lang="nl-NL" smtClean="0"/>
              <a:t> toegestaan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Mogen geen spaties, leestekens of symbolen bevatten</a:t>
            </a: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&lt;industrie&amp;informatica&gt;</a:t>
            </a:r>
            <a:r>
              <a:rPr lang="nl-NL" smtClean="0"/>
              <a:t> </a:t>
            </a:r>
            <a:br>
              <a:rPr lang="nl-NL" smtClean="0"/>
            </a:br>
            <a:r>
              <a:rPr lang="nl-NL" smtClean="0"/>
              <a:t>is </a:t>
            </a:r>
            <a:r>
              <a:rPr lang="nl-NL" b="1" smtClean="0"/>
              <a:t>niet</a:t>
            </a:r>
            <a:r>
              <a:rPr lang="nl-NL" smtClean="0"/>
              <a:t> toegestaan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Moeten kort en duidelijk zijn</a:t>
            </a: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&lt;academie_voor_industrie_en_informatica&gt;</a:t>
            </a:r>
            <a:r>
              <a:rPr lang="nl-NL" smtClean="0"/>
              <a:t> </a:t>
            </a:r>
            <a:br>
              <a:rPr lang="nl-NL" smtClean="0"/>
            </a:br>
            <a:r>
              <a:rPr lang="nl-NL" smtClean="0"/>
              <a:t>is foutgevoelig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Zijn case-sensitive</a:t>
            </a: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Tip: gebruik alleen ‘lowercase’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6B2124-821C-46B9-8411-A2EB8D3E3070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Well-formed XML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Elk XML-document heeft een </a:t>
            </a:r>
            <a:r>
              <a:rPr lang="nl-NL" u="sng" smtClean="0"/>
              <a:t>uniek</a:t>
            </a:r>
            <a:r>
              <a:rPr lang="nl-NL" smtClean="0"/>
              <a:t> rootelement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Vb: Een tweede instantie van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&lt;aii&gt;</a:t>
            </a:r>
            <a:r>
              <a:rPr lang="nl-NL" smtClean="0"/>
              <a:t> is </a:t>
            </a:r>
            <a:r>
              <a:rPr lang="nl-NL" b="1" smtClean="0"/>
              <a:t>niet</a:t>
            </a:r>
            <a:r>
              <a:rPr lang="nl-NL" smtClean="0"/>
              <a:t> toegestaan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Elementen mogen elkaar niet overlappen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&lt;docent&gt;Do Cent&lt;kamer&gt;G5.05&lt;/docent&gt;&lt;/kamer&gt;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mtClean="0"/>
              <a:t>is </a:t>
            </a:r>
            <a:r>
              <a:rPr lang="nl-NL" b="1" smtClean="0"/>
              <a:t>niet</a:t>
            </a:r>
            <a:r>
              <a:rPr lang="nl-NL" smtClean="0"/>
              <a:t> toegestaan.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Lege elementen moeten ook worden afgesloten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&lt;email&gt;&lt;/email&gt;</a:t>
            </a:r>
            <a:r>
              <a:rPr lang="nl-NL" smtClean="0"/>
              <a:t> of ook wel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&lt;email/&gt;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BFA6BE-E8CE-47E2-A9F8-0CED312C38CA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Well-formed XML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Een element mag één of meer attributen hebben: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Vb: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&lt;kennisgebied richting=“ti”&gt;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een attribuut wordt opgenomen in de tag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alle basisinfo moet in de elementen staan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info ‘niet relevant’ voor lezer wordt in attributen geplaatst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een attribuut kan een standaard waarde hebben</a:t>
            </a:r>
          </a:p>
          <a:p>
            <a:pPr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Sommige element-tekens hebben een aparte notatie: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Vb:	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‘&lt;’ = &amp;lt; ‘&gt;’ = &amp;gt; ‘&amp;’ = &amp;amp;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‘”’ = &amp;quot; ‘’’ = &amp;apos;</a:t>
            </a:r>
            <a:endParaRPr lang="nl-NL" smtClean="0"/>
          </a:p>
          <a:p>
            <a:pPr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De browser controleert of het document “well-formed” is (</a:t>
            </a:r>
            <a:r>
              <a:rPr lang="nl-NL" smtClean="0">
                <a:solidFill>
                  <a:srgbClr val="00B050"/>
                </a:solidFill>
              </a:rPr>
              <a:t>demo</a:t>
            </a:r>
            <a:r>
              <a:rPr lang="nl-NL" smtClean="0"/>
              <a:t>):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>
                <a:hlinkClick r:id="rId3" action="ppaction://hlinkfile"/>
              </a:rPr>
              <a:t>aii_wellformed.xml</a:t>
            </a:r>
            <a:endParaRPr lang="nl-NL" smtClean="0"/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>
                <a:hlinkClick r:id="rId4" action="ppaction://hlinkfile"/>
              </a:rPr>
              <a:t>aii_mallformed.xml</a:t>
            </a:r>
            <a:endParaRPr lang="nl-NL" smtClean="0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7378700" y="914400"/>
            <a:ext cx="1614488" cy="965200"/>
          </a:xfrm>
          <a:prstGeom prst="wedgeRoundRectCallout">
            <a:avLst>
              <a:gd name="adj1" fmla="val -88250"/>
              <a:gd name="adj2" fmla="val 107731"/>
              <a:gd name="adj3" fmla="val 16667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NL">
                <a:solidFill>
                  <a:schemeClr val="accent1"/>
                </a:solidFill>
              </a:rPr>
              <a:t>geen eis maar gewoonte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C3C4F5-65E5-4C7B-A23B-2F421CBAF4C1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Verschillen XML – HTML?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XML gaat over data, HTML gaat over opmaak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heeft strengere syntax; browser is ook strenger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is eXtensible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sz="2800" dirty="0" smtClean="0"/>
              <a:t>Module XML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Week 1: XML-basis/Schema’s/DTD’s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C3CC5B-03DA-448A-8241-3575BD6CD701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9625F6-F884-44C4-BC0F-552E9335A47F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Namespaces: waarom?</a:t>
            </a:r>
            <a:endParaRPr lang="en-GB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524000" algn="l"/>
              </a:tabLst>
            </a:pPr>
            <a:r>
              <a:rPr lang="nl-NL" smtClean="0"/>
              <a:t>Toevoegen van context aan elementnamen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Vb:	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&lt;bedrijf&gt;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&lt;</a:t>
            </a:r>
            <a:r>
              <a:rPr lang="nl-NL" b="1" i="0" smtClean="0">
                <a:latin typeface="Courier New" pitchFamily="49" charset="0"/>
              </a:rPr>
              <a:t>bank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 naam=“rabobank”&gt;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&lt;inventaris&gt;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    &lt;stoel&gt;5&lt;/stoel&gt;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    &lt;</a:t>
            </a:r>
            <a:r>
              <a:rPr lang="nl-NL" b="1" i="0" smtClean="0">
                <a:latin typeface="Courier New" pitchFamily="49" charset="0"/>
              </a:rPr>
              <a:t>bank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&gt;1&lt;/bank&gt;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&lt;/inventaris&gt;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&lt;/bank&gt;  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&lt;/bedrijf&gt;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Dit kan problemen opleveren</a:t>
            </a:r>
            <a:br>
              <a:rPr lang="nl-NL" smtClean="0"/>
            </a:br>
            <a:endParaRPr lang="nl-NL" smtClean="0"/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Een namespace maakt elementnamen uniek</a:t>
            </a:r>
            <a:br>
              <a:rPr lang="nl-NL" smtClean="0"/>
            </a:br>
            <a:endParaRPr lang="nl-NL" smtClean="0"/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Standaard namespaces voor XML, XSL, XML-Schema, XSLT, HTML, etc.</a:t>
            </a:r>
            <a:endParaRPr lang="en-US" smtClean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927850" y="3633788"/>
            <a:ext cx="1990725" cy="874712"/>
          </a:xfrm>
          <a:prstGeom prst="foldedCorner">
            <a:avLst>
              <a:gd name="adj" fmla="val 125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>
                <a:solidFill>
                  <a:schemeClr val="accent1"/>
                </a:solidFill>
              </a:rPr>
              <a:t>vgl.</a:t>
            </a:r>
          </a:p>
          <a:p>
            <a:pPr algn="ctr"/>
            <a:r>
              <a:rPr lang="nl-NL">
                <a:solidFill>
                  <a:schemeClr val="accent1"/>
                </a:solidFill>
              </a:rPr>
              <a:t>namespaces</a:t>
            </a:r>
          </a:p>
          <a:p>
            <a:pPr algn="ctr"/>
            <a:r>
              <a:rPr lang="nl-NL">
                <a:solidFill>
                  <a:schemeClr val="accent1"/>
                </a:solidFill>
              </a:rPr>
              <a:t> in C#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7A78BD-143A-4A40-90C3-0ABED465138A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Namespaces: gebruik</a:t>
            </a:r>
            <a:endParaRPr lang="en-GB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50950" algn="l"/>
              </a:tabLst>
            </a:pPr>
            <a:r>
              <a:rPr lang="nl-NL" sz="1600" smtClean="0"/>
              <a:t>Expliciete declaratie van een namespace:</a:t>
            </a:r>
          </a:p>
          <a:p>
            <a:pPr lvl="1" eaLnBrk="1" hangingPunct="1">
              <a:tabLst>
                <a:tab pos="1250950" algn="l"/>
              </a:tabLst>
            </a:pPr>
            <a:r>
              <a:rPr lang="nl-NL" sz="1400" smtClean="0"/>
              <a:t>Bij méér dan één namespace binnen één element</a:t>
            </a:r>
          </a:p>
          <a:p>
            <a:pPr lvl="1" eaLnBrk="1" hangingPunct="1">
              <a:tabLst>
                <a:tab pos="1250950" algn="l"/>
              </a:tabLst>
            </a:pPr>
            <a:r>
              <a:rPr lang="nl-NL" sz="1400" smtClean="0"/>
              <a:t>Maakt gebruik van een prefix</a:t>
            </a:r>
          </a:p>
          <a:p>
            <a:pPr lvl="1" eaLnBrk="1" hangingPunct="1">
              <a:tabLst>
                <a:tab pos="1250950" algn="l"/>
              </a:tabLst>
            </a:pPr>
            <a:r>
              <a:rPr lang="nl-NL" sz="1400" smtClean="0"/>
              <a:t>Format:</a:t>
            </a:r>
            <a:br>
              <a:rPr lang="nl-NL" sz="1400" smtClean="0"/>
            </a:br>
            <a:r>
              <a:rPr lang="en-US" i="0" smtClean="0">
                <a:solidFill>
                  <a:srgbClr val="0000FF"/>
                </a:solidFill>
                <a:latin typeface="Courier New" pitchFamily="49" charset="0"/>
              </a:rPr>
              <a:t>&lt;element xmlns:voorvoegsel=“URI:namespace”&gt;</a:t>
            </a:r>
          </a:p>
          <a:p>
            <a:pPr lvl="1" eaLnBrk="1" hangingPunct="1">
              <a:tabLst>
                <a:tab pos="1250950" algn="l"/>
              </a:tabLst>
            </a:pPr>
            <a:r>
              <a:rPr lang="en-US" sz="1400" smtClean="0"/>
              <a:t>Vb:	</a:t>
            </a:r>
            <a:r>
              <a:rPr lang="en-US" i="0" smtClean="0">
                <a:solidFill>
                  <a:srgbClr val="0000FF"/>
                </a:solidFill>
                <a:latin typeface="Courier New" pitchFamily="49" charset="0"/>
              </a:rPr>
              <a:t>&lt;bedrijf xmlns:</a:t>
            </a:r>
            <a:r>
              <a:rPr lang="en-US" b="1" i="0" smtClean="0">
                <a:solidFill>
                  <a:srgbClr val="FF0000"/>
                </a:solidFill>
                <a:latin typeface="Courier New" pitchFamily="49" charset="0"/>
              </a:rPr>
              <a:t>zit</a:t>
            </a:r>
            <a:r>
              <a:rPr lang="en-US" i="0" smtClean="0">
                <a:solidFill>
                  <a:srgbClr val="0000FF"/>
                </a:solidFill>
                <a:latin typeface="Courier New" pitchFamily="49" charset="0"/>
              </a:rPr>
              <a:t>=“http://www.ikea.se” 	xmlns:</a:t>
            </a:r>
            <a:r>
              <a:rPr lang="en-US" b="1" i="0" smtClean="0">
                <a:solidFill>
                  <a:srgbClr val="FF0000"/>
                </a:solidFill>
                <a:latin typeface="Courier New" pitchFamily="49" charset="0"/>
              </a:rPr>
              <a:t>geld</a:t>
            </a:r>
            <a:r>
              <a:rPr lang="en-US" i="0" smtClean="0">
                <a:solidFill>
                  <a:srgbClr val="0000FF"/>
                </a:solidFill>
                <a:latin typeface="Courier New" pitchFamily="49" charset="0"/>
              </a:rPr>
              <a:t>=“http://www.fortknox.org”&gt;</a:t>
            </a:r>
            <a:br>
              <a:rPr lang="en-US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i="0" smtClean="0">
                <a:solidFill>
                  <a:srgbClr val="0000FF"/>
                </a:solidFill>
                <a:latin typeface="Courier New" pitchFamily="49" charset="0"/>
              </a:rPr>
              <a:t>	    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nl-NL" b="1" i="0" smtClean="0">
                <a:solidFill>
                  <a:srgbClr val="FF0000"/>
                </a:solidFill>
                <a:latin typeface="Courier New" pitchFamily="49" charset="0"/>
              </a:rPr>
              <a:t>geld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:bank naam=“rabobank”&gt;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&lt;inventaris&gt;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    &lt;stoel&gt;5&lt;/stoel&gt;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    &lt;</a:t>
            </a:r>
            <a:r>
              <a:rPr lang="nl-NL" b="1" i="0" smtClean="0">
                <a:solidFill>
                  <a:srgbClr val="FF0000"/>
                </a:solidFill>
                <a:latin typeface="Courier New" pitchFamily="49" charset="0"/>
              </a:rPr>
              <a:t>zit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:bank&gt;1&lt;/</a:t>
            </a:r>
            <a:r>
              <a:rPr lang="nl-NL" b="1" i="0" smtClean="0">
                <a:solidFill>
                  <a:srgbClr val="FF0000"/>
                </a:solidFill>
                <a:latin typeface="Courier New" pitchFamily="49" charset="0"/>
              </a:rPr>
              <a:t>zit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:bank&gt;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    &lt;/inventaris&gt;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    &lt;/</a:t>
            </a:r>
            <a:r>
              <a:rPr lang="nl-NL" b="1" i="0" smtClean="0">
                <a:solidFill>
                  <a:srgbClr val="FF0000"/>
                </a:solidFill>
                <a:latin typeface="Courier New" pitchFamily="49" charset="0"/>
              </a:rPr>
              <a:t>geld</a:t>
            </a: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:bank&gt; </a:t>
            </a:r>
            <a:br>
              <a:rPr lang="nl-NL" i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	&lt;/bedrijf&gt;</a:t>
            </a:r>
          </a:p>
          <a:p>
            <a:pPr lvl="1" eaLnBrk="1" hangingPunct="1">
              <a:tabLst>
                <a:tab pos="1250950" algn="l"/>
              </a:tabLst>
            </a:pPr>
            <a:r>
              <a:rPr lang="en-US" sz="1400" smtClean="0"/>
              <a:t>NB: De namespaces gelden enkel voor &lt;bedrijf&gt; en zijn kinderen.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A8B681-A39F-42F0-A5AC-D38B0CB062EB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Namespaces: waar wijzen ze naar?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Standaard: Nergens naar</a:t>
            </a:r>
            <a:br>
              <a:rPr lang="nl-NL" smtClean="0"/>
            </a:br>
            <a:endParaRPr lang="nl-NL" smtClean="0"/>
          </a:p>
          <a:p>
            <a:pPr eaLnBrk="1" hangingPunct="1"/>
            <a:r>
              <a:rPr lang="nl-NL" smtClean="0"/>
              <a:t>De URI dient als unieke identifier voor de namespace; er wordt nooit verbinding gemaakt.</a:t>
            </a:r>
            <a:br>
              <a:rPr lang="nl-NL" smtClean="0"/>
            </a:br>
            <a:endParaRPr lang="nl-NL" smtClean="0"/>
          </a:p>
          <a:p>
            <a:pPr eaLnBrk="1" hangingPunct="1"/>
            <a:r>
              <a:rPr lang="nl-NL" smtClean="0"/>
              <a:t>Een URL is een URI met een “echte link”</a:t>
            </a:r>
            <a:br>
              <a:rPr lang="nl-NL" smtClean="0"/>
            </a:br>
            <a:endParaRPr lang="nl-NL" smtClean="0"/>
          </a:p>
          <a:p>
            <a:pPr eaLnBrk="1" hangingPunct="1"/>
            <a:r>
              <a:rPr lang="nl-NL" smtClean="0"/>
              <a:t>Gebruik voor de standaard namespaces (XML, XSL, XSLT, HTML, Schema, etc.) ALTIJD de juiste!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6C2A98-F2E1-406D-9795-E693B2D0FADF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Oefenopgave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Bestudeer 1</a:t>
            </a:r>
            <a:r>
              <a:rPr lang="nl-NL" baseline="30000" smtClean="0"/>
              <a:t>e</a:t>
            </a:r>
            <a:r>
              <a:rPr lang="nl-NL" smtClean="0"/>
              <a:t> deel van XML_2008_4_wk1.doc (BB)</a:t>
            </a:r>
          </a:p>
          <a:p>
            <a:pPr eaLnBrk="1" hangingPunct="1"/>
            <a:r>
              <a:rPr lang="nl-NL" smtClean="0"/>
              <a:t>Maak beide tussenopdrachten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E8A417-2BBA-4276-BCF1-0D45D2EC9138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Valid XML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Waarom?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Zekerheid dat gewenste structuur aanwezig is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Noodzakelijk bij uitwisseling van informatie!?!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Opties: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DTD = Document Type Definition (enigszins verouderd)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XML Schema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Browser checkt alleen well-formedness, geen validity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Zelf doen (handmatig of programmatisch)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Voorbeelden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>
                <a:solidFill>
                  <a:srgbClr val="00B050"/>
                </a:solidFill>
              </a:rPr>
              <a:t>zie AltovaXML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971C39-8C66-4668-8EFD-86A427BF33D2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DTD - 1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b="1" smtClean="0"/>
              <a:t>In de DTD staat beschreven: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welke elementen en attributen voorkomen…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de volgorde waarin elementen voorkomen…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de relatie tussen de elementen…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het mogelijk aantal element-voorkomens…</a:t>
            </a:r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b="1" smtClean="0"/>
              <a:t>…in het XML-doc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154991-E11C-4CE1-AC0B-4C8C01E7EB26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DTD - 2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2575"/>
            <a:ext cx="5545138" cy="284638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&lt;?xml version="1.0" encoding="iso-8859-1"?&gt;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&lt;aii&gt;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&lt;kennisgebied richting=“in”&gt;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&lt;naam&gt;Netwerken en Internet&lt;/naam&gt;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&lt;coordinator&gt;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  &lt;docent&gt;Rob Verhoef&lt;/docent&gt;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  &lt;kamer&gt;G555&lt;/kamer&gt;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  &lt;email/&gt;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&lt;/coordinator&gt;	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&lt;/kennisgebied&gt;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&lt;/aim&gt;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22625" y="3821113"/>
            <a:ext cx="5545138" cy="249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&lt;DTD voor aii - - 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aii (kennisgebied+)&gt;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kennisgebied (naam,coordinator)&gt;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&lt;!ATTLIST kennisgebied richting (in|ti) #REQUIRED&gt;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coordinator (docent,kamer?,email?)&gt;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naam (#PCDATA)&gt;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kamer (#PCDATA)&gt;</a:t>
            </a:r>
          </a:p>
          <a:p>
            <a:pPr marL="228600" indent="-228600"/>
            <a:r>
              <a:rPr lang="nl-NL">
                <a:solidFill>
                  <a:schemeClr val="accent1"/>
                </a:solidFill>
                <a:latin typeface="Courier New" pitchFamily="49" charset="0"/>
              </a:rPr>
              <a:t>&lt;!ELEMENT email (#PCDATA)&gt;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640C07-FDBB-4F9F-8CB9-37A339595DCC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DTD versus Schema</a:t>
            </a:r>
          </a:p>
        </p:txBody>
      </p:sp>
      <p:graphicFrame>
        <p:nvGraphicFramePr>
          <p:cNvPr id="224259" name="Group 3"/>
          <p:cNvGraphicFramePr>
            <a:graphicFrameLocks noGrp="1"/>
          </p:cNvGraphicFramePr>
          <p:nvPr>
            <p:ph idx="1"/>
          </p:nvPr>
        </p:nvGraphicFramePr>
        <p:xfrm>
          <a:off x="1227138" y="1744663"/>
          <a:ext cx="6780212" cy="4192273"/>
        </p:xfrm>
        <a:graphic>
          <a:graphicData uri="http://schemas.openxmlformats.org/drawingml/2006/table">
            <a:tbl>
              <a:tblPr/>
              <a:tblGrid>
                <a:gridCol w="4645025"/>
                <a:gridCol w="1057275"/>
                <a:gridCol w="1077912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nl-NL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Element definitie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Element relatie/volgorde/verwijzing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Attributen definitie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Gespecificeerd in XML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Typedefinities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Onderhoudsvriendelijk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Namespaces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520F5E-3A11-4799-AD12-36CB2B72828E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wat kan het?</a:t>
            </a:r>
            <a:endParaRPr lang="en-GB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b="1" smtClean="0"/>
              <a:t>In het XML-Schema staat beschreven:</a:t>
            </a:r>
          </a:p>
          <a:p>
            <a:pPr eaLnBrk="1" hangingPunct="1"/>
            <a:r>
              <a:rPr lang="nl-NL" smtClean="0"/>
              <a:t>welke elementen en attributen voorkomen…</a:t>
            </a:r>
          </a:p>
          <a:p>
            <a:pPr eaLnBrk="1" hangingPunct="1"/>
            <a:r>
              <a:rPr lang="nl-NL" smtClean="0"/>
              <a:t>de volgorde waarin elementen voorkomen…</a:t>
            </a:r>
          </a:p>
          <a:p>
            <a:pPr eaLnBrk="1" hangingPunct="1"/>
            <a:r>
              <a:rPr lang="nl-NL" smtClean="0"/>
              <a:t>de relatie tussen de elementen…</a:t>
            </a:r>
          </a:p>
          <a:p>
            <a:pPr eaLnBrk="1" hangingPunct="1"/>
            <a:r>
              <a:rPr lang="nl-NL" smtClean="0"/>
              <a:t>het mogelijk aantal element-voorkomens…</a:t>
            </a:r>
          </a:p>
          <a:p>
            <a:pPr eaLnBrk="1" hangingPunct="1"/>
            <a:r>
              <a:rPr lang="nl-NL" smtClean="0"/>
              <a:t>de gebruikte datatypen (NB: niet in DTD)…</a:t>
            </a:r>
          </a:p>
          <a:p>
            <a:pPr eaLnBrk="1" hangingPunct="1">
              <a:buFont typeface="Verdana" pitchFamily="34" charset="0"/>
              <a:buNone/>
            </a:pPr>
            <a:r>
              <a:rPr lang="nl-NL" b="1" smtClean="0"/>
              <a:t>…in het XML-doc</a:t>
            </a:r>
          </a:p>
          <a:p>
            <a:pPr eaLnBrk="1" hangingPunct="1">
              <a:buFont typeface="Verdana" pitchFamily="34" charset="0"/>
              <a:buNone/>
            </a:pPr>
            <a:endParaRPr lang="nl-NL" b="1" smtClean="0"/>
          </a:p>
          <a:p>
            <a:pPr eaLnBrk="1" hangingPunct="1"/>
            <a:r>
              <a:rPr lang="nl-NL" smtClean="0"/>
              <a:t>De browser controleert geen XML validiteit 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F2E29A-7E91-49C9-84CD-525D26A0F1D8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waarom?</a:t>
            </a:r>
            <a:endParaRPr lang="en-GB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 Is ook een XML document</a:t>
            </a:r>
          </a:p>
          <a:p>
            <a:pPr eaLnBrk="1" hangingPunct="1"/>
            <a:r>
              <a:rPr lang="nl-NL" smtClean="0"/>
              <a:t> Is gekoppeld aan een eigen namespace</a:t>
            </a:r>
          </a:p>
          <a:p>
            <a:pPr eaLnBrk="1" hangingPunct="1"/>
            <a:r>
              <a:rPr lang="nl-NL" smtClean="0"/>
              <a:t> Ondersteunt het gebruik van namespaces</a:t>
            </a:r>
          </a:p>
          <a:p>
            <a:pPr eaLnBrk="1" hangingPunct="1"/>
            <a:r>
              <a:rPr lang="nl-NL" smtClean="0"/>
              <a:t> Is gemakkelijk(er) uitbreidbaar (dan een DTD)</a:t>
            </a:r>
          </a:p>
          <a:p>
            <a:pPr eaLnBrk="1" hangingPunct="1"/>
            <a:r>
              <a:rPr lang="nl-NL" smtClean="0"/>
              <a:t> Maakt invoerbeperkingen mogelijk</a:t>
            </a:r>
          </a:p>
          <a:p>
            <a:pPr eaLnBrk="1" hangingPunct="1"/>
            <a:r>
              <a:rPr lang="nl-NL" smtClean="0"/>
              <a:t> Maakt invoerkeuze-definities mogelijk</a:t>
            </a:r>
          </a:p>
          <a:p>
            <a:pPr eaLnBrk="1" hangingPunct="1"/>
            <a:r>
              <a:rPr lang="nl-NL" smtClean="0"/>
              <a:t> Heeft een syntax welke is gespecificeerd op   </a:t>
            </a:r>
            <a:br>
              <a:rPr lang="nl-NL" smtClean="0"/>
            </a:br>
            <a:r>
              <a:rPr lang="nl-NL" smtClean="0"/>
              <a:t> </a:t>
            </a:r>
            <a:r>
              <a:rPr lang="nl-NL" smtClean="0">
                <a:hlinkClick r:id="rId2"/>
              </a:rPr>
              <a:t>http://www.w3.org/TR/xmlschema-1/</a:t>
            </a: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Agenda</a:t>
            </a: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Voorkennis</a:t>
            </a:r>
          </a:p>
          <a:p>
            <a:pPr eaLnBrk="1" hangingPunct="1"/>
            <a:r>
              <a:rPr lang="nl-NL" smtClean="0"/>
              <a:t>De module</a:t>
            </a:r>
          </a:p>
          <a:p>
            <a:pPr eaLnBrk="1" hangingPunct="1"/>
            <a:r>
              <a:rPr lang="nl-NL" smtClean="0"/>
              <a:t>Planning</a:t>
            </a:r>
          </a:p>
          <a:p>
            <a:pPr eaLnBrk="1" hangingPunct="1"/>
            <a:r>
              <a:rPr lang="nl-NL" smtClean="0"/>
              <a:t>XML</a:t>
            </a:r>
          </a:p>
          <a:p>
            <a:pPr eaLnBrk="1" hangingPunct="1"/>
            <a:r>
              <a:rPr lang="nl-NL" smtClean="0"/>
              <a:t>Schema’s</a:t>
            </a:r>
          </a:p>
          <a:p>
            <a:pPr eaLnBrk="1" hangingPunct="1"/>
            <a:r>
              <a:rPr lang="nl-NL" smtClean="0"/>
              <a:t>DTD’s</a:t>
            </a:r>
          </a:p>
        </p:txBody>
      </p:sp>
      <p:sp>
        <p:nvSpPr>
          <p:cNvPr id="410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A49552-CB05-4AF2-A47B-F90A46ADC7A7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7C5DD7-1940-4D5A-8C2C-47713637A82A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voorbeeld pag 1</a:t>
            </a:r>
            <a:endParaRPr lang="en-GB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&lt;?xml version="1.0" encoding="UTF-8"?&gt;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&lt;xs:schema xmlns:xs="http://www.w3.org/2001/XMLSchema" elementFormDefault="qualified"&gt;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name="aii"&gt;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&lt;xs:complexType&gt;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&lt;xs:element name="kennisgebied“</a:t>
            </a:r>
            <a:b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type="kennisgebiedType" maxOccurs="unbounded"/&gt;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&lt;/xs:sequence&gt;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&lt;/xs:complexType&gt;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&lt;/xs:element&gt;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4E9F15-F8AD-4DD7-B705-79E2BAB63DC2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voorbeeld pag 2</a:t>
            </a:r>
            <a:endParaRPr lang="en-GB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&lt;xs:complexType name="coordinatorType"&gt;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ref="docent"/&gt;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ref="kamer" minOccurs="0"/&gt;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ref="email" minOccurs="0"/&gt;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&lt;/xs:complexType&gt;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4E2859-9F46-429C-AA17-8D677D560433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voorbeeld pag 3</a:t>
            </a:r>
            <a:endParaRPr lang="en-GB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name="docent" type="xs:string"/&gt;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name="email" type="xs:string"/&gt;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name="kamer" type="xs:string"/&gt;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&lt;xs:complexType name="kennisgebiedType"&gt;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ref="naam"/&gt;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name="coordinator" type="coordinatorType"/&gt;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F03C3A-28DF-4C37-A558-F1EF7E8CA78B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voorbeeld pag 4</a:t>
            </a:r>
            <a:endParaRPr lang="en-GB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&lt;xs:attribute name="richting" use="required"&gt;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&lt;xs:simpleType&gt;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&lt;xs:restriction base="xs:NMTOKEN"&gt;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&lt;xs:enumeration value="in"/&gt;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&lt;xs:enumeration value="ti"/&gt;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&lt;/xs:restriction&gt;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&lt;/xs:simpleType&gt;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&lt;/xs:attribute&gt;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&lt;/xs:complexType&gt;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name="naam" type="xs:string"/&gt;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&lt;/xs:schema&gt;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5B1145-E57E-4412-BD83-A2254F419B54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1</a:t>
            </a:r>
            <a:endParaRPr lang="en-GB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&lt;?xml version="1.0" encoding="UTF-8"?&gt;</a:t>
            </a:r>
          </a:p>
          <a:p>
            <a:pPr eaLnBrk="1" hangingPunct="1">
              <a:buFont typeface="Verdana" pitchFamily="34" charset="0"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&lt;xs:schema xmlns:xs="http://www.w3.org/2001/XMLSchema" elementFormDefault="qualified"&gt;</a:t>
            </a:r>
          </a:p>
          <a:p>
            <a:pPr eaLnBrk="1" hangingPunct="1"/>
            <a:endParaRPr lang="nl-BE" smtClean="0"/>
          </a:p>
          <a:p>
            <a:pPr eaLnBrk="1" hangingPunct="1"/>
            <a:r>
              <a:rPr lang="nl-BE" smtClean="0"/>
              <a:t>Het XML-Schema is een XML document</a:t>
            </a:r>
          </a:p>
          <a:p>
            <a:pPr eaLnBrk="1" hangingPunct="1"/>
            <a:r>
              <a:rPr lang="nl-BE" smtClean="0"/>
              <a:t>Het XML-Schema heeft een eigen namespace </a:t>
            </a:r>
            <a:br>
              <a:rPr lang="nl-BE" smtClean="0"/>
            </a:br>
            <a:r>
              <a:rPr lang="nl-BE" smtClean="0"/>
              <a:t>(URI = </a:t>
            </a:r>
            <a:r>
              <a:rPr lang="nl-BE" smtClean="0">
                <a:hlinkClick r:id="rId2"/>
              </a:rPr>
              <a:t>http://www.w3.org/2001/XMLSchema</a:t>
            </a:r>
            <a:r>
              <a:rPr lang="nl-BE" smtClean="0"/>
              <a:t> )</a:t>
            </a:r>
          </a:p>
          <a:p>
            <a:pPr eaLnBrk="1" hangingPunct="1"/>
            <a:r>
              <a:rPr lang="nl-BE" smtClean="0"/>
              <a:t>Het XML-Schema namespace heeft hier de naam ‘xs’</a:t>
            </a:r>
          </a:p>
          <a:p>
            <a:pPr eaLnBrk="1" hangingPunct="1"/>
            <a:endParaRPr lang="nl-BE" smtClean="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33537" y="1725613"/>
            <a:ext cx="240286" cy="123100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H="1">
            <a:off x="2482829" y="2336551"/>
            <a:ext cx="423863" cy="1066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2467137" y="2330902"/>
            <a:ext cx="1031875" cy="16605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2557442" y="1974601"/>
            <a:ext cx="757237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3359312" y="2000702"/>
            <a:ext cx="304800" cy="3143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1203325" y="1365250"/>
            <a:ext cx="8382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DEF4F5-F1C4-4071-A3D8-59BC19AE7DB9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2</a:t>
            </a:r>
            <a:endParaRPr lang="en-GB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name="aii"&gt;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&lt;xs:complexType&gt;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&lt;xs:sequence&gt;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&lt;xs:element name="kennisgebied“</a:t>
            </a:r>
            <a:b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type="kennisgebiedType" maxOccurs="unbounded"/&gt;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&lt;/xs:sequence&gt;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&lt;/xs:complexType&gt;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&lt;/xs:element&gt;</a:t>
            </a:r>
          </a:p>
          <a:p>
            <a:pPr eaLnBrk="1" hangingPunct="1"/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nl-BE" sz="1600" smtClean="0"/>
              <a:t>Dit element is van het type </a:t>
            </a:r>
            <a:r>
              <a:rPr lang="nl-BE" sz="1600" i="1" smtClean="0"/>
              <a:t>complexType</a:t>
            </a:r>
            <a:r>
              <a:rPr lang="nl-BE" sz="1600" smtClean="0"/>
              <a:t> (samengesteld)</a:t>
            </a:r>
          </a:p>
          <a:p>
            <a:pPr eaLnBrk="1" hangingPunct="1"/>
            <a:endParaRPr lang="nl-BE" sz="1600" smtClean="0"/>
          </a:p>
          <a:p>
            <a:pPr eaLnBrk="1" hangingPunct="1"/>
            <a:r>
              <a:rPr lang="nl-BE" sz="1600" smtClean="0"/>
              <a:t>Doet hetzelfde als</a:t>
            </a:r>
            <a:r>
              <a:rPr lang="nl-NL" sz="1600" smtClean="0"/>
              <a:t> </a:t>
            </a: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&lt;!ELEMENT aii (kennisgebied+)&gt;</a:t>
            </a:r>
            <a:r>
              <a:rPr lang="nl-NL" sz="1600" smtClean="0"/>
              <a:t/>
            </a:r>
            <a:br>
              <a:rPr lang="nl-NL" sz="1600" smtClean="0"/>
            </a:br>
            <a:r>
              <a:rPr lang="nl-NL" sz="1600" smtClean="0"/>
              <a:t>i</a:t>
            </a:r>
            <a:r>
              <a:rPr lang="nl-BE" sz="1600" smtClean="0"/>
              <a:t>n de DTD</a:t>
            </a:r>
            <a:br>
              <a:rPr lang="nl-BE" sz="1600" smtClean="0"/>
            </a:br>
            <a:endParaRPr lang="nl-BE" sz="16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8A689D-27DA-4A50-8F2C-E37A70F49F7D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3</a:t>
            </a:r>
            <a:endParaRPr lang="en-GB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&lt;xs:complexType name="coordinatorType"&gt;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&lt;xs:sequence&gt;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ref="docent"/&gt;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ref="kamer" minOccurs="0"/&gt;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&lt;xs:element ref="email" minOccurs="0"/&gt;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&lt;/xs:sequence&gt;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&lt;/xs:complexType&gt;</a:t>
            </a:r>
          </a:p>
          <a:p>
            <a:pPr eaLnBrk="1" hangingPunct="1"/>
            <a:r>
              <a:rPr lang="nl-BE" smtClean="0"/>
              <a:t>Maakt een samengesteld type (‘complexType’) met </a:t>
            </a:r>
            <a:br>
              <a:rPr lang="nl-BE" smtClean="0"/>
            </a:br>
            <a:r>
              <a:rPr lang="nl-BE" smtClean="0"/>
              <a:t>een geordende rij subelementen</a:t>
            </a:r>
          </a:p>
          <a:p>
            <a:pPr eaLnBrk="1" hangingPunct="1"/>
            <a:r>
              <a:rPr lang="nl-BE" smtClean="0"/>
              <a:t>Dit kan niet in een DTD</a:t>
            </a:r>
          </a:p>
          <a:p>
            <a:pPr eaLnBrk="1" hangingPunct="1"/>
            <a:r>
              <a:rPr lang="nl-BE" smtClean="0"/>
              <a:t>Een type kan allerlei soorten restricties en regels bevatten</a:t>
            </a:r>
          </a:p>
          <a:p>
            <a:pPr eaLnBrk="1" hangingPunct="1"/>
            <a:r>
              <a:rPr lang="nl-BE" smtClean="0"/>
              <a:t>Typebepaling van subelementen gebeurt aan het einde van het XML-Schema.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CD2454-3A54-4490-9384-787CBCF312BB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4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name="docent" type="xs:string"/&gt; 	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name="email" type="xs:string"/&gt;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&lt;xs:element name="kamer" type="xs:string"/&gt;</a:t>
            </a:r>
          </a:p>
          <a:p>
            <a:pPr eaLnBrk="1" hangingPunct="1"/>
            <a:endParaRPr lang="nl-BE" smtClean="0"/>
          </a:p>
          <a:p>
            <a:pPr eaLnBrk="1" hangingPunct="1"/>
            <a:r>
              <a:rPr lang="nl-BE" smtClean="0"/>
              <a:t>Typebepaling van subelementen docent, email en kamer</a:t>
            </a:r>
          </a:p>
          <a:p>
            <a:pPr eaLnBrk="1" hangingPunct="1"/>
            <a:r>
              <a:rPr lang="nl-BE" smtClean="0"/>
              <a:t>Deze elementen zijn van het type simpleType </a:t>
            </a:r>
          </a:p>
          <a:p>
            <a:pPr eaLnBrk="1" hangingPunct="1"/>
            <a:r>
              <a:rPr lang="nl-BE" smtClean="0"/>
              <a:t>Doet hetzelfde als</a:t>
            </a:r>
            <a:br>
              <a:rPr lang="nl-BE" smtClean="0"/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&lt;!ELEMENT naam (#PCDATA)&gt;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&lt;!ELEMENT kamer (#PCDATA)&gt;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&lt;!ELEMENT email (#PCDATA)&gt;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BE" smtClean="0"/>
              <a:t>in de DTD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31A8D6-C63B-47F4-A054-D199DB1B464B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5</a:t>
            </a:r>
            <a:endParaRPr lang="en-GB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&lt;xs:complexType name="kennisgebiedType"&gt;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&lt;xs:element ref="naam"/&gt;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&lt;xs:element name="coordinator“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    type="coordinatorType"/&gt;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&lt;/xs:sequence&gt;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&lt;xs:attribute name="richting" use="required"&gt;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&lt;xs:simpleType&gt;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    &lt;xs:restriction base="xs:NMTOKEN"&gt;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        &lt;xs:enumeration value="in"/&gt;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        &lt;xs:enumeration value="ti"/&gt;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    &lt;/xs:restriction&gt;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    &lt;/xs:simpleType&gt;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    &lt;/xs:attribute&gt;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&lt;/xs:complexType&gt;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1379538" y="1776413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1884363" y="2168525"/>
            <a:ext cx="0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900238" y="3695700"/>
            <a:ext cx="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074738" y="3317875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400" b="1"/>
              <a:t>I</a:t>
            </a:r>
            <a:endParaRPr lang="en-US" sz="1400" b="1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600200" y="2363788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400" b="1"/>
              <a:t>II</a:t>
            </a:r>
            <a:endParaRPr lang="en-US" sz="1400" b="1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2060575" y="4244975"/>
            <a:ext cx="417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400" b="1"/>
              <a:t>IV</a:t>
            </a:r>
            <a:endParaRPr lang="en-US" sz="1400" b="1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1503363" y="4157663"/>
            <a:ext cx="474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400" b="1"/>
              <a:t>III</a:t>
            </a:r>
            <a:endParaRPr lang="en-US" sz="1400" b="1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2386013" y="3911600"/>
            <a:ext cx="1587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4D607D-0506-4AEC-B43C-6D07EACDB0C6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5</a:t>
            </a:r>
            <a:endParaRPr lang="en-GB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6100" indent="-546100" eaLnBrk="1" hangingPunct="1">
              <a:buFont typeface="Verdana" pitchFamily="34" charset="0"/>
              <a:buNone/>
            </a:pPr>
            <a:r>
              <a:rPr lang="nl-BE" b="1" smtClean="0"/>
              <a:t>I</a:t>
            </a:r>
            <a:r>
              <a:rPr lang="nl-BE" smtClean="0"/>
              <a:t>	Maakt samengesteld type met twee elementen (</a:t>
            </a:r>
            <a:r>
              <a:rPr lang="nl-BE" b="1" smtClean="0"/>
              <a:t>II</a:t>
            </a:r>
            <a:r>
              <a:rPr lang="nl-BE" smtClean="0"/>
              <a:t>) </a:t>
            </a:r>
            <a:br>
              <a:rPr lang="nl-BE" smtClean="0"/>
            </a:br>
            <a:r>
              <a:rPr lang="nl-BE" smtClean="0"/>
              <a:t>en een attribuut (</a:t>
            </a:r>
            <a:r>
              <a:rPr lang="nl-BE" b="1" smtClean="0"/>
              <a:t>III</a:t>
            </a:r>
            <a:r>
              <a:rPr lang="nl-BE" smtClean="0"/>
              <a:t>), vergelijkbaar met</a:t>
            </a:r>
            <a:br>
              <a:rPr lang="nl-BE" smtClean="0"/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&lt;!ELEMENT aim (kennisgebied+)&gt;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&lt;!ELEMENT kennisgebied (naam,coordinator)&gt;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&lt;!ATTLIST kennisgebied richting (bi|ii|ti|cmd)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REQUIRED&gt;</a:t>
            </a: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in de DTD</a:t>
            </a:r>
          </a:p>
          <a:p>
            <a:pPr marL="546100" indent="-546100" eaLnBrk="1" hangingPunct="1">
              <a:buFont typeface="Verdana" pitchFamily="34" charset="0"/>
              <a:buNone/>
            </a:pPr>
            <a:endParaRPr lang="nl-NL" smtClean="0"/>
          </a:p>
          <a:p>
            <a:pPr marL="546100" indent="-546100" eaLnBrk="1" hangingPunct="1">
              <a:buFont typeface="Verdana" pitchFamily="34" charset="0"/>
              <a:buNone/>
            </a:pPr>
            <a:r>
              <a:rPr lang="nl-BE" b="1" smtClean="0"/>
              <a:t>II	</a:t>
            </a:r>
            <a:r>
              <a:rPr lang="nl-BE" smtClean="0"/>
              <a:t>Let op de referentie naar type ‘coordinatorType’ welke eerder is gedefinieerd. Syntax van ‘kennisgebiedType’ wordt eenvoudiger.</a:t>
            </a:r>
          </a:p>
          <a:p>
            <a:pPr marL="546100" indent="-546100" eaLnBrk="1" hangingPunct="1">
              <a:buFont typeface="Verdana" pitchFamily="34" charset="0"/>
              <a:buNone/>
            </a:pPr>
            <a:endParaRPr lang="nl-BE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2E9173-1818-4997-81BE-0606743B342C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Voorkennis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XML?</a:t>
            </a:r>
          </a:p>
          <a:p>
            <a:pPr eaLnBrk="1" hangingPunct="1"/>
            <a:r>
              <a:rPr lang="nl-NL" smtClean="0"/>
              <a:t>Schema’s &amp; DTD’s?</a:t>
            </a:r>
          </a:p>
          <a:p>
            <a:pPr eaLnBrk="1" hangingPunct="1"/>
            <a:r>
              <a:rPr lang="nl-NL" smtClean="0"/>
              <a:t>XSLT?</a:t>
            </a:r>
          </a:p>
          <a:p>
            <a:pPr eaLnBrk="1" hangingPunct="1"/>
            <a:r>
              <a:rPr lang="nl-NL" smtClean="0"/>
              <a:t>XSL-FO?</a:t>
            </a:r>
          </a:p>
          <a:p>
            <a:pPr eaLnBrk="1" hangingPunct="1"/>
            <a:r>
              <a:rPr lang="nl-NL" smtClean="0"/>
              <a:t>DOM/SAX?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EC5F52-9150-4D7F-BA12-DF0A34FE0461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uitleg 6</a:t>
            </a:r>
            <a:endParaRPr lang="en-GB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6100" indent="-546100" eaLnBrk="1" hangingPunct="1">
              <a:buFont typeface="Verdana" pitchFamily="34" charset="0"/>
              <a:buNone/>
            </a:pPr>
            <a:r>
              <a:rPr lang="nl-BE" b="1" smtClean="0"/>
              <a:t>III	</a:t>
            </a:r>
            <a:r>
              <a:rPr lang="nl-BE" smtClean="0"/>
              <a:t>Declaratie van attributen meestal aan het einde</a:t>
            </a:r>
          </a:p>
          <a:p>
            <a:pPr marL="546100" indent="-546100" eaLnBrk="1" hangingPunct="1">
              <a:buFont typeface="Verdana" pitchFamily="34" charset="0"/>
              <a:buNone/>
            </a:pPr>
            <a:endParaRPr lang="nl-BE" smtClean="0"/>
          </a:p>
          <a:p>
            <a:pPr marL="546100" indent="-546100" eaLnBrk="1" hangingPunct="1">
              <a:buFont typeface="Verdana" pitchFamily="34" charset="0"/>
              <a:buNone/>
            </a:pPr>
            <a:r>
              <a:rPr lang="nl-BE" b="1" smtClean="0"/>
              <a:t>IV	</a:t>
            </a:r>
            <a:r>
              <a:rPr lang="nl-BE" smtClean="0"/>
              <a:t>Beperkingen opleggen:</a:t>
            </a:r>
          </a:p>
          <a:p>
            <a:pPr marL="946150" lvl="1" eaLnBrk="1" hangingPunct="1"/>
            <a:r>
              <a:rPr lang="nl-BE" smtClean="0"/>
              <a:t>kan alleen aan types (simpleTypes en complexTypes)</a:t>
            </a:r>
          </a:p>
          <a:p>
            <a:pPr marL="946150" lvl="1" eaLnBrk="1" hangingPunct="1"/>
            <a:r>
              <a:rPr lang="nl-BE" smtClean="0"/>
              <a:t>syntax:  ‘</a:t>
            </a:r>
            <a:r>
              <a:rPr lang="nl-BE" i="0" smtClean="0">
                <a:solidFill>
                  <a:srgbClr val="0000FF"/>
                </a:solidFill>
                <a:latin typeface="Courier New" pitchFamily="49" charset="0"/>
              </a:rPr>
              <a:t>xs:restriction base=…</a:t>
            </a:r>
            <a:r>
              <a:rPr lang="nl-BE" smtClean="0"/>
              <a:t>’</a:t>
            </a:r>
          </a:p>
          <a:p>
            <a:pPr marL="946150" lvl="1" eaLnBrk="1" hangingPunct="1"/>
            <a:r>
              <a:rPr lang="nl-BE" smtClean="0"/>
              <a:t>kan bij types voor elementen en attributen</a:t>
            </a:r>
          </a:p>
          <a:p>
            <a:pPr marL="946150" lvl="1" eaLnBrk="1" hangingPunct="1"/>
            <a:r>
              <a:rPr lang="nl-BE" smtClean="0"/>
              <a:t>attribuut ‘richting’ kan één van de twee gedefinieerde ‘NameTokens’ (NMTOKEN) aannemen.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C4E634-CFB1-4706-BC3C-1322E5BCFD58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Schema – toepassing</a:t>
            </a:r>
            <a:endParaRPr lang="en-GB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smtClean="0"/>
              <a:t>Sla het schema op als AII.XSD</a:t>
            </a:r>
          </a:p>
          <a:p>
            <a:pPr eaLnBrk="1" hangingPunct="1"/>
            <a:r>
              <a:rPr lang="nl-BE" smtClean="0"/>
              <a:t>Laat AII.XML met het volgende beginnen: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mtClean="0"/>
              <a:t>	</a:t>
            </a: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&lt;?xml version="1.0" encoding="iso-8859-1"?&gt;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	&lt;aii xmlns:xsi="http://www.w3.org/2001/XMLSchema- instance“ xsi:noNamespaceSchemaLocation="aii.xsd"&gt;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	  &lt;kennisgebied richting="in"&gt;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	:</a:t>
            </a:r>
          </a:p>
          <a:p>
            <a:pPr eaLnBrk="1" hangingPunct="1">
              <a:buFont typeface="Verdana" pitchFamily="34" charset="0"/>
              <a:buNone/>
            </a:pPr>
            <a:r>
              <a:rPr lang="nl-BE" sz="1600" smtClean="0">
                <a:solidFill>
                  <a:srgbClr val="0000FF"/>
                </a:solidFill>
                <a:latin typeface="Courier New" pitchFamily="49" charset="0"/>
              </a:rPr>
              <a:t>	:</a:t>
            </a:r>
          </a:p>
          <a:p>
            <a:pPr eaLnBrk="1" hangingPunct="1"/>
            <a:r>
              <a:rPr lang="nl-BE" smtClean="0"/>
              <a:t>Gebruik een aparte namespace (hier: ‘xsi’) voor het gemak van het onderhoud</a:t>
            </a:r>
          </a:p>
          <a:p>
            <a:pPr eaLnBrk="1" hangingPunct="1"/>
            <a:r>
              <a:rPr lang="nl-BE" smtClean="0">
                <a:solidFill>
                  <a:srgbClr val="00B050"/>
                </a:solidFill>
              </a:rPr>
              <a:t>Demo Validatie (mbv AltovaXML en online-versie)!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FD52BA-A492-4F0B-99C0-9892BE641CEB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Dringend advies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Enroll op Blackboard cursus XML</a:t>
            </a:r>
          </a:p>
          <a:p>
            <a:pPr eaLnBrk="1" hangingPunct="1"/>
            <a:r>
              <a:rPr lang="nl-NL" smtClean="0"/>
              <a:t>Studeer !!</a:t>
            </a:r>
          </a:p>
          <a:p>
            <a:pPr lvl="1" eaLnBrk="1" hangingPunct="1"/>
            <a:r>
              <a:rPr lang="nl-NL" smtClean="0"/>
              <a:t>Lezen</a:t>
            </a:r>
          </a:p>
          <a:p>
            <a:pPr lvl="1" eaLnBrk="1" hangingPunct="1"/>
            <a:r>
              <a:rPr lang="nl-NL" smtClean="0"/>
              <a:t>Verbanden leggen</a:t>
            </a:r>
          </a:p>
          <a:p>
            <a:pPr lvl="1" eaLnBrk="1" hangingPunct="1"/>
            <a:r>
              <a:rPr lang="nl-NL" smtClean="0"/>
              <a:t>Begrijpen</a:t>
            </a:r>
          </a:p>
          <a:p>
            <a:pPr lvl="1" eaLnBrk="1" hangingPunct="1"/>
            <a:r>
              <a:rPr lang="nl-NL" smtClean="0"/>
              <a:t>Toepassen</a:t>
            </a:r>
          </a:p>
          <a:p>
            <a:pPr lvl="1" eaLnBrk="1" hangingPunct="1"/>
            <a:r>
              <a:rPr lang="nl-NL" smtClean="0"/>
              <a:t>Experimenteren / Uitproberen / Alternatieven</a:t>
            </a:r>
          </a:p>
          <a:p>
            <a:pPr eaLnBrk="1" hangingPunct="1"/>
            <a:r>
              <a:rPr lang="nl-NL" smtClean="0"/>
              <a:t>Niet duidelijk? </a:t>
            </a:r>
            <a:r>
              <a:rPr lang="nl-NL" b="1" smtClean="0"/>
              <a:t>Vragen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000AE9-3F95-40E4-82D1-4355F470021D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Vragen ???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C710DB-DE25-4F6D-8423-0C095DDB7083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De module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b="1" smtClean="0"/>
              <a:t>Voor:</a:t>
            </a:r>
          </a:p>
          <a:p>
            <a:pPr eaLnBrk="1" hangingPunct="1"/>
            <a:r>
              <a:rPr lang="nl-NL" smtClean="0"/>
              <a:t>Doelstellingen</a:t>
            </a:r>
          </a:p>
          <a:p>
            <a:pPr eaLnBrk="1" hangingPunct="1"/>
            <a:r>
              <a:rPr lang="nl-NL" smtClean="0"/>
              <a:t>Voorkennis</a:t>
            </a:r>
          </a:p>
          <a:p>
            <a:pPr eaLnBrk="1" hangingPunct="1"/>
            <a:r>
              <a:rPr lang="nl-NL" smtClean="0"/>
              <a:t>Studiebelasting</a:t>
            </a:r>
            <a:endParaRPr lang="en-GB" smtClean="0"/>
          </a:p>
          <a:p>
            <a:pPr eaLnBrk="1" hangingPunct="1"/>
            <a:r>
              <a:rPr lang="nl-NL" smtClean="0"/>
              <a:t>Beoordeling</a:t>
            </a:r>
          </a:p>
          <a:p>
            <a:pPr eaLnBrk="1" hangingPunct="1"/>
            <a:r>
              <a:rPr lang="nl-NL" smtClean="0"/>
              <a:t>Planning</a:t>
            </a:r>
          </a:p>
          <a:p>
            <a:pPr eaLnBrk="1" hangingPunct="1">
              <a:buFont typeface="Verdana" pitchFamily="34" charset="0"/>
              <a:buNone/>
            </a:pPr>
            <a:r>
              <a:rPr lang="nl-NL" b="1" smtClean="0"/>
              <a:t>Zie beschrijving op Blackboard /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E99173-27B9-4284-9F84-BEF4ECAB9D25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De module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1600" dirty="0" smtClean="0"/>
              <a:t>Workshops: weken 1 - 4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dirty="0" smtClean="0">
                <a:solidFill>
                  <a:schemeClr val="tx1"/>
                </a:solidFill>
              </a:rPr>
              <a:t>4 (!) lesuur per week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dirty="0" smtClean="0">
                <a:solidFill>
                  <a:schemeClr val="tx1"/>
                </a:solidFill>
              </a:rPr>
              <a:t>Aanwezigheid en actieve deelname verplicht!</a:t>
            </a:r>
          </a:p>
          <a:p>
            <a:pPr eaLnBrk="1" hangingPunct="1">
              <a:lnSpc>
                <a:spcPct val="90000"/>
              </a:lnSpc>
            </a:pPr>
            <a:endParaRPr lang="nl-NL" sz="1400" i="1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nl-NL" sz="1400" i="1" dirty="0" smtClean="0">
                <a:solidFill>
                  <a:schemeClr val="folHlink"/>
                </a:solidFill>
              </a:rPr>
              <a:t>Week 5-8: ‘oefening’ via project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16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nl-NL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C295F2-9447-4B45-B7B5-35936E2B93E2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De module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Lesmateriaal voor XML:</a:t>
            </a:r>
          </a:p>
          <a:p>
            <a:pPr lvl="1" eaLnBrk="1" hangingPunct="1"/>
            <a:r>
              <a:rPr lang="nl-NL" smtClean="0"/>
              <a:t>via opdracht-documenten</a:t>
            </a:r>
          </a:p>
          <a:p>
            <a:pPr lvl="1" eaLnBrk="1" hangingPunct="1"/>
            <a:r>
              <a:rPr lang="nl-NL" smtClean="0"/>
              <a:t>via slides &amp; samples</a:t>
            </a:r>
          </a:p>
          <a:p>
            <a:pPr lvl="1" eaLnBrk="1" hangingPunct="1"/>
            <a:r>
              <a:rPr lang="nl-NL" smtClean="0"/>
              <a:t>via Blackboard</a:t>
            </a:r>
          </a:p>
          <a:p>
            <a:pPr lvl="1" eaLnBrk="1" hangingPunct="1"/>
            <a:r>
              <a:rPr lang="nl-NL" smtClean="0"/>
              <a:t>via Internet</a:t>
            </a:r>
          </a:p>
          <a:p>
            <a:pPr lvl="1" eaLnBrk="1" hangingPunct="1"/>
            <a:r>
              <a:rPr lang="nl-NL" smtClean="0"/>
              <a:t>via boeken (facultatief)</a:t>
            </a:r>
          </a:p>
          <a:p>
            <a:pPr eaLnBrk="1" hangingPunct="1"/>
            <a:r>
              <a:rPr lang="nl-NL" smtClean="0"/>
              <a:t>Dus … Enroll &amp; Check Blackboard!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64A840-1865-4201-AFB9-40B67F4543B2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Vandaag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Achtergrond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Namespace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DTD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Schema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87BF9F-0C84-4394-8620-A991B184C9B8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als standaard</a:t>
            </a:r>
            <a:endParaRPr lang="nl-NL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en-US" b="1" smtClean="0"/>
              <a:t>World Wide Web Consortium (</a:t>
            </a:r>
            <a:r>
              <a:rPr lang="en-US" b="1" smtClean="0">
                <a:hlinkClick r:id="rId3"/>
              </a:rPr>
              <a:t>www.w3.org</a:t>
            </a:r>
            <a:r>
              <a:rPr lang="en-US" b="1" smtClean="0"/>
              <a:t>):</a:t>
            </a:r>
            <a:endParaRPr lang="nl-NL" b="1" smtClean="0"/>
          </a:p>
          <a:p>
            <a:pPr eaLnBrk="1" hangingPunct="1">
              <a:buClr>
                <a:srgbClr val="C3244D"/>
              </a:buClr>
            </a:pPr>
            <a:r>
              <a:rPr lang="en-US" i="1" smtClean="0"/>
              <a:t>“Extensible Markup Language (XML) is a simple, very flexible text format derived from SGML. Originally designed to meet the challenges of large-scale electronic publishing, XML is also playing an increasingly important role in the exchange of a wide variety of data on the Web and elsewhere.”</a:t>
            </a:r>
            <a:endParaRPr lang="en-GB" i="1" smtClean="0"/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b="1" smtClean="0"/>
              <a:t>Ofwel: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Een gestandaardiseerde set van regels en formaten voor specificatie van grammatica en semantiek van elektronisch uitwisselbare gegevens.</a:t>
            </a:r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b="1" smtClean="0"/>
              <a:t>Ofwel: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is </a:t>
            </a:r>
            <a:r>
              <a:rPr lang="nl-NL" smtClean="0">
                <a:solidFill>
                  <a:schemeClr val="accent1"/>
                </a:solidFill>
              </a:rPr>
              <a:t>data en metadata</a:t>
            </a:r>
            <a:r>
              <a:rPr lang="nl-NL" smtClean="0"/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1974</Words>
  <Application>Microsoft Macintosh PowerPoint</Application>
  <PresentationFormat>On-screen Show (4:3)</PresentationFormat>
  <Paragraphs>511</Paragraphs>
  <Slides>43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PowerPoint Presentation</vt:lpstr>
      <vt:lpstr>Module XML</vt:lpstr>
      <vt:lpstr>Agenda</vt:lpstr>
      <vt:lpstr>Voorkennis</vt:lpstr>
      <vt:lpstr>De module</vt:lpstr>
      <vt:lpstr>De module</vt:lpstr>
      <vt:lpstr>De module</vt:lpstr>
      <vt:lpstr>Vandaag</vt:lpstr>
      <vt:lpstr>XML als standaard</vt:lpstr>
      <vt:lpstr>De grenzen van XML</vt:lpstr>
      <vt:lpstr>Waarom XML?</vt:lpstr>
      <vt:lpstr>Toepassingen</vt:lpstr>
      <vt:lpstr>Gegevens structureren met XML</vt:lpstr>
      <vt:lpstr>Hiërarchie in XML</vt:lpstr>
      <vt:lpstr>Well-formed XML</vt:lpstr>
      <vt:lpstr>Well-formed XML-tags</vt:lpstr>
      <vt:lpstr>Well-formed XML</vt:lpstr>
      <vt:lpstr>Well-formed XML</vt:lpstr>
      <vt:lpstr>Verschillen XML – HTML?</vt:lpstr>
      <vt:lpstr>Namespaces: waarom?</vt:lpstr>
      <vt:lpstr>Namespaces: gebruik</vt:lpstr>
      <vt:lpstr>Namespaces: waar wijzen ze naar?</vt:lpstr>
      <vt:lpstr>Oefenopgave</vt:lpstr>
      <vt:lpstr>Valid XML</vt:lpstr>
      <vt:lpstr>DTD - 1</vt:lpstr>
      <vt:lpstr>DTD - 2</vt:lpstr>
      <vt:lpstr>DTD versus Schema</vt:lpstr>
      <vt:lpstr>XML Schema – wat kan het?</vt:lpstr>
      <vt:lpstr>XML Schema – waarom?</vt:lpstr>
      <vt:lpstr>XML Schema – voorbeeld pag 1</vt:lpstr>
      <vt:lpstr>XML Schema – voorbeeld pag 2</vt:lpstr>
      <vt:lpstr>XML Schema – voorbeeld pag 3</vt:lpstr>
      <vt:lpstr>XML Schema – voorbeeld pag 4</vt:lpstr>
      <vt:lpstr>XML Schema – uitleg 1</vt:lpstr>
      <vt:lpstr>XML Schema – uitleg 2</vt:lpstr>
      <vt:lpstr>XML Schema – uitleg 3</vt:lpstr>
      <vt:lpstr>XML Schema – uitleg 4</vt:lpstr>
      <vt:lpstr>XML Schema – uitleg 5</vt:lpstr>
      <vt:lpstr>XML Schema – uitleg 5</vt:lpstr>
      <vt:lpstr>XML Schema – uitleg 6</vt:lpstr>
      <vt:lpstr>XML Schema – toepassing</vt:lpstr>
      <vt:lpstr>Dringend advies</vt:lpstr>
      <vt:lpstr>Vragen ???</vt:lpstr>
    </vt:vector>
  </TitlesOfParts>
  <Company>Avans 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PHP</dc:title>
  <dc:subject>PHP Basis</dc:subject>
  <dc:creator>Frans van Seggelen</dc:creator>
  <cp:lastModifiedBy>Bob Polis</cp:lastModifiedBy>
  <cp:revision>164</cp:revision>
  <dcterms:created xsi:type="dcterms:W3CDTF">2004-06-16T13:57:44Z</dcterms:created>
  <dcterms:modified xsi:type="dcterms:W3CDTF">2015-04-17T14:12:05Z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7: Spelontwerp (Afronding)</vt:lpwstr>
  </property>
  <property fmtid="{D5CDD505-2E9C-101B-9397-08002B2CF9AE}" pid="6" name="subtitle">
    <vt:lpwstr>Gameplay &amp; Design</vt:lpwstr>
  </property>
  <property fmtid="{D5CDD505-2E9C-101B-9397-08002B2CF9AE}" pid="7" name="ref">
    <vt:lpwstr>GPD</vt:lpwstr>
  </property>
  <property fmtid="{D5CDD505-2E9C-101B-9397-08002B2CF9AE}" pid="8" name="speaker">
    <vt:lpwstr>Frans van Seggelen</vt:lpwstr>
  </property>
  <property fmtid="{D5CDD505-2E9C-101B-9397-08002B2CF9AE}" pid="9" name="dt">
    <vt:lpwstr>22-03-2006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1043</vt:lpwstr>
  </property>
  <property fmtid="{D5CDD505-2E9C-101B-9397-08002B2CF9AE}" pid="15" name="sliden">
    <vt:lpwstr>Yes</vt:lpwstr>
  </property>
  <property fmtid="{D5CDD505-2E9C-101B-9397-08002B2CF9AE}" pid="16" name="level1">
    <vt:lpwstr/>
  </property>
  <property fmtid="{D5CDD505-2E9C-101B-9397-08002B2CF9AE}" pid="17" name="level11">
    <vt:lpwstr/>
  </property>
</Properties>
</file>