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9" r:id="rId3"/>
    <p:sldId id="288" r:id="rId4"/>
    <p:sldId id="312" r:id="rId5"/>
    <p:sldId id="313" r:id="rId6"/>
    <p:sldId id="315" r:id="rId7"/>
    <p:sldId id="314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19" r:id="rId19"/>
    <p:sldId id="300" r:id="rId20"/>
    <p:sldId id="301" r:id="rId21"/>
    <p:sldId id="302" r:id="rId22"/>
    <p:sldId id="303" r:id="rId23"/>
    <p:sldId id="316" r:id="rId24"/>
    <p:sldId id="305" r:id="rId25"/>
    <p:sldId id="317" r:id="rId26"/>
    <p:sldId id="307" r:id="rId27"/>
    <p:sldId id="308" r:id="rId28"/>
    <p:sldId id="309" r:id="rId29"/>
    <p:sldId id="287" r:id="rId3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CC00"/>
    <a:srgbClr val="C0BC08"/>
    <a:srgbClr val="010000"/>
    <a:srgbClr val="C0C0C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0" autoAdjust="0"/>
    <p:restoredTop sz="84100" autoAdjust="0"/>
  </p:normalViewPr>
  <p:slideViewPr>
    <p:cSldViewPr snapToGrid="0">
      <p:cViewPr varScale="1">
        <p:scale>
          <a:sx n="86" d="100"/>
          <a:sy n="86" d="100"/>
        </p:scale>
        <p:origin x="-1936" y="-112"/>
      </p:cViewPr>
      <p:guideLst>
        <p:guide orient="horz" pos="323"/>
        <p:guide pos="27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02695EA-B4FE-40D7-B94A-867EF187B3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09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0C4D2EF-2B2B-4E1D-BF1D-46A90F4441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990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703FA-A9A2-4D32-BF0C-8AC4A27B4FF9}" type="slidenum">
              <a:rPr lang="en-GB"/>
              <a:pPr/>
              <a:t>1</a:t>
            </a:fld>
            <a:endParaRPr lang="en-GB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DC3D7A-EA07-44B1-90C2-4AE03EC3A5E1}" type="slidenum">
              <a:rPr lang="en-GB"/>
              <a:pPr/>
              <a:t>10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XHTML = eXtensible HyperText Markup Language</a:t>
            </a:r>
          </a:p>
          <a:p>
            <a:pPr eaLnBrk="1" hangingPunct="1"/>
            <a:r>
              <a:rPr lang="nl-NL" smtClean="0"/>
              <a:t>ebXML = eBusiness XML</a:t>
            </a:r>
          </a:p>
          <a:p>
            <a:pPr eaLnBrk="1" hangingPunct="1"/>
            <a:r>
              <a:rPr lang="nl-NL" smtClean="0"/>
              <a:t>XBRL = eXtensible Business Reporting Language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619302-2B12-4DFC-A2F4-B703A06446DF}" type="slidenum">
              <a:rPr lang="en-GB"/>
              <a:pPr/>
              <a:t>11</a:t>
            </a:fld>
            <a:endParaRPr lang="en-GB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584C3-1195-4B4A-A096-147CE49A6B41}" type="slidenum">
              <a:rPr lang="en-GB"/>
              <a:pPr/>
              <a:t>12</a:t>
            </a:fld>
            <a:endParaRPr lang="en-GB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705C3-D799-42F5-9332-26A9B7665002}" type="slidenum">
              <a:rPr lang="en-GB"/>
              <a:pPr/>
              <a:t>13</a:t>
            </a:fld>
            <a:endParaRPr lang="en-GB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LET OP: Document type blijft XML, zie sourcecode in browser.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CEDFD-45E0-452E-900D-D76ACB24534F}" type="slidenum">
              <a:rPr lang="en-GB"/>
              <a:pPr/>
              <a:t>14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E8AB9-4BC1-4A9B-88E5-CE9A55C99FD0}" type="slidenum">
              <a:rPr lang="en-GB"/>
              <a:pPr/>
              <a:t>15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C12EED-DDD4-441F-B146-DD700C31D388}" type="slidenum">
              <a:rPr lang="en-GB"/>
              <a:pPr/>
              <a:t>16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ACF9D9-9EF3-4AD0-BCB1-3950053C11EC}" type="slidenum">
              <a:rPr lang="en-GB"/>
              <a:pPr/>
              <a:t>17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CD04B-3440-4D0B-A998-DA965D812940}" type="slidenum">
              <a:rPr lang="en-GB"/>
              <a:pPr/>
              <a:t>18</a:t>
            </a:fld>
            <a:endParaRPr lang="en-GB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25F83-32B0-41D3-B3F4-75FF1182DD5A}" type="slidenum">
              <a:rPr lang="en-GB"/>
              <a:pPr/>
              <a:t>19</a:t>
            </a:fld>
            <a:endParaRPr lang="en-GB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XML = eXtensible Markup Language</a:t>
            </a:r>
          </a:p>
          <a:p>
            <a:pPr eaLnBrk="1" hangingPunct="1"/>
            <a:r>
              <a:rPr lang="nl-NL" smtClean="0"/>
              <a:t>XSL = eXtensible Stylesheet Language</a:t>
            </a:r>
          </a:p>
          <a:p>
            <a:pPr eaLnBrk="1" hangingPunct="1"/>
            <a:r>
              <a:rPr lang="nl-NL" smtClean="0"/>
              <a:t>XSLT = XSL Transformations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73583D-EC89-4345-A267-740DFDF35DB1}" type="slidenum">
              <a:rPr lang="en-GB"/>
              <a:pPr/>
              <a:t>2</a:t>
            </a:fld>
            <a:endParaRPr lang="en-GB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2768F-D3AA-406D-8251-C8D9885BBE48}" type="slidenum">
              <a:rPr lang="en-GB"/>
              <a:pPr/>
              <a:t>20</a:t>
            </a:fld>
            <a:endParaRPr lang="en-GB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Parent = Ouder</a:t>
            </a:r>
          </a:p>
          <a:p>
            <a:pPr eaLnBrk="1" hangingPunct="1"/>
            <a:r>
              <a:rPr lang="nl-NL" smtClean="0"/>
              <a:t>Descendant = Afstammeling</a:t>
            </a:r>
          </a:p>
          <a:p>
            <a:pPr eaLnBrk="1" hangingPunct="1"/>
            <a:r>
              <a:rPr lang="nl-NL" smtClean="0"/>
              <a:t>Ancestor = Voorouder</a:t>
            </a:r>
          </a:p>
          <a:p>
            <a:pPr eaLnBrk="1" hangingPunct="1"/>
            <a:r>
              <a:rPr lang="nl-NL" smtClean="0"/>
              <a:t>Sibling = Kinderen met dezelfde ouder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AFE05E-F147-46D0-A035-9AAAC8DD842C}" type="slidenum">
              <a:rPr lang="en-GB"/>
              <a:pPr/>
              <a:t>21</a:t>
            </a:fld>
            <a:endParaRPr lang="en-GB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D4F840-2AAA-4DD6-8558-19B8F003B927}" type="slidenum">
              <a:rPr lang="en-GB"/>
              <a:pPr/>
              <a:t>22</a:t>
            </a:fld>
            <a:endParaRPr lang="en-GB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URI = Unified Resource Identifier</a:t>
            </a:r>
          </a:p>
          <a:p>
            <a:pPr eaLnBrk="1" hangingPunct="1"/>
            <a:r>
              <a:rPr lang="nl-NL" smtClean="0"/>
              <a:t>URL = Unified Resource Locator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4C4C89-46DB-4C45-A49C-B11F0C4B3089}" type="slidenum">
              <a:rPr lang="en-GB"/>
              <a:pPr/>
              <a:t>23</a:t>
            </a:fld>
            <a:endParaRPr lang="en-GB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30610-B729-4824-A3AE-A103F4E419A3}" type="slidenum">
              <a:rPr lang="en-GB"/>
              <a:pPr/>
              <a:t>24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FEBBA-521E-4134-AD53-C33B14AE0125}" type="slidenum">
              <a:rPr lang="en-GB"/>
              <a:pPr/>
              <a:t>25</a:t>
            </a:fld>
            <a:endParaRPr lang="en-GB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@: attribuut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2E6F6-6184-4F6E-AC03-550C7032B69F}" type="slidenum">
              <a:rPr lang="en-GB"/>
              <a:pPr/>
              <a:t>26</a:t>
            </a:fld>
            <a:endParaRPr lang="en-GB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81168-506E-4A64-80A9-AFC6C3BB5AAB}" type="slidenum">
              <a:rPr lang="en-GB"/>
              <a:pPr/>
              <a:t>27</a:t>
            </a:fld>
            <a:endParaRPr lang="en-GB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9C2E5-E2ED-48B6-91F4-4CE9E0A91203}" type="slidenum">
              <a:rPr lang="en-GB"/>
              <a:pPr/>
              <a:t>28</a:t>
            </a:fld>
            <a:endParaRPr lang="en-GB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PCDATA = Parsed Character Data</a:t>
            </a:r>
          </a:p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DC5DDD-C7E6-43EE-88CF-20629E58D6A6}" type="slidenum">
              <a:rPr lang="en-GB"/>
              <a:pPr/>
              <a:t>3</a:t>
            </a:fld>
            <a:endParaRPr lang="en-GB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AEDD0-18AA-4D87-B8F5-A4CBF4F38615}" type="slidenum">
              <a:rPr lang="en-GB"/>
              <a:pPr/>
              <a:t>4</a:t>
            </a:fld>
            <a:endParaRPr lang="en-GB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42A78-B5E7-48B4-AA67-89EAF0D883B0}" type="slidenum">
              <a:rPr lang="en-GB"/>
              <a:pPr/>
              <a:t>5</a:t>
            </a:fld>
            <a:endParaRPr lang="en-GB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124B9-4EF5-4EC1-95D9-FEF016FA2D04}" type="slidenum">
              <a:rPr lang="en-GB"/>
              <a:pPr/>
              <a:t>6</a:t>
            </a:fld>
            <a:endParaRPr lang="en-GB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859A7-123C-4C67-9E21-C2DE71800AFA}" type="slidenum">
              <a:rPr lang="en-GB"/>
              <a:pPr/>
              <a:t>7</a:t>
            </a:fld>
            <a:endParaRPr lang="en-GB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DE16C-84AC-428E-A7C7-5E2B80887A86}" type="slidenum">
              <a:rPr lang="en-GB"/>
              <a:pPr/>
              <a:t>8</a:t>
            </a:fld>
            <a:endParaRPr lang="en-GB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55732-4D27-4C58-91F7-45A8ABEF56A7}" type="slidenum">
              <a:rPr lang="en-GB"/>
              <a:pPr/>
              <a:t>9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smtClean="0"/>
              <a:t>SGML = Standard Generalized Markup Language</a:t>
            </a:r>
          </a:p>
          <a:p>
            <a:pPr eaLnBrk="1" hangingPunct="1"/>
            <a:r>
              <a:rPr lang="nl-NL" smtClean="0"/>
              <a:t>EDI = Electronic Data Interchange</a:t>
            </a:r>
          </a:p>
          <a:p>
            <a:pPr eaLnBrk="1" hangingPunct="1"/>
            <a:r>
              <a:rPr lang="nl-NL" smtClean="0"/>
              <a:t>ebXML = eBusiness XML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227138" y="3373438"/>
            <a:ext cx="7254875" cy="1979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>
              <a:solidFill>
                <a:srgbClr val="000000"/>
              </a:solidFill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1000" b="1" dirty="0">
                <a:solidFill>
                  <a:schemeClr val="accent1"/>
                </a:solidFill>
              </a:rPr>
              <a:t>Module: XML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7138" y="2306638"/>
            <a:ext cx="7254875" cy="55086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27138" y="2820988"/>
            <a:ext cx="7254875" cy="360362"/>
          </a:xfrm>
        </p:spPr>
        <p:txBody>
          <a:bodyPr/>
          <a:lstStyle>
            <a:lvl1pPr marL="0" indent="0">
              <a:buFont typeface="Verdana" pitchFamily="34" charset="0"/>
              <a:buNone/>
              <a:defRPr sz="2400" b="1"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89AEBE-EE4C-437A-AF29-53E4B867D8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B7350-CF3D-4C21-BC16-9C8D443EBD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313488" y="631825"/>
            <a:ext cx="1693862" cy="48736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27138" y="631825"/>
            <a:ext cx="4933950" cy="48736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89AEC-A1B4-46DC-B7EA-24DCD3BD31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7138" y="631825"/>
            <a:ext cx="6780212" cy="581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227138" y="1376363"/>
            <a:ext cx="6780212" cy="4129087"/>
          </a:xfrm>
        </p:spPr>
        <p:txBody>
          <a:bodyPr/>
          <a:lstStyle/>
          <a:p>
            <a:pPr lvl="0"/>
            <a:endParaRPr lang="nl-NL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F8855-AD80-47EB-8CE9-AC0AD2415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27138" y="631825"/>
            <a:ext cx="6780212" cy="581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227138" y="1376363"/>
            <a:ext cx="3313112" cy="41290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650" y="1376363"/>
            <a:ext cx="3314700" cy="412908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4BAE7-1F64-4C46-BC7C-873A45CA86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F7C11-4FC0-47E2-84B0-2DB600CAAC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ABF85-FC34-4894-A11F-4A78C3FA4D3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27138" y="1376363"/>
            <a:ext cx="3313112" cy="41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92650" y="1376363"/>
            <a:ext cx="3314700" cy="412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686BC-CAAB-4BE9-A673-786121E098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DBFA8-D52F-4669-9528-FF40225627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2600E-B593-4D3E-9552-0F4FCF89679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5D539-F2A1-4A30-A036-EB7286A8FB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A015B-53FC-43DD-AD1B-B79CCE0636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0EA31-26ED-459F-9DDB-97E9C150E9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27138" y="631825"/>
            <a:ext cx="67802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27138" y="1376363"/>
            <a:ext cx="6780212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40650" y="6465888"/>
            <a:ext cx="90963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C38014B-8F1C-466A-A65C-BED8375B8E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nl-NL" sz="1000" b="1">
                <a:solidFill>
                  <a:schemeClr val="accent1"/>
                </a:solidFill>
              </a:rPr>
              <a:t>Module: XML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0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 i="1">
          <a:solidFill>
            <a:schemeClr val="accent1"/>
          </a:solidFill>
          <a:latin typeface="+mn-lt"/>
        </a:defRPr>
      </a:lvl2pPr>
      <a:lvl3pPr marL="985838" indent="-177800" algn="l" rtl="0" eaLnBrk="0" fontAlgn="base" hangingPunct="0">
        <a:spcBef>
          <a:spcPct val="20000"/>
        </a:spcBef>
        <a:spcAft>
          <a:spcPct val="0"/>
        </a:spcAft>
        <a:buChar char="–"/>
        <a:defRPr sz="1400" i="1">
          <a:solidFill>
            <a:schemeClr val="tx1"/>
          </a:solidFill>
          <a:latin typeface="+mn-lt"/>
        </a:defRPr>
      </a:lvl3pPr>
      <a:lvl4pPr marL="1343025" indent="-177800" algn="l" rtl="0" eaLnBrk="0" fontAlgn="base" hangingPunct="0">
        <a:spcBef>
          <a:spcPct val="20000"/>
        </a:spcBef>
        <a:spcAft>
          <a:spcPct val="0"/>
        </a:spcAft>
        <a:buChar char="–"/>
        <a:defRPr sz="1200" 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wk2%5Caii_css.x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wk2%5Caii_xsl_ie.xml" TargetMode="External"/><Relationship Id="rId4" Type="http://schemas.openxmlformats.org/officeDocument/2006/relationships/hyperlink" Target="wk2%5Caii_xsl_ff.xml" TargetMode="External"/><Relationship Id="rId5" Type="http://schemas.openxmlformats.org/officeDocument/2006/relationships/hyperlink" Target="wk2%5Cpersys_all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iblio.org/xml/books/bible2/chapters/ch17.html" TargetMode="External"/><Relationship Id="rId4" Type="http://schemas.openxmlformats.org/officeDocument/2006/relationships/hyperlink" Target="http://www.w3.org/tr/xslt" TargetMode="External"/><Relationship Id="rId5" Type="http://schemas.openxmlformats.org/officeDocument/2006/relationships/hyperlink" Target="http://www.xml.com/" TargetMode="External"/><Relationship Id="rId6" Type="http://schemas.openxmlformats.org/officeDocument/2006/relationships/hyperlink" Target="http://msdn.microsoft.com/" TargetMode="External"/><Relationship Id="rId7" Type="http://schemas.openxmlformats.org/officeDocument/2006/relationships/hyperlink" Target="http://www.w3schools.com/" TargetMode="External"/><Relationship Id="rId8" Type="http://schemas.openxmlformats.org/officeDocument/2006/relationships/hyperlink" Target="http://xsl.startkabel.nl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k2%5Cleden_all.xsd" TargetMode="External"/><Relationship Id="rId4" Type="http://schemas.openxmlformats.org/officeDocument/2006/relationships/hyperlink" Target="wk2%5Cbrief.xsd" TargetMode="External"/><Relationship Id="rId5" Type="http://schemas.openxmlformats.org/officeDocument/2006/relationships/hyperlink" Target="wk2%5Cleden_choice.xs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0C7A472-4ED2-4B71-A4D6-CB96C4FB372B}" type="slidenum">
              <a:rPr lang="en-GB"/>
              <a:pPr/>
              <a:t>10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weergeven met CSS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744663"/>
            <a:ext cx="6908800" cy="4129087"/>
          </a:xfrm>
        </p:spPr>
        <p:txBody>
          <a:bodyPr/>
          <a:lstStyle/>
          <a:p>
            <a:pPr eaLnBrk="1" hangingPunct="1">
              <a:buClr>
                <a:srgbClr val="C3244D"/>
              </a:buClr>
              <a:buFont typeface="Verdana" pitchFamily="34" charset="0"/>
              <a:buNone/>
              <a:tabLst>
                <a:tab pos="1250950" algn="l"/>
              </a:tabLst>
            </a:pPr>
            <a:r>
              <a:rPr lang="nl-NL" b="1" smtClean="0"/>
              <a:t>Waarvoor dient  CSS?</a:t>
            </a:r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Opmaak-definitie van één of meer documenten</a:t>
            </a:r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Opmaak scheiden van structuur, bedoeld voor HTML</a:t>
            </a:r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Definities voor fonts, kleuren, achtergronden, teksten, boxjes, classificaties, en plaatsing van elementen.</a:t>
            </a:r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mtClean="0"/>
              <a:t>Cascading: stijldefinitie parent-element geldt automatisch voor child-element tenzij child-element eigen stijldefinitie krijgt.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68E5D0-1575-43D4-82AD-89122E84E394}" type="slidenum">
              <a:rPr lang="en-GB"/>
              <a:pPr/>
              <a:t>11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XML weergeven met CSS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744663"/>
            <a:ext cx="7011987" cy="4129087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b="1" smtClean="0"/>
              <a:t>Hoe gebruik je een CSS?</a:t>
            </a:r>
          </a:p>
          <a:p>
            <a:pPr eaLnBrk="1" hangingPunct="1"/>
            <a:r>
              <a:rPr lang="nl-NL" smtClean="0"/>
              <a:t>Koppeling naar de stylesheet:</a:t>
            </a:r>
            <a:br>
              <a:rPr lang="nl-NL" smtClean="0"/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&lt;?xml-stylesheet type=“text/css” href=“aii.css”&gt;</a:t>
            </a:r>
          </a:p>
          <a:p>
            <a:pPr eaLnBrk="1" hangingPunct="1"/>
            <a:r>
              <a:rPr lang="nl-NL" smtClean="0"/>
              <a:t>Stijl-definitie voor de elementen in het CSS-file:</a:t>
            </a:r>
            <a:br>
              <a:rPr lang="nl-NL" smtClean="0"/>
            </a:br>
            <a:r>
              <a:rPr lang="nl-NL" smtClean="0"/>
              <a:t>element {eigenschap: waarde; eigenschap: waarde; …}</a:t>
            </a:r>
            <a:br>
              <a:rPr lang="nl-NL" smtClean="0"/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kennisgebied {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display: block;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font-size: 16pt;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font-weight: bold;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color: blue</a:t>
            </a:r>
            <a:b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nl-NL" smtClean="0"/>
              <a:t>Voorbeeld: </a:t>
            </a:r>
            <a:r>
              <a:rPr lang="nl-NL" smtClean="0">
                <a:hlinkClick r:id="rId3" action="ppaction://hlinkfile"/>
              </a:rPr>
              <a:t>wk2\aii_css.xml</a:t>
            </a:r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4D268F-AC97-4B04-ACD6-5DFED3A7B057}" type="slidenum">
              <a:rPr lang="en-GB"/>
              <a:pPr/>
              <a:t>12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CSS of XSL(T)?</a:t>
            </a:r>
          </a:p>
        </p:txBody>
      </p:sp>
      <p:graphicFrame>
        <p:nvGraphicFramePr>
          <p:cNvPr id="2590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6157137"/>
              </p:ext>
            </p:extLst>
          </p:nvPr>
        </p:nvGraphicFramePr>
        <p:xfrm>
          <a:off x="1227138" y="1376363"/>
          <a:ext cx="6780212" cy="4129091"/>
        </p:xfrm>
        <a:graphic>
          <a:graphicData uri="http://schemas.openxmlformats.org/drawingml/2006/table">
            <a:tbl>
              <a:tblPr/>
              <a:tblGrid>
                <a:gridCol w="4645025"/>
                <a:gridCol w="1057275"/>
                <a:gridCol w="1077912"/>
              </a:tblGrid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endParaRPr kumimoji="0" lang="nl-NL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XSL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Kan XML transformeren (bijv. naar HTML)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Elementen selecteren en sorteren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Nieuwe elementen toevoegen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Elementen verwijderen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Gespecificeerd in XML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Eenvoudig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Onderhoudsvriendelijk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Verdana" pitchFamily="34" charset="0"/>
                        <a:buNone/>
                        <a:tabLst/>
                      </a:pPr>
                      <a:r>
                        <a:rPr kumimoji="0" lang="nl-NL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Ja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B3DB36D-66B8-4E1D-AB40-13167E128CDD}" type="slidenum">
              <a:rPr lang="en-GB"/>
              <a:pPr/>
              <a:t>13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Wat is XSL?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>
                <a:solidFill>
                  <a:schemeClr val="accent1"/>
                </a:solidFill>
              </a:rPr>
              <a:t>Extensible Stylesheet Language</a:t>
            </a:r>
            <a:r>
              <a:rPr lang="nl-NL" smtClean="0"/>
              <a:t> is een op XML gebaseerde taal om stylesheets mee te maken</a:t>
            </a:r>
          </a:p>
          <a:p>
            <a:pPr lvl="1"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Is dus een XML document: well-formedness!</a:t>
            </a:r>
          </a:p>
          <a:p>
            <a:pPr lvl="1"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Is gekoppeld aan eigen namespaces</a:t>
            </a:r>
          </a:p>
          <a:p>
            <a:pPr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Deze stylesheets worden door een XSL-engine gebruikt om XML-documenten om te zetten in andere document-types</a:t>
            </a:r>
          </a:p>
          <a:p>
            <a:pPr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In XML wordt het invoer document wel source tree genoemd en het uitvoer document result tree.</a:t>
            </a:r>
          </a:p>
          <a:p>
            <a:pPr eaLnBrk="1" hangingPunct="1">
              <a:buClr>
                <a:srgbClr val="C3244D"/>
              </a:buClr>
              <a:tabLst>
                <a:tab pos="1797050" algn="l"/>
              </a:tabLst>
            </a:pPr>
            <a:r>
              <a:rPr lang="nl-NL" smtClean="0"/>
              <a:t>XSL is geschreven in XML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148E12-F6C1-4814-975F-7A241ADBF032}" type="slidenum">
              <a:rPr lang="en-GB"/>
              <a:pPr/>
              <a:t>14</a:t>
            </a:fld>
            <a:endParaRPr lang="en-GB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Source tree &amp; Result tree</a:t>
            </a:r>
          </a:p>
        </p:txBody>
      </p:sp>
      <p:pic>
        <p:nvPicPr>
          <p:cNvPr id="15364" name="Picture 3" descr="mht23A6(1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450" y="1958975"/>
            <a:ext cx="68580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092575" y="1644650"/>
            <a:ext cx="17287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800">
                <a:solidFill>
                  <a:srgbClr val="CC0000"/>
                </a:solidFill>
                <a:latin typeface="Arial" charset="0"/>
                <a:cs typeface="Arial" charset="0"/>
              </a:rPr>
              <a:t>XSL-stylesheet</a:t>
            </a:r>
          </a:p>
        </p:txBody>
      </p:sp>
      <p:sp>
        <p:nvSpPr>
          <p:cNvPr id="15366" name="Line 5"/>
          <p:cNvSpPr>
            <a:spLocks noChangeShapeType="1"/>
          </p:cNvSpPr>
          <p:nvPr/>
        </p:nvSpPr>
        <p:spPr bwMode="auto">
          <a:xfrm>
            <a:off x="4967288" y="1970088"/>
            <a:ext cx="0" cy="1030287"/>
          </a:xfrm>
          <a:prstGeom prst="line">
            <a:avLst/>
          </a:prstGeom>
          <a:noFill/>
          <a:ln w="25400">
            <a:solidFill>
              <a:srgbClr val="CC0000"/>
            </a:solidFill>
            <a:miter lim="800000"/>
            <a:headEnd/>
            <a:tailEnd type="triangle" w="lg" len="lg"/>
          </a:ln>
        </p:spPr>
        <p:txBody>
          <a:bodyPr lIns="0" tIns="0" rIns="0" bIns="0"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633DB30-9C39-4A3F-8998-A86BF4545BDE}" type="slidenum">
              <a:rPr lang="en-GB"/>
              <a:pPr/>
              <a:t>15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 talen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XSL = XSLT + XSL-FO</a:t>
            </a:r>
          </a:p>
          <a:p>
            <a:pPr eaLnBrk="1" hangingPunct="1">
              <a:buClr>
                <a:srgbClr val="C3244D"/>
              </a:buClr>
            </a:pPr>
            <a:endParaRPr lang="nl-NL" smtClean="0"/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XSLT = XSL for Transformations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ene ‘helft’ van XSL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een taal die XML-bronbestanden kan transformeren in andere formaten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XSL-FO= XSL Formatting Objects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andere ‘helft’ van XSL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een taal die gebruikt wordt om XML documenten te beschrijven voor het tonen ervan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veel meer mogelijkheden dan CSS (bv PDF’s)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lastiger om te gebruiken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6C3270-9DCC-4B02-91F5-D32441D1887E}" type="slidenum">
              <a:rPr lang="en-GB"/>
              <a:pPr/>
              <a:t>16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Om XSLT transformaties toe te passen zijn drie dingen nodig: 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een XML document om te transformeren 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een XSLT stylesheet: bevat instructies voor de transformatie die plaats moet vinden</a:t>
            </a:r>
          </a:p>
          <a:p>
            <a:pPr lvl="1" eaLnBrk="1" hangingPunct="1">
              <a:buClr>
                <a:srgbClr val="C3244D"/>
              </a:buClr>
              <a:tabLst>
                <a:tab pos="1427163" algn="l"/>
              </a:tabLst>
            </a:pPr>
            <a:r>
              <a:rPr lang="nl-NL" smtClean="0"/>
              <a:t>en een XSLT engine: stukje software dat instructies gaat uitvoeren (meeste gratis: AltovaXML, XT, MSXML, …)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F0DD5E-8018-44D2-8A37-D62C883479B2}" type="slidenum">
              <a:rPr lang="en-GB"/>
              <a:pPr/>
              <a:t>17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XSLT – wat kun je zoal?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Transformaties: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Het genereren/toevoegen van tekst (bv HTML-tags)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Weglaten van content (deel van XML gebruiken)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Verplaatsen van data (v.b. het wisselen van de voor- en achternaam)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Dupliceren van data (v.b. kopiëren van de tekst voor het maken van een inhoudsopgave)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Selecteren/Sorteren/Filteren</a:t>
            </a:r>
          </a:p>
          <a:p>
            <a:pPr lvl="1" eaLnBrk="1" hangingPunct="1">
              <a:buClr>
                <a:srgbClr val="C3244D"/>
              </a:buClr>
            </a:pPr>
            <a:r>
              <a:rPr lang="nl-NL" smtClean="0"/>
              <a:t>…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M.a.w.: Complexe transformaties die nieuwe informatie genereren uit bestaande informatie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CEAFE3-7053-44A8-9552-8C57B321E845}" type="slidenum">
              <a:rPr lang="en-GB"/>
              <a:pPr/>
              <a:t>18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Tussenopdracht 1+2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endParaRPr lang="nl-NL" sz="1600" smtClean="0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E60942-2B8C-4355-B5D1-8C353B6178A6}" type="slidenum">
              <a:rPr lang="en-GB"/>
              <a:pPr/>
              <a:t>19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XSLT – stylesheets &amp; templates</a:t>
            </a:r>
            <a:endParaRPr lang="en-GB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C3244D"/>
              </a:buClr>
              <a:tabLst>
                <a:tab pos="1524000" algn="l"/>
              </a:tabLst>
            </a:pPr>
            <a:r>
              <a:rPr lang="nl-NL" sz="1600" smtClean="0"/>
              <a:t>XSLT stylesheets worden gebouwd op </a:t>
            </a:r>
            <a:r>
              <a:rPr lang="nl-NL" sz="1600" smtClean="0">
                <a:solidFill>
                  <a:schemeClr val="accent1"/>
                </a:solidFill>
              </a:rPr>
              <a:t>templates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tabLst>
                <a:tab pos="1524000" algn="l"/>
              </a:tabLst>
            </a:pPr>
            <a:r>
              <a:rPr lang="nl-NL" sz="1600" smtClean="0"/>
              <a:t>Een template beschrijft wat de transformatie van de invoer naar de uitvoer is voor het betreffende deel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tabLst>
                <a:tab pos="1524000" algn="l"/>
              </a:tabLst>
            </a:pPr>
            <a:r>
              <a:rPr lang="nl-NL" sz="1600" smtClean="0"/>
              <a:t>XSLT gebruikt tekst die letterlijk overgenomen wordt en XSLT instructies (voorafgegaan door ‘xsl-prefix’)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tabLst>
                <a:tab pos="1524000" algn="l"/>
              </a:tabLst>
            </a:pPr>
            <a:endParaRPr lang="nl-NL" sz="1600" smtClean="0"/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&lt;xsl:template match="/"&gt;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	&lt;xsl:apply-templates select=“xxx"/&gt;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&lt;/xsl:template&gt;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endParaRPr lang="nl-NL" sz="160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&lt;xsl:template match="xxx"&gt;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… do your thing …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  <a:buFont typeface="Verdana" pitchFamily="34" charset="0"/>
              <a:buNone/>
              <a:tabLst>
                <a:tab pos="1524000" algn="l"/>
              </a:tabLst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&lt;/xsl:template&gt;</a:t>
            </a:r>
            <a:endParaRPr lang="en-US" sz="160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98DDF5-84EB-4BB3-8F4F-9501B89A9A47}" type="slidenum">
              <a:rPr lang="en-GB"/>
              <a:pPr/>
              <a:t>2</a:t>
            </a:fld>
            <a:endParaRPr lang="en-GB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NL" sz="2800" smtClean="0"/>
              <a:t>Module XML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nl-NL" smtClean="0"/>
              <a:t>Week 2: Schema’s (vervolg)/XSLT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EF4FA7-0E01-4D7C-8AF3-BFFB5295FF00}" type="slidenum">
              <a:rPr lang="en-GB"/>
              <a:pPr/>
              <a:t>20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Hiërarchie in XML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903538" y="2851150"/>
            <a:ext cx="1600200" cy="381000"/>
          </a:xfrm>
          <a:prstGeom prst="rect">
            <a:avLst/>
          </a:prstGeom>
          <a:gradFill rotWithShape="1">
            <a:gsLst>
              <a:gs pos="0">
                <a:srgbClr val="003B00"/>
              </a:gs>
              <a:gs pos="100000">
                <a:srgbClr val="0080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aii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903538" y="3384550"/>
            <a:ext cx="1600200" cy="381000"/>
          </a:xfrm>
          <a:prstGeom prst="rect">
            <a:avLst/>
          </a:prstGeom>
          <a:gradFill rotWithShape="1">
            <a:gsLst>
              <a:gs pos="0">
                <a:srgbClr val="004700"/>
              </a:gs>
              <a:gs pos="100000">
                <a:srgbClr val="00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kennisgebied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293938" y="3994150"/>
            <a:ext cx="1371600" cy="3810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naam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3817938" y="3994150"/>
            <a:ext cx="1524000" cy="3810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100000">
                <a:srgbClr val="6699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coördinator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293938" y="4679950"/>
            <a:ext cx="1371600" cy="381000"/>
          </a:xfrm>
          <a:prstGeom prst="rect">
            <a:avLst/>
          </a:prstGeom>
          <a:gradFill rotWithShape="1">
            <a:gsLst>
              <a:gs pos="0">
                <a:srgbClr val="475E00"/>
              </a:gs>
              <a:gs pos="100000">
                <a:srgbClr val="99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docent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3817938" y="4679950"/>
            <a:ext cx="1371600" cy="381000"/>
          </a:xfrm>
          <a:prstGeom prst="rect">
            <a:avLst/>
          </a:prstGeom>
          <a:gradFill rotWithShape="1">
            <a:gsLst>
              <a:gs pos="0">
                <a:srgbClr val="475E00"/>
              </a:gs>
              <a:gs pos="100000">
                <a:srgbClr val="99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kamer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5341938" y="4679950"/>
            <a:ext cx="1371600" cy="381000"/>
          </a:xfrm>
          <a:prstGeom prst="rect">
            <a:avLst/>
          </a:prstGeom>
          <a:gradFill rotWithShape="1">
            <a:gsLst>
              <a:gs pos="0">
                <a:srgbClr val="475E00"/>
              </a:gs>
              <a:gs pos="100000">
                <a:srgbClr val="99CC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nl-NL" sz="1800">
                <a:solidFill>
                  <a:srgbClr val="FFFF00"/>
                </a:solidFill>
              </a:rPr>
              <a:t>email</a:t>
            </a:r>
            <a:endParaRPr lang="en-US" sz="1800">
              <a:solidFill>
                <a:srgbClr val="FFFF00"/>
              </a:solidFill>
            </a:endParaRPr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2979738" y="391795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2903538" y="45275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4427538" y="43751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2903538" y="45275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4427538" y="45275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>
            <a:off x="5951538" y="45275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>
            <a:off x="2979738" y="39179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4579938" y="39179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3741738" y="37655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24" name="Line 19"/>
          <p:cNvSpPr>
            <a:spLocks noChangeShapeType="1"/>
          </p:cNvSpPr>
          <p:nvPr/>
        </p:nvSpPr>
        <p:spPr bwMode="auto">
          <a:xfrm>
            <a:off x="3741738" y="32321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21525" name="AutoShape 20"/>
          <p:cNvSpPr>
            <a:spLocks noChangeArrowheads="1"/>
          </p:cNvSpPr>
          <p:nvPr/>
        </p:nvSpPr>
        <p:spPr bwMode="auto">
          <a:xfrm>
            <a:off x="4732338" y="3003550"/>
            <a:ext cx="304800" cy="762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1526" name="AutoShape 21"/>
          <p:cNvSpPr>
            <a:spLocks noChangeArrowheads="1"/>
          </p:cNvSpPr>
          <p:nvPr/>
        </p:nvSpPr>
        <p:spPr bwMode="auto">
          <a:xfrm rot="-5504451">
            <a:off x="722313" y="3879850"/>
            <a:ext cx="1828800" cy="533400"/>
          </a:xfrm>
          <a:prstGeom prst="curvedDown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1527" name="AutoShape 22"/>
          <p:cNvSpPr>
            <a:spLocks noChangeArrowheads="1"/>
          </p:cNvSpPr>
          <p:nvPr/>
        </p:nvSpPr>
        <p:spPr bwMode="auto">
          <a:xfrm rot="-5378470">
            <a:off x="5189538" y="4832350"/>
            <a:ext cx="304800" cy="914400"/>
          </a:xfrm>
          <a:prstGeom prst="curvedRightArrow">
            <a:avLst>
              <a:gd name="adj1" fmla="val 60000"/>
              <a:gd name="adj2" fmla="val 120000"/>
              <a:gd name="adj3" fmla="val 33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5037138" y="3001963"/>
            <a:ext cx="820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i="1"/>
              <a:t>Child</a:t>
            </a:r>
            <a:endParaRPr lang="en-US" sz="2000" i="1"/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7467600" y="4192588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i="1"/>
              <a:t>Descendant</a:t>
            </a:r>
            <a:endParaRPr lang="en-US" sz="2000" i="1"/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492750" y="5287963"/>
            <a:ext cx="1042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i="1"/>
              <a:t>Sibling</a:t>
            </a:r>
            <a:endParaRPr lang="en-US" sz="2000" i="1"/>
          </a:p>
        </p:txBody>
      </p:sp>
      <p:sp>
        <p:nvSpPr>
          <p:cNvPr id="21531" name="AutoShape 26"/>
          <p:cNvSpPr>
            <a:spLocks noChangeArrowheads="1"/>
          </p:cNvSpPr>
          <p:nvPr/>
        </p:nvSpPr>
        <p:spPr bwMode="auto">
          <a:xfrm rot="5444266">
            <a:off x="5870575" y="3840163"/>
            <a:ext cx="2514600" cy="533400"/>
          </a:xfrm>
          <a:prstGeom prst="curvedDownArrow">
            <a:avLst>
              <a:gd name="adj1" fmla="val 94286"/>
              <a:gd name="adj2" fmla="val 188571"/>
              <a:gd name="adj3" fmla="val 33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268288" y="3182938"/>
            <a:ext cx="12938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i="1"/>
              <a:t>Ancestor</a:t>
            </a:r>
            <a:endParaRPr lang="en-US" sz="2000" i="1"/>
          </a:p>
        </p:txBody>
      </p:sp>
      <p:sp>
        <p:nvSpPr>
          <p:cNvPr id="21533" name="AutoShape 28"/>
          <p:cNvSpPr>
            <a:spLocks noChangeArrowheads="1"/>
          </p:cNvSpPr>
          <p:nvPr/>
        </p:nvSpPr>
        <p:spPr bwMode="auto">
          <a:xfrm flipH="1" flipV="1">
            <a:off x="2506663" y="2963863"/>
            <a:ext cx="304800" cy="762000"/>
          </a:xfrm>
          <a:prstGeom prst="curvedLeftArrow">
            <a:avLst>
              <a:gd name="adj1" fmla="val 50000"/>
              <a:gd name="adj2" fmla="val 100000"/>
              <a:gd name="adj3" fmla="val 33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1539875" y="2849563"/>
            <a:ext cx="1008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i="1"/>
              <a:t>Parent</a:t>
            </a:r>
            <a:endParaRPr lang="en-US" sz="2000" i="1"/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1187450" y="5661025"/>
            <a:ext cx="151288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800">
                <a:solidFill>
                  <a:srgbClr val="CC0000"/>
                </a:solidFill>
                <a:latin typeface="Arial" charset="0"/>
                <a:cs typeface="Arial" charset="0"/>
              </a:rPr>
              <a:t>context node</a:t>
            </a:r>
          </a:p>
        </p:txBody>
      </p:sp>
      <p:sp>
        <p:nvSpPr>
          <p:cNvPr id="21536" name="Line 31"/>
          <p:cNvSpPr>
            <a:spLocks noChangeShapeType="1"/>
          </p:cNvSpPr>
          <p:nvPr/>
        </p:nvSpPr>
        <p:spPr bwMode="auto">
          <a:xfrm flipV="1">
            <a:off x="2051050" y="4418013"/>
            <a:ext cx="542925" cy="1243012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3359150" y="1773238"/>
            <a:ext cx="79216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nl-NL" sz="1800">
                <a:solidFill>
                  <a:srgbClr val="CC0000"/>
                </a:solidFill>
                <a:latin typeface="Arial" charset="0"/>
                <a:cs typeface="Arial" charset="0"/>
              </a:rPr>
              <a:t>nodes</a:t>
            </a:r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 flipH="1">
            <a:off x="3732213" y="2085975"/>
            <a:ext cx="0" cy="706438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 flipH="1">
            <a:off x="3248025" y="2085975"/>
            <a:ext cx="484188" cy="1311275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</p:spPr>
        <p:txBody>
          <a:bodyPr lIns="0" tIns="0" rIns="0" bIns="0"/>
          <a:lstStyle/>
          <a:p>
            <a:endParaRPr lang="nl-NL"/>
          </a:p>
        </p:txBody>
      </p:sp>
      <p:sp>
        <p:nvSpPr>
          <p:cNvPr id="21540" name="Line 35"/>
          <p:cNvSpPr>
            <a:spLocks noChangeShapeType="1"/>
          </p:cNvSpPr>
          <p:nvPr/>
        </p:nvSpPr>
        <p:spPr bwMode="auto">
          <a:xfrm>
            <a:off x="3732213" y="2085975"/>
            <a:ext cx="839787" cy="1865313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</p:spPr>
        <p:txBody>
          <a:bodyPr lIns="0" tIns="0" rIns="0" bIns="0"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ED2DD9B-20CF-4851-91EF-748D4295A22C}" type="slidenum">
              <a:rPr lang="en-GB"/>
              <a:pPr/>
              <a:t>21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Templates &amp; XPath - 1</a:t>
            </a:r>
            <a:endParaRPr lang="en-GB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z="1600" smtClean="0">
                <a:solidFill>
                  <a:schemeClr val="accent1"/>
                </a:solidFill>
              </a:rPr>
              <a:t>XPath</a:t>
            </a:r>
            <a:r>
              <a:rPr lang="nl-NL" sz="1600" smtClean="0"/>
              <a:t> wordt gebruikt om "de weg" te vinden binnen een XML document</a:t>
            </a:r>
            <a:br>
              <a:rPr lang="nl-NL" sz="1600" smtClean="0"/>
            </a:br>
            <a:endParaRPr lang="nl-NL" sz="1600" smtClean="0"/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z="1600" smtClean="0"/>
              <a:t>XML gebruikt de term </a:t>
            </a:r>
            <a:r>
              <a:rPr lang="nl-NL" sz="1600" smtClean="0">
                <a:solidFill>
                  <a:schemeClr val="accent1"/>
                </a:solidFill>
              </a:rPr>
              <a:t>node</a:t>
            </a:r>
            <a:r>
              <a:rPr lang="nl-NL" sz="1600" smtClean="0"/>
              <a:t> om te verwijzen naar een willekeurig gedeelte van een document, of het nou een element, een attribuut, commentaar of iets anders is.</a:t>
            </a:r>
            <a:br>
              <a:rPr lang="nl-NL" sz="1600" smtClean="0"/>
            </a:br>
            <a:endParaRPr lang="nl-NL" sz="1600" smtClean="0"/>
          </a:p>
          <a:p>
            <a:pPr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z="1600" smtClean="0"/>
              <a:t>Belangrijk is de term </a:t>
            </a:r>
            <a:r>
              <a:rPr lang="nl-NL" sz="1600" smtClean="0">
                <a:solidFill>
                  <a:schemeClr val="accent1"/>
                </a:solidFill>
              </a:rPr>
              <a:t>document root</a:t>
            </a:r>
            <a:r>
              <a:rPr lang="nl-NL" sz="1600" smtClean="0"/>
              <a:t>: de "virtuele" root helemaal bovenaan in de hiërarchie</a:t>
            </a:r>
          </a:p>
          <a:p>
            <a:pPr lvl="1"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z="1400" smtClean="0"/>
              <a:t>Naar deze root wordt verwezen met behulp van het symbool "/".</a:t>
            </a:r>
          </a:p>
          <a:p>
            <a:pPr lvl="1" eaLnBrk="1" hangingPunct="1">
              <a:buClr>
                <a:srgbClr val="C3244D"/>
              </a:buClr>
              <a:tabLst>
                <a:tab pos="1250950" algn="l"/>
              </a:tabLst>
            </a:pPr>
            <a:r>
              <a:rPr lang="nl-NL" sz="1400" smtClean="0"/>
              <a:t>definitie van template voor root van document:</a:t>
            </a:r>
            <a:br>
              <a:rPr lang="nl-NL" sz="1400" smtClean="0"/>
            </a:br>
            <a:r>
              <a:rPr lang="nl-NL" i="0" smtClean="0">
                <a:solidFill>
                  <a:srgbClr val="0000FF"/>
                </a:solidFill>
                <a:latin typeface="Courier New" pitchFamily="49" charset="0"/>
              </a:rPr>
              <a:t>&lt;xsl:template match="/"&gt;</a:t>
            </a:r>
            <a:endParaRPr lang="en-US" i="0" smtClean="0">
              <a:solidFill>
                <a:srgbClr val="0000FF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F1F0D8-6A85-4C53-A242-023407DE6CA6}" type="slidenum">
              <a:rPr lang="en-GB"/>
              <a:pPr/>
              <a:t>22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Templates &amp; XPath - 2</a:t>
            </a:r>
            <a:endParaRPr lang="en-GB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z="1600" smtClean="0"/>
              <a:t>Location path geeft aan waar je heen gaat in een document.</a:t>
            </a:r>
          </a:p>
          <a:p>
            <a:pPr eaLnBrk="1" hangingPunct="1">
              <a:buClr>
                <a:srgbClr val="C3244D"/>
              </a:buClr>
            </a:pPr>
            <a:r>
              <a:rPr lang="nl-NL" sz="1600" smtClean="0"/>
              <a:t>Actuele plaats </a:t>
            </a:r>
            <a:r>
              <a:rPr lang="nl-NL" sz="1600" smtClean="0">
                <a:solidFill>
                  <a:schemeClr val="accent1"/>
                </a:solidFill>
              </a:rPr>
              <a:t>context node</a:t>
            </a:r>
            <a:r>
              <a:rPr lang="nl-NL" sz="1600" smtClean="0"/>
              <a:t>.</a:t>
            </a:r>
          </a:p>
          <a:p>
            <a:pPr eaLnBrk="1" hangingPunct="1">
              <a:buClr>
                <a:srgbClr val="C3244D"/>
              </a:buClr>
            </a:pPr>
            <a:r>
              <a:rPr lang="nl-NL" sz="1600" smtClean="0"/>
              <a:t>Elk template zorgt er voor dat de context node verandert in het "pad" dat bij het match-attribuut staat.</a:t>
            </a:r>
            <a:br>
              <a:rPr lang="nl-NL" sz="1600" smtClean="0"/>
            </a:b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&lt;xsl:template match="xxx"&gt;</a:t>
            </a:r>
          </a:p>
          <a:p>
            <a:pPr eaLnBrk="1" hangingPunct="1">
              <a:buClr>
                <a:srgbClr val="C3244D"/>
              </a:buClr>
              <a:buFont typeface="Verdana" pitchFamily="34" charset="0"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   … do your thing …</a:t>
            </a:r>
          </a:p>
          <a:p>
            <a:pPr eaLnBrk="1" hangingPunct="1">
              <a:buClr>
                <a:srgbClr val="C3244D"/>
              </a:buClr>
              <a:buFont typeface="Verdana" pitchFamily="34" charset="0"/>
              <a:buNone/>
            </a:pPr>
            <a:r>
              <a:rPr lang="nl-NL" sz="1600" smtClean="0">
                <a:solidFill>
                  <a:srgbClr val="0000FF"/>
                </a:solidFill>
                <a:latin typeface="Courier New" pitchFamily="49" charset="0"/>
              </a:rPr>
              <a:t>  &lt;/xsl:template&gt;</a:t>
            </a:r>
            <a:endParaRPr lang="nl-NL" sz="1600" smtClean="0"/>
          </a:p>
          <a:p>
            <a:pPr eaLnBrk="1" hangingPunct="1">
              <a:buClr>
                <a:srgbClr val="C3244D"/>
              </a:buClr>
            </a:pPr>
            <a:r>
              <a:rPr lang="nl-NL" sz="1600" smtClean="0"/>
              <a:t>XPath uitdrukkingen binnen template zijn </a:t>
            </a:r>
            <a:r>
              <a:rPr lang="nl-NL" sz="1600" smtClean="0">
                <a:solidFill>
                  <a:schemeClr val="accent1"/>
                </a:solidFill>
              </a:rPr>
              <a:t>relatief</a:t>
            </a:r>
            <a:r>
              <a:rPr lang="nl-NL" sz="1600" smtClean="0"/>
              <a:t> tov context node.</a:t>
            </a:r>
          </a:p>
          <a:p>
            <a:pPr eaLnBrk="1" hangingPunct="1">
              <a:buClr>
                <a:srgbClr val="C3244D"/>
              </a:buClr>
            </a:pPr>
            <a:endParaRPr lang="nl-NL" sz="1600" smtClean="0"/>
          </a:p>
          <a:p>
            <a:pPr eaLnBrk="1" hangingPunct="1">
              <a:buClr>
                <a:srgbClr val="C3244D"/>
              </a:buClr>
            </a:pPr>
            <a:r>
              <a:rPr lang="nl-NL" sz="1600" smtClean="0"/>
              <a:t>Let op verwijzing naar XSl-stylesheet!</a:t>
            </a:r>
          </a:p>
          <a:p>
            <a:pPr eaLnBrk="1" hangingPunct="1">
              <a:buClr>
                <a:srgbClr val="C3244D"/>
              </a:buClr>
            </a:pPr>
            <a:r>
              <a:rPr lang="nl-NL" sz="1600" smtClean="0"/>
              <a:t>Voorbeeld 1: </a:t>
            </a:r>
            <a:r>
              <a:rPr lang="nl-NL" sz="1600" smtClean="0">
                <a:hlinkClick r:id="rId3" action="ppaction://hlinkfile"/>
              </a:rPr>
              <a:t>wk2\aii_xsl_ie.xml</a:t>
            </a:r>
            <a:r>
              <a:rPr lang="nl-NL" sz="1600" smtClean="0"/>
              <a:t> &amp; </a:t>
            </a:r>
            <a:r>
              <a:rPr lang="nl-NL" sz="1600" smtClean="0">
                <a:hlinkClick r:id="rId4" action="ppaction://hlinkfile"/>
              </a:rPr>
              <a:t>wk2\aii_xsl_ff.xml</a:t>
            </a:r>
            <a:endParaRPr lang="nl-NL" sz="1600" smtClean="0"/>
          </a:p>
          <a:p>
            <a:pPr eaLnBrk="1" hangingPunct="1">
              <a:buClr>
                <a:srgbClr val="C3244D"/>
              </a:buClr>
            </a:pPr>
            <a:r>
              <a:rPr lang="nl-NL" sz="1600" smtClean="0"/>
              <a:t>Voorbeeld 2: </a:t>
            </a:r>
            <a:r>
              <a:rPr lang="nl-NL" sz="1600" smtClean="0">
                <a:hlinkClick r:id="rId5" action="ppaction://hlinkfile"/>
              </a:rPr>
              <a:t>wk2\persys_all.xml</a:t>
            </a:r>
            <a:endParaRPr lang="nl-NL" sz="16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jdelijke aanduiding voor dianumm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FF8AB3-2BEC-4DB8-9026-B9C4E0B050F9}" type="slidenum">
              <a:rPr lang="en-GB"/>
              <a:pPr/>
              <a:t>23</a:t>
            </a:fld>
            <a:endParaRPr lang="en-GB"/>
          </a:p>
        </p:txBody>
      </p:sp>
      <p:pic>
        <p:nvPicPr>
          <p:cNvPr id="24579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213" y="1943100"/>
            <a:ext cx="6996112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Voorbeeld XSL - 1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27138" y="3595688"/>
            <a:ext cx="6759575" cy="1909762"/>
          </a:xfrm>
        </p:spPr>
        <p:txBody>
          <a:bodyPr/>
          <a:lstStyle/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I	Ook het stylesheet is een XML-document</a:t>
            </a:r>
          </a:p>
          <a:p>
            <a:pPr marL="931863" lvl="1" eaLnBrk="1" hangingPunct="1"/>
            <a:r>
              <a:rPr lang="nl-NL" sz="1400" smtClean="0"/>
              <a:t>==&gt; well-formedness (ook voor de HTML-tags!)</a:t>
            </a:r>
            <a:br>
              <a:rPr lang="nl-NL" sz="1400" smtClean="0"/>
            </a:br>
            <a:endParaRPr lang="nl-NL" sz="1400" smtClean="0"/>
          </a:p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II	Één namespaces met prefixes:</a:t>
            </a:r>
          </a:p>
          <a:p>
            <a:pPr marL="931863" lvl="1" eaLnBrk="1" hangingPunct="1"/>
            <a:r>
              <a:rPr lang="nl-NL" sz="1400" smtClean="0"/>
              <a:t>xsl     	(ondersteund door IE7/FF)</a:t>
            </a: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1308100" y="2085975"/>
            <a:ext cx="982663" cy="360363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1373188" y="174942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6600"/>
                </a:solidFill>
              </a:rPr>
              <a:t>I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4584" name="Oval 7"/>
          <p:cNvSpPr>
            <a:spLocks noChangeArrowheads="1"/>
          </p:cNvSpPr>
          <p:nvPr/>
        </p:nvSpPr>
        <p:spPr bwMode="auto">
          <a:xfrm>
            <a:off x="1533525" y="2665413"/>
            <a:ext cx="1676400" cy="37782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168525" y="3286125"/>
            <a:ext cx="40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6600"/>
                </a:solidFill>
              </a:rPr>
              <a:t>II</a:t>
            </a:r>
            <a:endParaRPr lang="en-US" b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jdelijke aanduiding voor dianumm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323F13-D1FC-4117-98A2-8AE9E0361701}" type="slidenum">
              <a:rPr lang="en-GB"/>
              <a:pPr/>
              <a:t>24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Voorbeeld XSL - 2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27138" y="4933950"/>
            <a:ext cx="6870700" cy="939800"/>
          </a:xfrm>
        </p:spPr>
        <p:txBody>
          <a:bodyPr/>
          <a:lstStyle/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III	Hier begint het template voor de root-node</a:t>
            </a:r>
          </a:p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IV	Spuugt alleen maar HTML uit (tot nu toe)</a:t>
            </a:r>
          </a:p>
          <a:p>
            <a:pPr marL="531813" indent="-531813" eaLnBrk="1" hangingPunct="1"/>
            <a:endParaRPr lang="nl-NL" sz="1600" smtClean="0"/>
          </a:p>
        </p:txBody>
      </p:sp>
      <p:pic>
        <p:nvPicPr>
          <p:cNvPr id="2560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76350" y="1600200"/>
            <a:ext cx="3938588" cy="3224213"/>
          </a:xfrm>
          <a:noFill/>
        </p:spPr>
      </p:pic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1230313" y="1633538"/>
            <a:ext cx="3400425" cy="37782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5607" name="Text Box 6"/>
          <p:cNvSpPr txBox="1">
            <a:spLocks noChangeArrowheads="1"/>
          </p:cNvSpPr>
          <p:nvPr/>
        </p:nvSpPr>
        <p:spPr bwMode="auto">
          <a:xfrm>
            <a:off x="644525" y="1644650"/>
            <a:ext cx="517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6600"/>
                </a:solidFill>
              </a:rPr>
              <a:t>III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1363663" y="1839913"/>
            <a:ext cx="1196975" cy="307657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863600" y="2716213"/>
            <a:ext cx="450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6600"/>
                </a:solidFill>
              </a:rPr>
              <a:t>IV</a:t>
            </a:r>
            <a:endParaRPr lang="en-US" b="1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numm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3E92F93-DE05-4C11-98D1-7EC70A7416FE}" type="slidenum">
              <a:rPr lang="en-GB"/>
              <a:pPr/>
              <a:t>25</a:t>
            </a:fld>
            <a:endParaRPr lang="en-GB"/>
          </a:p>
        </p:txBody>
      </p:sp>
      <p:pic>
        <p:nvPicPr>
          <p:cNvPr id="2662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838" y="1509713"/>
            <a:ext cx="8361362" cy="26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Voorbeeld XSL - 3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27138" y="4610100"/>
            <a:ext cx="6870700" cy="1263650"/>
          </a:xfrm>
        </p:spPr>
        <p:txBody>
          <a:bodyPr/>
          <a:lstStyle/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V	XSL kan selecteren; let op dat het XML is</a:t>
            </a:r>
          </a:p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VI	Voorbeeld van XPath</a:t>
            </a:r>
          </a:p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VII	XSL kan sorteren</a:t>
            </a:r>
          </a:p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VIII	Formatteercode in een aparte ‘template’</a:t>
            </a:r>
          </a:p>
        </p:txBody>
      </p:sp>
      <p:grpSp>
        <p:nvGrpSpPr>
          <p:cNvPr id="26630" name="Group 17"/>
          <p:cNvGrpSpPr>
            <a:grpSpLocks/>
          </p:cNvGrpSpPr>
          <p:nvPr/>
        </p:nvGrpSpPr>
        <p:grpSpPr bwMode="auto">
          <a:xfrm>
            <a:off x="836613" y="1084263"/>
            <a:ext cx="1771650" cy="704850"/>
            <a:chOff x="527" y="725"/>
            <a:chExt cx="1116" cy="444"/>
          </a:xfrm>
        </p:grpSpPr>
        <p:sp>
          <p:nvSpPr>
            <p:cNvPr id="26640" name="Oval 5"/>
            <p:cNvSpPr>
              <a:spLocks noChangeArrowheads="1"/>
            </p:cNvSpPr>
            <p:nvPr/>
          </p:nvSpPr>
          <p:spPr bwMode="auto">
            <a:xfrm>
              <a:off x="527" y="929"/>
              <a:ext cx="1116" cy="24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6641" name="Text Box 6"/>
            <p:cNvSpPr txBox="1">
              <a:spLocks noChangeArrowheads="1"/>
            </p:cNvSpPr>
            <p:nvPr/>
          </p:nvSpPr>
          <p:spPr bwMode="auto">
            <a:xfrm>
              <a:off x="1019" y="725"/>
              <a:ext cx="2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006600"/>
                  </a:solidFill>
                </a:rPr>
                <a:t>V</a:t>
              </a:r>
            </a:p>
          </p:txBody>
        </p:sp>
      </p:grpSp>
      <p:grpSp>
        <p:nvGrpSpPr>
          <p:cNvPr id="26631" name="Group 19"/>
          <p:cNvGrpSpPr>
            <a:grpSpLocks/>
          </p:cNvGrpSpPr>
          <p:nvPr/>
        </p:nvGrpSpPr>
        <p:grpSpPr bwMode="auto">
          <a:xfrm>
            <a:off x="679450" y="1765300"/>
            <a:ext cx="4264025" cy="377825"/>
            <a:chOff x="428" y="1112"/>
            <a:chExt cx="2686" cy="238"/>
          </a:xfrm>
        </p:grpSpPr>
        <p:sp>
          <p:nvSpPr>
            <p:cNvPr id="26638" name="Oval 7"/>
            <p:cNvSpPr>
              <a:spLocks noChangeArrowheads="1"/>
            </p:cNvSpPr>
            <p:nvPr/>
          </p:nvSpPr>
          <p:spPr bwMode="auto">
            <a:xfrm>
              <a:off x="753" y="1112"/>
              <a:ext cx="2361" cy="226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6639" name="Text Box 10"/>
            <p:cNvSpPr txBox="1">
              <a:spLocks noChangeArrowheads="1"/>
            </p:cNvSpPr>
            <p:nvPr/>
          </p:nvSpPr>
          <p:spPr bwMode="auto">
            <a:xfrm>
              <a:off x="428" y="1138"/>
              <a:ext cx="3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b="1">
                  <a:solidFill>
                    <a:srgbClr val="006600"/>
                  </a:solidFill>
                </a:rPr>
                <a:t>VII</a:t>
              </a:r>
              <a:endParaRPr lang="en-US" b="1">
                <a:solidFill>
                  <a:srgbClr val="006600"/>
                </a:solidFill>
              </a:endParaRPr>
            </a:p>
          </p:txBody>
        </p:sp>
      </p:grpSp>
      <p:grpSp>
        <p:nvGrpSpPr>
          <p:cNvPr id="26632" name="Group 18"/>
          <p:cNvGrpSpPr>
            <a:grpSpLocks/>
          </p:cNvGrpSpPr>
          <p:nvPr/>
        </p:nvGrpSpPr>
        <p:grpSpPr bwMode="auto">
          <a:xfrm>
            <a:off x="2557463" y="989013"/>
            <a:ext cx="2520950" cy="842962"/>
            <a:chOff x="1611" y="658"/>
            <a:chExt cx="1588" cy="531"/>
          </a:xfrm>
        </p:grpSpPr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2340" y="658"/>
              <a:ext cx="2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b="1">
                  <a:solidFill>
                    <a:srgbClr val="006600"/>
                  </a:solidFill>
                </a:rPr>
                <a:t>VI</a:t>
              </a:r>
              <a:endParaRPr lang="en-US" b="1">
                <a:solidFill>
                  <a:srgbClr val="006600"/>
                </a:solidFill>
              </a:endParaRPr>
            </a:p>
          </p:txBody>
        </p:sp>
        <p:sp>
          <p:nvSpPr>
            <p:cNvPr id="26637" name="Oval 11"/>
            <p:cNvSpPr>
              <a:spLocks noChangeArrowheads="1"/>
            </p:cNvSpPr>
            <p:nvPr/>
          </p:nvSpPr>
          <p:spPr bwMode="auto">
            <a:xfrm>
              <a:off x="1611" y="904"/>
              <a:ext cx="1588" cy="285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26633" name="Group 20"/>
          <p:cNvGrpSpPr>
            <a:grpSpLocks/>
          </p:cNvGrpSpPr>
          <p:nvPr/>
        </p:nvGrpSpPr>
        <p:grpSpPr bwMode="auto">
          <a:xfrm>
            <a:off x="2503488" y="2471738"/>
            <a:ext cx="5830887" cy="687387"/>
            <a:chOff x="1577" y="1557"/>
            <a:chExt cx="3673" cy="433"/>
          </a:xfrm>
        </p:grpSpPr>
        <p:sp>
          <p:nvSpPr>
            <p:cNvPr id="26634" name="Oval 12"/>
            <p:cNvSpPr>
              <a:spLocks noChangeArrowheads="1"/>
            </p:cNvSpPr>
            <p:nvPr/>
          </p:nvSpPr>
          <p:spPr bwMode="auto">
            <a:xfrm>
              <a:off x="1577" y="1705"/>
              <a:ext cx="3370" cy="285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4826" y="1557"/>
              <a:ext cx="4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b="1">
                  <a:solidFill>
                    <a:srgbClr val="006600"/>
                  </a:solidFill>
                </a:rPr>
                <a:t>VIII</a:t>
              </a:r>
              <a:endParaRPr lang="en-US" b="1">
                <a:solidFill>
                  <a:srgbClr val="0066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jdelijke aanduiding voor dianumm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D43B38-AC49-4A3C-B1A0-F8930771B462}" type="slidenum">
              <a:rPr lang="en-GB"/>
              <a:pPr/>
              <a:t>26</a:t>
            </a:fld>
            <a:endParaRPr lang="en-GB"/>
          </a:p>
        </p:txBody>
      </p:sp>
      <p:pic>
        <p:nvPicPr>
          <p:cNvPr id="2765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55713" y="1579563"/>
            <a:ext cx="5411787" cy="4497387"/>
          </a:xfrm>
        </p:spPr>
      </p:pic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Voorbeeld XSL - 4</a:t>
            </a:r>
          </a:p>
        </p:txBody>
      </p:sp>
      <p:sp>
        <p:nvSpPr>
          <p:cNvPr id="2765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423025" y="1579563"/>
            <a:ext cx="2101850" cy="4294187"/>
          </a:xfrm>
        </p:spPr>
        <p:txBody>
          <a:bodyPr/>
          <a:lstStyle/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IX	Einde root-template</a:t>
            </a:r>
          </a:p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X	Begin volgende template</a:t>
            </a:r>
          </a:p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XI	Gebruik van XSLT voor uitbreiding element-waarde</a:t>
            </a:r>
          </a:p>
          <a:p>
            <a:pPr marL="531813" indent="-531813" eaLnBrk="1" hangingPunct="1">
              <a:buFont typeface="Verdana" pitchFamily="34" charset="0"/>
              <a:buNone/>
            </a:pPr>
            <a:r>
              <a:rPr lang="nl-NL" sz="1600" smtClean="0"/>
              <a:t>XII	Ook attributen kennen templates</a:t>
            </a: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1370013" y="2547938"/>
            <a:ext cx="2362200" cy="3810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920750" y="3008313"/>
            <a:ext cx="339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00"/>
                </a:solidFill>
              </a:rPr>
              <a:t>X</a:t>
            </a: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1393825" y="3024188"/>
            <a:ext cx="2952750" cy="31115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7657" name="Text Box 8"/>
          <p:cNvSpPr txBox="1">
            <a:spLocks noChangeArrowheads="1"/>
          </p:cNvSpPr>
          <p:nvPr/>
        </p:nvSpPr>
        <p:spPr bwMode="auto">
          <a:xfrm>
            <a:off x="793750" y="2573338"/>
            <a:ext cx="450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6600"/>
                </a:solidFill>
              </a:rPr>
              <a:t>IX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2616200" y="3903663"/>
            <a:ext cx="2232025" cy="288925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27659" name="Text Box 10"/>
          <p:cNvSpPr txBox="1">
            <a:spLocks noChangeArrowheads="1"/>
          </p:cNvSpPr>
          <p:nvPr/>
        </p:nvSpPr>
        <p:spPr bwMode="auto">
          <a:xfrm>
            <a:off x="685800" y="3892550"/>
            <a:ext cx="561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6600"/>
                </a:solidFill>
              </a:rPr>
              <a:t>XII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793750" y="3336925"/>
            <a:ext cx="450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>
                <a:solidFill>
                  <a:srgbClr val="006600"/>
                </a:solidFill>
              </a:rPr>
              <a:t>XI</a:t>
            </a:r>
            <a:endParaRPr lang="en-US" b="1">
              <a:solidFill>
                <a:srgbClr val="006600"/>
              </a:solidFill>
            </a:endParaRPr>
          </a:p>
        </p:txBody>
      </p:sp>
      <p:sp>
        <p:nvSpPr>
          <p:cNvPr id="27661" name="Oval 12"/>
          <p:cNvSpPr>
            <a:spLocks noChangeArrowheads="1"/>
          </p:cNvSpPr>
          <p:nvPr/>
        </p:nvSpPr>
        <p:spPr bwMode="auto">
          <a:xfrm>
            <a:off x="3373438" y="3224213"/>
            <a:ext cx="2616200" cy="344487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E365D64-783A-409F-9FA5-6DEB4F0076FA}" type="slidenum">
              <a:rPr lang="en-GB"/>
              <a:pPr/>
              <a:t>27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Conclusie</a:t>
            </a:r>
            <a:endParaRPr lang="nl-NL" smtClean="0"/>
          </a:p>
        </p:txBody>
      </p:sp>
      <p:sp>
        <p:nvSpPr>
          <p:cNvPr id="287747" name="Oval 3"/>
          <p:cNvSpPr>
            <a:spLocks noChangeArrowheads="1"/>
          </p:cNvSpPr>
          <p:nvPr/>
        </p:nvSpPr>
        <p:spPr bwMode="auto">
          <a:xfrm>
            <a:off x="2959100" y="3514725"/>
            <a:ext cx="2514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defRPr/>
            </a:pPr>
            <a:r>
              <a:rPr lang="nl-NL" sz="1200" b="1">
                <a:solidFill>
                  <a:schemeClr val="bg1"/>
                </a:solidFill>
                <a:latin typeface="Arial Unicode MS" pitchFamily="34" charset="-128"/>
              </a:rPr>
              <a:t>Structuur</a:t>
            </a:r>
            <a:r>
              <a:rPr lang="nl-NL">
                <a:latin typeface="Arial Unicode MS" pitchFamily="34" charset="-128"/>
              </a:rPr>
              <a:t>                  </a:t>
            </a:r>
            <a:r>
              <a:rPr lang="nl-NL" sz="1200" b="1">
                <a:solidFill>
                  <a:schemeClr val="bg1"/>
                </a:solidFill>
                <a:latin typeface="Arial Unicode MS" pitchFamily="34" charset="-128"/>
              </a:rPr>
              <a:t>Semantiek</a:t>
            </a:r>
            <a:endParaRPr lang="en-US" sz="1200" b="1">
              <a:solidFill>
                <a:schemeClr val="bg1"/>
              </a:solidFill>
              <a:latin typeface="Arial Unicode MS" pitchFamily="34" charset="-128"/>
            </a:endParaRP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3762375" y="3359150"/>
            <a:ext cx="935038" cy="1008063"/>
            <a:chOff x="675" y="2843"/>
            <a:chExt cx="515" cy="554"/>
          </a:xfrm>
        </p:grpSpPr>
        <p:sp>
          <p:nvSpPr>
            <p:cNvPr id="28689" name="AutoShape 5"/>
            <p:cNvSpPr>
              <a:spLocks noChangeArrowheads="1"/>
            </p:cNvSpPr>
            <p:nvPr/>
          </p:nvSpPr>
          <p:spPr bwMode="auto">
            <a:xfrm rot="2522251">
              <a:off x="918" y="3122"/>
              <a:ext cx="272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8690" name="AutoShape 6"/>
            <p:cNvSpPr>
              <a:spLocks noChangeArrowheads="1"/>
            </p:cNvSpPr>
            <p:nvPr/>
          </p:nvSpPr>
          <p:spPr bwMode="auto">
            <a:xfrm rot="8151321">
              <a:off x="675" y="3125"/>
              <a:ext cx="272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8691" name="AutoShape 7"/>
            <p:cNvSpPr>
              <a:spLocks noChangeArrowheads="1"/>
            </p:cNvSpPr>
            <p:nvPr/>
          </p:nvSpPr>
          <p:spPr bwMode="auto">
            <a:xfrm rot="-5400000">
              <a:off x="793" y="2843"/>
              <a:ext cx="272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8692" name="Rectangle 8"/>
            <p:cNvSpPr>
              <a:spLocks noChangeArrowheads="1"/>
            </p:cNvSpPr>
            <p:nvPr/>
          </p:nvSpPr>
          <p:spPr bwMode="auto">
            <a:xfrm>
              <a:off x="861" y="3113"/>
              <a:ext cx="135" cy="90"/>
            </a:xfrm>
            <a:prstGeom prst="rect">
              <a:avLst/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287753" name="Oval 9"/>
          <p:cNvSpPr>
            <a:spLocks noChangeArrowheads="1"/>
          </p:cNvSpPr>
          <p:nvPr/>
        </p:nvSpPr>
        <p:spPr bwMode="auto">
          <a:xfrm>
            <a:off x="3546475" y="25669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buFontTx/>
              <a:buChar char="•"/>
              <a:defRPr/>
            </a:pPr>
            <a:r>
              <a:rPr lang="nl-NL" sz="2000">
                <a:solidFill>
                  <a:srgbClr val="C0C0C0"/>
                </a:solidFill>
                <a:latin typeface="Arial" charset="0"/>
              </a:rPr>
              <a:t>Validiteit</a:t>
            </a:r>
          </a:p>
        </p:txBody>
      </p:sp>
      <p:sp>
        <p:nvSpPr>
          <p:cNvPr id="287754" name="Oval 10"/>
          <p:cNvSpPr>
            <a:spLocks noChangeArrowheads="1"/>
          </p:cNvSpPr>
          <p:nvPr/>
        </p:nvSpPr>
        <p:spPr bwMode="auto">
          <a:xfrm>
            <a:off x="2395538" y="40782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buFontTx/>
              <a:buChar char="•"/>
              <a:defRPr/>
            </a:pPr>
            <a:r>
              <a:rPr lang="nl-NL" sz="2000">
                <a:solidFill>
                  <a:srgbClr val="C0C0C0"/>
                </a:solidFill>
                <a:latin typeface="Arial" charset="0"/>
              </a:rPr>
              <a:t>Conversie</a:t>
            </a:r>
          </a:p>
        </p:txBody>
      </p:sp>
      <p:sp>
        <p:nvSpPr>
          <p:cNvPr id="287755" name="Oval 11"/>
          <p:cNvSpPr>
            <a:spLocks noChangeArrowheads="1"/>
          </p:cNvSpPr>
          <p:nvPr/>
        </p:nvSpPr>
        <p:spPr bwMode="auto">
          <a:xfrm>
            <a:off x="4770438" y="40782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buFontTx/>
              <a:buChar char="•"/>
              <a:defRPr/>
            </a:pPr>
            <a:r>
              <a:rPr lang="nl-NL" sz="2000">
                <a:solidFill>
                  <a:srgbClr val="C0C0C0"/>
                </a:solidFill>
                <a:latin typeface="Arial" charset="0"/>
              </a:rPr>
              <a:t>Weergave</a:t>
            </a:r>
          </a:p>
        </p:txBody>
      </p:sp>
      <p:sp>
        <p:nvSpPr>
          <p:cNvPr id="28681" name="WordArt 12"/>
          <p:cNvSpPr>
            <a:spLocks noChangeArrowheads="1" noChangeShapeType="1" noTextEdit="1"/>
          </p:cNvSpPr>
          <p:nvPr/>
        </p:nvSpPr>
        <p:spPr bwMode="auto">
          <a:xfrm>
            <a:off x="3835400" y="3646488"/>
            <a:ext cx="78105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nl-NL" sz="28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XML</a:t>
            </a:r>
          </a:p>
        </p:txBody>
      </p:sp>
      <p:sp>
        <p:nvSpPr>
          <p:cNvPr id="287757" name="Oval 13"/>
          <p:cNvSpPr>
            <a:spLocks noChangeArrowheads="1"/>
          </p:cNvSpPr>
          <p:nvPr/>
        </p:nvSpPr>
        <p:spPr bwMode="auto">
          <a:xfrm>
            <a:off x="3546475" y="25669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defRPr/>
            </a:pPr>
            <a:r>
              <a:rPr lang="nl-NL" sz="2000" b="1">
                <a:solidFill>
                  <a:schemeClr val="bg1"/>
                </a:solidFill>
                <a:latin typeface="Arial" charset="0"/>
              </a:rPr>
              <a:t>Validiteit</a:t>
            </a:r>
          </a:p>
        </p:txBody>
      </p:sp>
      <p:sp>
        <p:nvSpPr>
          <p:cNvPr id="287758" name="Oval 14"/>
          <p:cNvSpPr>
            <a:spLocks noChangeArrowheads="1"/>
          </p:cNvSpPr>
          <p:nvPr/>
        </p:nvSpPr>
        <p:spPr bwMode="auto">
          <a:xfrm>
            <a:off x="2395538" y="40782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defRPr/>
            </a:pPr>
            <a:r>
              <a:rPr lang="nl-NL" sz="2000" b="1">
                <a:solidFill>
                  <a:schemeClr val="bg1"/>
                </a:solidFill>
                <a:latin typeface="Arial" charset="0"/>
              </a:rPr>
              <a:t>Conversie</a:t>
            </a:r>
          </a:p>
        </p:txBody>
      </p:sp>
      <p:sp>
        <p:nvSpPr>
          <p:cNvPr id="287759" name="Oval 15"/>
          <p:cNvSpPr>
            <a:spLocks noChangeArrowheads="1"/>
          </p:cNvSpPr>
          <p:nvPr/>
        </p:nvSpPr>
        <p:spPr bwMode="auto">
          <a:xfrm>
            <a:off x="4770438" y="40782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defRPr/>
            </a:pPr>
            <a:r>
              <a:rPr lang="nl-NL" sz="2000" b="1">
                <a:solidFill>
                  <a:schemeClr val="bg1"/>
                </a:solidFill>
                <a:latin typeface="Arial" charset="0"/>
              </a:rPr>
              <a:t>Weergave</a:t>
            </a:r>
          </a:p>
        </p:txBody>
      </p:sp>
      <p:sp>
        <p:nvSpPr>
          <p:cNvPr id="287760" name="AutoShape 16"/>
          <p:cNvSpPr>
            <a:spLocks noChangeArrowheads="1"/>
          </p:cNvSpPr>
          <p:nvPr/>
        </p:nvSpPr>
        <p:spPr bwMode="auto">
          <a:xfrm>
            <a:off x="1247775" y="1881188"/>
            <a:ext cx="1657350" cy="719137"/>
          </a:xfrm>
          <a:prstGeom prst="wedgeRoundRectCallout">
            <a:avLst>
              <a:gd name="adj1" fmla="val 93583"/>
              <a:gd name="adj2" fmla="val 73181"/>
              <a:gd name="adj3" fmla="val 16667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Schema</a:t>
            </a:r>
          </a:p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(XSD)</a:t>
            </a:r>
          </a:p>
        </p:txBody>
      </p:sp>
      <p:sp>
        <p:nvSpPr>
          <p:cNvPr id="287761" name="AutoShape 17"/>
          <p:cNvSpPr>
            <a:spLocks noChangeArrowheads="1"/>
          </p:cNvSpPr>
          <p:nvPr/>
        </p:nvSpPr>
        <p:spPr bwMode="auto">
          <a:xfrm>
            <a:off x="485775" y="3297238"/>
            <a:ext cx="2016125" cy="719137"/>
          </a:xfrm>
          <a:prstGeom prst="wedgeRoundRectCallout">
            <a:avLst>
              <a:gd name="adj1" fmla="val 48741"/>
              <a:gd name="adj2" fmla="val 81787"/>
              <a:gd name="adj3" fmla="val 16667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Transformations</a:t>
            </a:r>
          </a:p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(XSLT)</a:t>
            </a:r>
          </a:p>
        </p:txBody>
      </p:sp>
      <p:sp>
        <p:nvSpPr>
          <p:cNvPr id="287762" name="AutoShape 18"/>
          <p:cNvSpPr>
            <a:spLocks noChangeArrowheads="1"/>
          </p:cNvSpPr>
          <p:nvPr/>
        </p:nvSpPr>
        <p:spPr bwMode="auto">
          <a:xfrm>
            <a:off x="6235700" y="3243263"/>
            <a:ext cx="2016125" cy="719137"/>
          </a:xfrm>
          <a:prstGeom prst="wedgeRoundRectCallout">
            <a:avLst>
              <a:gd name="adj1" fmla="val -57245"/>
              <a:gd name="adj2" fmla="val 97019"/>
              <a:gd name="adj3" fmla="val 16667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Stylesheets</a:t>
            </a:r>
          </a:p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(XSLT/XSL-FO)</a:t>
            </a:r>
          </a:p>
        </p:txBody>
      </p:sp>
      <p:sp>
        <p:nvSpPr>
          <p:cNvPr id="28688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847725" y="5154613"/>
            <a:ext cx="7616825" cy="609600"/>
          </a:xfrm>
          <a:noFill/>
        </p:spPr>
        <p:txBody>
          <a:bodyPr/>
          <a:lstStyle/>
          <a:p>
            <a:pPr marL="342900" indent="-342900" algn="ctr" eaLnBrk="1" hangingPunct="1">
              <a:buFont typeface="Verdana" pitchFamily="34" charset="0"/>
              <a:buNone/>
            </a:pPr>
            <a:r>
              <a:rPr lang="nl-NL" smtClean="0"/>
              <a:t>Structuur, Semantiek, Grammatica, Weergave, Transformaties (en …) worden allemaal in XML gedefinieerd!!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0" grpId="0" animBg="1"/>
      <p:bldP spid="287761" grpId="0" animBg="1"/>
      <p:bldP spid="2877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E61A39-4F11-4507-86C1-658FEBC00BE9}" type="slidenum">
              <a:rPr lang="en-GB"/>
              <a:pPr/>
              <a:t>28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Info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744663"/>
            <a:ext cx="7916862" cy="4129087"/>
          </a:xfrm>
        </p:spPr>
        <p:txBody>
          <a:bodyPr/>
          <a:lstStyle/>
          <a:p>
            <a:pPr eaLnBrk="1" hangingPunct="1"/>
            <a:r>
              <a:rPr lang="nl-NL" smtClean="0"/>
              <a:t>PDF-jes op BB!!</a:t>
            </a:r>
          </a:p>
          <a:p>
            <a:pPr eaLnBrk="1" hangingPunct="1"/>
            <a:r>
              <a:rPr lang="nl-NL" smtClean="0">
                <a:hlinkClick r:id="rId3"/>
              </a:rPr>
              <a:t>http://www.ibiblio.org/xml/books/bible2/chapters/ch17.html</a:t>
            </a:r>
            <a:r>
              <a:rPr lang="nl-NL" smtClean="0"/>
              <a:t> !!</a:t>
            </a:r>
          </a:p>
          <a:p>
            <a:pPr eaLnBrk="1" hangingPunct="1"/>
            <a:r>
              <a:rPr lang="nl-NL" smtClean="0">
                <a:hlinkClick r:id="rId4"/>
              </a:rPr>
              <a:t>http://www.w3.org/tr/xslt</a:t>
            </a:r>
            <a:endParaRPr lang="nl-NL" smtClean="0"/>
          </a:p>
          <a:p>
            <a:pPr eaLnBrk="1" hangingPunct="1"/>
            <a:r>
              <a:rPr lang="nl-NL" smtClean="0">
                <a:hlinkClick r:id="rId5"/>
              </a:rPr>
              <a:t>http://www.xml.com</a:t>
            </a:r>
            <a:endParaRPr lang="nl-NL" smtClean="0"/>
          </a:p>
          <a:p>
            <a:pPr eaLnBrk="1" hangingPunct="1"/>
            <a:r>
              <a:rPr lang="nl-NL" smtClean="0">
                <a:hlinkClick r:id="rId6"/>
              </a:rPr>
              <a:t>http://msdn.microsoft.com</a:t>
            </a:r>
            <a:endParaRPr lang="nl-NL" smtClean="0"/>
          </a:p>
          <a:p>
            <a:pPr eaLnBrk="1" hangingPunct="1"/>
            <a:r>
              <a:rPr lang="nl-NL" smtClean="0">
                <a:hlinkClick r:id="rId7"/>
              </a:rPr>
              <a:t>http://www.w3schools.com</a:t>
            </a:r>
            <a:endParaRPr lang="nl-NL" smtClean="0"/>
          </a:p>
          <a:p>
            <a:pPr eaLnBrk="1" hangingPunct="1"/>
            <a:r>
              <a:rPr lang="nl-NL" smtClean="0">
                <a:hlinkClick r:id="rId8"/>
              </a:rPr>
              <a:t>http://xsl.startkabel.nl/</a:t>
            </a:r>
            <a:endParaRPr lang="nl-NL" smtClean="0"/>
          </a:p>
          <a:p>
            <a:pPr eaLnBrk="1" hangingPunct="1"/>
            <a:r>
              <a:rPr lang="nl-NL" smtClean="0"/>
              <a:t>enz, enz</a:t>
            </a:r>
          </a:p>
          <a:p>
            <a:pPr eaLnBrk="1" hangingPunct="1"/>
            <a:endParaRPr lang="nl-NL" smtClean="0"/>
          </a:p>
          <a:p>
            <a:pPr eaLnBrk="1" hangingPunct="1"/>
            <a:r>
              <a:rPr lang="nl-NL" b="1" smtClean="0"/>
              <a:t>OEFENEN TIJDENS WORKSHOP!!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97A825-0E1E-43D3-BBD6-370B64DCD19D}" type="slidenum">
              <a:rPr lang="en-GB"/>
              <a:pPr/>
              <a:t>29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Vragen ???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NL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50993B-E241-46D4-A8C3-B4583338B0D7}" type="slidenum">
              <a:rPr lang="en-GB"/>
              <a:pPr/>
              <a:t>3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Vandaag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Schema’s – deel 2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XML met CSS</a:t>
            </a:r>
          </a:p>
          <a:p>
            <a:pPr eaLnBrk="1" hangingPunct="1">
              <a:buClr>
                <a:srgbClr val="C3244D"/>
              </a:buClr>
            </a:pPr>
            <a:r>
              <a:rPr lang="nl-NL" smtClean="0"/>
              <a:t>XML met XSL(T)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D7F24B1-EFA0-427C-B0C7-34E32644D460}" type="slidenum">
              <a:rPr lang="en-GB"/>
              <a:pPr/>
              <a:t>4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Schema: Groeperen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b="1" smtClean="0"/>
              <a:t>xsd:all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volgorde van elementen niet belangrijk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ieder element mag hooguit 1x voorkomen in de groep</a:t>
            </a:r>
          </a:p>
          <a:p>
            <a:pPr eaLnBrk="1" hangingPunct="1">
              <a:lnSpc>
                <a:spcPct val="90000"/>
              </a:lnSpc>
            </a:pPr>
            <a:r>
              <a:rPr lang="nl-NL" b="1" smtClean="0"/>
              <a:t>xsd:choice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er moet ‘precies 1’ element uit de groep voorkomen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aantal voorkomens via minOccurs en maxOccurs te regelen</a:t>
            </a:r>
          </a:p>
          <a:p>
            <a:pPr eaLnBrk="1" hangingPunct="1">
              <a:lnSpc>
                <a:spcPct val="90000"/>
              </a:lnSpc>
            </a:pPr>
            <a:r>
              <a:rPr lang="nl-NL" b="1" smtClean="0"/>
              <a:t>xsd:sequence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elementen exact volgens opgegeven volgorde</a:t>
            </a:r>
          </a:p>
          <a:p>
            <a:pPr lvl="1" eaLnBrk="1" hangingPunct="1">
              <a:lnSpc>
                <a:spcPct val="90000"/>
              </a:lnSpc>
            </a:pPr>
            <a:r>
              <a:rPr lang="nl-NL" smtClean="0">
                <a:solidFill>
                  <a:schemeClr val="tx1"/>
                </a:solidFill>
              </a:rPr>
              <a:t>aantal voorkomens via minOccurs en maxOccurs te regelen</a:t>
            </a:r>
          </a:p>
          <a:p>
            <a:pPr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/>
              <a:t>voorbeelden:</a:t>
            </a:r>
          </a:p>
          <a:p>
            <a:pPr lvl="1"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>
                <a:solidFill>
                  <a:schemeClr val="tx1"/>
                </a:solidFill>
                <a:hlinkClick r:id="rId3" action="ppaction://hlinkfile"/>
              </a:rPr>
              <a:t>wk2\leden_all.xsd</a:t>
            </a:r>
            <a:endParaRPr lang="nl-NL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>
                <a:solidFill>
                  <a:schemeClr val="tx1"/>
                </a:solidFill>
                <a:hlinkClick r:id="rId4" action="ppaction://hlinkfile"/>
              </a:rPr>
              <a:t>wk2\brief.xsd</a:t>
            </a:r>
            <a:endParaRPr lang="nl-NL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C3244D"/>
              </a:buClr>
            </a:pPr>
            <a:r>
              <a:rPr lang="nl-NL" smtClean="0">
                <a:solidFill>
                  <a:schemeClr val="tx1"/>
                </a:solidFill>
                <a:hlinkClick r:id="rId5" action="ppaction://hlinkfile"/>
              </a:rPr>
              <a:t>wk2\leden_choice.xsd</a:t>
            </a:r>
            <a:endParaRPr lang="nl-NL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280201-1658-4399-A14B-4FF02ED09AA0}" type="slidenum">
              <a:rPr lang="en-GB"/>
              <a:pPr/>
              <a:t>5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Schema: afleiden van SimpleType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7588250" cy="4926012"/>
          </a:xfrm>
        </p:spPr>
        <p:txBody>
          <a:bodyPr/>
          <a:lstStyle/>
          <a:p>
            <a:pPr eaLnBrk="1" hangingPunct="1"/>
            <a:r>
              <a:rPr lang="nl-NL" b="1" smtClean="0"/>
              <a:t>3 types afleiding mogelijk:</a:t>
            </a:r>
          </a:p>
          <a:p>
            <a:pPr lvl="1" eaLnBrk="1" hangingPunct="1"/>
            <a:r>
              <a:rPr lang="nl-NL" b="1" smtClean="0"/>
              <a:t>restriction</a:t>
            </a:r>
            <a:r>
              <a:rPr lang="nl-NL" smtClean="0"/>
              <a:t>: selecteert subset van de waardes van het basistype</a:t>
            </a:r>
            <a:br>
              <a:rPr lang="nl-NL" smtClean="0"/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&lt;xsd:simpleType name="phonoYearType"&gt;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 	&lt;xsd:restriction base="xsd:gYear"&gt;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   &lt;xsd:minInclusive value="1877"/&gt;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 &lt;/xsd:restriction&gt;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&lt;/xsd:simpleType&gt;</a:t>
            </a:r>
          </a:p>
          <a:p>
            <a:pPr lvl="1" eaLnBrk="1" hangingPunct="1"/>
            <a:r>
              <a:rPr lang="nl-NL" b="1" smtClean="0"/>
              <a:t>enumeration</a:t>
            </a:r>
            <a:r>
              <a:rPr lang="nl-NL" smtClean="0"/>
              <a:t>: specificeert een lijst van waardes</a:t>
            </a:r>
            <a:r>
              <a:rPr lang="nl-NL" b="1" smtClean="0"/>
              <a:t/>
            </a:r>
            <a:br>
              <a:rPr lang="nl-NL" b="1" smtClean="0"/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&lt;xsd:simpleType name=“muziekdragerType"&gt;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   &lt;xsd:restriction base="xsd:string"&gt;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    &lt;xsd:enumeration value=“LP"/&gt;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    &lt;xsd:enumeration value=“CD"/&gt;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    &lt;xsd:enumeration value=“tape"/&gt;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   &lt;/xsd:restriction&gt;</a:t>
            </a:r>
            <a:br>
              <a:rPr lang="nl-NL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mtClean="0">
                <a:solidFill>
                  <a:schemeClr val="folHlink"/>
                </a:solidFill>
                <a:latin typeface="Courier New" pitchFamily="49" charset="0"/>
              </a:rPr>
              <a:t>  &lt;/xsd:simpleType&gt;</a:t>
            </a:r>
            <a:endParaRPr lang="en-US" smtClean="0">
              <a:solidFill>
                <a:schemeClr val="folHlink"/>
              </a:solidFill>
              <a:latin typeface="Courier New" pitchFamily="49" charset="0"/>
            </a:endParaRPr>
          </a:p>
          <a:p>
            <a:pPr lvl="1" eaLnBrk="1" hangingPunct="1"/>
            <a:r>
              <a:rPr lang="nl-NL" b="1" smtClean="0"/>
              <a:t>union</a:t>
            </a:r>
            <a:r>
              <a:rPr lang="nl-NL" smtClean="0"/>
              <a:t>: combineert meerdere types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2989BF-20DF-4B14-8503-16B55371212F}" type="slidenum">
              <a:rPr lang="en-GB"/>
              <a:pPr/>
              <a:t>6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Schema: afleiden van SimpleType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7138" y="1376363"/>
            <a:ext cx="7588250" cy="4926012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nl-NL" b="1" smtClean="0">
                <a:solidFill>
                  <a:schemeClr val="accent1"/>
                </a:solidFill>
              </a:rPr>
              <a:t>Facetten</a:t>
            </a:r>
            <a:r>
              <a:rPr lang="nl-NL" b="1" smtClean="0"/>
              <a:t>: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xsd:minInclusive: alle instanties moeten &gt;= deze waarde zijn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xsd:minExclusive: alle instanties moeten &gt; deze waarde zijn 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xsd:maxInclusive: alle instanties moeten &lt;= deze waarde zijn 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xsd:maxExclusive: alle instanties moeten &lt; deze waarde zijn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xsd:enumeration: lijst van toegestane waardes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xsd:whiteSpace: hoe wordt white space binnen het element behandeld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xsd:pattern: reguliere expressie waaraan instantie moet voldoen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xsd:length: exacte aantal characters in een string, items in een list of bytes in binary data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xsd:minLength: minimum lengte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xsd:maxLength: maximum lengte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xsd:totalDigits: maximum aantal toegestane digits in het element</a:t>
            </a:r>
          </a:p>
          <a:p>
            <a:pPr lvl="1" eaLnBrk="1" hangingPunct="1"/>
            <a:r>
              <a:rPr lang="nl-NL" smtClean="0">
                <a:solidFill>
                  <a:schemeClr val="tx1"/>
                </a:solidFill>
              </a:rPr>
              <a:t>xsd:fractionDigits: maximum aantal toegestane digits in fractionele deel van het element</a:t>
            </a:r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1E491E-90F9-4FD5-90FA-17DA86B25CFF}" type="slidenum">
              <a:rPr lang="en-GB"/>
              <a:pPr/>
              <a:t>7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Schema: afleiden van ComplexType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3244D"/>
              </a:buClr>
            </a:pPr>
            <a:r>
              <a:rPr lang="nl-NL" smtClean="0"/>
              <a:t>extension (net als in OO):</a:t>
            </a:r>
          </a:p>
          <a:p>
            <a:pPr eaLnBrk="1" hangingPunct="1">
              <a:buClr>
                <a:srgbClr val="C3244D"/>
              </a:buClr>
              <a:buFont typeface="Verdana" pitchFamily="34" charset="0"/>
              <a:buNone/>
            </a:pPr>
            <a:r>
              <a:rPr lang="nl-NL" smtClean="0"/>
              <a:t/>
            </a:r>
            <a:br>
              <a:rPr lang="nl-NL" smtClean="0"/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&lt;xsd:complexType name="starWarsType"&gt;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  &lt;xsd:sequence&gt;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    &lt;xsd:element name="name" type="xsd:string"/&gt;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    . . . 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    &lt;xsd:element name="home" type="xsd:string"/&gt;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  &lt;/xsd:sequence&gt;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&lt;/xsd:complexType&gt;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/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&lt;xsd:complexType name="wookieType"&gt;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&lt;xsd:complexContent&gt;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  </a:t>
            </a:r>
            <a:r>
              <a:rPr lang="nl-NL" sz="1600" b="1" smtClean="0">
                <a:solidFill>
                  <a:srgbClr val="FF0000"/>
                </a:solidFill>
                <a:latin typeface="Courier New" pitchFamily="49" charset="0"/>
              </a:rPr>
              <a:t>&lt;xsd:extension base="starwarsType"&gt;</a:t>
            </a: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/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  &lt;/xsd:extension&gt;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  &lt;/xsd:complexContent&gt;</a:t>
            </a:r>
            <a:b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nl-NL" sz="1600" smtClean="0">
                <a:solidFill>
                  <a:schemeClr val="folHlink"/>
                </a:solidFill>
                <a:latin typeface="Courier New" pitchFamily="49" charset="0"/>
              </a:rPr>
              <a:t>&lt;/xsd:complexType&gt;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D198357-5C33-4AAC-A86E-45679F92D427}" type="slidenum">
              <a:rPr lang="en-GB"/>
              <a:pPr/>
              <a:t>8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 grenzen van XML</a:t>
            </a:r>
            <a:endParaRPr lang="nl-NL" smtClean="0"/>
          </a:p>
        </p:txBody>
      </p:sp>
      <p:sp>
        <p:nvSpPr>
          <p:cNvPr id="250883" name="Oval 3"/>
          <p:cNvSpPr>
            <a:spLocks noChangeArrowheads="1"/>
          </p:cNvSpPr>
          <p:nvPr/>
        </p:nvSpPr>
        <p:spPr bwMode="auto">
          <a:xfrm>
            <a:off x="2959100" y="3514725"/>
            <a:ext cx="2514600" cy="609600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defRPr/>
            </a:pPr>
            <a:r>
              <a:rPr lang="nl-NL" sz="1200" b="1">
                <a:solidFill>
                  <a:schemeClr val="bg1"/>
                </a:solidFill>
                <a:latin typeface="Arial Unicode MS" pitchFamily="34" charset="-128"/>
              </a:rPr>
              <a:t>Structuur</a:t>
            </a:r>
            <a:r>
              <a:rPr lang="nl-NL">
                <a:latin typeface="Arial Unicode MS" pitchFamily="34" charset="-128"/>
              </a:rPr>
              <a:t>                  </a:t>
            </a:r>
            <a:r>
              <a:rPr lang="nl-NL" sz="1200" b="1">
                <a:solidFill>
                  <a:schemeClr val="bg1"/>
                </a:solidFill>
                <a:latin typeface="Arial Unicode MS" pitchFamily="34" charset="-128"/>
              </a:rPr>
              <a:t>Semantiek</a:t>
            </a:r>
            <a:endParaRPr lang="en-US" sz="1200" b="1">
              <a:solidFill>
                <a:schemeClr val="bg1"/>
              </a:solidFill>
              <a:latin typeface="Arial Unicode MS" pitchFamily="34" charset="-128"/>
            </a:endParaRP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3762375" y="3359150"/>
            <a:ext cx="935038" cy="1008063"/>
            <a:chOff x="675" y="2843"/>
            <a:chExt cx="515" cy="554"/>
          </a:xfrm>
        </p:grpSpPr>
        <p:sp>
          <p:nvSpPr>
            <p:cNvPr id="9232" name="AutoShape 5"/>
            <p:cNvSpPr>
              <a:spLocks noChangeArrowheads="1"/>
            </p:cNvSpPr>
            <p:nvPr/>
          </p:nvSpPr>
          <p:spPr bwMode="auto">
            <a:xfrm rot="2522251">
              <a:off x="918" y="3122"/>
              <a:ext cx="272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233" name="AutoShape 6"/>
            <p:cNvSpPr>
              <a:spLocks noChangeArrowheads="1"/>
            </p:cNvSpPr>
            <p:nvPr/>
          </p:nvSpPr>
          <p:spPr bwMode="auto">
            <a:xfrm rot="8151321">
              <a:off x="675" y="3125"/>
              <a:ext cx="272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234" name="AutoShape 7"/>
            <p:cNvSpPr>
              <a:spLocks noChangeArrowheads="1"/>
            </p:cNvSpPr>
            <p:nvPr/>
          </p:nvSpPr>
          <p:spPr bwMode="auto">
            <a:xfrm rot="-5400000">
              <a:off x="793" y="2843"/>
              <a:ext cx="272" cy="27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235" name="Rectangle 8"/>
            <p:cNvSpPr>
              <a:spLocks noChangeArrowheads="1"/>
            </p:cNvSpPr>
            <p:nvPr/>
          </p:nvSpPr>
          <p:spPr bwMode="auto">
            <a:xfrm>
              <a:off x="861" y="3113"/>
              <a:ext cx="135" cy="90"/>
            </a:xfrm>
            <a:prstGeom prst="rect">
              <a:avLst/>
            </a:prstGeom>
            <a:solidFill>
              <a:srgbClr val="C0BC08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250889" name="Oval 9"/>
          <p:cNvSpPr>
            <a:spLocks noChangeArrowheads="1"/>
          </p:cNvSpPr>
          <p:nvPr/>
        </p:nvSpPr>
        <p:spPr bwMode="auto">
          <a:xfrm>
            <a:off x="3546475" y="25669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buFontTx/>
              <a:buChar char="•"/>
              <a:defRPr/>
            </a:pPr>
            <a:r>
              <a:rPr lang="nl-NL" sz="2000">
                <a:solidFill>
                  <a:srgbClr val="C0C0C0"/>
                </a:solidFill>
                <a:latin typeface="Arial" charset="0"/>
              </a:rPr>
              <a:t>Validiteit</a:t>
            </a:r>
          </a:p>
        </p:txBody>
      </p:sp>
      <p:sp>
        <p:nvSpPr>
          <p:cNvPr id="250890" name="Oval 10"/>
          <p:cNvSpPr>
            <a:spLocks noChangeArrowheads="1"/>
          </p:cNvSpPr>
          <p:nvPr/>
        </p:nvSpPr>
        <p:spPr bwMode="auto">
          <a:xfrm>
            <a:off x="2395538" y="40782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buFontTx/>
              <a:buChar char="•"/>
              <a:defRPr/>
            </a:pPr>
            <a:r>
              <a:rPr lang="nl-NL" sz="2000">
                <a:solidFill>
                  <a:srgbClr val="C0C0C0"/>
                </a:solidFill>
                <a:latin typeface="Arial" charset="0"/>
              </a:rPr>
              <a:t>Conversie</a:t>
            </a:r>
          </a:p>
        </p:txBody>
      </p:sp>
      <p:sp>
        <p:nvSpPr>
          <p:cNvPr id="250891" name="Oval 11"/>
          <p:cNvSpPr>
            <a:spLocks noChangeArrowheads="1"/>
          </p:cNvSpPr>
          <p:nvPr/>
        </p:nvSpPr>
        <p:spPr bwMode="auto">
          <a:xfrm>
            <a:off x="4770438" y="40782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buFontTx/>
              <a:buChar char="•"/>
              <a:defRPr/>
            </a:pPr>
            <a:r>
              <a:rPr lang="nl-NL" sz="2000">
                <a:solidFill>
                  <a:srgbClr val="C0C0C0"/>
                </a:solidFill>
                <a:latin typeface="Arial" charset="0"/>
              </a:rPr>
              <a:t>Weergave</a:t>
            </a:r>
          </a:p>
        </p:txBody>
      </p:sp>
      <p:sp>
        <p:nvSpPr>
          <p:cNvPr id="9225" name="WordArt 12"/>
          <p:cNvSpPr>
            <a:spLocks noChangeArrowheads="1" noChangeShapeType="1" noTextEdit="1"/>
          </p:cNvSpPr>
          <p:nvPr/>
        </p:nvSpPr>
        <p:spPr bwMode="auto">
          <a:xfrm>
            <a:off x="3835400" y="3646488"/>
            <a:ext cx="781050" cy="4000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</a:sp3d>
          </a:bodyPr>
          <a:lstStyle/>
          <a:p>
            <a:pPr algn="ctr"/>
            <a:r>
              <a:rPr lang="nl-NL" sz="2800" b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XML</a:t>
            </a:r>
          </a:p>
        </p:txBody>
      </p:sp>
      <p:sp>
        <p:nvSpPr>
          <p:cNvPr id="250893" name="Oval 13"/>
          <p:cNvSpPr>
            <a:spLocks noChangeArrowheads="1"/>
          </p:cNvSpPr>
          <p:nvPr/>
        </p:nvSpPr>
        <p:spPr bwMode="auto">
          <a:xfrm>
            <a:off x="3546475" y="25669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defRPr/>
            </a:pPr>
            <a:r>
              <a:rPr lang="nl-NL" sz="2000" b="1">
                <a:solidFill>
                  <a:schemeClr val="bg1"/>
                </a:solidFill>
                <a:latin typeface="Arial" charset="0"/>
              </a:rPr>
              <a:t>Validiteit</a:t>
            </a:r>
          </a:p>
        </p:txBody>
      </p:sp>
      <p:sp>
        <p:nvSpPr>
          <p:cNvPr id="250894" name="Oval 14"/>
          <p:cNvSpPr>
            <a:spLocks noChangeArrowheads="1"/>
          </p:cNvSpPr>
          <p:nvPr/>
        </p:nvSpPr>
        <p:spPr bwMode="auto">
          <a:xfrm>
            <a:off x="2395538" y="40782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defRPr/>
            </a:pPr>
            <a:r>
              <a:rPr lang="nl-NL" sz="2000" b="1">
                <a:solidFill>
                  <a:schemeClr val="bg1"/>
                </a:solidFill>
                <a:latin typeface="Arial" charset="0"/>
              </a:rPr>
              <a:t>Conversie</a:t>
            </a:r>
          </a:p>
        </p:txBody>
      </p:sp>
      <p:sp>
        <p:nvSpPr>
          <p:cNvPr id="250895" name="Oval 15"/>
          <p:cNvSpPr>
            <a:spLocks noChangeArrowheads="1"/>
          </p:cNvSpPr>
          <p:nvPr/>
        </p:nvSpPr>
        <p:spPr bwMode="auto">
          <a:xfrm>
            <a:off x="4770438" y="4078288"/>
            <a:ext cx="1368425" cy="719137"/>
          </a:xfrm>
          <a:prstGeom prst="ellipse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>
                <a:srgbClr val="C3244D"/>
              </a:buClr>
              <a:defRPr/>
            </a:pPr>
            <a:r>
              <a:rPr lang="nl-NL" sz="2000" b="1">
                <a:solidFill>
                  <a:schemeClr val="bg1"/>
                </a:solidFill>
                <a:latin typeface="Arial" charset="0"/>
              </a:rPr>
              <a:t>Weergave</a:t>
            </a:r>
          </a:p>
        </p:txBody>
      </p:sp>
      <p:sp>
        <p:nvSpPr>
          <p:cNvPr id="250896" name="AutoShape 16"/>
          <p:cNvSpPr>
            <a:spLocks noChangeArrowheads="1"/>
          </p:cNvSpPr>
          <p:nvPr/>
        </p:nvSpPr>
        <p:spPr bwMode="auto">
          <a:xfrm>
            <a:off x="1247775" y="1881188"/>
            <a:ext cx="1657350" cy="719137"/>
          </a:xfrm>
          <a:prstGeom prst="wedgeRoundRectCallout">
            <a:avLst>
              <a:gd name="adj1" fmla="val 93583"/>
              <a:gd name="adj2" fmla="val 73181"/>
              <a:gd name="adj3" fmla="val 16667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Schema</a:t>
            </a:r>
          </a:p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(XSD)</a:t>
            </a:r>
          </a:p>
        </p:txBody>
      </p:sp>
      <p:sp>
        <p:nvSpPr>
          <p:cNvPr id="250897" name="AutoShape 17"/>
          <p:cNvSpPr>
            <a:spLocks noChangeArrowheads="1"/>
          </p:cNvSpPr>
          <p:nvPr/>
        </p:nvSpPr>
        <p:spPr bwMode="auto">
          <a:xfrm>
            <a:off x="312738" y="4905375"/>
            <a:ext cx="2016125" cy="719138"/>
          </a:xfrm>
          <a:prstGeom prst="wedgeRoundRectCallout">
            <a:avLst>
              <a:gd name="adj1" fmla="val 56694"/>
              <a:gd name="adj2" fmla="val -91944"/>
              <a:gd name="adj3" fmla="val 16667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Transformations</a:t>
            </a:r>
          </a:p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(XSLT)</a:t>
            </a:r>
          </a:p>
        </p:txBody>
      </p:sp>
      <p:sp>
        <p:nvSpPr>
          <p:cNvPr id="250898" name="AutoShape 18"/>
          <p:cNvSpPr>
            <a:spLocks noChangeArrowheads="1"/>
          </p:cNvSpPr>
          <p:nvPr/>
        </p:nvSpPr>
        <p:spPr bwMode="auto">
          <a:xfrm>
            <a:off x="6432550" y="5049838"/>
            <a:ext cx="2016125" cy="719137"/>
          </a:xfrm>
          <a:prstGeom prst="wedgeRoundRectCallout">
            <a:avLst>
              <a:gd name="adj1" fmla="val -69292"/>
              <a:gd name="adj2" fmla="val -109162"/>
              <a:gd name="adj3" fmla="val 16667"/>
            </a:avLst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Stylesheets</a:t>
            </a:r>
          </a:p>
          <a:p>
            <a:pPr algn="ctr"/>
            <a:r>
              <a:rPr lang="nl-NL" sz="2000">
                <a:solidFill>
                  <a:srgbClr val="FF3300"/>
                </a:solidFill>
                <a:latin typeface="Arial" charset="0"/>
                <a:cs typeface="Arial" charset="0"/>
              </a:rPr>
              <a:t>(XSLT/XSL-FO)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96" grpId="0" animBg="1"/>
      <p:bldP spid="250897" grpId="0" animBg="1"/>
      <p:bldP spid="2508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7475B1-AE62-4130-8B3D-C5D0224022F3}" type="slidenum">
              <a:rPr lang="en-GB"/>
              <a:pPr/>
              <a:t>9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Hoe toon je XML?</a:t>
            </a:r>
            <a:endParaRPr lang="nl-NL" smtClean="0"/>
          </a:p>
        </p:txBody>
      </p:sp>
      <p:pic>
        <p:nvPicPr>
          <p:cNvPr id="10244" name="Picture 3" descr="mht23A5(1)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57313" y="1454150"/>
            <a:ext cx="6551612" cy="3971925"/>
          </a:xfr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</TotalTime>
  <Words>1122</Words>
  <Application>Microsoft Macintosh PowerPoint</Application>
  <PresentationFormat>On-screen Show (4:3)</PresentationFormat>
  <Paragraphs>306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Default Design</vt:lpstr>
      <vt:lpstr>PowerPoint Presentation</vt:lpstr>
      <vt:lpstr>Module XML</vt:lpstr>
      <vt:lpstr>Vandaag</vt:lpstr>
      <vt:lpstr>Schema: Groeperen</vt:lpstr>
      <vt:lpstr>Schema: afleiden van SimpleType</vt:lpstr>
      <vt:lpstr>Schema: afleiden van SimpleType</vt:lpstr>
      <vt:lpstr>Schema: afleiden van ComplexType</vt:lpstr>
      <vt:lpstr>De grenzen van XML</vt:lpstr>
      <vt:lpstr>Hoe toon je XML?</vt:lpstr>
      <vt:lpstr>XML weergeven met CSS</vt:lpstr>
      <vt:lpstr>XML weergeven met CSS</vt:lpstr>
      <vt:lpstr>CSS of XSL(T)?</vt:lpstr>
      <vt:lpstr>Wat is XSL?</vt:lpstr>
      <vt:lpstr>Source tree &amp; Result tree</vt:lpstr>
      <vt:lpstr>XSL talen</vt:lpstr>
      <vt:lpstr>XSLT</vt:lpstr>
      <vt:lpstr>XSLT – wat kun je zoal?</vt:lpstr>
      <vt:lpstr>Tussenopdracht 1+2</vt:lpstr>
      <vt:lpstr>XSLT – stylesheets &amp; templates</vt:lpstr>
      <vt:lpstr>Hiërarchie in XML</vt:lpstr>
      <vt:lpstr>Templates &amp; XPath - 1</vt:lpstr>
      <vt:lpstr>Templates &amp; XPath - 2</vt:lpstr>
      <vt:lpstr>Voorbeeld XSL - 1</vt:lpstr>
      <vt:lpstr>Voorbeeld XSL - 2</vt:lpstr>
      <vt:lpstr>Voorbeeld XSL - 3</vt:lpstr>
      <vt:lpstr>Voorbeeld XSL - 4</vt:lpstr>
      <vt:lpstr>Conclusie</vt:lpstr>
      <vt:lpstr>Info</vt:lpstr>
      <vt:lpstr>Vragen ???</vt:lpstr>
    </vt:vector>
  </TitlesOfParts>
  <Company>Avans Hogeschool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PHP</dc:title>
  <dc:subject>PHP Basis</dc:subject>
  <dc:creator>Frans van Seggelen</dc:creator>
  <cp:lastModifiedBy>Bob Polis</cp:lastModifiedBy>
  <cp:revision>174</cp:revision>
  <dcterms:created xsi:type="dcterms:W3CDTF">2004-06-16T13:57:44Z</dcterms:created>
  <dcterms:modified xsi:type="dcterms:W3CDTF">2012-04-25T06:38:38Z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ans">
    <vt:lpwstr>Yes</vt:lpwstr>
  </property>
  <property fmtid="{D5CDD505-2E9C-101B-9397-08002B2CF9AE}" pid="3" name="coversl">
    <vt:lpwstr>258</vt:lpwstr>
  </property>
  <property fmtid="{D5CDD505-2E9C-101B-9397-08002B2CF9AE}" pid="4" name="titlesl">
    <vt:lpwstr>259</vt:lpwstr>
  </property>
  <property fmtid="{D5CDD505-2E9C-101B-9397-08002B2CF9AE}" pid="5" name="title">
    <vt:lpwstr>7: Spelontwerp (Afronding)</vt:lpwstr>
  </property>
  <property fmtid="{D5CDD505-2E9C-101B-9397-08002B2CF9AE}" pid="6" name="subtitle">
    <vt:lpwstr>Gameplay &amp; Design</vt:lpwstr>
  </property>
  <property fmtid="{D5CDD505-2E9C-101B-9397-08002B2CF9AE}" pid="7" name="ref">
    <vt:lpwstr>GPD</vt:lpwstr>
  </property>
  <property fmtid="{D5CDD505-2E9C-101B-9397-08002B2CF9AE}" pid="8" name="speaker">
    <vt:lpwstr>Frans van Seggelen</vt:lpwstr>
  </property>
  <property fmtid="{D5CDD505-2E9C-101B-9397-08002B2CF9AE}" pid="9" name="dt">
    <vt:lpwstr>22-03-2006</vt:lpwstr>
  </property>
  <property fmtid="{D5CDD505-2E9C-101B-9397-08002B2CF9AE}" pid="10" name="usergroup">
    <vt:lpwstr>0</vt:lpwstr>
  </property>
  <property fmtid="{D5CDD505-2E9C-101B-9397-08002B2CF9AE}" pid="11" name="format">
    <vt:lpwstr>0</vt:lpwstr>
  </property>
  <property fmtid="{D5CDD505-2E9C-101B-9397-08002B2CF9AE}" pid="12" name="background">
    <vt:lpwstr>1</vt:lpwstr>
  </property>
  <property fmtid="{D5CDD505-2E9C-101B-9397-08002B2CF9AE}" pid="13" name="rground">
    <vt:lpwstr>1</vt:lpwstr>
  </property>
  <property fmtid="{D5CDD505-2E9C-101B-9397-08002B2CF9AE}" pid="14" name="cldocument">
    <vt:lpwstr>1043</vt:lpwstr>
  </property>
  <property fmtid="{D5CDD505-2E9C-101B-9397-08002B2CF9AE}" pid="15" name="sliden">
    <vt:lpwstr>Yes</vt:lpwstr>
  </property>
  <property fmtid="{D5CDD505-2E9C-101B-9397-08002B2CF9AE}" pid="16" name="level1">
    <vt:lpwstr/>
  </property>
  <property fmtid="{D5CDD505-2E9C-101B-9397-08002B2CF9AE}" pid="17" name="level11">
    <vt:lpwstr/>
  </property>
</Properties>
</file>