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59" r:id="rId3"/>
    <p:sldId id="288" r:id="rId4"/>
    <p:sldId id="312" r:id="rId5"/>
    <p:sldId id="320" r:id="rId6"/>
    <p:sldId id="321" r:id="rId7"/>
    <p:sldId id="322" r:id="rId8"/>
    <p:sldId id="323" r:id="rId9"/>
    <p:sldId id="325" r:id="rId10"/>
    <p:sldId id="326" r:id="rId11"/>
    <p:sldId id="327" r:id="rId12"/>
    <p:sldId id="313" r:id="rId13"/>
    <p:sldId id="319" r:id="rId14"/>
    <p:sldId id="328" r:id="rId15"/>
    <p:sldId id="329" r:id="rId16"/>
    <p:sldId id="300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287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FFCC00"/>
    <a:srgbClr val="C0BC08"/>
    <a:srgbClr val="01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0" autoAdjust="0"/>
    <p:restoredTop sz="88042" autoAdjust="0"/>
  </p:normalViewPr>
  <p:slideViewPr>
    <p:cSldViewPr snapToGrid="0">
      <p:cViewPr varScale="1">
        <p:scale>
          <a:sx n="119" d="100"/>
          <a:sy n="119" d="100"/>
        </p:scale>
        <p:origin x="-1600" y="-112"/>
      </p:cViewPr>
      <p:guideLst>
        <p:guide orient="horz" pos="323"/>
        <p:guide pos="2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EC46FE-3622-4FD1-927C-513A8D8938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3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BB7ABD6-CC86-4318-BF12-963CB92B93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15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EC2F8-FB65-4E11-A8EA-0DAA0FD04B62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C6438-ACC6-43AE-9E51-230767D6DA32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01B2C-CA06-44AE-AE82-222441A8DF27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FB39A-DAD1-4623-A7C8-DE6F29B33D4D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6EC8D-85F1-4B81-BC19-11392E212630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4DD96-C040-4E09-8319-AD6588A9D53D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789C8B-A375-4ECE-9DAE-832797389C85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7DACF-3866-43B5-B559-790DE627791E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4EE45-F02E-4FEB-A5A5-0408A67F18AF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5D9FC-92D9-4049-B8E7-1082A89F92EB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5D6C4-5366-447A-846C-F68831713DAB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44B4B-ECB2-4801-8373-6C5723EFECE6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4B601-F2B0-44D0-BFC8-355CB12EB830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932DA-CC63-4627-9769-7EF1030C364B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85B15-3926-44AA-A2E7-2229B22460AE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B0524-C800-4A9B-B6CE-5DD35B8FF931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71065-9822-4A7C-BBF5-44CA17710789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40554-EB2F-4A6E-993C-43AFFD5E59F2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5EEF2-2E23-4D6E-9AA5-19F399A8CE25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6AB347-1D06-4936-BEA1-D4A73B85535F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527C1-4E33-47A0-881A-20D08A5A8C95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775AD3-422F-45AE-A6F6-391ABBE21077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BC2FCA-657B-4979-95D0-E7A03833ECE5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01297-0B6D-4971-8171-07736AFBF069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27138" y="3373438"/>
            <a:ext cx="7254875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1000" b="1">
                <a:solidFill>
                  <a:schemeClr val="accent1"/>
                </a:solidFill>
              </a:rPr>
              <a:t>Module: XML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2306638"/>
            <a:ext cx="7254875" cy="55086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8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 sz="2400" b="1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116D3-2618-41C1-872A-088D70B7E9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F2FF8-467B-49B4-92F1-DE46ED4D73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313488" y="631825"/>
            <a:ext cx="1693862" cy="48736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27138" y="631825"/>
            <a:ext cx="4933950" cy="48736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C6ECC-609F-45B0-BA63-CA5F01C9C1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BAC5-951B-4B50-9CA4-E92A461795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6AFE1-E7C1-46D0-85D2-BFF2FAF611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27138" y="1376363"/>
            <a:ext cx="3313112" cy="41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650" y="1376363"/>
            <a:ext cx="3314700" cy="41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10AA8-49FF-4B5B-B07B-A46E774F62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D214-F75B-48E4-A733-8A652638EE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CBE6-6AC1-4DC7-9089-B86B2A99AC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F706C-07F6-4F9A-94ED-02292796A9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5ABC-FE53-4D3A-BD87-A8093D9C7F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74BB8-A9E2-4AC4-A6E8-7DA810827A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7138" y="631825"/>
            <a:ext cx="67802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7138" y="1376363"/>
            <a:ext cx="6780212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465888"/>
            <a:ext cx="90963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3B4A946-7E93-4662-A279-18B379946C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1000" b="1">
                <a:solidFill>
                  <a:schemeClr val="accent1"/>
                </a:solidFill>
              </a:rPr>
              <a:t>Module: XML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0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 i="1">
          <a:solidFill>
            <a:schemeClr val="accent1"/>
          </a:solidFill>
          <a:latin typeface="+mn-lt"/>
        </a:defRPr>
      </a:lvl2pPr>
      <a:lvl3pPr marL="985838" indent="-177800" algn="l" rtl="0" eaLnBrk="0" fontAlgn="base" hangingPunct="0">
        <a:spcBef>
          <a:spcPct val="20000"/>
        </a:spcBef>
        <a:spcAft>
          <a:spcPct val="0"/>
        </a:spcAft>
        <a:buChar char="–"/>
        <a:defRPr sz="1400" i="1">
          <a:solidFill>
            <a:schemeClr val="tx1"/>
          </a:solidFill>
          <a:latin typeface="+mn-lt"/>
        </a:defRPr>
      </a:lvl3pPr>
      <a:lvl4pPr marL="1343025" indent="-177800" algn="l" rtl="0" eaLnBrk="0" fontAlgn="base" hangingPunct="0">
        <a:spcBef>
          <a:spcPct val="20000"/>
        </a:spcBef>
        <a:spcAft>
          <a:spcPct val="0"/>
        </a:spcAft>
        <a:buChar char="–"/>
        <a:defRPr sz="1200" 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wk3%5Cpeople_empty.xml" TargetMode="External"/><Relationship Id="rId4" Type="http://schemas.openxmlformats.org/officeDocument/2006/relationships/hyperlink" Target="wk3%5Cpeople_default.xml" TargetMode="External"/><Relationship Id="rId5" Type="http://schemas.openxmlformats.org/officeDocument/2006/relationships/hyperlink" Target="wk3%5Cshowtree-20000610.xs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xml.apache.org/fop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k3%5Cpeople_1.gif" TargetMode="External"/><Relationship Id="rId4" Type="http://schemas.openxmlformats.org/officeDocument/2006/relationships/hyperlink" Target="wk3%5Cpeople_empty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wk3%5Cpeople_firstnames_01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wk3%5Cpeople_firstnames_02.xml" TargetMode="External"/><Relationship Id="rId4" Type="http://schemas.openxmlformats.org/officeDocument/2006/relationships/hyperlink" Target="wk3%5Cpeople_EAT_01.xml" TargetMode="External"/><Relationship Id="rId5" Type="http://schemas.openxmlformats.org/officeDocument/2006/relationships/hyperlink" Target="wk3%5Cpeople_EAT_02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wk3%5Cpeople_diedbefore1970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7EDF63-3AC1-471B-A444-CBDC38FC29A9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XSLT – deel 2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7588250" cy="4926012"/>
          </a:xfrm>
        </p:spPr>
        <p:txBody>
          <a:bodyPr/>
          <a:lstStyle/>
          <a:p>
            <a:pPr eaLnBrk="1" hangingPunct="1"/>
            <a:r>
              <a:rPr lang="nl-NL" b="1" smtClean="0"/>
              <a:t>xsl:element</a:t>
            </a:r>
            <a:r>
              <a:rPr lang="nl-NL" smtClean="0"/>
              <a:t> element: voegt element toe aan output</a:t>
            </a:r>
            <a:br>
              <a:rPr lang="nl-NL" smtClean="0"/>
            </a:br>
            <a:r>
              <a:rPr lang="nl-NL" smtClean="0">
                <a:solidFill>
                  <a:schemeClr val="accent1"/>
                </a:solidFill>
                <a:latin typeface="Courier New" pitchFamily="49" charset="0"/>
              </a:rPr>
              <a:t>&lt;xsl:template match="ATOM"&gt;</a:t>
            </a:r>
            <a:br>
              <a:rPr lang="nl-NL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accent1"/>
                </a:solidFill>
                <a:latin typeface="Courier New" pitchFamily="49" charset="0"/>
              </a:rPr>
              <a:t>  &lt;xsl:element name="{@STATE}"&gt;</a:t>
            </a:r>
            <a:br>
              <a:rPr lang="nl-NL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accent1"/>
                </a:solidFill>
                <a:latin typeface="Courier New" pitchFamily="49" charset="0"/>
              </a:rPr>
              <a:t>    &lt;NAME&gt;&lt;xsl:value-of select="NAME"/&gt;&lt;/NAME&gt;</a:t>
            </a:r>
            <a:br>
              <a:rPr lang="nl-NL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accent1"/>
                </a:solidFill>
                <a:latin typeface="Courier New" pitchFamily="49" charset="0"/>
              </a:rPr>
              <a:t>    &lt;!-- rules for other children… --&gt;</a:t>
            </a:r>
            <a:br>
              <a:rPr lang="nl-NL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accent1"/>
                </a:solidFill>
                <a:latin typeface="Courier New" pitchFamily="49" charset="0"/>
              </a:rPr>
              <a:t>  &lt;/xsl:element&gt;</a:t>
            </a:r>
            <a:br>
              <a:rPr lang="nl-NL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accent1"/>
                </a:solidFill>
                <a:latin typeface="Courier New" pitchFamily="49" charset="0"/>
              </a:rPr>
              <a:t>&lt;/xsl:template&gt;</a:t>
            </a:r>
          </a:p>
          <a:p>
            <a:pPr eaLnBrk="1" hangingPunct="1"/>
            <a:endParaRPr lang="nl-NL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nl-NL" b="1" smtClean="0"/>
              <a:t>xsl:attribute</a:t>
            </a:r>
            <a:r>
              <a:rPr lang="nl-NL" smtClean="0"/>
              <a:t> element: voegt attribuut toe aan output</a:t>
            </a:r>
            <a:br>
              <a:rPr lang="nl-NL" smtClean="0"/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&lt;xsl:template match="ATOM"&gt;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&lt;LI&gt;&lt;A&gt;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&lt;xsl:attribute name="HREF"&gt;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&lt;xsl:value-of select="SYMBOL"/&gt;.html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&lt;/xsl:attribute&gt;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&lt;xsl:value-of select="NAME"/&gt;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&lt;/A&gt;&lt;/LI&gt;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&lt;/xsl:template&gt;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8213" y="5527675"/>
            <a:ext cx="369093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4DC2E6-7E45-4C57-851B-3ED2C4D3F328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XSLT – deel 2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7588250" cy="49260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nl-NL" sz="1600" b="1" smtClean="0"/>
              <a:t>xsl:if </a:t>
            </a:r>
            <a:r>
              <a:rPr lang="nl-NL" sz="1600" smtClean="0"/>
              <a:t>element: output veranderen afhankelijk van input</a:t>
            </a:r>
            <a:r>
              <a:rPr lang="en-US" sz="1600" smtClean="0"/>
              <a:t> </a:t>
            </a: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&lt;xsl:template match="ATOM"&gt;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&lt;xsl:value-of select="NAME"/&gt;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&lt;xsl:if test="position()!=last()"&gt;, &lt;/xsl:if&gt;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&lt;/xsl:template&gt;</a:t>
            </a:r>
          </a:p>
          <a:p>
            <a:pPr eaLnBrk="1" hangingPunct="1">
              <a:lnSpc>
                <a:spcPct val="80000"/>
              </a:lnSpc>
            </a:pPr>
            <a:endParaRPr lang="nl-NL" sz="160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nl-NL" sz="1600" b="1" smtClean="0"/>
              <a:t>xsl:choose</a:t>
            </a:r>
            <a:r>
              <a:rPr lang="nl-NL" sz="1600" smtClean="0"/>
              <a:t> element: idem voor 1 van meerdere outputs</a:t>
            </a:r>
            <a:br>
              <a:rPr lang="nl-NL" sz="1600" smtClean="0"/>
            </a:br>
            <a:r>
              <a:rPr lang="en-US" sz="160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&lt;xsl:template match="ATOM"&gt;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&lt;xsl:choose&gt;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&lt;xsl:when test="@STATE='SOLID'"&gt;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…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&lt;/xsl:when&gt;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&lt;xsl:when test="@STATE='LIQUID'"&gt;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…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&lt;/xsl:when&gt;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&lt;xsl:when test="@STATE='GAS'"&gt;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…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&lt;/xsl:when&gt;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&lt;xsl:otherwise&gt;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…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&lt;/xsl:otherwise&gt;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&lt;/xsl:choose&gt;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&lt;/xsl:template&gt;</a:t>
            </a:r>
            <a:endParaRPr lang="nl-NL" sz="140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38EDDE-5F9A-46D8-BB58-69EF03EF47D7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XSLT – deel 2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7588250" cy="4926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sz="1600" smtClean="0"/>
              <a:t>Default Template Rules: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XSLT definieert diverse default template rules die impliciet worden opgenomen in alle style sheets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effect: ‘leeg’ style sheet neemt alle #PCDATA uit input-elementen meeneemt naar output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default rules zijn van lage prioriteit; iedere andere match heeft hogere prioriteit dan de default rules</a:t>
            </a:r>
          </a:p>
          <a:p>
            <a:pPr eaLnBrk="1" hangingPunct="1">
              <a:lnSpc>
                <a:spcPct val="90000"/>
              </a:lnSpc>
            </a:pPr>
            <a:r>
              <a:rPr lang="nl-NL" sz="1600" smtClean="0"/>
              <a:t>Default rule voor elementen en root node</a:t>
            </a:r>
            <a:r>
              <a:rPr lang="en-US" sz="1600" smtClean="0"/>
              <a:t> </a:t>
            </a:r>
            <a:br>
              <a:rPr lang="en-US" sz="1600" smtClean="0"/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&lt;xsl:template match="*|/"&gt;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	&lt;xsl:apply-templates/&gt;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&lt;/xsl:template&gt;</a:t>
            </a:r>
          </a:p>
          <a:p>
            <a:pPr eaLnBrk="1" hangingPunct="1">
              <a:lnSpc>
                <a:spcPct val="90000"/>
              </a:lnSpc>
            </a:pPr>
            <a:r>
              <a:rPr lang="nl-NL" sz="1600" smtClean="0"/>
              <a:t>Default rule voor text nodes en attributen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&lt;xsl:template match="text()|@*"&gt;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	&lt;xsl:value-of select="."/&gt;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&lt;/xsl:template&gt;</a:t>
            </a:r>
          </a:p>
          <a:p>
            <a:pPr eaLnBrk="1" hangingPunct="1">
              <a:lnSpc>
                <a:spcPct val="90000"/>
              </a:lnSpc>
            </a:pPr>
            <a:r>
              <a:rPr lang="nl-NL" sz="1600" smtClean="0"/>
              <a:t>Default rule voor processing instructions en comments</a:t>
            </a:r>
            <a:br>
              <a:rPr lang="nl-NL" sz="1600" smtClean="0"/>
            </a:b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&lt;xsl:template match="processing-instruction()|comment()"/&gt;</a:t>
            </a:r>
          </a:p>
          <a:p>
            <a:pPr eaLnBrk="1" hangingPunct="1">
              <a:lnSpc>
                <a:spcPct val="90000"/>
              </a:lnSpc>
            </a:pPr>
            <a:r>
              <a:rPr lang="nl-NL" sz="1600" smtClean="0">
                <a:solidFill>
                  <a:srgbClr val="00B050"/>
                </a:solidFill>
              </a:rPr>
              <a:t>Demo:</a:t>
            </a:r>
            <a:r>
              <a:rPr lang="nl-NL" sz="1600" smtClean="0"/>
              <a:t> </a:t>
            </a:r>
            <a:r>
              <a:rPr lang="nl-NL" sz="1600" smtClean="0">
                <a:hlinkClick r:id="rId3" action="ppaction://hlinkpres?slideindex=1&amp;slidetitle="/>
              </a:rPr>
              <a:t>wk3\people_empty.xml</a:t>
            </a:r>
            <a:r>
              <a:rPr lang="nl-NL" sz="1600" smtClean="0"/>
              <a:t> </a:t>
            </a:r>
            <a:r>
              <a:rPr lang="nl-NL" sz="1600" smtClean="0">
                <a:hlinkClick r:id="rId4" action="ppaction://hlinkpres?slideindex=1&amp;slidetitle="/>
              </a:rPr>
              <a:t>wk3\people_default.xml</a:t>
            </a:r>
            <a:r>
              <a:rPr lang="nl-NL" sz="1600" smtClean="0"/>
              <a:t> </a:t>
            </a:r>
            <a:r>
              <a:rPr lang="nl-NL" sz="1600" smtClean="0">
                <a:hlinkClick r:id="rId5" action="ppaction://hlinkfile"/>
              </a:rPr>
              <a:t>wk3\showtree-20000610.xsl</a:t>
            </a:r>
            <a:r>
              <a:rPr lang="nl-NL" sz="1600" smtClean="0"/>
              <a:t> (mbv AltovaXML)</a:t>
            </a:r>
          </a:p>
          <a:p>
            <a:pPr eaLnBrk="1" hangingPunct="1">
              <a:lnSpc>
                <a:spcPct val="90000"/>
              </a:lnSpc>
            </a:pPr>
            <a:endParaRPr lang="nl-NL" sz="140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81BB04-575F-474A-8295-4889DAAC621E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Tussenopdracht 1+2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endParaRPr lang="nl-NL" sz="1600" smtClean="0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176C2E-19C7-428C-A671-CE796CB10CAF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524000" algn="l"/>
              </a:tabLst>
            </a:pPr>
            <a:r>
              <a:rPr lang="nl-NL" sz="2000" smtClean="0"/>
              <a:t>XSL-FO: complete XML applicatie waarmee exacte layout van tekst op pagina kan worden vastgelegd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z="2000" smtClean="0"/>
              <a:t>Meestal schrijf je niet direct XSL-FO, maar  gebruik je XSLT stylesheet om XML-document om te zetten in XSL-FO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z="2000" smtClean="0"/>
              <a:t>Meeste browsers kunnen XSL-FO documenten nog </a:t>
            </a:r>
            <a:r>
              <a:rPr lang="nl-NL" sz="2000" b="1" smtClean="0"/>
              <a:t>niet</a:t>
            </a:r>
            <a:r>
              <a:rPr lang="nl-NL" sz="2000" smtClean="0"/>
              <a:t> direct weergeven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z="1800" smtClean="0"/>
              <a:t>==&gt; gebruik extra ‘processor’ om het resultaat, b.v. in PDF-vorm, te tonen aan de gebruiker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Meestal .FO extensie … maar blijft XML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49BAD8-16DF-46EF-BC77-C0C62AF19D4D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524000" algn="l"/>
              </a:tabLst>
            </a:pPr>
            <a:r>
              <a:rPr lang="nl-NL" smtClean="0"/>
              <a:t>beschrijft layout van series geneste rechthoeken (boxes) die op 1 of meerdere pagina’s geplaatst worden.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behoorlijke overeenkomsten CSS box-model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boxes bevatten (gelayoute) tekst, plaatjes, rulers, …</a:t>
            </a:r>
          </a:p>
          <a:p>
            <a:pPr eaLnBrk="1" hangingPunct="1">
              <a:tabLst>
                <a:tab pos="1524000" algn="l"/>
              </a:tabLst>
            </a:pPr>
            <a:endParaRPr lang="nl-NL" b="1" smtClean="0"/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4 typen gebieden (areas)</a:t>
            </a:r>
            <a:endParaRPr lang="en-US" smtClean="0"/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Block areas: via FO-taal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Inline areas: via FO-taal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Line areas: door formatting engine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Glyph areas: door formatting engine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B77412-F890-46C1-BB24-2D13964A634F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524000" algn="l"/>
              </a:tabLst>
            </a:pPr>
            <a:r>
              <a:rPr lang="nl-NL" smtClean="0"/>
              <a:t>box heeft: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content area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dan padding area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dan border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dan margin</a:t>
            </a:r>
          </a:p>
          <a:p>
            <a:pPr lvl="1" eaLnBrk="1" hangingPunct="1">
              <a:tabLst>
                <a:tab pos="1524000" algn="l"/>
              </a:tabLst>
            </a:pPr>
            <a:endParaRPr lang="nl-NL" smtClean="0"/>
          </a:p>
          <a:p>
            <a:pPr eaLnBrk="1" hangingPunct="1">
              <a:tabLst>
                <a:tab pos="1524000" algn="l"/>
              </a:tabLst>
            </a:pPr>
            <a:r>
              <a:rPr lang="en-US" smtClean="0"/>
              <a:t>CSS-alike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4150" y="1528763"/>
            <a:ext cx="4905375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0D6E2A-E249-4503-934B-46BC81AA7164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b="1" smtClean="0"/>
              <a:t>Structuur van een XSL-FO document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fo:root element moet 2 zaken bevatten:</a:t>
            </a:r>
            <a:endParaRPr lang="en-US" smtClean="0"/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een </a:t>
            </a:r>
            <a:r>
              <a:rPr lang="nl-NL" b="1" smtClean="0"/>
              <a:t>fo:layout-master-set</a:t>
            </a:r>
            <a:endParaRPr lang="nl-NL" smtClean="0"/>
          </a:p>
          <a:p>
            <a:pPr lvl="2" eaLnBrk="1" hangingPunct="1">
              <a:tabLst>
                <a:tab pos="1524000" algn="l"/>
              </a:tabLst>
            </a:pPr>
            <a:r>
              <a:rPr lang="nl-NL" smtClean="0"/>
              <a:t>bevat elementen die de overall layout van de pagina’s beschrijven: hoe groot, landscape of portrait, hoe breed zijn de margins, enz. 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1 of meer </a:t>
            </a:r>
            <a:r>
              <a:rPr lang="nl-NL" b="1" smtClean="0"/>
              <a:t>fo:page-sequence</a:t>
            </a:r>
            <a:r>
              <a:rPr lang="nl-NL" smtClean="0"/>
              <a:t>’s</a:t>
            </a:r>
          </a:p>
          <a:p>
            <a:pPr lvl="2" eaLnBrk="1" hangingPunct="1">
              <a:tabLst>
                <a:tab pos="1524000" algn="l"/>
              </a:tabLst>
            </a:pPr>
            <a:r>
              <a:rPr lang="nl-NL" smtClean="0"/>
              <a:t>bevatten tekst die op de pagina’s geplaatst moet worden + instructies hoe de tekst te formatteren (italic, 20 points, justified, enz.)</a:t>
            </a:r>
          </a:p>
          <a:p>
            <a:pPr lvl="2" eaLnBrk="1" hangingPunct="1">
              <a:tabLst>
                <a:tab pos="1524000" algn="l"/>
              </a:tabLst>
            </a:pPr>
            <a:r>
              <a:rPr lang="nl-NL" smtClean="0"/>
              <a:t>hebben master-reference-attribuut dat bijbehorende ‘page master’ aanwijst die voor de layout van de inhoud gebruikt moet worden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B31A6D-DB28-4B9A-B7D9-1221444FF9A9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7559675" cy="4129087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b="1" smtClean="0"/>
              <a:t>Structuur van een XSL-FO document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z="1600" smtClean="0"/>
              <a:t>Root element fo:root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z="1400" smtClean="0"/>
              <a:t>fo prefix mappen op http://www.w3.org/1999/XSL/Format namespace URI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z="1600" smtClean="0"/>
              <a:t>Voorbeeld:</a:t>
            </a:r>
            <a:br>
              <a:rPr lang="nl-NL" sz="1600" smtClean="0"/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&lt;?xml version="1.0" encoding="UTF-8"?&gt;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&lt;fo:root xmlns:fo="http://www.w3.org/1999/XSL/Format"&gt;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&lt;!-- Formatting object elements --&gt;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&lt;/fo:root&gt;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z="1600" smtClean="0"/>
              <a:t>Of via XSLT stylesheet:</a:t>
            </a:r>
            <a:br>
              <a:rPr lang="nl-NL" sz="1600" smtClean="0"/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&lt;xsl:template match="/"&gt;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&lt;fo:root&gt;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&lt;xsl:apply-templates/&gt;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&lt;/fo:root&gt;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&lt;/xsl:template&gt;</a:t>
            </a:r>
            <a:endParaRPr lang="en-US" sz="160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6FDF6E-9E0F-4C32-9FAF-D5AD7169A80D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376363"/>
            <a:ext cx="7972425" cy="4129087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mtClean="0"/>
              <a:t>Layout aanbrengen voor Master Pages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1 type master pages: fo:simple-page-master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rechthoekige pagina met margins aan alle 4 kanten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naam toekennen via master-name attribuut</a:t>
            </a:r>
          </a:p>
          <a:p>
            <a:pPr eaLnBrk="1" hangingPunct="1">
              <a:tabLst>
                <a:tab pos="1524000" algn="l"/>
              </a:tabLst>
            </a:pPr>
            <a:endParaRPr lang="nl-NL" smtClean="0"/>
          </a:p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&lt;fo:simple-page-master margin-right="1in"  margin-left="1in"</a:t>
            </a:r>
          </a:p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                 margin-bottom="1in" margin-top="1in"</a:t>
            </a:r>
          </a:p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                 page-width="8.5in"  page-height="11in"</a:t>
            </a:r>
          </a:p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                 master-name="first"&gt;</a:t>
            </a:r>
          </a:p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&lt;!-- Separate parts of the page go here --&gt;</a:t>
            </a:r>
          </a:p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&lt;/fo:simple-page-master&gt;</a:t>
            </a:r>
            <a:endParaRPr lang="en-US" sz="1600" smtClean="0">
              <a:solidFill>
                <a:schemeClr val="accent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8062CB-E5D5-42C9-819E-EF33D9BC7633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sz="2800" smtClean="0"/>
              <a:t>Module XML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Week3: XPath, XSLT, XSL-FO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CB41DB-8705-4BBB-B6C7-EF8D41D4F1B5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76363"/>
            <a:ext cx="2174875" cy="4987925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mtClean="0"/>
              <a:t>Layout aanbrengen voor Master Pages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z="1600" smtClean="0"/>
              <a:t>deel van pagina binnen de margins wordt weer verdeeld in 5 ‘regions’:</a:t>
            </a:r>
            <a:endParaRPr lang="en-US" sz="1600" smtClean="0"/>
          </a:p>
          <a:p>
            <a:pPr lvl="1" eaLnBrk="1" hangingPunct="1">
              <a:tabLst>
                <a:tab pos="1524000" algn="l"/>
              </a:tabLst>
            </a:pPr>
            <a:r>
              <a:rPr lang="nl-NL" sz="1400" smtClean="0"/>
              <a:t>de start region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z="1400" smtClean="0"/>
              <a:t>de end region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z="1400" smtClean="0"/>
              <a:t>de before region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z="1400" smtClean="0"/>
              <a:t>de after region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z="1400" smtClean="0"/>
              <a:t>de body region.</a:t>
            </a:r>
            <a:endParaRPr lang="en-US" sz="1400" smtClean="0"/>
          </a:p>
          <a:p>
            <a:pPr eaLnBrk="1" hangingPunct="1">
              <a:tabLst>
                <a:tab pos="1524000" algn="l"/>
              </a:tabLst>
            </a:pPr>
            <a:r>
              <a:rPr lang="nl-NL" sz="1600" smtClean="0"/>
              <a:t>NB: invloed ‘schrijfrichting’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8763" y="1050925"/>
            <a:ext cx="6073775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DF9537-EA71-475F-A615-C6861C1F2C08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76363"/>
            <a:ext cx="8207375" cy="4987925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sz="2000" smtClean="0"/>
              <a:t>Layout aanbrengen voor Master Pages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5 regions worden vastgelegd door </a:t>
            </a:r>
            <a:r>
              <a:rPr lang="nl-NL" b="1" smtClean="0"/>
              <a:t>fo:region-start, fo:region-end, fo:region-before, fo:region-after</a:t>
            </a:r>
            <a:r>
              <a:rPr lang="nl-NL" smtClean="0"/>
              <a:t> en </a:t>
            </a:r>
            <a:r>
              <a:rPr lang="nl-NL" b="1" smtClean="0"/>
              <a:t>fo:region-body</a:t>
            </a:r>
            <a:r>
              <a:rPr lang="nl-NL" smtClean="0"/>
              <a:t> child elementen van fo:simple-page-master element.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fo:region-body element is verplicht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defaults: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body region = hele pagina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andere 4 regions: geen plek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Voorbeeld simpele pagina:</a:t>
            </a:r>
            <a:br>
              <a:rPr lang="nl-NL" smtClean="0"/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&lt;fo:simple-page-master margin-right="1in"  margin-left="1in“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                 margin-bottom="1in" margin-top="1in“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                 page-width="8.5in"  page-height="11in“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                     master-name="first"&gt;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  &lt;fo:region-body/&gt;</a:t>
            </a:r>
            <a:b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accent1"/>
                </a:solidFill>
                <a:latin typeface="Courier New" pitchFamily="49" charset="0"/>
              </a:rPr>
              <a:t>&lt;/fo:simple-page-master&gt;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D871A2-9CB2-4EE9-8AB0-F52E4D89EAB0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76363"/>
            <a:ext cx="8207375" cy="4987925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  <a:tabLst>
                <a:tab pos="1524000" algn="l"/>
              </a:tabLst>
            </a:pPr>
            <a:r>
              <a:rPr lang="nl-NL" b="1" smtClean="0"/>
              <a:t>Inhoud toevoegen aan pagina’s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b="1" smtClean="0"/>
              <a:t>fo:flow</a:t>
            </a:r>
            <a:r>
              <a:rPr lang="nl-NL" smtClean="0"/>
              <a:t> elementen toevoegen aan fo:page-sequence elementen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daarin nemen we de feitelijke tekst en evt. andere inhoud op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fo:flow element heeft </a:t>
            </a:r>
            <a:r>
              <a:rPr lang="nl-NL" b="1" smtClean="0"/>
              <a:t>flow-name</a:t>
            </a:r>
            <a:r>
              <a:rPr lang="nl-NL" smtClean="0"/>
              <a:t> attribuut dat aangeeft in welke region van de pagina de inhoud moet komen (daarin moet ‘flowen’)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Mogelijke waardes: xsl-region-body, xsl-region-start, xsl-region-end, xsl-region-before en xsl-region-after</a:t>
            </a:r>
          </a:p>
          <a:p>
            <a:pPr eaLnBrk="1" hangingPunct="1">
              <a:tabLst>
                <a:tab pos="1524000" algn="l"/>
              </a:tabLst>
            </a:pPr>
            <a:r>
              <a:rPr lang="nl-NL" smtClean="0"/>
              <a:t>fo:flow element kan zgn. block-level FO-elementen bevatten: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meest basale vorm </a:t>
            </a:r>
            <a:r>
              <a:rPr lang="nl-NL" b="1" smtClean="0"/>
              <a:t>fo:block</a:t>
            </a:r>
          </a:p>
          <a:p>
            <a:pPr lvl="1" eaLnBrk="1" hangingPunct="1">
              <a:tabLst>
                <a:tab pos="1524000" algn="l"/>
              </a:tabLst>
            </a:pPr>
            <a:r>
              <a:rPr lang="nl-NL" smtClean="0"/>
              <a:t>fo:block kan combinatie van tekst en andere FO’s bevatten, zoals fo:external-graphic, fo:inline, fo:page-number, fo:footnote of andere fo:block elementen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BC412D-1821-4582-98DF-8D8F1D3569E6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76363"/>
            <a:ext cx="8207375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524000" algn="l"/>
              </a:tabLst>
            </a:pPr>
            <a:r>
              <a:rPr lang="nl-NL" sz="1600" smtClean="0"/>
              <a:t>Voorbeeld FO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&lt;fo:flow flow-name="xsl-region-body"&gt;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&lt;fo:block&gt;Southern Corn Bread&lt;/fo:block&gt;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   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&lt;fo:block&gt;1 cup flour&lt;/fo:block&gt;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&lt;fo:block&gt;4 tablespoons Royal Baking Powder&lt;/fo:block&gt;</a:t>
            </a:r>
          </a:p>
          <a:p>
            <a:pPr eaLnBrk="1" hangingPunct="1">
              <a:lnSpc>
                <a:spcPct val="80000"/>
              </a:lnSpc>
              <a:buNone/>
              <a:tabLst>
                <a:tab pos="1524000" algn="l"/>
              </a:tabLst>
            </a:pPr>
            <a:r>
              <a:rPr lang="nl-NL" sz="1400">
                <a:solidFill>
                  <a:schemeClr val="accent1"/>
                </a:solidFill>
                <a:latin typeface="Courier New" pitchFamily="49" charset="0"/>
              </a:rPr>
              <a:t>  &lt;fo:block&gt;½ teaspoon salt&lt;/fo:block&gt;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&lt;fo:block&gt;1 cup corn meal&lt;/fo:block&gt;</a:t>
            </a:r>
          </a:p>
          <a:p>
            <a:pPr eaLnBrk="1" hangingPunct="1">
              <a:lnSpc>
                <a:spcPct val="80000"/>
              </a:lnSpc>
              <a:buNone/>
              <a:tabLst>
                <a:tab pos="1524000" algn="l"/>
              </a:tabLst>
            </a:pPr>
            <a:r>
              <a:rPr lang="nl-NL" sz="1400">
                <a:solidFill>
                  <a:schemeClr val="accent1"/>
                </a:solidFill>
                <a:latin typeface="Courier New" pitchFamily="49" charset="0"/>
              </a:rPr>
              <a:t>  &lt;fo:block&gt;1½ cups whole milk&lt;/fo:block&gt;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&lt;fo:block&gt;4 tablespoons melted butter&lt;/fo:block&gt;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...   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&lt;fo:block&gt;After my mother-in-law Marjorie Anderson died,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  Beth and I found this recipe written on the "extra recipes"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  page in a local cookbook in her cupboard.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  This was published by the The Episcopal Churchwomen,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  Church of Ascension, Mt. Sterling, Kentucky.&lt;/fo:block&gt;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&lt;/fo:flow&gt;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endParaRPr lang="nl-NL" sz="120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tabLst>
                <a:tab pos="1524000" algn="l"/>
              </a:tabLst>
            </a:pPr>
            <a:r>
              <a:rPr lang="nl-NL" sz="1600" smtClean="0"/>
              <a:t>Voorbeeld XSLT</a:t>
            </a:r>
            <a:r>
              <a:rPr lang="nl-NL" sz="1200" smtClean="0"/>
              <a:t> 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&lt;xsl:template match="dish|ingredient|directions|story"&gt;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  &lt;fo:block&gt;&lt;xsl:apply-templates/&gt;&lt;/fo:block&gt;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r>
              <a:rPr lang="nl-NL" sz="1400" smtClean="0">
                <a:solidFill>
                  <a:schemeClr val="accent1"/>
                </a:solidFill>
                <a:latin typeface="Courier New" pitchFamily="49" charset="0"/>
              </a:rPr>
              <a:t>&lt;/xsl:template&gt;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1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1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C9C00D-9A91-4E56-B88C-A9E69489EC14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XSL-FO: Formatting Objects</a:t>
            </a:r>
            <a:endParaRPr lang="en-GB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76363"/>
            <a:ext cx="8207375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524000" algn="l"/>
              </a:tabLst>
            </a:pPr>
            <a:r>
              <a:rPr lang="nl-NL" sz="1600" smtClean="0"/>
              <a:t>En kees is (bijna) klaar … alleen nog tonen: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AutoNum type="arabicPeriod"/>
              <a:tabLst>
                <a:tab pos="1524000" algn="l"/>
              </a:tabLst>
            </a:pPr>
            <a:r>
              <a:rPr lang="nl-NL" smtClean="0"/>
              <a:t>XML omzetten naar FO via XSLT (AltovaXml, Xalan, …)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AutoNum type="arabicPeriod"/>
              <a:tabLst>
                <a:tab pos="1524000" algn="l"/>
              </a:tabLst>
            </a:pPr>
            <a:r>
              <a:rPr lang="nl-NL" smtClean="0"/>
              <a:t>Door formatting engine halen (FOP)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endParaRPr lang="nl-NL" sz="1600" smtClean="0"/>
          </a:p>
          <a:p>
            <a:pPr eaLnBrk="1" hangingPunct="1">
              <a:lnSpc>
                <a:spcPct val="80000"/>
              </a:lnSpc>
              <a:tabLst>
                <a:tab pos="1524000" algn="l"/>
              </a:tabLst>
            </a:pPr>
            <a:r>
              <a:rPr lang="nl-NL" sz="1600" smtClean="0"/>
              <a:t>Apache XML Project's open source FOP (</a:t>
            </a:r>
            <a:r>
              <a:rPr lang="nl-NL" sz="1600" smtClean="0">
                <a:hlinkClick r:id="rId3"/>
              </a:rPr>
              <a:t>http://xml.apache.org/fop/</a:t>
            </a:r>
            <a:r>
              <a:rPr lang="nl-NL" sz="1600" smtClean="0"/>
              <a:t> )</a:t>
            </a:r>
          </a:p>
          <a:p>
            <a:pPr lvl="1" eaLnBrk="1" hangingPunct="1">
              <a:lnSpc>
                <a:spcPct val="80000"/>
              </a:lnSpc>
              <a:tabLst>
                <a:tab pos="1524000" algn="l"/>
              </a:tabLst>
            </a:pPr>
            <a:r>
              <a:rPr lang="nl-NL" smtClean="0">
                <a:solidFill>
                  <a:schemeClr val="tx1"/>
                </a:solidFill>
              </a:rPr>
              <a:t>Java formatting engine</a:t>
            </a:r>
          </a:p>
          <a:p>
            <a:pPr lvl="1" eaLnBrk="1" hangingPunct="1">
              <a:lnSpc>
                <a:spcPct val="80000"/>
              </a:lnSpc>
              <a:tabLst>
                <a:tab pos="1524000" algn="l"/>
              </a:tabLst>
            </a:pPr>
            <a:r>
              <a:rPr lang="nl-NL" smtClean="0">
                <a:solidFill>
                  <a:schemeClr val="tx1"/>
                </a:solidFill>
              </a:rPr>
              <a:t>ondersteunt (nog) niet alle XSL-FO functionaliteit maar toch goed bruikbaar</a:t>
            </a:r>
          </a:p>
          <a:p>
            <a:pPr lvl="1" eaLnBrk="1" hangingPunct="1">
              <a:lnSpc>
                <a:spcPct val="80000"/>
              </a:lnSpc>
              <a:tabLst>
                <a:tab pos="1524000" algn="l"/>
              </a:tabLst>
            </a:pPr>
            <a:r>
              <a:rPr lang="nl-NL" smtClean="0">
                <a:solidFill>
                  <a:schemeClr val="tx1"/>
                </a:solidFill>
              </a:rPr>
              <a:t>levert shell scripts/batch files voor DOS/Linux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524000" algn="l"/>
              </a:tabLst>
            </a:pPr>
            <a:endParaRPr lang="nl-NL" sz="1600" smtClean="0"/>
          </a:p>
          <a:p>
            <a:pPr eaLnBrk="1" hangingPunct="1">
              <a:lnSpc>
                <a:spcPct val="80000"/>
              </a:lnSpc>
              <a:tabLst>
                <a:tab pos="1524000" algn="l"/>
              </a:tabLst>
            </a:pPr>
            <a:r>
              <a:rPr lang="nl-NL" sz="1600" smtClean="0">
                <a:solidFill>
                  <a:srgbClr val="00B050"/>
                </a:solidFill>
              </a:rPr>
              <a:t>Demo</a:t>
            </a:r>
            <a:r>
              <a:rPr lang="nl-NL" sz="1600" smtClean="0"/>
              <a:t> (mbv AltovaXML en FOP)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B60032-8836-4389-88D6-866584F313C4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Vragen ???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014B21-8394-4E8C-8047-136F65807FAF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Vandaag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XPath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XSL(T) – deel 2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XSL-FO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B85921-D253-4149-B3FF-2DEA44F90A68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XPath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376363"/>
            <a:ext cx="4014788" cy="4441825"/>
          </a:xfrm>
        </p:spPr>
        <p:txBody>
          <a:bodyPr/>
          <a:lstStyle/>
          <a:p>
            <a:pPr eaLnBrk="1" hangingPunct="1"/>
            <a:r>
              <a:rPr lang="nl-NL" smtClean="0"/>
              <a:t>WAT: taal om delen uit een XML-document aan te wijzen</a:t>
            </a:r>
          </a:p>
          <a:p>
            <a:pPr lvl="1" eaLnBrk="1" hangingPunct="1"/>
            <a:r>
              <a:rPr lang="nl-NL" smtClean="0"/>
              <a:t>niet op XML gebaseerd!</a:t>
            </a:r>
          </a:p>
          <a:p>
            <a:pPr eaLnBrk="1" hangingPunct="1"/>
            <a:r>
              <a:rPr lang="nl-NL" smtClean="0"/>
              <a:t>WAARVOOR: o.a. om in XSLT-stylesheets waardes van select en match-attributen te vullen</a:t>
            </a:r>
          </a:p>
          <a:p>
            <a:pPr eaLnBrk="1" hangingPunct="1"/>
            <a:r>
              <a:rPr lang="nl-NL" smtClean="0"/>
              <a:t>Voorbeelden vorige week</a:t>
            </a:r>
          </a:p>
          <a:p>
            <a:pPr lvl="1" eaLnBrk="1" hangingPunct="1"/>
            <a:r>
              <a:rPr lang="nl-NL" smtClean="0"/>
              <a:t>/</a:t>
            </a:r>
          </a:p>
          <a:p>
            <a:pPr lvl="1" eaLnBrk="1" hangingPunct="1"/>
            <a:r>
              <a:rPr lang="nl-NL" smtClean="0"/>
              <a:t>.</a:t>
            </a:r>
          </a:p>
          <a:p>
            <a:pPr lvl="1" eaLnBrk="1" hangingPunct="1"/>
            <a:r>
              <a:rPr lang="nl-NL" smtClean="0"/>
              <a:t>kennisgebied</a:t>
            </a:r>
          </a:p>
          <a:p>
            <a:pPr lvl="1" eaLnBrk="1" hangingPunct="1"/>
            <a:r>
              <a:rPr lang="nl-NL" smtClean="0"/>
              <a:t>kennisgebied/docent</a:t>
            </a:r>
          </a:p>
          <a:p>
            <a:pPr eaLnBrk="1" hangingPunct="1"/>
            <a:r>
              <a:rPr lang="nl-NL" smtClean="0"/>
              <a:t>XPath is de taal om </a:t>
            </a:r>
            <a:r>
              <a:rPr lang="nl-NL" b="1" smtClean="0"/>
              <a:t>nodes</a:t>
            </a:r>
            <a:r>
              <a:rPr lang="nl-NL" smtClean="0"/>
              <a:t> en </a:t>
            </a:r>
            <a:r>
              <a:rPr lang="nl-NL" b="1" smtClean="0"/>
              <a:t>sets van nodes </a:t>
            </a:r>
            <a:r>
              <a:rPr lang="nl-NL" smtClean="0"/>
              <a:t>uit  deze boomstructuur te benoemen</a:t>
            </a:r>
            <a:r>
              <a:rPr lang="en-US" smtClean="0"/>
              <a:t> </a:t>
            </a:r>
            <a:endParaRPr lang="nl-NL" smtClean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3325" y="1062038"/>
            <a:ext cx="4016375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5942" name="AutoShape 6"/>
          <p:cNvSpPr>
            <a:spLocks noChangeArrowheads="1"/>
          </p:cNvSpPr>
          <p:nvPr/>
        </p:nvSpPr>
        <p:spPr bwMode="auto">
          <a:xfrm>
            <a:off x="5508625" y="4048125"/>
            <a:ext cx="3133725" cy="13271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95943" name="AutoShape 7"/>
          <p:cNvSpPr>
            <a:spLocks noChangeArrowheads="1"/>
          </p:cNvSpPr>
          <p:nvPr/>
        </p:nvSpPr>
        <p:spPr bwMode="auto">
          <a:xfrm>
            <a:off x="5524500" y="1885950"/>
            <a:ext cx="3133725" cy="13827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95944" name="AutoShape 8"/>
          <p:cNvSpPr>
            <a:spLocks noChangeArrowheads="1"/>
          </p:cNvSpPr>
          <p:nvPr/>
        </p:nvSpPr>
        <p:spPr bwMode="auto">
          <a:xfrm>
            <a:off x="6535738" y="3463925"/>
            <a:ext cx="1373187" cy="31273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2" grpId="0" animBg="1"/>
      <p:bldP spid="295943" grpId="0" animBg="1"/>
      <p:bldP spid="2959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8C911C-186F-468C-B4D0-2E2386C51CE5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XPath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6780212" cy="3929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sz="1600" smtClean="0"/>
              <a:t>XPath onderscheidt 7 typen nodes:</a:t>
            </a: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de root node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element nodes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text nodes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attribute nodes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comment nodes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processing-instruction nodes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/>
              <a:t>namespace nodes</a:t>
            </a:r>
          </a:p>
          <a:p>
            <a:pPr eaLnBrk="1" hangingPunct="1">
              <a:lnSpc>
                <a:spcPct val="90000"/>
              </a:lnSpc>
            </a:pPr>
            <a:endParaRPr lang="nl-NL" sz="1600" smtClean="0"/>
          </a:p>
          <a:p>
            <a:pPr eaLnBrk="1" hangingPunct="1">
              <a:lnSpc>
                <a:spcPct val="90000"/>
              </a:lnSpc>
            </a:pPr>
            <a:r>
              <a:rPr lang="nl-NL" sz="1600" smtClean="0"/>
              <a:t>NB: root node in XPath &lt;&gt; root element in XML</a:t>
            </a:r>
          </a:p>
          <a:p>
            <a:pPr lvl="1" eaLnBrk="1" hangingPunct="1">
              <a:lnSpc>
                <a:spcPct val="90000"/>
              </a:lnSpc>
            </a:pPr>
            <a:r>
              <a:rPr lang="nl-NL" sz="1400" smtClean="0">
                <a:solidFill>
                  <a:schemeClr val="tx1"/>
                </a:solidFill>
              </a:rPr>
              <a:t>root node omvat hele document, inclusief root element en alle comments &amp; processing instructions voor start-tag van root element of na diens eind-tag</a:t>
            </a:r>
            <a:endParaRPr lang="en-US" sz="1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solidFill>
                  <a:srgbClr val="00B050"/>
                </a:solidFill>
              </a:rPr>
              <a:t>demo: </a:t>
            </a:r>
            <a:r>
              <a:rPr lang="nl-NL" sz="1600" smtClean="0">
                <a:hlinkClick r:id="rId3" action="ppaction://hlinkfile"/>
              </a:rPr>
              <a:t>wk3\people_1.gif</a:t>
            </a:r>
            <a:r>
              <a:rPr lang="nl-NL" sz="1600" smtClean="0"/>
              <a:t>  </a:t>
            </a:r>
            <a:r>
              <a:rPr lang="nl-NL" sz="1600" smtClean="0">
                <a:hlinkClick r:id="rId4" action="ppaction://hlinkpres?slideindex=1&amp;slidetitle="/>
              </a:rPr>
              <a:t>wk3\people_empty.xml</a:t>
            </a:r>
            <a:r>
              <a:rPr lang="nl-NL" sz="16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nl-NL" sz="16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5D223F-137C-480F-A61A-A50A60B201BF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XPath: location paths &amp; steps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6780212" cy="4430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b="1" smtClean="0"/>
              <a:t>location path: </a:t>
            </a:r>
            <a:r>
              <a:rPr lang="nl-NL" smtClean="0"/>
              <a:t>identificeert set van nodes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/>
              <a:t>set kan leeg zijn, 1 node bevatten of meerdere nodes bevatten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/>
              <a:t>nodes kunnen van alle 7 genoemde types zijn of  combinaties daarvan</a:t>
            </a:r>
          </a:p>
          <a:p>
            <a:pPr eaLnBrk="1" hangingPunct="1">
              <a:lnSpc>
                <a:spcPct val="90000"/>
              </a:lnSpc>
            </a:pPr>
            <a:r>
              <a:rPr lang="nl-NL" smtClean="0"/>
              <a:t>location path wordt opgebouwd uit opeenvolgende</a:t>
            </a:r>
            <a:r>
              <a:rPr lang="nl-NL" b="1" smtClean="0"/>
              <a:t> location steps</a:t>
            </a:r>
          </a:p>
          <a:p>
            <a:pPr eaLnBrk="1" hangingPunct="1">
              <a:lnSpc>
                <a:spcPct val="90000"/>
              </a:lnSpc>
            </a:pPr>
            <a:r>
              <a:rPr lang="nl-NL" smtClean="0"/>
              <a:t>iedere location step wordt geëvalueerd relatief t.o.v. de </a:t>
            </a:r>
            <a:r>
              <a:rPr lang="nl-NL" b="1" smtClean="0"/>
              <a:t>context node</a:t>
            </a:r>
          </a:p>
          <a:p>
            <a:pPr eaLnBrk="1" hangingPunct="1">
              <a:lnSpc>
                <a:spcPct val="90000"/>
              </a:lnSpc>
            </a:pPr>
            <a:r>
              <a:rPr lang="nl-NL" smtClean="0"/>
              <a:t>location steps: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/>
              <a:t>root location path: “/”.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/>
              <a:t>child element location step: naam_child_element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/>
              <a:t>attribute location step: @naam_attribuut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/>
              <a:t>comment()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/>
              <a:t>text()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/>
              <a:t>processing-instruction()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81EEF9-ACE0-44A6-82B0-03AB580904D9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XPath: location paths &amp; steps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6780212" cy="4430712"/>
          </a:xfrm>
        </p:spPr>
        <p:txBody>
          <a:bodyPr/>
          <a:lstStyle/>
          <a:p>
            <a:pPr eaLnBrk="1" hangingPunct="1"/>
            <a:r>
              <a:rPr lang="nl-NL" smtClean="0"/>
              <a:t>wild-cards:</a:t>
            </a:r>
          </a:p>
          <a:p>
            <a:pPr lvl="1" eaLnBrk="1" hangingPunct="1"/>
            <a:r>
              <a:rPr lang="nl-NL" smtClean="0"/>
              <a:t>*: alle element nodes, ongeacht naam</a:t>
            </a:r>
          </a:p>
          <a:p>
            <a:pPr lvl="2" eaLnBrk="1" hangingPunct="1"/>
            <a:r>
              <a:rPr lang="nl-NL" smtClean="0"/>
              <a:t>geen andere nodes!</a:t>
            </a:r>
          </a:p>
          <a:p>
            <a:pPr lvl="2" eaLnBrk="1" hangingPunct="1"/>
            <a:r>
              <a:rPr lang="nl-NL" smtClean="0"/>
              <a:t>prefix mogelijk: svg:*</a:t>
            </a:r>
          </a:p>
          <a:p>
            <a:pPr lvl="1" eaLnBrk="1" hangingPunct="1"/>
            <a:r>
              <a:rPr lang="nl-NL" smtClean="0"/>
              <a:t>@*</a:t>
            </a:r>
            <a:r>
              <a:rPr lang="en-US" smtClean="0"/>
              <a:t>: alle attribuut nodes</a:t>
            </a:r>
          </a:p>
          <a:p>
            <a:pPr lvl="2" eaLnBrk="1" hangingPunct="1"/>
            <a:r>
              <a:rPr lang="en-US" smtClean="0"/>
              <a:t>prefix mogelijk</a:t>
            </a:r>
          </a:p>
          <a:p>
            <a:pPr lvl="1" eaLnBrk="1" hangingPunct="1"/>
            <a:r>
              <a:rPr lang="nl-NL" smtClean="0"/>
              <a:t>node(): alle nodes</a:t>
            </a:r>
          </a:p>
          <a:p>
            <a:pPr lvl="2" eaLnBrk="1" hangingPunct="1"/>
            <a:r>
              <a:rPr lang="nl-NL" smtClean="0"/>
              <a:t>alle types</a:t>
            </a:r>
          </a:p>
          <a:p>
            <a:pPr eaLnBrk="1" hangingPunct="1"/>
            <a:r>
              <a:rPr lang="nl-NL" smtClean="0"/>
              <a:t>meerdere matches: |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a|b =&gt; a of b, bv first_name|middle_initial|last_name</a:t>
            </a:r>
            <a:r>
              <a:rPr lang="en-US" smtClean="0"/>
              <a:t> </a:t>
            </a:r>
          </a:p>
          <a:p>
            <a:pPr eaLnBrk="1" hangingPunct="1"/>
            <a:r>
              <a:rPr lang="nl-NL" smtClean="0"/>
              <a:t>compound location paths</a:t>
            </a:r>
            <a:r>
              <a:rPr lang="en-US" smtClean="0"/>
              <a:t>:</a:t>
            </a:r>
          </a:p>
          <a:p>
            <a:pPr lvl="1" eaLnBrk="1" hangingPunct="1"/>
            <a:r>
              <a:rPr lang="nl-NL" smtClean="0"/>
              <a:t>/people/person/name/first_name/text()</a:t>
            </a:r>
          </a:p>
          <a:p>
            <a:pPr lvl="2" eaLnBrk="1" hangingPunct="1"/>
            <a:r>
              <a:rPr lang="en-US" smtClean="0"/>
              <a:t>==&gt; strings “Alan” en “Richard”</a:t>
            </a:r>
          </a:p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demo’s:</a:t>
            </a:r>
          </a:p>
          <a:p>
            <a:pPr lvl="1" eaLnBrk="1" hangingPunct="1"/>
            <a:r>
              <a:rPr lang="en-US" smtClean="0">
                <a:hlinkClick r:id="rId3" action="ppaction://hlinkpres?slideindex=1&amp;slidetitle="/>
              </a:rPr>
              <a:t>wk3\people_firstnames_01.xml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035E09-A3AF-469D-AD15-06D9C3202689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XPath: location paths &amp; steps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6780212" cy="4430712"/>
          </a:xfrm>
        </p:spPr>
        <p:txBody>
          <a:bodyPr/>
          <a:lstStyle/>
          <a:p>
            <a:pPr eaLnBrk="1" hangingPunct="1"/>
            <a:r>
              <a:rPr lang="nl-NL" smtClean="0"/>
              <a:t>descendants:</a:t>
            </a:r>
          </a:p>
          <a:p>
            <a:pPr lvl="1" eaLnBrk="1" hangingPunct="1"/>
            <a:r>
              <a:rPr lang="nl-NL" smtClean="0"/>
              <a:t>// selecteert uit alle descendants van de context node, inclusief de context node zelf</a:t>
            </a:r>
          </a:p>
          <a:p>
            <a:pPr lvl="1" eaLnBrk="1" hangingPunct="1"/>
            <a:r>
              <a:rPr lang="nl-NL" smtClean="0"/>
              <a:t>// aan begin ==&gt;selecteer uit alle nodes</a:t>
            </a:r>
          </a:p>
          <a:p>
            <a:pPr lvl="2" eaLnBrk="1" hangingPunct="1"/>
            <a:r>
              <a:rPr lang="nl-NL" smtClean="0"/>
              <a:t>//name: alle name elements in document</a:t>
            </a:r>
          </a:p>
          <a:p>
            <a:pPr lvl="2" eaLnBrk="1" hangingPunct="1"/>
            <a:r>
              <a:rPr lang="nl-NL" smtClean="0"/>
              <a:t>//@id: alle id-attributen van willekeurig welk element</a:t>
            </a:r>
          </a:p>
          <a:p>
            <a:pPr lvl="2" eaLnBrk="1" hangingPunct="1"/>
            <a:r>
              <a:rPr lang="nl-NL" smtClean="0"/>
              <a:t>person//@id: alle id-attributen van willekeurig welk child-element van person subelement van context node, inclusief de id-attributen van person elementen</a:t>
            </a:r>
          </a:p>
          <a:p>
            <a:pPr lvl="1" eaLnBrk="1" hangingPunct="1"/>
            <a:r>
              <a:rPr lang="en-US" smtClean="0">
                <a:solidFill>
                  <a:srgbClr val="00B050"/>
                </a:solidFill>
              </a:rPr>
              <a:t>demo</a:t>
            </a:r>
            <a:r>
              <a:rPr lang="en-US" smtClean="0"/>
              <a:t> </a:t>
            </a:r>
            <a:r>
              <a:rPr lang="en-US" smtClean="0">
                <a:hlinkClick r:id="rId3" action="ppaction://hlinkpres?slideindex=1&amp;slidetitle="/>
              </a:rPr>
              <a:t>wk3\people_firstnames_02.xml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B050"/>
                </a:solidFill>
              </a:rPr>
              <a:t>demo </a:t>
            </a:r>
            <a:r>
              <a:rPr lang="en-US" smtClean="0">
                <a:hlinkClick r:id="rId4" action="ppaction://hlinkpres?slideindex=1&amp;slidetitle="/>
              </a:rPr>
              <a:t>wk3\people_EAT_01.xml</a:t>
            </a:r>
            <a:r>
              <a:rPr lang="en-US" smtClean="0"/>
              <a:t> </a:t>
            </a:r>
            <a:r>
              <a:rPr lang="en-US" smtClean="0">
                <a:hlinkClick r:id="rId5" action="ppaction://hlinkpres?slideindex=1&amp;slidetitle="/>
              </a:rPr>
              <a:t>wk3\people_EAT_02.xml</a:t>
            </a:r>
            <a:endParaRPr lang="en-US" smtClean="0"/>
          </a:p>
          <a:p>
            <a:pPr eaLnBrk="1" hangingPunct="1"/>
            <a:r>
              <a:rPr lang="en-US" smtClean="0"/>
              <a:t>parent node: ..</a:t>
            </a:r>
          </a:p>
          <a:p>
            <a:pPr eaLnBrk="1" hangingPunct="1"/>
            <a:r>
              <a:rPr lang="en-US" smtClean="0"/>
              <a:t>context node: 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6C4F4E-6B80-48CE-AAC5-FD5D0590DDFB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XPath: predikaten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7426325" cy="4430712"/>
          </a:xfrm>
        </p:spPr>
        <p:txBody>
          <a:bodyPr/>
          <a:lstStyle/>
          <a:p>
            <a:pPr eaLnBrk="1" hangingPunct="1"/>
            <a:r>
              <a:rPr lang="nl-NL" smtClean="0"/>
              <a:t>iedere stap in location path kan (maar hoeft niet) een </a:t>
            </a:r>
            <a:r>
              <a:rPr lang="nl-NL" b="1" smtClean="0"/>
              <a:t>predikaat</a:t>
            </a:r>
            <a:r>
              <a:rPr lang="nl-NL" smtClean="0"/>
              <a:t> hebben dat selectie toepast op de nodeset bij de actuele stap in de expressie</a:t>
            </a:r>
          </a:p>
          <a:p>
            <a:pPr eaLnBrk="1" hangingPunct="1"/>
            <a:r>
              <a:rPr lang="nl-NL" smtClean="0"/>
              <a:t>predikaat bevat Boolean expressie die getest wordt op iedere node binnen de context node lijst</a:t>
            </a:r>
          </a:p>
          <a:p>
            <a:pPr lvl="1" eaLnBrk="1" hangingPunct="1"/>
            <a:r>
              <a:rPr lang="nl-NL" smtClean="0"/>
              <a:t>als expressie false oplevert, valt de node uit de lijst</a:t>
            </a:r>
          </a:p>
          <a:p>
            <a:pPr lvl="1" eaLnBrk="1" hangingPunct="1"/>
            <a:r>
              <a:rPr lang="nl-NL" smtClean="0"/>
              <a:t>anders blijft-ie erin</a:t>
            </a:r>
            <a:r>
              <a:rPr lang="en-US" smtClean="0"/>
              <a:t> 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voorbeeld:</a:t>
            </a:r>
          </a:p>
          <a:p>
            <a:pPr lvl="1" eaLnBrk="1" hangingPunct="1"/>
            <a:r>
              <a:rPr lang="nl-NL" smtClean="0"/>
              <a:t>//profession[. = "physicist"]</a:t>
            </a:r>
          </a:p>
          <a:p>
            <a:pPr lvl="1" eaLnBrk="1" hangingPunct="1"/>
            <a:r>
              <a:rPr lang="nl-NL" smtClean="0"/>
              <a:t>&lt;xsl:apply-templates select="//profession[.= 'physicist']" /&gt;</a:t>
            </a:r>
          </a:p>
          <a:p>
            <a:pPr lvl="1" eaLnBrk="1" hangingPunct="1"/>
            <a:r>
              <a:rPr lang="nl-NL" smtClean="0"/>
              <a:t>&lt;xsl:apply-templates select="//person[@born &amp;lt;= 1976]"/&gt;</a:t>
            </a:r>
          </a:p>
          <a:p>
            <a:pPr lvl="1" eaLnBrk="1" hangingPunct="1"/>
            <a:r>
              <a:rPr lang="nl-NL" smtClean="0"/>
              <a:t>//person[@born&lt;=1920 and @born&gt;=1910]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demo</a:t>
            </a:r>
            <a:r>
              <a:rPr lang="en-US" smtClean="0"/>
              <a:t> </a:t>
            </a:r>
            <a:r>
              <a:rPr lang="en-US" smtClean="0">
                <a:hlinkClick r:id="rId3" action="ppaction://hlinkpres?slideindex=1&amp;slidetitle="/>
              </a:rPr>
              <a:t>wk3\people_diedbefore1970.xml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</TotalTime>
  <Words>1897</Words>
  <Application>Microsoft Macintosh PowerPoint</Application>
  <PresentationFormat>On-screen Show (4:3)</PresentationFormat>
  <Paragraphs>292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PowerPoint Presentation</vt:lpstr>
      <vt:lpstr>Module XML</vt:lpstr>
      <vt:lpstr>Vandaag</vt:lpstr>
      <vt:lpstr>XPath</vt:lpstr>
      <vt:lpstr>XPath</vt:lpstr>
      <vt:lpstr>XPath: location paths &amp; steps</vt:lpstr>
      <vt:lpstr>XPath: location paths &amp; steps</vt:lpstr>
      <vt:lpstr>XPath: location paths &amp; steps</vt:lpstr>
      <vt:lpstr>XPath: predikaten</vt:lpstr>
      <vt:lpstr>XSLT – deel 2</vt:lpstr>
      <vt:lpstr>XSLT – deel 2</vt:lpstr>
      <vt:lpstr>XSLT – deel 2</vt:lpstr>
      <vt:lpstr>Tussenopdracht 1+2</vt:lpstr>
      <vt:lpstr>XSL-FO: Formatting Objects</vt:lpstr>
      <vt:lpstr>XSL-FO: Formatting Objects</vt:lpstr>
      <vt:lpstr>XSL-FO: Formatting Objects</vt:lpstr>
      <vt:lpstr>XSL-FO: Formatting Objects</vt:lpstr>
      <vt:lpstr>XSL-FO: Formatting Objects</vt:lpstr>
      <vt:lpstr>XSL-FO: Formatting Objects</vt:lpstr>
      <vt:lpstr>XSL-FO: Formatting Objects</vt:lpstr>
      <vt:lpstr>XSL-FO: Formatting Objects</vt:lpstr>
      <vt:lpstr>XSL-FO: Formatting Objects</vt:lpstr>
      <vt:lpstr>XSL-FO: Formatting Objects</vt:lpstr>
      <vt:lpstr>XSL-FO: Formatting Objects</vt:lpstr>
      <vt:lpstr>Vragen ???</vt:lpstr>
    </vt:vector>
  </TitlesOfParts>
  <Company>Avans 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PHP</dc:title>
  <dc:subject>PHP Basis</dc:subject>
  <dc:creator>Frans van Seggelen</dc:creator>
  <cp:lastModifiedBy>Sam Vimes</cp:lastModifiedBy>
  <cp:revision>244</cp:revision>
  <dcterms:created xsi:type="dcterms:W3CDTF">2004-06-16T13:57:44Z</dcterms:created>
  <dcterms:modified xsi:type="dcterms:W3CDTF">2011-05-10T12:24:15Z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ans">
    <vt:lpwstr>Yes</vt:lpwstr>
  </property>
  <property fmtid="{D5CDD505-2E9C-101B-9397-08002B2CF9AE}" pid="3" name="coversl">
    <vt:lpwstr>258</vt:lpwstr>
  </property>
  <property fmtid="{D5CDD505-2E9C-101B-9397-08002B2CF9AE}" pid="4" name="titlesl">
    <vt:lpwstr>259</vt:lpwstr>
  </property>
  <property fmtid="{D5CDD505-2E9C-101B-9397-08002B2CF9AE}" pid="5" name="title">
    <vt:lpwstr>7: Spelontwerp (Afronding)</vt:lpwstr>
  </property>
  <property fmtid="{D5CDD505-2E9C-101B-9397-08002B2CF9AE}" pid="6" name="subtitle">
    <vt:lpwstr>Gameplay &amp; Design</vt:lpwstr>
  </property>
  <property fmtid="{D5CDD505-2E9C-101B-9397-08002B2CF9AE}" pid="7" name="ref">
    <vt:lpwstr>GPD</vt:lpwstr>
  </property>
  <property fmtid="{D5CDD505-2E9C-101B-9397-08002B2CF9AE}" pid="8" name="speaker">
    <vt:lpwstr>Frans van Seggelen</vt:lpwstr>
  </property>
  <property fmtid="{D5CDD505-2E9C-101B-9397-08002B2CF9AE}" pid="9" name="dt">
    <vt:lpwstr>22-03-2006</vt:lpwstr>
  </property>
  <property fmtid="{D5CDD505-2E9C-101B-9397-08002B2CF9AE}" pid="10" name="usergroup">
    <vt:lpwstr>0</vt:lpwstr>
  </property>
  <property fmtid="{D5CDD505-2E9C-101B-9397-08002B2CF9AE}" pid="11" name="format">
    <vt:lpwstr>0</vt:lpwstr>
  </property>
  <property fmtid="{D5CDD505-2E9C-101B-9397-08002B2CF9AE}" pid="12" name="background">
    <vt:lpwstr>1</vt:lpwstr>
  </property>
  <property fmtid="{D5CDD505-2E9C-101B-9397-08002B2CF9AE}" pid="13" name="rground">
    <vt:lpwstr>1</vt:lpwstr>
  </property>
  <property fmtid="{D5CDD505-2E9C-101B-9397-08002B2CF9AE}" pid="14" name="cldocument">
    <vt:lpwstr>1043</vt:lpwstr>
  </property>
  <property fmtid="{D5CDD505-2E9C-101B-9397-08002B2CF9AE}" pid="15" name="sliden">
    <vt:lpwstr>Yes</vt:lpwstr>
  </property>
  <property fmtid="{D5CDD505-2E9C-101B-9397-08002B2CF9AE}" pid="16" name="level1">
    <vt:lpwstr/>
  </property>
  <property fmtid="{D5CDD505-2E9C-101B-9397-08002B2CF9AE}" pid="17" name="level11">
    <vt:lpwstr/>
  </property>
</Properties>
</file>